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975360" y="2623541"/>
            <a:ext cx="11054082" cy="2903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half" idx="1"/>
          </p:nvPr>
        </p:nvSpPr>
        <p:spPr>
          <a:xfrm>
            <a:off x="1950720" y="5527040"/>
            <a:ext cx="9103360" cy="422656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9428480" y="0"/>
            <a:ext cx="2926082" cy="910337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650240" y="390599"/>
            <a:ext cx="8561493" cy="93630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1270005" y="0"/>
            <a:ext cx="10464801" cy="4940299"/>
          </a:xfrm>
          <a:prstGeom prst="rect">
            <a:avLst/>
          </a:prstGeom>
        </p:spPr>
        <p:txBody>
          <a:bodyPr lIns="91405" tIns="91405" rIns="91405" bIns="91405" anchor="b"/>
          <a:lstStyle/>
          <a:p>
            <a:pPr/>
            <a:r>
              <a:t>Title Text</a:t>
            </a:r>
          </a:p>
        </p:txBody>
      </p:sp>
      <p:sp>
        <p:nvSpPr>
          <p:cNvPr id="108" name="Shape 108"/>
          <p:cNvSpPr/>
          <p:nvPr>
            <p:ph type="body" sz="half" idx="1"/>
          </p:nvPr>
        </p:nvSpPr>
        <p:spPr>
          <a:xfrm>
            <a:off x="1270005" y="5029203"/>
            <a:ext cx="10464801" cy="3568699"/>
          </a:xfrm>
          <a:prstGeom prst="rect">
            <a:avLst/>
          </a:prstGeom>
        </p:spPr>
        <p:txBody>
          <a:bodyPr lIns="91405" tIns="91405" rIns="91405" bIns="91405"/>
          <a:lstStyle>
            <a:lvl1pPr marL="0" indent="0" algn="ctr">
              <a:spcBef>
                <a:spcPts val="0"/>
              </a:spcBef>
              <a:buSzTx/>
              <a:buFontTx/>
              <a:buNone/>
            </a:lvl1pPr>
            <a:lvl2pPr marL="0" indent="0" algn="ctr">
              <a:spcBef>
                <a:spcPts val="0"/>
              </a:spcBef>
              <a:buSzTx/>
              <a:buFontTx/>
              <a:buNone/>
            </a:lvl2pPr>
            <a:lvl3pPr marL="0" indent="0" algn="ctr">
              <a:spcBef>
                <a:spcPts val="0"/>
              </a:spcBef>
              <a:buSzTx/>
              <a:buFontTx/>
              <a:buNone/>
            </a:lvl3pPr>
            <a:lvl4pPr marL="0" indent="0" algn="ctr">
              <a:spcBef>
                <a:spcPts val="0"/>
              </a:spcBef>
              <a:buSzTx/>
              <a:buFontTx/>
              <a:buNone/>
            </a:lvl4pPr>
            <a:lvl5pPr marL="0" indent="0" algn="ctr">
              <a:spcBef>
                <a:spcPts val="0"/>
              </a:spcBef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6334" y="9039738"/>
            <a:ext cx="1109614" cy="60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>
            <p:ph type="sldNum" sz="quarter" idx="2"/>
          </p:nvPr>
        </p:nvSpPr>
        <p:spPr>
          <a:xfrm>
            <a:off x="6285652" y="8779791"/>
            <a:ext cx="3034455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952502" y="444501"/>
            <a:ext cx="11099801" cy="2159001"/>
          </a:xfrm>
          <a:prstGeom prst="rect">
            <a:avLst/>
          </a:prstGeom>
        </p:spPr>
        <p:txBody>
          <a:bodyPr lIns="91405" tIns="91405" rIns="91405" bIns="91405"/>
          <a:lstStyle/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952502" y="2603501"/>
            <a:ext cx="11099801" cy="6286503"/>
          </a:xfrm>
          <a:prstGeom prst="rect">
            <a:avLst/>
          </a:prstGeom>
        </p:spPr>
        <p:txBody>
          <a:bodyPr lIns="91405" tIns="91405" rIns="91405" bIns="91405" anchor="ctr"/>
          <a:lstStyle>
            <a:lvl1pPr marL="444409" indent="-272993">
              <a:spcBef>
                <a:spcPts val="4200"/>
              </a:spcBef>
              <a:buFont typeface="Helvetica Neue"/>
            </a:lvl1pPr>
            <a:lvl2pPr marL="929766" indent="-313941">
              <a:spcBef>
                <a:spcPts val="4200"/>
              </a:spcBef>
              <a:buFont typeface="Helvetica Neue"/>
              <a:buChar char="•"/>
            </a:lvl2pPr>
            <a:lvl3pPr marL="1429576" indent="-369343">
              <a:spcBef>
                <a:spcPts val="4200"/>
              </a:spcBef>
              <a:buFont typeface="Helvetica Neue"/>
            </a:lvl3pPr>
            <a:lvl4pPr marL="1953130" indent="-448487">
              <a:spcBef>
                <a:spcPts val="4200"/>
              </a:spcBef>
              <a:buFont typeface="Helvetica Neue"/>
              <a:buChar char="•"/>
            </a:lvl4pPr>
            <a:lvl5pPr marL="2397540" indent="-448487">
              <a:spcBef>
                <a:spcPts val="4200"/>
              </a:spcBef>
              <a:buFont typeface="Helvetica Neue"/>
              <a:buChar char="•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6285652" y="8779791"/>
            <a:ext cx="3034455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1270005" y="3225800"/>
            <a:ext cx="10464801" cy="3302001"/>
          </a:xfrm>
          <a:prstGeom prst="rect">
            <a:avLst/>
          </a:prstGeom>
        </p:spPr>
        <p:txBody>
          <a:bodyPr lIns="91405" tIns="91405" rIns="91405" bIns="91405"/>
          <a:lstStyle/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xfrm>
            <a:off x="6285652" y="8779791"/>
            <a:ext cx="3034455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1027290" y="6267594"/>
            <a:ext cx="11054082" cy="1937175"/>
          </a:xfrm>
          <a:prstGeom prst="rect">
            <a:avLst/>
          </a:prstGeom>
        </p:spPr>
        <p:txBody>
          <a:bodyPr anchor="t"/>
          <a:lstStyle>
            <a:lvl1pPr algn="l">
              <a:defRPr b="1" cap="all" sz="57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1027290" y="4133996"/>
            <a:ext cx="11054082" cy="21336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650240" y="2275844"/>
            <a:ext cx="5743789" cy="747775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28223" indent="-478063">
              <a:spcBef>
                <a:spcPts val="900"/>
              </a:spcBef>
              <a:defRPr sz="4000"/>
            </a:lvl2pPr>
            <a:lvl3pPr marL="1764727" indent="-464401">
              <a:spcBef>
                <a:spcPts val="900"/>
              </a:spcBef>
              <a:defRPr sz="4000"/>
            </a:lvl3pPr>
            <a:lvl4pPr marL="2450613" indent="-500123">
              <a:spcBef>
                <a:spcPts val="900"/>
              </a:spcBef>
              <a:defRPr sz="4000"/>
            </a:lvl4pPr>
            <a:lvl5pPr marL="3100778" indent="-500123">
              <a:spcBef>
                <a:spcPts val="900"/>
              </a:spcBef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50240" y="365241"/>
            <a:ext cx="11704320" cy="167631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650240" y="2041549"/>
            <a:ext cx="5746047" cy="105160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400"/>
            </a:lvl1pPr>
            <a:lvl2pPr marL="0" indent="0">
              <a:spcBef>
                <a:spcPts val="800"/>
              </a:spcBef>
              <a:buSzTx/>
              <a:buFontTx/>
              <a:buNone/>
              <a:defRPr b="1" sz="3400"/>
            </a:lvl2pPr>
            <a:lvl3pPr marL="0" indent="0">
              <a:spcBef>
                <a:spcPts val="800"/>
              </a:spcBef>
              <a:buSzTx/>
              <a:buFontTx/>
              <a:buNone/>
              <a:defRPr b="1" sz="3400"/>
            </a:lvl3pPr>
            <a:lvl4pPr marL="0" indent="0">
              <a:spcBef>
                <a:spcPts val="800"/>
              </a:spcBef>
              <a:buSzTx/>
              <a:buFontTx/>
              <a:buNone/>
              <a:defRPr b="1" sz="3400"/>
            </a:lvl4pPr>
            <a:lvl5pPr marL="0" indent="0">
              <a:spcBef>
                <a:spcPts val="800"/>
              </a:spcBef>
              <a:buSzTx/>
              <a:buFontTx/>
              <a:buNone/>
              <a:defRPr b="1"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650240" y="130950"/>
            <a:ext cx="11704320" cy="214489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650243" y="0"/>
            <a:ext cx="4278492" cy="2041032"/>
          </a:xfrm>
          <a:prstGeom prst="rect">
            <a:avLst/>
          </a:prstGeom>
        </p:spPr>
        <p:txBody>
          <a:bodyPr anchor="b"/>
          <a:lstStyle>
            <a:lvl1pPr algn="l">
              <a:defRPr b="1" sz="28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5084516" y="388341"/>
            <a:ext cx="7270044" cy="93652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2549032" y="4389118"/>
            <a:ext cx="7802882" cy="3244429"/>
          </a:xfrm>
          <a:prstGeom prst="rect">
            <a:avLst/>
          </a:prstGeom>
        </p:spPr>
        <p:txBody>
          <a:bodyPr anchor="b"/>
          <a:lstStyle>
            <a:lvl1pPr algn="l">
              <a:defRPr b="1" sz="2800"/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2549032" y="7633547"/>
            <a:ext cx="7802882" cy="21200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/>
            </a:lvl1pPr>
            <a:lvl2pPr marL="0" indent="0">
              <a:spcBef>
                <a:spcPts val="400"/>
              </a:spcBef>
              <a:buSzTx/>
              <a:buFontTx/>
              <a:buNone/>
              <a:defRPr sz="2000"/>
            </a:lvl2pPr>
            <a:lvl3pPr marL="0" indent="0">
              <a:spcBef>
                <a:spcPts val="400"/>
              </a:spcBef>
              <a:buSzTx/>
              <a:buFontTx/>
              <a:buNone/>
              <a:defRPr sz="2000"/>
            </a:lvl3pPr>
            <a:lvl4pPr marL="0" indent="0">
              <a:spcBef>
                <a:spcPts val="400"/>
              </a:spcBef>
              <a:buSzTx/>
              <a:buFontTx/>
              <a:buNone/>
              <a:defRPr sz="2000"/>
            </a:lvl4pPr>
            <a:lvl5pPr marL="0" indent="0"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40" y="130946"/>
            <a:ext cx="11704320" cy="214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15" tIns="65015" rIns="65015" bIns="65015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40" y="2275844"/>
            <a:ext cx="11704320" cy="7477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15" tIns="65015" rIns="65015" bIns="65015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71682" y="9111306"/>
            <a:ext cx="382879" cy="376969"/>
          </a:xfrm>
          <a:prstGeom prst="rect">
            <a:avLst/>
          </a:prstGeom>
          <a:ln w="12700">
            <a:miter lim="400000"/>
          </a:ln>
        </p:spPr>
        <p:txBody>
          <a:bodyPr wrap="none" lIns="65015" tIns="65015" rIns="65015" bIns="65015" anchor="ctr">
            <a:spAutoFit/>
          </a:bodyPr>
          <a:lstStyle>
            <a:lvl1pPr algn="r">
              <a:defRPr sz="1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6501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1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1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1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1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1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1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1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1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87621" marR="0" indent="-487621" algn="l" defTabSz="650162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117468" marR="0" indent="-467306" algn="l" defTabSz="650162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740142" marR="0" indent="-439815" algn="l" defTabSz="650162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484551" marR="0" indent="-534061" algn="l" defTabSz="650162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3134716" marR="0" indent="-534061" algn="l" defTabSz="650162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784879" marR="0" indent="-534061" algn="l" defTabSz="650162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4435042" marR="0" indent="-534060" algn="l" defTabSz="650162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5085205" marR="0" indent="-534061" algn="l" defTabSz="650162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735368" marR="0" indent="-534060" algn="l" defTabSz="650162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gwen-interpreter" TargetMode="External"/><Relationship Id="rId3" Type="http://schemas.openxmlformats.org/officeDocument/2006/relationships/hyperlink" Target="https://github.com/gwen-interpreter/gwen-web/blob/master/doc/CHEATSHEET.md" TargetMode="External"/><Relationship Id="rId4" Type="http://schemas.openxmlformats.org/officeDocument/2006/relationships/hyperlink" Target="https://warpedjavaguy.wordpress.com/tag/gwen-interpreter" TargetMode="External"/><Relationship Id="rId5" Type="http://schemas.openxmlformats.org/officeDocument/2006/relationships/hyperlink" Target="https://quietachievingtester.wordpress.com" TargetMode="External"/><Relationship Id="rId6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gwen-interpreter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gwen-interpreter/gwen" TargetMode="External"/><Relationship Id="rId3" Type="http://schemas.openxmlformats.org/officeDocument/2006/relationships/hyperlink" Target="https://github.com/gwen-interpreter/gwen-web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cucumber/cucumber/wiki/Feature-Introduction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1270005" y="1638300"/>
            <a:ext cx="10464801" cy="3301999"/>
          </a:xfrm>
          <a:prstGeom prst="rect">
            <a:avLst/>
          </a:prstGeom>
        </p:spPr>
        <p:txBody>
          <a:bodyPr lIns="0" tIns="0" rIns="0" bIns="0"/>
          <a:lstStyle>
            <a:lvl1pPr>
              <a:defRPr sz="67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Automation with Gwen</a:t>
            </a:r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1270005" y="5029203"/>
            <a:ext cx="10464801" cy="1130300"/>
          </a:xfrm>
          <a:prstGeom prst="rect">
            <a:avLst/>
          </a:prstGeom>
        </p:spPr>
        <p:txBody>
          <a:bodyPr lIns="0" tIns="0" rIns="0" bIns="0"/>
          <a:lstStyle/>
          <a:p>
            <a:pPr defTabSz="513629">
              <a:defRPr sz="3600">
                <a:latin typeface="Optima"/>
                <a:ea typeface="Optima"/>
                <a:cs typeface="Optima"/>
                <a:sym typeface="Optima"/>
              </a:defRPr>
            </a:pPr>
          </a:p>
          <a:p>
            <a:pPr defTabSz="513629">
              <a:defRPr sz="3600">
                <a:latin typeface="Optima"/>
                <a:ea typeface="Optima"/>
                <a:cs typeface="Optima"/>
                <a:sym typeface="Optima"/>
              </a:defRPr>
            </a:pPr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952500" y="444501"/>
            <a:ext cx="11099803" cy="215900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Evaluation Reports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xfrm>
            <a:off x="952500" y="2603501"/>
            <a:ext cx="11099803" cy="6286503"/>
          </a:xfrm>
          <a:prstGeom prst="rect">
            <a:avLst/>
          </a:prstGeom>
        </p:spPr>
        <p:txBody>
          <a:bodyPr lIns="0" tIns="0" rIns="0" bIns="0"/>
          <a:lstStyle/>
          <a:p>
            <a:pPr marL="132164" indent="-132164" defTabSz="617654">
              <a:spcBef>
                <a:spcPts val="0"/>
              </a:spcBef>
              <a:buClr>
                <a:srgbClr val="000000"/>
              </a:buClr>
              <a:buSzPct val="73636"/>
              <a:defRPr sz="2200">
                <a:latin typeface="Optima"/>
                <a:ea typeface="Optima"/>
                <a:cs typeface="Optima"/>
                <a:sym typeface="Optima"/>
              </a:defRPr>
            </a:pPr>
            <a:r>
              <a:t>Summary report (one per execution)</a:t>
            </a:r>
            <a:endParaRPr sz="1800"/>
          </a:p>
          <a:p>
            <a:pPr lvl="1" marL="405301" indent="-151987" defTabSz="617654">
              <a:spcBef>
                <a:spcPts val="2300"/>
              </a:spcBef>
              <a:buClr>
                <a:srgbClr val="000000"/>
              </a:buClr>
              <a:buSzPct val="73636"/>
              <a:defRPr sz="2200">
                <a:latin typeface="Optima"/>
                <a:ea typeface="Optima"/>
                <a:cs typeface="Optima"/>
                <a:sym typeface="Optima"/>
              </a:defRPr>
            </a:pPr>
            <a:r>
              <a:t>Lists all evaluated features</a:t>
            </a:r>
            <a:endParaRPr sz="3800"/>
          </a:p>
          <a:p>
            <a:pPr marL="132164" indent="-132164" defTabSz="617654">
              <a:spcBef>
                <a:spcPts val="2300"/>
              </a:spcBef>
              <a:buClr>
                <a:srgbClr val="000000"/>
              </a:buClr>
              <a:buSzPct val="73636"/>
              <a:defRPr sz="2200">
                <a:latin typeface="Optima"/>
                <a:ea typeface="Optima"/>
                <a:cs typeface="Optima"/>
                <a:sym typeface="Optima"/>
              </a:defRPr>
            </a:pPr>
            <a:r>
              <a:t>Detail report (one per feature file)</a:t>
            </a:r>
            <a:endParaRPr sz="1800"/>
          </a:p>
          <a:p>
            <a:pPr lvl="1" marL="405301" indent="-151987" defTabSz="617654">
              <a:spcBef>
                <a:spcPts val="2300"/>
              </a:spcBef>
              <a:buClr>
                <a:srgbClr val="000000"/>
              </a:buClr>
              <a:buSzPct val="73636"/>
              <a:defRPr sz="2200">
                <a:latin typeface="Optima"/>
                <a:ea typeface="Optima"/>
                <a:cs typeface="Optima"/>
                <a:sym typeface="Optima"/>
              </a:defRPr>
            </a:pPr>
            <a:r>
              <a:t>Lists all evaluated steps</a:t>
            </a:r>
            <a:endParaRPr sz="3800"/>
          </a:p>
          <a:p>
            <a:pPr marL="132164" indent="-132164" defTabSz="617654">
              <a:spcBef>
                <a:spcPts val="2300"/>
              </a:spcBef>
              <a:buClr>
                <a:srgbClr val="000000"/>
              </a:buClr>
              <a:buSzPct val="73636"/>
              <a:defRPr sz="2200">
                <a:latin typeface="Optima"/>
                <a:ea typeface="Optima"/>
                <a:cs typeface="Optima"/>
                <a:sym typeface="Optima"/>
              </a:defRPr>
            </a:pPr>
            <a:r>
              <a:t>All Reports include</a:t>
            </a:r>
            <a:endParaRPr sz="1800"/>
          </a:p>
          <a:p>
            <a:pPr lvl="1" marL="405301" indent="-151987" defTabSz="617654">
              <a:spcBef>
                <a:spcPts val="2300"/>
              </a:spcBef>
              <a:buClr>
                <a:srgbClr val="000000"/>
              </a:buClr>
              <a:buSzPct val="73636"/>
              <a:defRPr sz="2200">
                <a:latin typeface="Optima"/>
                <a:ea typeface="Optima"/>
                <a:cs typeface="Optima"/>
                <a:sym typeface="Optima"/>
              </a:defRPr>
            </a:pPr>
            <a:r>
              <a:t>Evaluation status</a:t>
            </a:r>
            <a:endParaRPr sz="3800"/>
          </a:p>
          <a:p>
            <a:pPr lvl="1" marL="405301" indent="-151987" defTabSz="617654">
              <a:spcBef>
                <a:spcPts val="2300"/>
              </a:spcBef>
              <a:buClr>
                <a:srgbClr val="000000"/>
              </a:buClr>
              <a:buSzPct val="73636"/>
              <a:defRPr sz="2200">
                <a:latin typeface="Optima"/>
                <a:ea typeface="Optima"/>
                <a:cs typeface="Optima"/>
                <a:sym typeface="Optima"/>
              </a:defRPr>
            </a:pPr>
            <a:r>
              <a:t>Timings and statistics</a:t>
            </a:r>
            <a:endParaRPr sz="3800"/>
          </a:p>
          <a:p>
            <a:pPr lvl="1" marL="405301" indent="-151987" defTabSz="617654">
              <a:spcBef>
                <a:spcPts val="2300"/>
              </a:spcBef>
              <a:buClr>
                <a:srgbClr val="000000"/>
              </a:buClr>
              <a:buSzPct val="73636"/>
              <a:defRPr sz="2200">
                <a:latin typeface="Optima"/>
                <a:ea typeface="Optima"/>
                <a:cs typeface="Optima"/>
                <a:sym typeface="Optima"/>
              </a:defRPr>
            </a:pPr>
            <a:r>
              <a:t>On error:</a:t>
            </a:r>
            <a:endParaRPr sz="3800"/>
          </a:p>
          <a:p>
            <a:pPr lvl="2" marL="685433" indent="-178810" defTabSz="617654">
              <a:spcBef>
                <a:spcPts val="2300"/>
              </a:spcBef>
              <a:buClr>
                <a:srgbClr val="000000"/>
              </a:buClr>
              <a:buSzPct val="73636"/>
              <a:defRPr sz="2200">
                <a:latin typeface="Optima"/>
                <a:ea typeface="Optima"/>
                <a:cs typeface="Optima"/>
                <a:sym typeface="Optima"/>
              </a:defRPr>
            </a:pPr>
            <a:r>
              <a:t>Environment and screenshots are captured</a:t>
            </a:r>
            <a:endParaRPr sz="3200"/>
          </a:p>
          <a:p>
            <a:pPr lvl="1" marL="405301" indent="-151987" defTabSz="617654">
              <a:spcBef>
                <a:spcPts val="2300"/>
              </a:spcBef>
              <a:buClr>
                <a:srgbClr val="000000"/>
              </a:buClr>
              <a:buSzPct val="73636"/>
              <a:defRPr sz="2200">
                <a:latin typeface="Optima"/>
                <a:ea typeface="Optima"/>
                <a:cs typeface="Optima"/>
                <a:sym typeface="Optima"/>
              </a:defRPr>
            </a:pPr>
            <a:r>
              <a:t>Slide shows (optional)</a:t>
            </a:r>
          </a:p>
        </p:txBody>
      </p:sp>
      <p:pic>
        <p:nvPicPr>
          <p:cNvPr id="208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5373" y="2603500"/>
            <a:ext cx="6181336" cy="2431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3000" y="5034717"/>
            <a:ext cx="4757048" cy="36773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86334" y="9039738"/>
            <a:ext cx="1109614" cy="605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952500" y="444501"/>
            <a:ext cx="11099803" cy="215900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Resources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952500" y="2603501"/>
            <a:ext cx="11099803" cy="6286503"/>
          </a:xfrm>
          <a:prstGeom prst="rect">
            <a:avLst/>
          </a:prstGeom>
        </p:spPr>
        <p:txBody>
          <a:bodyPr lIns="0" tIns="0" rIns="0" bIns="0"/>
          <a:lstStyle/>
          <a:p>
            <a:pPr marL="172786" indent="-172786" defTabSz="598150">
              <a:spcBef>
                <a:spcPts val="0"/>
              </a:spcBef>
              <a:buClr>
                <a:srgbClr val="000000"/>
              </a:buClr>
              <a:buSzPct val="75413"/>
              <a:defRPr sz="2200">
                <a:latin typeface="Optima"/>
                <a:ea typeface="Optima"/>
                <a:cs typeface="Optima"/>
                <a:sym typeface="Optima"/>
              </a:defRPr>
            </a:pPr>
            <a:r>
              <a:t>Gherkin</a:t>
            </a:r>
            <a:endParaRPr sz="1800"/>
          </a:p>
          <a:p>
            <a:pPr lvl="1" marL="658257" indent="-331173" defTabSz="598150">
              <a:spcBef>
                <a:spcPts val="0"/>
              </a:spcBef>
              <a:buClr>
                <a:srgbClr val="000000"/>
              </a:buClr>
              <a:buSzPct val="75413"/>
              <a:defRPr sz="2200">
                <a:latin typeface="Optima"/>
                <a:ea typeface="Optima"/>
                <a:cs typeface="Optima"/>
                <a:sym typeface="Optima"/>
              </a:defRPr>
            </a:pPr>
          </a:p>
          <a:p>
            <a:pPr lvl="1" marL="499870" indent="-172786" defTabSz="598150">
              <a:spcBef>
                <a:spcPts val="0"/>
              </a:spcBef>
              <a:buClr>
                <a:srgbClr val="000000"/>
              </a:buClr>
              <a:buSzPct val="75413"/>
              <a:defRPr sz="2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tima"/>
                <a:ea typeface="Optima"/>
                <a:cs typeface="Optima"/>
                <a:sym typeface="Optima"/>
              </a:defRPr>
            </a:pPr>
            <a:r>
              <a:t>https://github.com/cucumber/cucumber/wiki/Gherkin</a:t>
            </a:r>
          </a:p>
          <a:p>
            <a:pPr marL="331173" indent="-331173" defTabSz="598150">
              <a:spcBef>
                <a:spcPts val="0"/>
              </a:spcBef>
              <a:buClr>
                <a:srgbClr val="000000"/>
              </a:buClr>
              <a:buSzPct val="75413"/>
              <a:defRPr sz="2200">
                <a:latin typeface="Optima"/>
                <a:ea typeface="Optima"/>
                <a:cs typeface="Optima"/>
                <a:sym typeface="Optima"/>
              </a:defRPr>
            </a:pPr>
          </a:p>
          <a:p>
            <a:pPr marL="172786" indent="-172786" defTabSz="598150">
              <a:spcBef>
                <a:spcPts val="0"/>
              </a:spcBef>
              <a:buClr>
                <a:srgbClr val="000000"/>
              </a:buClr>
              <a:buSzPct val="75413"/>
              <a:defRPr sz="2200">
                <a:latin typeface="Optima"/>
                <a:ea typeface="Optima"/>
                <a:cs typeface="Optima"/>
                <a:sym typeface="Optima"/>
              </a:defRPr>
            </a:pPr>
            <a:r>
              <a:t>Gwen</a:t>
            </a:r>
            <a:endParaRPr sz="1800"/>
          </a:p>
          <a:p>
            <a:pPr lvl="1" marL="528241" indent="-201157" defTabSz="598150">
              <a:spcBef>
                <a:spcPts val="3100"/>
              </a:spcBef>
              <a:buClr>
                <a:srgbClr val="000000"/>
              </a:buClr>
              <a:buSzPct val="75413"/>
              <a:defRPr sz="2200">
                <a:latin typeface="Optima"/>
                <a:ea typeface="Optima"/>
                <a:cs typeface="Optima"/>
                <a:sym typeface="Optim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https://github.com/gwen-interpreter</a:t>
            </a:r>
            <a:endParaRPr sz="3600"/>
          </a:p>
          <a:p>
            <a:pPr marL="172786" indent="-172786" defTabSz="598150">
              <a:spcBef>
                <a:spcPts val="3100"/>
              </a:spcBef>
              <a:buClr>
                <a:srgbClr val="000000"/>
              </a:buClr>
              <a:buSzPct val="75413"/>
              <a:defRPr sz="2200">
                <a:latin typeface="Optima"/>
                <a:ea typeface="Optima"/>
                <a:cs typeface="Optima"/>
                <a:sym typeface="Optima"/>
              </a:defRPr>
            </a:pPr>
            <a:r>
              <a:t>Cheat Sheet</a:t>
            </a:r>
            <a:endParaRPr sz="1800"/>
          </a:p>
          <a:p>
            <a:pPr lvl="1" marL="528241" indent="-201157" defTabSz="598150">
              <a:spcBef>
                <a:spcPts val="3100"/>
              </a:spcBef>
              <a:buClr>
                <a:srgbClr val="000000"/>
              </a:buClr>
              <a:buSzPct val="75413"/>
              <a:defRPr sz="2200">
                <a:latin typeface="Optima"/>
                <a:ea typeface="Optima"/>
                <a:cs typeface="Optima"/>
                <a:sym typeface="Optim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https://github.com/gwen-interpreter/gwen-web/blob/master/doc/CHEATSHEET.md</a:t>
            </a:r>
            <a:endParaRPr sz="3600"/>
          </a:p>
          <a:p>
            <a:pPr marL="172786" indent="-172786" defTabSz="598150">
              <a:spcBef>
                <a:spcPts val="3100"/>
              </a:spcBef>
              <a:buClr>
                <a:srgbClr val="000000"/>
              </a:buClr>
              <a:buSzPct val="75413"/>
              <a:defRPr sz="2200">
                <a:latin typeface="Optima"/>
                <a:ea typeface="Optima"/>
                <a:cs typeface="Optima"/>
                <a:sym typeface="Optima"/>
              </a:defRPr>
            </a:pPr>
            <a:r>
              <a:t>Blogs</a:t>
            </a:r>
            <a:endParaRPr sz="1800"/>
          </a:p>
          <a:p>
            <a:pPr lvl="1" marL="528241" indent="-201157" defTabSz="598150">
              <a:spcBef>
                <a:spcPts val="3100"/>
              </a:spcBef>
              <a:buClr>
                <a:srgbClr val="000000"/>
              </a:buClr>
              <a:buSzPct val="75413"/>
              <a:defRPr sz="2200">
                <a:latin typeface="Optima"/>
                <a:ea typeface="Optima"/>
                <a:cs typeface="Optima"/>
                <a:sym typeface="Optim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https://warpedjavaguy.wordpress.com/tag/gwen-interpreter</a:t>
            </a:r>
            <a:endParaRPr sz="3600"/>
          </a:p>
          <a:p>
            <a:pPr lvl="1" marL="528241" indent="-201157" defTabSz="598150">
              <a:spcBef>
                <a:spcPts val="3100"/>
              </a:spcBef>
              <a:buClr>
                <a:srgbClr val="000000"/>
              </a:buClr>
              <a:buSzPct val="75413"/>
              <a:defRPr sz="2200">
                <a:latin typeface="Optima"/>
                <a:ea typeface="Optima"/>
                <a:cs typeface="Optima"/>
                <a:sym typeface="Optim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https://quietachievingtester.wordpress.com</a:t>
            </a:r>
          </a:p>
        </p:txBody>
      </p:sp>
      <p:pic>
        <p:nvPicPr>
          <p:cNvPr id="214" name="image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86334" y="9039738"/>
            <a:ext cx="1109614" cy="605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1270005" y="3225800"/>
            <a:ext cx="10464801" cy="3302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Questions?</a:t>
            </a:r>
          </a:p>
        </p:txBody>
      </p:sp>
      <p:pic>
        <p:nvPicPr>
          <p:cNvPr id="21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6334" y="9039738"/>
            <a:ext cx="1109614" cy="605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952500" y="444501"/>
            <a:ext cx="11099803" cy="215900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Gwen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952500" y="2616201"/>
            <a:ext cx="11099803" cy="6286503"/>
          </a:xfrm>
          <a:prstGeom prst="rect">
            <a:avLst/>
          </a:prstGeom>
        </p:spPr>
        <p:txBody>
          <a:bodyPr lIns="0" tIns="0" rIns="0" bIns="0"/>
          <a:lstStyle/>
          <a:p>
            <a:pPr marL="153030" indent="-153030">
              <a:spcBef>
                <a:spcPts val="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GWEN = </a:t>
            </a:r>
            <a:r>
              <a:rPr b="1" u="sng"/>
              <a:t>G</a:t>
            </a:r>
            <a:r>
              <a:t>iven </a:t>
            </a:r>
            <a:r>
              <a:rPr b="1" u="sng"/>
              <a:t>W</a:t>
            </a:r>
            <a:r>
              <a:t>hen Th</a:t>
            </a:r>
            <a:r>
              <a:rPr b="1" u="sng"/>
              <a:t>en</a:t>
            </a:r>
            <a:endParaRPr sz="1800"/>
          </a:p>
          <a:p>
            <a:pPr lvl="1" marL="468788" indent="-176748">
              <a:spcBef>
                <a:spcPts val="2600"/>
              </a:spcBef>
              <a:buClr>
                <a:srgbClr val="000000"/>
              </a:buClr>
              <a:buSzPct val="74250"/>
              <a:defRPr b="1" sz="2400">
                <a:latin typeface="Optima"/>
                <a:ea typeface="Optima"/>
                <a:cs typeface="Optima"/>
                <a:sym typeface="Optima"/>
              </a:defRPr>
            </a:pPr>
            <a:r>
              <a:t>Given</a:t>
            </a:r>
            <a:r>
              <a:rPr b="0"/>
              <a:t> conditions</a:t>
            </a:r>
            <a:endParaRPr sz="4000"/>
          </a:p>
          <a:p>
            <a:pPr lvl="1" marL="468788" indent="-176748">
              <a:spcBef>
                <a:spcPts val="2600"/>
              </a:spcBef>
              <a:buClr>
                <a:srgbClr val="000000"/>
              </a:buClr>
              <a:buSzPct val="74250"/>
              <a:defRPr b="1" sz="2400">
                <a:latin typeface="Optima"/>
                <a:ea typeface="Optima"/>
                <a:cs typeface="Optima"/>
                <a:sym typeface="Optima"/>
              </a:defRPr>
            </a:pPr>
            <a:r>
              <a:t>When</a:t>
            </a:r>
            <a:r>
              <a:rPr b="0"/>
              <a:t> actions</a:t>
            </a:r>
            <a:endParaRPr sz="4000"/>
          </a:p>
          <a:p>
            <a:pPr lvl="1" marL="468788" indent="-176748">
              <a:spcBef>
                <a:spcPts val="2600"/>
              </a:spcBef>
              <a:buClr>
                <a:srgbClr val="000000"/>
              </a:buClr>
              <a:buSzPct val="74250"/>
              <a:defRPr b="1" sz="2400">
                <a:latin typeface="Optima"/>
                <a:ea typeface="Optima"/>
                <a:cs typeface="Optima"/>
                <a:sym typeface="Optima"/>
              </a:defRPr>
            </a:pPr>
            <a:r>
              <a:t>Then</a:t>
            </a:r>
            <a:r>
              <a:rPr b="0"/>
              <a:t> expectations</a:t>
            </a:r>
            <a:endParaRPr sz="4000"/>
          </a:p>
          <a:p>
            <a:pPr marL="153030" indent="-153030">
              <a:spcBef>
                <a:spcPts val="2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Open Source</a:t>
            </a:r>
            <a:endParaRPr sz="1800"/>
          </a:p>
          <a:p>
            <a:pPr lvl="1" marL="468788" indent="-176748">
              <a:spcBef>
                <a:spcPts val="2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https://github.com/gwen-interpreter</a:t>
            </a:r>
          </a:p>
          <a:p>
            <a:pPr lvl="1" marL="468788" indent="-176748">
              <a:spcBef>
                <a:spcPts val="2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Apache v2 license</a:t>
            </a:r>
            <a:endParaRPr sz="4000"/>
          </a:p>
          <a:p>
            <a:pPr lvl="1" marL="468788" indent="-176748">
              <a:spcBef>
                <a:spcPts val="2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Written in Scala (compiled to Java bytecode)</a:t>
            </a:r>
            <a:endParaRPr sz="4000"/>
          </a:p>
          <a:p>
            <a:pPr lvl="2" marL="792912" indent="-208834">
              <a:spcBef>
                <a:spcPts val="2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Java 7+</a:t>
            </a:r>
          </a:p>
        </p:txBody>
      </p:sp>
      <p:pic>
        <p:nvPicPr>
          <p:cNvPr id="141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86334" y="9039738"/>
            <a:ext cx="1109614" cy="605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87601" y="2647021"/>
            <a:ext cx="5423100" cy="38054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952500" y="444501"/>
            <a:ext cx="11099803" cy="215900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Automation Platform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952500" y="2603501"/>
            <a:ext cx="11099803" cy="6286503"/>
          </a:xfrm>
          <a:prstGeom prst="rect">
            <a:avLst/>
          </a:prstGeom>
        </p:spPr>
        <p:txBody>
          <a:bodyPr lIns="0" tIns="0" rIns="0" bIns="0"/>
          <a:lstStyle/>
          <a:p>
            <a:pPr marL="125207" indent="-125207">
              <a:spcBef>
                <a:spcPts val="0"/>
              </a:spcBef>
              <a:buClr>
                <a:srgbClr val="000000"/>
              </a:buClr>
              <a:buSzPct val="76736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Gwen is a Gherkin DSL Interpreter</a:t>
            </a:r>
            <a:endParaRPr sz="1800"/>
          </a:p>
          <a:p>
            <a:pPr lvl="2" marL="646371" indent="-176568">
              <a:spcBef>
                <a:spcPts val="2200"/>
              </a:spcBef>
              <a:buClr>
                <a:srgbClr val="000000"/>
              </a:buClr>
              <a:buSzPct val="76736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Reads, parses, and validates plain text specifications</a:t>
            </a:r>
            <a:endParaRPr sz="3400"/>
          </a:p>
          <a:p>
            <a:pPr lvl="2" marL="646371" indent="-176568">
              <a:spcBef>
                <a:spcPts val="2200"/>
              </a:spcBef>
              <a:buClr>
                <a:srgbClr val="000000"/>
              </a:buClr>
              <a:buSzPct val="76736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Dispatches steps to a mixed in engine for execution </a:t>
            </a:r>
            <a:endParaRPr sz="3400"/>
          </a:p>
          <a:p>
            <a:pPr lvl="2" marL="646371" indent="-176568">
              <a:spcBef>
                <a:spcPts val="2200"/>
              </a:spcBef>
              <a:buClr>
                <a:srgbClr val="000000"/>
              </a:buClr>
              <a:buSzPct val="76736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Provides REPL</a:t>
            </a:r>
            <a:endParaRPr sz="3400"/>
          </a:p>
          <a:p>
            <a:pPr lvl="2" marL="646371" indent="-176568">
              <a:spcBef>
                <a:spcPts val="2200"/>
              </a:spcBef>
              <a:buClr>
                <a:srgbClr val="000000"/>
              </a:buClr>
              <a:buSzPct val="76736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Generates reports</a:t>
            </a:r>
            <a:endParaRPr sz="3400"/>
          </a:p>
          <a:p>
            <a:pPr lvl="2" marL="646371" indent="-176568">
              <a:spcBef>
                <a:spcPts val="2200"/>
              </a:spcBef>
              <a:buClr>
                <a:srgbClr val="000000"/>
              </a:buClr>
              <a:buSzPct val="76736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https://github.com/gwen-interpreter/gwen</a:t>
            </a:r>
          </a:p>
          <a:p>
            <a:pPr marL="125207" indent="-125207">
              <a:spcBef>
                <a:spcPts val="2200"/>
              </a:spcBef>
              <a:buClr>
                <a:srgbClr val="000000"/>
              </a:buClr>
              <a:buSzPct val="76736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Automation Engines</a:t>
            </a:r>
          </a:p>
          <a:p>
            <a:pPr lvl="2" marL="646371" indent="-176568">
              <a:spcBef>
                <a:spcPts val="2200"/>
              </a:spcBef>
              <a:buClr>
                <a:srgbClr val="000000"/>
              </a:buClr>
              <a:buSzPct val="76736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gwen-web for automating the web (uses Selenium Web Driver)</a:t>
            </a:r>
            <a:endParaRPr sz="3400"/>
          </a:p>
          <a:p>
            <a:pPr lvl="2" marL="646371" indent="-176568">
              <a:spcBef>
                <a:spcPts val="2200"/>
              </a:spcBef>
              <a:buClr>
                <a:srgbClr val="000000"/>
              </a:buClr>
              <a:buSzPct val="76736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https://github.com/gwen-interpreter/gwen-web</a:t>
            </a:r>
          </a:p>
        </p:txBody>
      </p:sp>
      <p:pic>
        <p:nvPicPr>
          <p:cNvPr id="146" name="image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86334" y="9039738"/>
            <a:ext cx="1109614" cy="605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17708" y="5628197"/>
            <a:ext cx="3494466" cy="1723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03584" y="4007815"/>
            <a:ext cx="3494466" cy="1765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952500" y="444501"/>
            <a:ext cx="11099803" cy="215900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Web Automation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952500" y="2603501"/>
            <a:ext cx="11099803" cy="6286503"/>
          </a:xfrm>
          <a:prstGeom prst="rect">
            <a:avLst/>
          </a:prstGeom>
        </p:spPr>
        <p:txBody>
          <a:bodyPr lIns="0" tIns="0" rIns="0" bIns="0"/>
          <a:lstStyle/>
          <a:p>
            <a:pPr marL="149969" indent="-149969" defTabSz="637159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74250"/>
              <a:defRPr sz="2352">
                <a:latin typeface="Optima"/>
                <a:ea typeface="Optima"/>
                <a:cs typeface="Optima"/>
                <a:sym typeface="Optima"/>
              </a:defRPr>
            </a:pPr>
            <a:r>
              <a:t>Traditionally</a:t>
            </a:r>
            <a:endParaRPr sz="1764"/>
          </a:p>
          <a:p>
            <a:pPr lvl="1" marL="459412" indent="-173213" defTabSz="637159">
              <a:lnSpc>
                <a:spcPct val="90000"/>
              </a:lnSpc>
              <a:spcBef>
                <a:spcPts val="2500"/>
              </a:spcBef>
              <a:buClr>
                <a:srgbClr val="000000"/>
              </a:buClr>
              <a:buSzPct val="74250"/>
              <a:defRPr sz="2352">
                <a:latin typeface="Optima"/>
                <a:ea typeface="Optima"/>
                <a:cs typeface="Optima"/>
                <a:sym typeface="Optima"/>
              </a:defRPr>
            </a:pPr>
            <a:r>
              <a:t>Automation meant writing lots of code (Page Objects)</a:t>
            </a:r>
            <a:endParaRPr sz="3920"/>
          </a:p>
          <a:p>
            <a:pPr lvl="1" marL="459412" indent="-173213" defTabSz="637159">
              <a:lnSpc>
                <a:spcPct val="90000"/>
              </a:lnSpc>
              <a:spcBef>
                <a:spcPts val="2500"/>
              </a:spcBef>
              <a:buClr>
                <a:srgbClr val="000000"/>
              </a:buClr>
              <a:buSzPct val="74250"/>
              <a:defRPr sz="2352">
                <a:latin typeface="Optima"/>
                <a:ea typeface="Optima"/>
                <a:cs typeface="Optima"/>
                <a:sym typeface="Optima"/>
              </a:defRPr>
            </a:pPr>
            <a:r>
              <a:t>It was difficult to automate across browsers</a:t>
            </a:r>
            <a:endParaRPr sz="3920"/>
          </a:p>
          <a:p>
            <a:pPr lvl="1" marL="459412" indent="-173213" defTabSz="637159">
              <a:lnSpc>
                <a:spcPct val="90000"/>
              </a:lnSpc>
              <a:spcBef>
                <a:spcPts val="2500"/>
              </a:spcBef>
              <a:buClr>
                <a:srgbClr val="000000"/>
              </a:buClr>
              <a:buSzPct val="74250"/>
              <a:defRPr sz="2352">
                <a:latin typeface="Optima"/>
                <a:ea typeface="Optima"/>
                <a:cs typeface="Optima"/>
                <a:sym typeface="Optima"/>
              </a:defRPr>
            </a:pPr>
            <a:r>
              <a:t>Lots of Gotcha’s (waits, syncs, etc..)</a:t>
            </a:r>
            <a:endParaRPr sz="3920"/>
          </a:p>
          <a:p>
            <a:pPr marL="149969" indent="-149969" defTabSz="637159">
              <a:lnSpc>
                <a:spcPct val="90000"/>
              </a:lnSpc>
              <a:spcBef>
                <a:spcPts val="2500"/>
              </a:spcBef>
              <a:buClr>
                <a:srgbClr val="000000"/>
              </a:buClr>
              <a:buSzPct val="74250"/>
              <a:defRPr sz="2352">
                <a:latin typeface="Optima"/>
                <a:ea typeface="Optima"/>
                <a:cs typeface="Optima"/>
                <a:sym typeface="Optima"/>
              </a:defRPr>
            </a:pPr>
            <a:r>
              <a:t>Now with gwen-web</a:t>
            </a:r>
            <a:endParaRPr sz="1764"/>
          </a:p>
          <a:p>
            <a:pPr lvl="1" marL="459412" indent="-173213" defTabSz="637159">
              <a:lnSpc>
                <a:spcPct val="90000"/>
              </a:lnSpc>
              <a:spcBef>
                <a:spcPts val="2500"/>
              </a:spcBef>
              <a:buClr>
                <a:srgbClr val="000000"/>
              </a:buClr>
              <a:buSzPct val="74250"/>
              <a:defRPr sz="2352">
                <a:latin typeface="Optima"/>
                <a:ea typeface="Optima"/>
                <a:cs typeface="Optima"/>
                <a:sym typeface="Optima"/>
              </a:defRPr>
            </a:pPr>
            <a:r>
              <a:t>Web Driver API is hidden</a:t>
            </a:r>
            <a:endParaRPr sz="3920"/>
          </a:p>
          <a:p>
            <a:pPr lvl="1" marL="459412" indent="-173213" defTabSz="637159">
              <a:lnSpc>
                <a:spcPct val="90000"/>
              </a:lnSpc>
              <a:spcBef>
                <a:spcPts val="2500"/>
              </a:spcBef>
              <a:buClr>
                <a:srgbClr val="000000"/>
              </a:buClr>
              <a:buSzPct val="74250"/>
              <a:defRPr sz="2352">
                <a:latin typeface="Optima"/>
                <a:ea typeface="Optima"/>
                <a:cs typeface="Optima"/>
                <a:sym typeface="Optima"/>
              </a:defRPr>
            </a:pPr>
            <a:r>
              <a:t>Coding page objects is never required</a:t>
            </a:r>
            <a:endParaRPr sz="3920"/>
          </a:p>
          <a:p>
            <a:pPr lvl="1" marL="459412" indent="-173213" defTabSz="637159">
              <a:lnSpc>
                <a:spcPct val="90000"/>
              </a:lnSpc>
              <a:spcBef>
                <a:spcPts val="2500"/>
              </a:spcBef>
              <a:buClr>
                <a:srgbClr val="000000"/>
              </a:buClr>
              <a:buSzPct val="74250"/>
              <a:defRPr sz="2352">
                <a:latin typeface="Optima"/>
                <a:ea typeface="Optima"/>
                <a:cs typeface="Optima"/>
                <a:sym typeface="Optima"/>
              </a:defRPr>
            </a:pPr>
            <a:r>
              <a:t>Gotcha’s are taken care of</a:t>
            </a:r>
            <a:endParaRPr sz="3920"/>
          </a:p>
          <a:p>
            <a:pPr lvl="1" marL="459412" indent="-173213" defTabSz="637159">
              <a:lnSpc>
                <a:spcPct val="90000"/>
              </a:lnSpc>
              <a:spcBef>
                <a:spcPts val="2500"/>
              </a:spcBef>
              <a:buClr>
                <a:srgbClr val="000000"/>
              </a:buClr>
              <a:buSzPct val="74250"/>
              <a:defRPr sz="2352">
                <a:latin typeface="Optima"/>
                <a:ea typeface="Optima"/>
                <a:cs typeface="Optima"/>
                <a:sym typeface="Optima"/>
              </a:defRPr>
            </a:pPr>
            <a:r>
              <a:t>Automation is driven by plain text specifications</a:t>
            </a:r>
          </a:p>
          <a:p>
            <a:pPr lvl="1" marL="459412" indent="-173213" defTabSz="637159">
              <a:lnSpc>
                <a:spcPct val="90000"/>
              </a:lnSpc>
              <a:spcBef>
                <a:spcPts val="2500"/>
              </a:spcBef>
              <a:buClr>
                <a:srgbClr val="000000"/>
              </a:buClr>
              <a:buSzPct val="74250"/>
              <a:defRPr sz="2352">
                <a:latin typeface="Optima"/>
                <a:ea typeface="Optima"/>
                <a:cs typeface="Optima"/>
                <a:sym typeface="Optima"/>
              </a:defRPr>
            </a:pPr>
            <a:r>
              <a:t>--dry-run to validate specifications</a:t>
            </a:r>
          </a:p>
        </p:txBody>
      </p:sp>
      <p:pic>
        <p:nvPicPr>
          <p:cNvPr id="15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6334" y="9039738"/>
            <a:ext cx="1109614" cy="605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2102" y="4870405"/>
            <a:ext cx="509655" cy="887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24673" y="4493407"/>
            <a:ext cx="4491138" cy="1641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52122" y="6779479"/>
            <a:ext cx="1109614" cy="980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272093" y="6375896"/>
            <a:ext cx="1596495" cy="1549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9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66585" y="6935126"/>
            <a:ext cx="700578" cy="66967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7306929" y="6053168"/>
            <a:ext cx="2" cy="68124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Shape 159"/>
          <p:cNvSpPr/>
          <p:nvPr/>
        </p:nvSpPr>
        <p:spPr>
          <a:xfrm>
            <a:off x="7898352" y="7184025"/>
            <a:ext cx="700578" cy="2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Shape 160"/>
          <p:cNvSpPr/>
          <p:nvPr/>
        </p:nvSpPr>
        <p:spPr>
          <a:xfrm>
            <a:off x="9634818" y="7184025"/>
            <a:ext cx="700578" cy="2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1" name="image10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500209" y="7529840"/>
            <a:ext cx="1233332" cy="319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952500" y="444501"/>
            <a:ext cx="11099803" cy="215900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Tooling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952500" y="2603501"/>
            <a:ext cx="11099803" cy="6286503"/>
          </a:xfrm>
          <a:prstGeom prst="rect">
            <a:avLst/>
          </a:prstGeom>
        </p:spPr>
        <p:txBody>
          <a:bodyPr lIns="0" tIns="0" rIns="0" bIns="0"/>
          <a:lstStyle/>
          <a:p>
            <a:pPr marL="204041" indent="-204041">
              <a:spcBef>
                <a:spcPts val="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Java runtime environment</a:t>
            </a:r>
            <a:endParaRPr sz="1800"/>
          </a:p>
          <a:p>
            <a:pPr lvl="1" marL="621663" indent="-240741">
              <a:spcBef>
                <a:spcPts val="3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JRE 7</a:t>
            </a:r>
            <a:r>
              <a:t>+</a:t>
            </a:r>
            <a:endParaRPr sz="4000"/>
          </a:p>
          <a:p>
            <a:pPr marL="204041" indent="-204041">
              <a:spcBef>
                <a:spcPts val="3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Web browser</a:t>
            </a:r>
            <a:endParaRPr sz="1800"/>
          </a:p>
          <a:p>
            <a:pPr lvl="1" marL="621663" indent="-240741">
              <a:spcBef>
                <a:spcPts val="3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Firefox, Chrome, Safari, IE</a:t>
            </a:r>
            <a:endParaRPr sz="4000"/>
          </a:p>
          <a:p>
            <a:pPr marL="204041" indent="-204041">
              <a:spcBef>
                <a:spcPts val="3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gwen-web distributable</a:t>
            </a:r>
            <a:endParaRPr sz="1800"/>
          </a:p>
          <a:p>
            <a:pPr lvl="1" marL="584962" indent="-204041">
              <a:spcBef>
                <a:spcPts val="3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single ZIP download</a:t>
            </a:r>
            <a:endParaRPr sz="1800"/>
          </a:p>
          <a:p>
            <a:pPr marL="204041" indent="-204041">
              <a:spcBef>
                <a:spcPts val="3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Plain text editor</a:t>
            </a:r>
            <a:endParaRPr sz="1800"/>
          </a:p>
          <a:p>
            <a:pPr marL="204041" indent="-204041">
              <a:spcBef>
                <a:spcPts val="3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Command line shell</a:t>
            </a:r>
          </a:p>
        </p:txBody>
      </p:sp>
      <p:pic>
        <p:nvPicPr>
          <p:cNvPr id="16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6334" y="9039738"/>
            <a:ext cx="1109614" cy="605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0670" y="2965450"/>
            <a:ext cx="7050472" cy="4959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952500" y="444501"/>
            <a:ext cx="11099803" cy="2159001"/>
          </a:xfrm>
          <a:prstGeom prst="rect">
            <a:avLst/>
          </a:prstGeom>
        </p:spPr>
        <p:txBody>
          <a:bodyPr lIns="0" tIns="0" rIns="0" bIns="0"/>
          <a:lstStyle/>
          <a:p>
            <a:pPr>
              <a:defRPr>
                <a:latin typeface="Optima"/>
                <a:ea typeface="Optima"/>
                <a:cs typeface="Optima"/>
                <a:sym typeface="Optima"/>
              </a:defRPr>
            </a:pPr>
            <a:r>
              <a:t>Interactive </a:t>
            </a:r>
            <a:r>
              <a:rPr sz="8000"/>
              <a:t>REPL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952500" y="2603501"/>
            <a:ext cx="11099803" cy="6286503"/>
          </a:xfrm>
          <a:prstGeom prst="rect">
            <a:avLst/>
          </a:prstGeom>
        </p:spPr>
        <p:txBody>
          <a:bodyPr lIns="0" tIns="0" rIns="0" bIns="0"/>
          <a:lstStyle/>
          <a:p>
            <a:pPr marL="231864" indent="-231864">
              <a:spcBef>
                <a:spcPts val="0"/>
              </a:spcBef>
              <a:buClr>
                <a:srgbClr val="000000"/>
              </a:buClr>
              <a:buSzPct val="7500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REPL (Read Eval Print Loop)</a:t>
            </a:r>
            <a:endParaRPr sz="1800"/>
          </a:p>
          <a:p>
            <a:pPr marL="231864" indent="-231864">
              <a:buClr>
                <a:srgbClr val="000000"/>
              </a:buClr>
              <a:buSzPct val="7500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Command line shell for Gwen</a:t>
            </a:r>
            <a:endParaRPr sz="1800"/>
          </a:p>
          <a:p>
            <a:pPr marL="231864" indent="-231864">
              <a:buClr>
                <a:srgbClr val="000000"/>
              </a:buClr>
              <a:buSzPct val="7500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Interacts with browser</a:t>
            </a:r>
            <a:endParaRPr sz="1800"/>
          </a:p>
          <a:p>
            <a:pPr marL="231864" indent="-231864">
              <a:buClr>
                <a:srgbClr val="000000"/>
              </a:buClr>
              <a:buSzPct val="7500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Type steps, hit enter, watch them execute</a:t>
            </a:r>
          </a:p>
          <a:p>
            <a:pPr lvl="1" marL="717222" indent="-231865">
              <a:buClr>
                <a:srgbClr val="000000"/>
              </a:buClr>
              <a:buSzPct val="7500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Tab completion</a:t>
            </a:r>
          </a:p>
          <a:p>
            <a:pPr marL="231864" indent="-231864">
              <a:buClr>
                <a:srgbClr val="000000"/>
              </a:buClr>
              <a:buSzPct val="7500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Commands for inspecting runtime environment</a:t>
            </a:r>
            <a:endParaRPr sz="1800"/>
          </a:p>
          <a:p>
            <a:pPr marL="231864" indent="-231864">
              <a:buClr>
                <a:srgbClr val="000000"/>
              </a:buClr>
              <a:buSzPct val="7500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Experiment with and verify your features</a:t>
            </a:r>
          </a:p>
        </p:txBody>
      </p:sp>
      <p:pic>
        <p:nvPicPr>
          <p:cNvPr id="17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6334" y="9039738"/>
            <a:ext cx="1109614" cy="605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5247" y="1994621"/>
            <a:ext cx="6569555" cy="4743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5308" y="6384712"/>
            <a:ext cx="4189433" cy="3066068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9497058" y="6060335"/>
            <a:ext cx="3" cy="68124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952500" y="444501"/>
            <a:ext cx="11099803" cy="215900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Batch Execution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952500" y="2603501"/>
            <a:ext cx="11099803" cy="6286503"/>
          </a:xfrm>
          <a:prstGeom prst="rect">
            <a:avLst/>
          </a:prstGeom>
        </p:spPr>
        <p:txBody>
          <a:bodyPr lIns="0" tIns="0" rIns="0" bIns="0"/>
          <a:lstStyle/>
          <a:p>
            <a:pPr marL="204041" indent="-204041">
              <a:spcBef>
                <a:spcPts val="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For non interactive batch execution</a:t>
            </a:r>
            <a:endParaRPr sz="1800"/>
          </a:p>
          <a:p>
            <a:pPr marL="204041" indent="-204041">
              <a:spcBef>
                <a:spcPts val="3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Executes features and then exits</a:t>
            </a:r>
            <a:endParaRPr sz="1800"/>
          </a:p>
          <a:p>
            <a:pPr marL="204041" indent="-204041">
              <a:spcBef>
                <a:spcPts val="3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Run on build server</a:t>
            </a:r>
            <a:endParaRPr sz="1800"/>
          </a:p>
          <a:p>
            <a:pPr lvl="1" marL="621663" indent="-240741">
              <a:spcBef>
                <a:spcPts val="3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Individual feature files</a:t>
            </a:r>
            <a:endParaRPr sz="4000"/>
          </a:p>
          <a:p>
            <a:pPr lvl="1" marL="621663" indent="-240741">
              <a:spcBef>
                <a:spcPts val="3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Suites of feature files in directories</a:t>
            </a:r>
            <a:endParaRPr sz="4000"/>
          </a:p>
          <a:p>
            <a:pPr marL="204041" indent="-204041">
              <a:spcBef>
                <a:spcPts val="3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Steps execute in rapid succession</a:t>
            </a:r>
            <a:endParaRPr sz="1800"/>
          </a:p>
          <a:p>
            <a:pPr lvl="1" marL="621663" indent="-240741">
              <a:spcBef>
                <a:spcPts val="3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Configurable throttle (default = 200 msecs)</a:t>
            </a:r>
          </a:p>
        </p:txBody>
      </p:sp>
      <p:pic>
        <p:nvPicPr>
          <p:cNvPr id="17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6334" y="9039738"/>
            <a:ext cx="1109614" cy="605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0" name="Group 180"/>
          <p:cNvGrpSpPr/>
          <p:nvPr/>
        </p:nvGrpSpPr>
        <p:grpSpPr>
          <a:xfrm>
            <a:off x="7626243" y="3639232"/>
            <a:ext cx="2573232" cy="1062043"/>
            <a:chOff x="0" y="0"/>
            <a:chExt cx="2573230" cy="1062041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2573231" cy="106204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9" name="Shape 179"/>
            <p:cNvSpPr/>
            <p:nvPr/>
          </p:nvSpPr>
          <p:spPr>
            <a:xfrm>
              <a:off x="0" y="384970"/>
              <a:ext cx="2573231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Feature File</a:t>
              </a:r>
            </a:p>
          </p:txBody>
        </p:sp>
      </p:grpSp>
      <p:grpSp>
        <p:nvGrpSpPr>
          <p:cNvPr id="183" name="Group 183"/>
          <p:cNvGrpSpPr/>
          <p:nvPr/>
        </p:nvGrpSpPr>
        <p:grpSpPr>
          <a:xfrm>
            <a:off x="7753243" y="3766232"/>
            <a:ext cx="2573232" cy="1062043"/>
            <a:chOff x="0" y="0"/>
            <a:chExt cx="2573230" cy="1062041"/>
          </a:xfrm>
        </p:grpSpPr>
        <p:sp>
          <p:nvSpPr>
            <p:cNvPr id="181" name="Shape 181"/>
            <p:cNvSpPr/>
            <p:nvPr/>
          </p:nvSpPr>
          <p:spPr>
            <a:xfrm>
              <a:off x="0" y="0"/>
              <a:ext cx="2573231" cy="106204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2" name="Shape 182"/>
            <p:cNvSpPr/>
            <p:nvPr/>
          </p:nvSpPr>
          <p:spPr>
            <a:xfrm>
              <a:off x="0" y="384970"/>
              <a:ext cx="2573231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Feature File</a:t>
              </a:r>
            </a:p>
          </p:txBody>
        </p:sp>
      </p:grpSp>
      <p:grpSp>
        <p:nvGrpSpPr>
          <p:cNvPr id="186" name="Group 186"/>
          <p:cNvGrpSpPr/>
          <p:nvPr/>
        </p:nvGrpSpPr>
        <p:grpSpPr>
          <a:xfrm>
            <a:off x="7880243" y="3893232"/>
            <a:ext cx="2573232" cy="1062043"/>
            <a:chOff x="0" y="0"/>
            <a:chExt cx="2573230" cy="1062041"/>
          </a:xfrm>
        </p:grpSpPr>
        <p:sp>
          <p:nvSpPr>
            <p:cNvPr id="184" name="Shape 184"/>
            <p:cNvSpPr/>
            <p:nvPr/>
          </p:nvSpPr>
          <p:spPr>
            <a:xfrm>
              <a:off x="0" y="0"/>
              <a:ext cx="2573231" cy="106204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0" y="384970"/>
              <a:ext cx="2573231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Feature File</a:t>
              </a:r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8007243" y="4020232"/>
            <a:ext cx="2573232" cy="1062043"/>
            <a:chOff x="0" y="0"/>
            <a:chExt cx="2573230" cy="1062041"/>
          </a:xfrm>
        </p:grpSpPr>
        <p:sp>
          <p:nvSpPr>
            <p:cNvPr id="187" name="Shape 187"/>
            <p:cNvSpPr/>
            <p:nvPr/>
          </p:nvSpPr>
          <p:spPr>
            <a:xfrm>
              <a:off x="0" y="0"/>
              <a:ext cx="2573231" cy="106204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0" y="384970"/>
              <a:ext cx="2573231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Feature File</a:t>
              </a:r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8134243" y="4147232"/>
            <a:ext cx="2573232" cy="1062043"/>
            <a:chOff x="0" y="0"/>
            <a:chExt cx="2573230" cy="1062041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2573231" cy="106204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0" y="384970"/>
              <a:ext cx="2573231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Feature File</a:t>
              </a:r>
            </a:p>
          </p:txBody>
        </p:sp>
      </p:grpSp>
      <p:pic>
        <p:nvPicPr>
          <p:cNvPr id="193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2052" y="6245006"/>
            <a:ext cx="1617614" cy="143006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9420858" y="5590435"/>
            <a:ext cx="3" cy="68124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952500" y="431801"/>
            <a:ext cx="11099803" cy="215900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Features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xfrm>
            <a:off x="952500" y="2609850"/>
            <a:ext cx="11099803" cy="6286503"/>
          </a:xfrm>
          <a:prstGeom prst="rect">
            <a:avLst/>
          </a:prstGeom>
        </p:spPr>
        <p:txBody>
          <a:bodyPr lIns="0" tIns="0" rIns="0" bIns="0"/>
          <a:lstStyle/>
          <a:p>
            <a:pPr marL="231864" indent="-231864">
              <a:spcBef>
                <a:spcPts val="0"/>
              </a:spcBef>
              <a:buClr>
                <a:srgbClr val="000000"/>
              </a:buClr>
              <a:buSzPct val="7500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Executable specifications</a:t>
            </a:r>
            <a:endParaRPr sz="1800"/>
          </a:p>
          <a:p>
            <a:pPr marL="231864" indent="-231864">
              <a:buClr>
                <a:srgbClr val="000000"/>
              </a:buClr>
              <a:buSzPct val="7500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Business readable</a:t>
            </a:r>
            <a:endParaRPr sz="1800"/>
          </a:p>
          <a:p>
            <a:pPr marL="231864" indent="-231864">
              <a:buClr>
                <a:srgbClr val="000000"/>
              </a:buClr>
              <a:buSzPct val="7500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Non technical</a:t>
            </a:r>
            <a:endParaRPr sz="1800"/>
          </a:p>
          <a:p>
            <a:pPr marL="231864" indent="-231864">
              <a:buClr>
                <a:srgbClr val="000000"/>
              </a:buClr>
              <a:buSzPct val="7500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Written in Gherkin</a:t>
            </a:r>
            <a:endParaRPr sz="1800"/>
          </a:p>
          <a:p>
            <a:pPr lvl="1" marL="711053" indent="-266644">
              <a:buClr>
                <a:srgbClr val="000000"/>
              </a:buClr>
              <a:buSzPct val="7500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Files have .feature extension</a:t>
            </a:r>
            <a:endParaRPr sz="4000"/>
          </a:p>
          <a:p>
            <a:pPr lvl="1" marL="711053" indent="-266644">
              <a:buClr>
                <a:srgbClr val="000000"/>
              </a:buClr>
              <a:buSzPct val="7500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https://github.com/cucumber/cucumber/wiki/Feature-Introduction</a:t>
            </a:r>
          </a:p>
        </p:txBody>
      </p:sp>
      <p:pic>
        <p:nvPicPr>
          <p:cNvPr id="198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86334" y="9039738"/>
            <a:ext cx="1109614" cy="605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36669" y="3505120"/>
            <a:ext cx="5329627" cy="3574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952500" y="444501"/>
            <a:ext cx="11099803" cy="215900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Meta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xfrm>
            <a:off x="952500" y="2603501"/>
            <a:ext cx="11099803" cy="6286503"/>
          </a:xfrm>
          <a:prstGeom prst="rect">
            <a:avLst/>
          </a:prstGeom>
        </p:spPr>
        <p:txBody>
          <a:bodyPr lIns="0" tIns="0" rIns="0" bIns="0"/>
          <a:lstStyle/>
          <a:p>
            <a:pPr marL="153030" indent="-153030">
              <a:spcBef>
                <a:spcPts val="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Technical automation glue</a:t>
            </a:r>
            <a:endParaRPr sz="1800"/>
          </a:p>
          <a:p>
            <a:pPr marL="153030" indent="-153030">
              <a:spcBef>
                <a:spcPts val="2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Captures all bindings</a:t>
            </a:r>
            <a:endParaRPr sz="1800"/>
          </a:p>
          <a:p>
            <a:pPr lvl="1" marL="468788" indent="-176748">
              <a:spcBef>
                <a:spcPts val="2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Web element locators</a:t>
            </a:r>
            <a:endParaRPr sz="4000"/>
          </a:p>
          <a:p>
            <a:pPr lvl="1" marL="468788" indent="-176748">
              <a:spcBef>
                <a:spcPts val="2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Environment properties</a:t>
            </a:r>
            <a:endParaRPr sz="4000"/>
          </a:p>
          <a:p>
            <a:pPr lvl="1" marL="497781" indent="-205740">
              <a:spcBef>
                <a:spcPts val="2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Step definitions (custom DSL)</a:t>
            </a:r>
            <a:endParaRPr sz="4000"/>
          </a:p>
          <a:p>
            <a:pPr marL="153030" indent="-153030">
              <a:spcBef>
                <a:spcPts val="2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Eliminates redundancy</a:t>
            </a:r>
            <a:endParaRPr sz="1800"/>
          </a:p>
          <a:p>
            <a:pPr marL="153030" indent="-153030">
              <a:spcBef>
                <a:spcPts val="2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Separation of concerns</a:t>
            </a:r>
            <a:endParaRPr sz="1800"/>
          </a:p>
          <a:p>
            <a:pPr marL="153030" indent="-153030">
              <a:spcBef>
                <a:spcPts val="2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Written in Gherkin</a:t>
            </a:r>
            <a:endParaRPr sz="1800"/>
          </a:p>
          <a:p>
            <a:pPr lvl="1" marL="468788" indent="-176748">
              <a:spcBef>
                <a:spcPts val="2600"/>
              </a:spcBef>
              <a:buClr>
                <a:srgbClr val="000000"/>
              </a:buClr>
              <a:buSzPct val="74250"/>
              <a:defRPr sz="2400">
                <a:latin typeface="Optima"/>
                <a:ea typeface="Optima"/>
                <a:cs typeface="Optima"/>
                <a:sym typeface="Optima"/>
              </a:defRPr>
            </a:pPr>
            <a:r>
              <a:t>Files have .meta extension</a:t>
            </a:r>
          </a:p>
        </p:txBody>
      </p:sp>
      <p:pic>
        <p:nvPicPr>
          <p:cNvPr id="20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6334" y="9039738"/>
            <a:ext cx="1109614" cy="605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43735" y="3134922"/>
            <a:ext cx="6765447" cy="5223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