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73" r:id="rId12"/>
    <p:sldId id="269" r:id="rId13"/>
    <p:sldId id="270" r:id="rId14"/>
    <p:sldId id="271" r:id="rId15"/>
    <p:sldId id="272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levantcodes.com/Tools/ExtentReports2/ExtentJava.html" TargetMode="External"/><Relationship Id="rId3" Type="http://schemas.openxmlformats.org/officeDocument/2006/relationships/hyperlink" Target="http://extentx.herokuapp.com/#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.qatools.ru/job/allure-core_master-deploy/lastSuccessfulBuild/Allure_repo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tentreports.relevantcodes.com/" TargetMode="External"/><Relationship Id="rId4" Type="http://schemas.openxmlformats.org/officeDocument/2006/relationships/hyperlink" Target="http://allure.qatools.r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ucydides.info/docs/serenity-stag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 smtClean="0"/>
              <a:t>Screenplay design pattern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 smtClean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 err="1"/>
              <a:t>PageObject</a:t>
            </a:r>
            <a:endParaRPr lang="en-AU" dirty="0"/>
          </a:p>
          <a:p>
            <a:r>
              <a:rPr lang="en-AU" dirty="0" err="1"/>
              <a:t>WebElementFacade</a:t>
            </a:r>
            <a:endParaRPr lang="en-AU" dirty="0"/>
          </a:p>
          <a:p>
            <a:r>
              <a:rPr lang="en-AU" dirty="0"/>
              <a:t>REST-Assured integration</a:t>
            </a:r>
          </a:p>
          <a:p>
            <a:r>
              <a:rPr lang="en-AU" dirty="0"/>
              <a:t>JIRA Integration</a:t>
            </a:r>
          </a:p>
          <a:p>
            <a:r>
              <a:rPr lang="en-AU" dirty="0" err="1"/>
              <a:t>Saucelabs</a:t>
            </a:r>
            <a:r>
              <a:rPr lang="en-AU" dirty="0"/>
              <a:t> integration</a:t>
            </a:r>
          </a:p>
          <a:p>
            <a:r>
              <a:rPr lang="en-AU" dirty="0"/>
              <a:t>Easy parallel execution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6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Extent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Supports both JAVA &amp; C#</a:t>
            </a:r>
          </a:p>
          <a:p>
            <a:r>
              <a:rPr lang="en-AU" dirty="0"/>
              <a:t>Simple report library – highly customizable</a:t>
            </a:r>
          </a:p>
          <a:p>
            <a:r>
              <a:rPr lang="en-AU" dirty="0"/>
              <a:t>Creates HTML report displaying multiple tabs</a:t>
            </a:r>
          </a:p>
          <a:p>
            <a:pPr lvl="1"/>
            <a:r>
              <a:rPr lang="en-AU" dirty="0"/>
              <a:t>Tests</a:t>
            </a:r>
          </a:p>
          <a:p>
            <a:pPr lvl="1"/>
            <a:r>
              <a:rPr lang="en-AU" dirty="0"/>
              <a:t>Categories / Features</a:t>
            </a:r>
          </a:p>
          <a:p>
            <a:pPr lvl="1"/>
            <a:r>
              <a:rPr lang="en-AU" dirty="0"/>
              <a:t>Graphs</a:t>
            </a:r>
          </a:p>
          <a:p>
            <a:pPr lvl="1"/>
            <a:r>
              <a:rPr lang="en-AU" dirty="0"/>
              <a:t>Defects/Logs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>
                <a:hlinkClick r:id="rId2"/>
              </a:rPr>
              <a:t>http://relevantcodes.com/Tools/ExtentReports2/ExtentJava.html</a:t>
            </a:r>
            <a:endParaRPr lang="en-AU" dirty="0"/>
          </a:p>
          <a:p>
            <a:r>
              <a:rPr lang="en-AU" dirty="0">
                <a:hlinkClick r:id="rId3"/>
              </a:rPr>
              <a:t>http://extentx.herokuapp.com/#/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2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ExtentReports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4" y="1368737"/>
            <a:ext cx="11536796" cy="52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Initialize report</a:t>
            </a:r>
          </a:p>
          <a:p>
            <a:pPr lvl="1"/>
            <a:r>
              <a:rPr lang="en-AU" dirty="0" err="1"/>
              <a:t>ExtentReports</a:t>
            </a:r>
            <a:r>
              <a:rPr lang="en-AU" dirty="0"/>
              <a:t>(String </a:t>
            </a:r>
            <a:r>
              <a:rPr lang="en-AU" dirty="0" err="1"/>
              <a:t>filePath</a:t>
            </a:r>
            <a:r>
              <a:rPr lang="en-AU" dirty="0"/>
              <a:t>, Boolean </a:t>
            </a:r>
            <a:r>
              <a:rPr lang="en-AU" dirty="0" err="1"/>
              <a:t>replaceExisting</a:t>
            </a:r>
            <a:r>
              <a:rPr lang="en-AU" dirty="0"/>
              <a:t>=true/false, </a:t>
            </a:r>
            <a:r>
              <a:rPr lang="en-AU" dirty="0" err="1"/>
              <a:t>DisplayOrder</a:t>
            </a:r>
            <a:r>
              <a:rPr lang="en-AU" dirty="0"/>
              <a:t> </a:t>
            </a:r>
            <a:r>
              <a:rPr lang="en-AU" dirty="0" err="1"/>
              <a:t>displayOrder</a:t>
            </a:r>
            <a:r>
              <a:rPr lang="en-AU" dirty="0"/>
              <a:t>, </a:t>
            </a:r>
            <a:r>
              <a:rPr lang="en-AU" dirty="0" err="1"/>
              <a:t>NetworkMode</a:t>
            </a:r>
            <a:r>
              <a:rPr lang="en-AU" dirty="0"/>
              <a:t> </a:t>
            </a:r>
            <a:r>
              <a:rPr lang="en-AU" dirty="0" err="1"/>
              <a:t>networkMode</a:t>
            </a:r>
            <a:r>
              <a:rPr lang="en-AU" dirty="0"/>
              <a:t>, Locale locale)</a:t>
            </a:r>
          </a:p>
          <a:p>
            <a:r>
              <a:rPr lang="en-AU" dirty="0"/>
              <a:t>Start/End Test</a:t>
            </a:r>
          </a:p>
          <a:p>
            <a:pPr lvl="1"/>
            <a:r>
              <a:rPr lang="en-AU" dirty="0"/>
              <a:t>ExtentReports extent = new ExtentReports(file-path, </a:t>
            </a:r>
            <a:r>
              <a:rPr lang="en-AU" dirty="0" err="1"/>
              <a:t>replaceExisting</a:t>
            </a:r>
            <a:r>
              <a:rPr lang="en-AU" dirty="0"/>
              <a:t>);</a:t>
            </a:r>
          </a:p>
          <a:p>
            <a:pPr lvl="1"/>
            <a:r>
              <a:rPr lang="en-AU" dirty="0" err="1"/>
              <a:t>ExtentTest</a:t>
            </a:r>
            <a:r>
              <a:rPr lang="en-AU" dirty="0"/>
              <a:t> test = </a:t>
            </a:r>
            <a:r>
              <a:rPr lang="en-AU" dirty="0" err="1"/>
              <a:t>extent.startTest</a:t>
            </a:r>
            <a:r>
              <a:rPr lang="en-AU" dirty="0"/>
              <a:t>("Test Name", "Sample description");</a:t>
            </a:r>
          </a:p>
          <a:p>
            <a:pPr lvl="1"/>
            <a:r>
              <a:rPr lang="en-AU" dirty="0"/>
              <a:t>test.log(</a:t>
            </a:r>
            <a:r>
              <a:rPr lang="en-AU" dirty="0" err="1"/>
              <a:t>LogStatus.PASS</a:t>
            </a:r>
            <a:r>
              <a:rPr lang="en-AU" dirty="0"/>
              <a:t>, "Step details");</a:t>
            </a:r>
          </a:p>
          <a:p>
            <a:pPr lvl="1"/>
            <a:r>
              <a:rPr lang="en-AU" dirty="0" err="1"/>
              <a:t>extent.endTest</a:t>
            </a:r>
            <a:r>
              <a:rPr lang="en-AU" dirty="0"/>
              <a:t>(test);</a:t>
            </a:r>
          </a:p>
          <a:p>
            <a:pPr lvl="1"/>
            <a:r>
              <a:rPr lang="en-AU" dirty="0" err="1"/>
              <a:t>extent.flush</a:t>
            </a:r>
            <a:r>
              <a:rPr lang="en-AU" dirty="0"/>
              <a:t>();</a:t>
            </a:r>
          </a:p>
          <a:p>
            <a:r>
              <a:rPr lang="en-AU" dirty="0"/>
              <a:t>Assign Categories / Children / Author</a:t>
            </a:r>
          </a:p>
          <a:p>
            <a:r>
              <a:rPr lang="en-AU" dirty="0"/>
              <a:t>Insert Custom HTML</a:t>
            </a:r>
          </a:p>
          <a:p>
            <a:r>
              <a:rPr lang="en-AU" dirty="0"/>
              <a:t>Insert Snapshots / Screencasts</a:t>
            </a:r>
          </a:p>
          <a:p>
            <a:r>
              <a:rPr lang="en-AU" dirty="0" err="1"/>
              <a:t>ExtentX</a:t>
            </a:r>
            <a:r>
              <a:rPr lang="en-AU" dirty="0"/>
              <a:t> – Reports server</a:t>
            </a:r>
          </a:p>
        </p:txBody>
      </p:sp>
    </p:spTree>
    <p:extLst>
      <p:ext uri="{BB962C8B-B14F-4D97-AF65-F5344CB8AC3E}">
        <p14:creationId xmlns:p14="http://schemas.microsoft.com/office/powerpoint/2010/main" val="330550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Allure-Framework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Support for a wide variety of languages </a:t>
            </a:r>
          </a:p>
          <a:p>
            <a:r>
              <a:rPr lang="en-AU" dirty="0"/>
              <a:t>Two steps</a:t>
            </a:r>
          </a:p>
          <a:p>
            <a:pPr lvl="1"/>
            <a:r>
              <a:rPr lang="en-AU" dirty="0"/>
              <a:t>Runs test to gather information and generate XML files</a:t>
            </a:r>
          </a:p>
          <a:p>
            <a:pPr lvl="1"/>
            <a:r>
              <a:rPr lang="en-AU" dirty="0"/>
              <a:t>Aggregates the files and generates HTML report</a:t>
            </a:r>
          </a:p>
          <a:p>
            <a:r>
              <a:rPr lang="en-AU" dirty="0"/>
              <a:t>Uses adapters/listeners that integrated with existing test frameworks</a:t>
            </a:r>
          </a:p>
          <a:p>
            <a:r>
              <a:rPr lang="en-AU" dirty="0"/>
              <a:t>HTML report contains multiple tabs</a:t>
            </a:r>
          </a:p>
          <a:p>
            <a:pPr lvl="1"/>
            <a:r>
              <a:rPr lang="en-AU" dirty="0"/>
              <a:t>Overview</a:t>
            </a:r>
          </a:p>
          <a:p>
            <a:pPr lvl="1"/>
            <a:r>
              <a:rPr lang="en-AU" dirty="0"/>
              <a:t>Defects</a:t>
            </a:r>
          </a:p>
          <a:p>
            <a:pPr lvl="1"/>
            <a:r>
              <a:rPr lang="en-AU" dirty="0" err="1"/>
              <a:t>xUnit</a:t>
            </a:r>
            <a:endParaRPr lang="en-AU" dirty="0"/>
          </a:p>
          <a:p>
            <a:pPr lvl="1"/>
            <a:r>
              <a:rPr lang="en-AU" dirty="0"/>
              <a:t>Behaviours</a:t>
            </a:r>
          </a:p>
          <a:p>
            <a:pPr lvl="1"/>
            <a:r>
              <a:rPr lang="en-AU" dirty="0"/>
              <a:t>Graph</a:t>
            </a:r>
          </a:p>
          <a:p>
            <a:pPr lvl="1"/>
            <a:r>
              <a:rPr lang="en-AU" dirty="0"/>
              <a:t>Timeline</a:t>
            </a:r>
          </a:p>
          <a:p>
            <a:r>
              <a:rPr lang="en-AU" sz="2400" dirty="0">
                <a:hlinkClick r:id="rId2"/>
              </a:rPr>
              <a:t>http://ci.qatools.ru/job/allure-core_master-deploy/lastSuccessfulBuild/Allure_report/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04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Allure-Framework HTML Report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32" y="1279629"/>
            <a:ext cx="11238542" cy="53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Serenity-BDD</a:t>
            </a:r>
          </a:p>
          <a:p>
            <a:r>
              <a:rPr lang="en-AU" dirty="0">
                <a:hlinkClick r:id="rId2"/>
              </a:rPr>
              <a:t>http://thucydides.info/docs/serenity-staging/</a:t>
            </a:r>
            <a:endParaRPr lang="en-AU" dirty="0"/>
          </a:p>
          <a:p>
            <a:endParaRPr lang="en-AU" dirty="0"/>
          </a:p>
          <a:p>
            <a:r>
              <a:rPr lang="en-AU" dirty="0"/>
              <a:t>Extent-Reports</a:t>
            </a:r>
          </a:p>
          <a:p>
            <a:r>
              <a:rPr lang="en-AU" dirty="0">
                <a:hlinkClick r:id="rId3"/>
              </a:rPr>
              <a:t>http://extentreports.relevantcodes.com/</a:t>
            </a:r>
            <a:endParaRPr lang="en-AU" dirty="0"/>
          </a:p>
          <a:p>
            <a:endParaRPr lang="en-AU" dirty="0"/>
          </a:p>
          <a:p>
            <a:r>
              <a:rPr lang="en-AU" dirty="0"/>
              <a:t>Allure-Framework</a:t>
            </a:r>
          </a:p>
          <a:p>
            <a:r>
              <a:rPr lang="en-AU" dirty="0">
                <a:hlinkClick r:id="rId4"/>
              </a:rPr>
              <a:t>http://allure.qatools.ru/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Layers of abstraction</a:t>
            </a:r>
          </a:p>
          <a:p>
            <a:r>
              <a:rPr lang="en-AU" dirty="0" smtClean="0"/>
              <a:t>Screenplay pattern</a:t>
            </a:r>
          </a:p>
          <a:p>
            <a:r>
              <a:rPr lang="en-AU" dirty="0" smtClean="0"/>
              <a:t>TODOMVC example</a:t>
            </a:r>
          </a:p>
          <a:p>
            <a:r>
              <a:rPr lang="en-AU" dirty="0" smtClean="0"/>
              <a:t>Report</a:t>
            </a:r>
            <a:endParaRPr lang="en-AU" dirty="0"/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Serenity-BDD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library whose goal is to make your automation test suite a living documentation</a:t>
            </a:r>
          </a:p>
          <a:p>
            <a:r>
              <a:rPr lang="en-AU" dirty="0"/>
              <a:t>Also a full fledged automation framework</a:t>
            </a:r>
          </a:p>
          <a:p>
            <a:r>
              <a:rPr lang="en-AU" dirty="0"/>
              <a:t>Supports BDD through the utilization of a “Serenity step library”</a:t>
            </a:r>
          </a:p>
          <a:p>
            <a:r>
              <a:rPr lang="en-AU" dirty="0"/>
              <a:t>Wrapper on top of Selenium </a:t>
            </a:r>
            <a:r>
              <a:rPr lang="en-AU" dirty="0" smtClean="0"/>
              <a:t>WebDriver/REST-API library</a:t>
            </a:r>
            <a:endParaRPr lang="en-AU" dirty="0"/>
          </a:p>
          <a:p>
            <a:r>
              <a:rPr lang="en-AU" dirty="0"/>
              <a:t>Integrates with BDD/Unit test frameworks </a:t>
            </a:r>
          </a:p>
          <a:p>
            <a:r>
              <a:rPr lang="en-AU" dirty="0" smtClean="0"/>
              <a:t>Supports the page object design pattern and the screenplay design pattern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1" y="92278"/>
            <a:ext cx="10515600" cy="1325563"/>
          </a:xfrm>
        </p:spPr>
        <p:txBody>
          <a:bodyPr/>
          <a:lstStyle/>
          <a:p>
            <a:r>
              <a:rPr lang="en-AU" dirty="0"/>
              <a:t>Serenity 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4" y="864714"/>
            <a:ext cx="6321328" cy="559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3" y="4817392"/>
            <a:ext cx="4630015" cy="164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" y="1320217"/>
            <a:ext cx="4630015" cy="3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JAVA build tools</a:t>
            </a:r>
          </a:p>
          <a:p>
            <a:pPr lvl="1"/>
            <a:r>
              <a:rPr lang="en-AU" dirty="0"/>
              <a:t>Maven</a:t>
            </a:r>
          </a:p>
          <a:p>
            <a:pPr lvl="1"/>
            <a:r>
              <a:rPr lang="en-AU" dirty="0"/>
              <a:t>Ant</a:t>
            </a:r>
          </a:p>
          <a:p>
            <a:pPr lvl="1"/>
            <a:r>
              <a:rPr lang="en-AU" dirty="0" err="1"/>
              <a:t>Gradle</a:t>
            </a:r>
            <a:endParaRPr lang="en-AU" dirty="0"/>
          </a:p>
          <a:p>
            <a:pPr lvl="1"/>
            <a:endParaRPr lang="en-AU" dirty="0"/>
          </a:p>
          <a:p>
            <a:r>
              <a:rPr lang="en-AU" i="1" dirty="0"/>
              <a:t>We used maven in our demo:</a:t>
            </a:r>
          </a:p>
          <a:p>
            <a:pPr lvl="1"/>
            <a:r>
              <a:rPr lang="en-AU" dirty="0"/>
              <a:t>Core Serenity dependency</a:t>
            </a:r>
          </a:p>
          <a:p>
            <a:pPr lvl="1"/>
            <a:r>
              <a:rPr lang="en-AU" dirty="0"/>
              <a:t>JUnit Serenity dependency</a:t>
            </a:r>
          </a:p>
          <a:p>
            <a:pPr lvl="1"/>
            <a:r>
              <a:rPr lang="en-AU" dirty="0"/>
              <a:t>The Maven Failsafe plugin</a:t>
            </a:r>
          </a:p>
          <a:p>
            <a:pPr lvl="1"/>
            <a:r>
              <a:rPr lang="en-AU" dirty="0"/>
              <a:t>Include only tests in the </a:t>
            </a:r>
            <a:r>
              <a:rPr lang="en-AU" dirty="0" err="1"/>
              <a:t>junit</a:t>
            </a:r>
            <a:r>
              <a:rPr lang="en-AU" dirty="0"/>
              <a:t> directory</a:t>
            </a:r>
          </a:p>
          <a:p>
            <a:pPr lvl="1"/>
            <a:r>
              <a:rPr lang="en-AU" dirty="0"/>
              <a:t>The Serenity Maven Plugin</a:t>
            </a:r>
          </a:p>
          <a:p>
            <a:pPr lvl="1"/>
            <a:r>
              <a:rPr lang="en-AU" dirty="0"/>
              <a:t>Generate the aggregate reports during the post-integration test phase</a:t>
            </a:r>
          </a:p>
          <a:p>
            <a:pPr lvl="1"/>
            <a:r>
              <a:rPr lang="en-AU" dirty="0"/>
              <a:t>Call the aggregate goal to generate them</a:t>
            </a:r>
          </a:p>
          <a:p>
            <a:pPr lvl="1"/>
            <a:r>
              <a:rPr lang="en-AU" dirty="0"/>
              <a:t>Pass the </a:t>
            </a:r>
            <a:r>
              <a:rPr lang="en-AU" dirty="0" err="1"/>
              <a:t>webdriver.driver</a:t>
            </a:r>
            <a:r>
              <a:rPr lang="en-AU" dirty="0"/>
              <a:t> system property to the tests.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30" y="603770"/>
            <a:ext cx="3191504" cy="3520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03" y="600067"/>
            <a:ext cx="3464654" cy="35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Step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multiple layers of abstraction to hide the complexity </a:t>
            </a:r>
          </a:p>
          <a:p>
            <a:r>
              <a:rPr lang="en-AU" dirty="0"/>
              <a:t>Layer in between test and page objects</a:t>
            </a:r>
          </a:p>
          <a:p>
            <a:r>
              <a:rPr lang="en-AU" dirty="0"/>
              <a:t>Separate the “what” from the “how”</a:t>
            </a:r>
          </a:p>
          <a:p>
            <a:r>
              <a:rPr lang="en-AU" dirty="0"/>
              <a:t>Methods with the @Step annotation are recognized as a step library method</a:t>
            </a:r>
          </a:p>
          <a:p>
            <a:r>
              <a:rPr lang="en-AU" dirty="0"/>
              <a:t>Step library classes are automatically instantiated with the use of the @Steps annotation</a:t>
            </a:r>
          </a:p>
          <a:p>
            <a:r>
              <a:rPr lang="en-AU" dirty="0"/>
              <a:t>Adds additional reporting steps to the HTML report</a:t>
            </a:r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 Manager /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Built in context manager to share state between classes</a:t>
            </a:r>
          </a:p>
          <a:p>
            <a:r>
              <a:rPr lang="en-AU" dirty="0"/>
              <a:t>Useful if you use BDD frameworks such as Cucumber to share a member from one step-</a:t>
            </a:r>
            <a:r>
              <a:rPr lang="en-AU" dirty="0" err="1"/>
              <a:t>def</a:t>
            </a:r>
            <a:r>
              <a:rPr lang="en-AU" dirty="0"/>
              <a:t> to another.</a:t>
            </a:r>
          </a:p>
          <a:p>
            <a:pPr lvl="1"/>
            <a:r>
              <a:rPr lang="en-AU" dirty="0" err="1"/>
              <a:t>Serenity.getCurrentSession</a:t>
            </a:r>
            <a:r>
              <a:rPr lang="en-AU" dirty="0"/>
              <a:t>().get(“key”);</a:t>
            </a:r>
          </a:p>
          <a:p>
            <a:pPr lvl="1"/>
            <a:r>
              <a:rPr lang="en-AU" dirty="0" err="1"/>
              <a:t>Serenity.setSessionVariable</a:t>
            </a:r>
            <a:r>
              <a:rPr lang="en-AU" dirty="0"/>
              <a:t>(“key”).to(“value”);</a:t>
            </a:r>
          </a:p>
          <a:p>
            <a:endParaRPr lang="en-AU" dirty="0"/>
          </a:p>
          <a:p>
            <a:r>
              <a:rPr lang="en-AU" dirty="0"/>
              <a:t>No need to manually instantiate step library classes, Serenity does it for you automatically.</a:t>
            </a:r>
          </a:p>
          <a:p>
            <a:r>
              <a:rPr lang="en-AU" dirty="0"/>
              <a:t>From the step library classes, it will also automatically instantiate your page objects for you, however your page objects will need to have a constructor that accepts the WebDriver parameter. </a:t>
            </a:r>
          </a:p>
        </p:txBody>
      </p:sp>
    </p:spTree>
    <p:extLst>
      <p:ext uri="{BB962C8B-B14F-4D97-AF65-F5344CB8AC3E}">
        <p14:creationId xmlns:p14="http://schemas.microsoft.com/office/powerpoint/2010/main" val="19974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with Junit /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//Given						</a:t>
            </a:r>
          </a:p>
          <a:p>
            <a:r>
              <a:rPr lang="en-AU" dirty="0" err="1"/>
              <a:t>navSS.openHomePage</a:t>
            </a:r>
            <a:r>
              <a:rPr lang="en-AU" dirty="0"/>
              <a:t>();</a:t>
            </a:r>
          </a:p>
          <a:p>
            <a:r>
              <a:rPr lang="en-AU" dirty="0" err="1"/>
              <a:t>navSS.navigateToLoginPage</a:t>
            </a:r>
            <a:r>
              <a:rPr lang="en-AU" dirty="0"/>
              <a:t>();</a:t>
            </a:r>
          </a:p>
          <a:p>
            <a:r>
              <a:rPr lang="en-AU" dirty="0"/>
              <a:t>//When</a:t>
            </a:r>
          </a:p>
          <a:p>
            <a:r>
              <a:rPr lang="en-AU" dirty="0" err="1"/>
              <a:t>loginSS.getLoginDetails</a:t>
            </a:r>
            <a:r>
              <a:rPr lang="en-AU" dirty="0"/>
              <a:t>("valid");</a:t>
            </a:r>
          </a:p>
          <a:p>
            <a:r>
              <a:rPr lang="en-AU" dirty="0" err="1"/>
              <a:t>loginSS.inputLoginDetails</a:t>
            </a:r>
            <a:r>
              <a:rPr lang="en-AU" dirty="0"/>
              <a:t>();</a:t>
            </a:r>
          </a:p>
          <a:p>
            <a:r>
              <a:rPr lang="en-AU" dirty="0"/>
              <a:t>//Then</a:t>
            </a:r>
          </a:p>
          <a:p>
            <a:r>
              <a:rPr lang="en-AU" dirty="0" err="1"/>
              <a:t>loginSS.validateLoggedIn</a:t>
            </a:r>
            <a:r>
              <a:rPr lang="en-AU" dirty="0"/>
              <a:t>();</a:t>
            </a:r>
          </a:p>
          <a:p>
            <a:r>
              <a:rPr lang="en-AU" dirty="0" err="1"/>
              <a:t>navSS.validateAtMyAccountPage</a:t>
            </a:r>
            <a:r>
              <a:rPr lang="en-AU" dirty="0"/>
              <a:t>();</a:t>
            </a:r>
          </a:p>
          <a:p>
            <a:endParaRPr lang="en-AU" dirty="0"/>
          </a:p>
          <a:p>
            <a:r>
              <a:rPr lang="en-AU" dirty="0"/>
              <a:t> Scenario: Login with valid credentials</a:t>
            </a:r>
          </a:p>
          <a:p>
            <a:r>
              <a:rPr lang="en-AU" dirty="0"/>
              <a:t>    Given I am on the login page</a:t>
            </a:r>
          </a:p>
          <a:p>
            <a:r>
              <a:rPr lang="en-AU" dirty="0"/>
              <a:t>    When I log in with valid user credentials</a:t>
            </a:r>
          </a:p>
          <a:p>
            <a:r>
              <a:rPr lang="en-AU" dirty="0"/>
              <a:t>    Then I should be logged in successfully</a:t>
            </a:r>
          </a:p>
        </p:txBody>
      </p:sp>
    </p:spTree>
    <p:extLst>
      <p:ext uri="{BB962C8B-B14F-4D97-AF65-F5344CB8AC3E}">
        <p14:creationId xmlns:p14="http://schemas.microsoft.com/office/powerpoint/2010/main" val="270110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with Cucumber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5" y="1690688"/>
            <a:ext cx="10889305" cy="4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504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Software Test Automation Group (STAG) </vt:lpstr>
      <vt:lpstr>Agenda</vt:lpstr>
      <vt:lpstr>Serenity-BDD</vt:lpstr>
      <vt:lpstr>Serenity HTML Report</vt:lpstr>
      <vt:lpstr>Getting started</vt:lpstr>
      <vt:lpstr>Serenity Step Library</vt:lpstr>
      <vt:lpstr>Context Manager / Dependency Injection</vt:lpstr>
      <vt:lpstr>Serenity with Junit / Cucumber</vt:lpstr>
      <vt:lpstr>Serenity with Cucumber Demo</vt:lpstr>
      <vt:lpstr>Serenity Features</vt:lpstr>
      <vt:lpstr>Extent Reports</vt:lpstr>
      <vt:lpstr>ExtentReports HTML Report</vt:lpstr>
      <vt:lpstr>Basic Usage</vt:lpstr>
      <vt:lpstr>Allure-Framework</vt:lpstr>
      <vt:lpstr>Allure-Framework HTML Report  </vt:lpstr>
      <vt:lpstr>Questions?</vt:lpstr>
      <vt:lpstr>Appendix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Microsoft Office User</cp:lastModifiedBy>
  <cp:revision>12</cp:revision>
  <dcterms:created xsi:type="dcterms:W3CDTF">2016-06-15T05:46:46Z</dcterms:created>
  <dcterms:modified xsi:type="dcterms:W3CDTF">2017-07-19T07:14:12Z</dcterms:modified>
</cp:coreProperties>
</file>