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76" r:id="rId7"/>
    <p:sldId id="277" r:id="rId8"/>
    <p:sldId id="275" r:id="rId9"/>
    <p:sldId id="278" r:id="rId10"/>
    <p:sldId id="279" r:id="rId11"/>
    <p:sldId id="280" r:id="rId12"/>
    <p:sldId id="281" r:id="rId13"/>
    <p:sldId id="283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74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s://dzone.com/articles/page-objects-refactored-solid-steps-to-the-screen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hyperlink" Target="https://dzone.com/articles/page-objects-refactored-solid-steps-to-the-screen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hyperlink" Target="https://dzone.com/articles/page-objects-refactored-solid-steps-to-the-screen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dzone.com/articles/page-objects-refactored-solid-steps-to-the-screen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dzone.com/articles/page-objects-refactored-solid-steps-to-the-screen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s://dzone.com/articles/page-objects-refactored-solid-steps-to-the-screen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omvc.com/examples/angularjs/#/" TargetMode="Externa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vro/serenity-demo" TargetMode="External"/><Relationship Id="rId4" Type="http://schemas.openxmlformats.org/officeDocument/2006/relationships/hyperlink" Target="http://serenity-js.org/" TargetMode="External"/><Relationship Id="rId5" Type="http://schemas.openxmlformats.org/officeDocument/2006/relationships/hyperlink" Target="https://dzone.com/articles/page-objects-refactored-solid-steps-to-the-screenp" TargetMode="External"/><Relationship Id="rId6" Type="http://schemas.openxmlformats.org/officeDocument/2006/relationships/hyperlink" Target="http://testerstories.com/2016/06/screenplays-and-journeys-not-page-ob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ucydides.info/docs/serenity-stag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RiverGlide/7718ab70f9d1ee0eddbf8bcf9588755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</a:t>
            </a:r>
            <a:r>
              <a:rPr lang="en-AU" b="1" dirty="0" smtClean="0"/>
              <a:t> Group </a:t>
            </a:r>
            <a:r>
              <a:rPr lang="en-AU" b="1" dirty="0"/>
              <a:t>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/>
              <a:t>Screenplay design pattern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037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Breaking down page objects</a:t>
            </a:r>
            <a:endParaRPr lang="en-US" dirty="0"/>
          </a:p>
        </p:txBody>
      </p:sp>
      <p:pic>
        <p:nvPicPr>
          <p:cNvPr id="2050" name="Picture 2" descr="https://d262ilb51hltx0.cloudfront.net/max/800/0*u8MCnsbNJZeV36Ju.">
            <a:extLst>
              <a:ext uri="{FF2B5EF4-FFF2-40B4-BE49-F238E27FC236}">
                <a16:creationId xmlns:a16="http://schemas.microsoft.com/office/drawing/2014/main" xmlns="" id="{E3C785B2-2A7F-4CDA-9B7B-B29639D31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0" y="1518298"/>
            <a:ext cx="5087356" cy="42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262ilb51hltx0.cloudfront.net/max/800/0*0er2D74ujAMYzt0Q.">
            <a:extLst>
              <a:ext uri="{FF2B5EF4-FFF2-40B4-BE49-F238E27FC236}">
                <a16:creationId xmlns:a16="http://schemas.microsoft.com/office/drawing/2014/main" xmlns="" id="{3BD2C94E-C6FC-4606-89DF-713E99EF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98" y="1518298"/>
            <a:ext cx="5761752" cy="42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2636" y="5722372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4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37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Breaking down page objects </a:t>
            </a:r>
            <a:r>
              <a:rPr lang="en-AU" dirty="0" smtClean="0"/>
              <a:t>incorrectly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AE5F24B-F5BB-4ADA-A872-75DD35F7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52" y="5943600"/>
            <a:ext cx="2403988" cy="51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[X</a:t>
            </a:r>
            <a:r>
              <a:rPr lang="en-AU" dirty="0"/>
              <a:t>] OCP [ ] SRP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715F95F-563A-4D32-82C4-DA356A4C52AC}"/>
              </a:ext>
            </a:extLst>
          </p:cNvPr>
          <p:cNvSpPr txBox="1">
            <a:spLocks/>
          </p:cNvSpPr>
          <p:nvPr/>
        </p:nvSpPr>
        <p:spPr>
          <a:xfrm>
            <a:off x="7561353" y="5966452"/>
            <a:ext cx="2403988" cy="51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[ </a:t>
            </a:r>
            <a:r>
              <a:rPr lang="en-AU" dirty="0"/>
              <a:t>] OCP [X] SRP</a:t>
            </a:r>
          </a:p>
        </p:txBody>
      </p:sp>
      <p:pic>
        <p:nvPicPr>
          <p:cNvPr id="3078" name="Picture 6" descr="https://d262ilb51hltx0.cloudfront.net/max/800/0*Jsz7SfUSzksWY1F5.">
            <a:extLst>
              <a:ext uri="{FF2B5EF4-FFF2-40B4-BE49-F238E27FC236}">
                <a16:creationId xmlns:a16="http://schemas.microsoft.com/office/drawing/2014/main" xmlns="" id="{25336F61-E9DC-4D14-8BCE-232E4E50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20" y="1690686"/>
            <a:ext cx="5376022" cy="41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262ilb51hltx0.cloudfront.net/max/800/0*t4i0_t86lPSGMEK9.">
            <a:extLst>
              <a:ext uri="{FF2B5EF4-FFF2-40B4-BE49-F238E27FC236}">
                <a16:creationId xmlns:a16="http://schemas.microsoft.com/office/drawing/2014/main" xmlns="" id="{D90BE803-4075-4687-8F25-E32378C4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8" y="1665108"/>
            <a:ext cx="5367920" cy="4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5B27745-25B0-4661-9204-36F5C287F7D6}"/>
              </a:ext>
            </a:extLst>
          </p:cNvPr>
          <p:cNvSpPr txBox="1">
            <a:spLocks/>
          </p:cNvSpPr>
          <p:nvPr/>
        </p:nvSpPr>
        <p:spPr>
          <a:xfrm>
            <a:off x="3456878" y="3421625"/>
            <a:ext cx="2162257" cy="385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i="1" dirty="0"/>
              <a:t>What if they share the same Web Element</a:t>
            </a:r>
            <a:r>
              <a:rPr lang="en-AU" i="1" dirty="0" smtClean="0"/>
              <a:t>? </a:t>
            </a: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00EF715-C7B8-4CD6-99CC-DE8B6F9BB14C}"/>
              </a:ext>
            </a:extLst>
          </p:cNvPr>
          <p:cNvSpPr txBox="1">
            <a:spLocks/>
          </p:cNvSpPr>
          <p:nvPr/>
        </p:nvSpPr>
        <p:spPr>
          <a:xfrm>
            <a:off x="9359197" y="3464891"/>
            <a:ext cx="1795499" cy="342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i="1" dirty="0"/>
              <a:t>What if we want to add a new </a:t>
            </a:r>
            <a:r>
              <a:rPr lang="en-AU" i="1" dirty="0" smtClean="0"/>
              <a:t>behaviour?</a:t>
            </a:r>
            <a:endParaRPr lang="en-AU" i="1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685228" y="5817508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4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AE5F24B-F5BB-4ADA-A872-75DD35F750C2}"/>
              </a:ext>
            </a:extLst>
          </p:cNvPr>
          <p:cNvSpPr txBox="1">
            <a:spLocks/>
          </p:cNvSpPr>
          <p:nvPr/>
        </p:nvSpPr>
        <p:spPr>
          <a:xfrm>
            <a:off x="1819907" y="1343966"/>
            <a:ext cx="2960682" cy="516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Break down by behaviours</a:t>
            </a:r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4AE5F24B-F5BB-4ADA-A872-75DD35F750C2}"/>
              </a:ext>
            </a:extLst>
          </p:cNvPr>
          <p:cNvSpPr txBox="1">
            <a:spLocks/>
          </p:cNvSpPr>
          <p:nvPr/>
        </p:nvSpPr>
        <p:spPr>
          <a:xfrm>
            <a:off x="7283006" y="1338634"/>
            <a:ext cx="2960682" cy="516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Break down by responsibility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4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objects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r>
              <a:rPr lang="en-AU" dirty="0"/>
              <a:t> Screenplay pattern</a:t>
            </a:r>
            <a:endParaRPr lang="en-US" dirty="0"/>
          </a:p>
        </p:txBody>
      </p:sp>
      <p:pic>
        <p:nvPicPr>
          <p:cNvPr id="4098" name="Picture 2" descr="https://d262ilb51hltx0.cloudfront.net/max/800/0*FEf0kOPNjDg7rakV.">
            <a:extLst>
              <a:ext uri="{FF2B5EF4-FFF2-40B4-BE49-F238E27FC236}">
                <a16:creationId xmlns:a16="http://schemas.microsoft.com/office/drawing/2014/main" xmlns="" id="{4DD7C325-04BD-4744-8DBC-F61C0DDE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23233" cy="428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ECD37DC3-1ADF-4AB0-B4D0-B99F104E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977" y="1691481"/>
            <a:ext cx="4767299" cy="4282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[X] OCP [X] SRP</a:t>
            </a:r>
          </a:p>
          <a:p>
            <a:r>
              <a:rPr lang="en-AU" dirty="0"/>
              <a:t>New behaviours do not require you to modify existing classes</a:t>
            </a:r>
          </a:p>
          <a:p>
            <a:r>
              <a:rPr lang="en-AU" dirty="0"/>
              <a:t>Each class only has one reason to change</a:t>
            </a:r>
          </a:p>
          <a:p>
            <a:r>
              <a:rPr lang="en-AU" dirty="0"/>
              <a:t>Either element no longer works, or task no longer works.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973890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3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509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pattern design overview</a:t>
            </a:r>
            <a:endParaRPr lang="en-US" dirty="0"/>
          </a:p>
        </p:txBody>
      </p:sp>
      <p:pic>
        <p:nvPicPr>
          <p:cNvPr id="5140" name="Picture 20" descr="https://d262ilb51hltx0.cloudfront.net/max/800/0*8U2LHYJVl5uNTOFj.">
            <a:extLst>
              <a:ext uri="{FF2B5EF4-FFF2-40B4-BE49-F238E27FC236}">
                <a16:creationId xmlns:a16="http://schemas.microsoft.com/office/drawing/2014/main" xmlns="" id="{5E0BED4C-473F-4E24-99E2-CF87E94E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88" y="1690689"/>
            <a:ext cx="5679512" cy="42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434DB1F-848E-41BF-9D23-3F4236CB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72" y="2189111"/>
            <a:ext cx="4835525" cy="3944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In </a:t>
            </a:r>
            <a:r>
              <a:rPr lang="en-AU" dirty="0"/>
              <a:t>UX design we break down by:</a:t>
            </a:r>
          </a:p>
          <a:p>
            <a:r>
              <a:rPr lang="en-AU" dirty="0"/>
              <a:t>Goals – What user is trying to achieve in business terms</a:t>
            </a:r>
          </a:p>
          <a:p>
            <a:r>
              <a:rPr lang="en-AU" dirty="0"/>
              <a:t>Tasks – high level steps user needs to perform this goal</a:t>
            </a:r>
          </a:p>
          <a:p>
            <a:r>
              <a:rPr lang="en-AU" dirty="0"/>
              <a:t>Actions – how user interacts with the </a:t>
            </a:r>
            <a:r>
              <a:rPr lang="en-AU" dirty="0" smtClean="0"/>
              <a:t>system</a:t>
            </a:r>
          </a:p>
          <a:p>
            <a:endParaRPr lang="en-AU" dirty="0"/>
          </a:p>
          <a:p>
            <a:r>
              <a:rPr lang="en-AU" dirty="0" smtClean="0"/>
              <a:t>Behaviours drive our test.</a:t>
            </a:r>
          </a:p>
          <a:p>
            <a:r>
              <a:rPr lang="en-AU" dirty="0" smtClean="0"/>
              <a:t>This perspective + O.O = screenplay</a:t>
            </a:r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48786" y="5958347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3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346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feature &amp; </a:t>
            </a:r>
            <a:r>
              <a:rPr lang="en-AU" dirty="0" smtClean="0"/>
              <a:t>scenario/test</a:t>
            </a:r>
            <a:endParaRPr lang="en-US" dirty="0"/>
          </a:p>
        </p:txBody>
      </p:sp>
      <p:pic>
        <p:nvPicPr>
          <p:cNvPr id="8194" name="Picture 2" descr="https://d262ilb51hltx0.cloudfront.net/max/800/0*u8MCnsbNJZeV36Ju.">
            <a:extLst>
              <a:ext uri="{FF2B5EF4-FFF2-40B4-BE49-F238E27FC236}">
                <a16:creationId xmlns:a16="http://schemas.microsoft.com/office/drawing/2014/main" xmlns="" id="{72B69E7F-B760-4649-B857-EE19D5A3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68" y="2539868"/>
            <a:ext cx="4251837" cy="351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2524FC-26A8-4B1D-886E-F69EB9D1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7" y="3005489"/>
            <a:ext cx="6772890" cy="304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10ED6C4-08CC-470B-BBD0-2AB1C2F2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37" y="2062522"/>
            <a:ext cx="6344981" cy="6924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/>
              <a:t>Goal: </a:t>
            </a:r>
            <a:r>
              <a:rPr lang="en-AU" dirty="0" err="1"/>
              <a:t>should_be_able_to_add_the_first_todo_item</a:t>
            </a:r>
            <a:r>
              <a:rPr lang="en-AU" dirty="0" smtClean="0"/>
              <a:t>()</a:t>
            </a:r>
          </a:p>
          <a:p>
            <a:pPr marL="0" indent="0">
              <a:buNone/>
            </a:pPr>
            <a:r>
              <a:rPr lang="en-AU" dirty="0" smtClean="0"/>
              <a:t>- Tests read better if they are presented in the point of view of the user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10ED6C4-08CC-470B-BBD0-2AB1C2F222E9}"/>
              </a:ext>
            </a:extLst>
          </p:cNvPr>
          <p:cNvSpPr txBox="1">
            <a:spLocks/>
          </p:cNvSpPr>
          <p:nvPr/>
        </p:nvSpPr>
        <p:spPr>
          <a:xfrm>
            <a:off x="464268" y="1585175"/>
            <a:ext cx="6344981" cy="69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mtClean="0"/>
              <a:t>ToDoMVC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4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Roles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16910" cy="4560427"/>
          </a:xfrm>
        </p:spPr>
        <p:txBody>
          <a:bodyPr>
            <a:normAutofit/>
          </a:bodyPr>
          <a:lstStyle/>
          <a:p>
            <a:r>
              <a:rPr lang="en-AU" dirty="0"/>
              <a:t>Role = </a:t>
            </a:r>
            <a:r>
              <a:rPr lang="en-AU" dirty="0" smtClean="0"/>
              <a:t>Actor = Persona: </a:t>
            </a:r>
            <a:r>
              <a:rPr lang="en-AU" dirty="0"/>
              <a:t>It is the heart of the screenplay pattern</a:t>
            </a:r>
          </a:p>
          <a:p>
            <a:r>
              <a:rPr lang="en-AU" dirty="0"/>
              <a:t>Actor</a:t>
            </a:r>
          </a:p>
          <a:p>
            <a:pPr lvl="1"/>
            <a:r>
              <a:rPr lang="en-AU" dirty="0"/>
              <a:t>Has Abilities = Selenium/REST API</a:t>
            </a:r>
          </a:p>
          <a:p>
            <a:pPr lvl="1"/>
            <a:r>
              <a:rPr lang="en-AU" dirty="0"/>
              <a:t>Tasks = Add the item to do</a:t>
            </a:r>
          </a:p>
          <a:p>
            <a:pPr lvl="1"/>
            <a:r>
              <a:rPr lang="en-AU" dirty="0"/>
              <a:t>Actions = Interaction with App</a:t>
            </a:r>
          </a:p>
          <a:p>
            <a:pPr lvl="1"/>
            <a:r>
              <a:rPr lang="en-AU" dirty="0"/>
              <a:t>Questions = Verify state of app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40C69F6-D915-451B-A064-81A4AD15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7673"/>
            <a:ext cx="4574458" cy="523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98D80B9-B2D1-4EE6-8EC2-9E7D9318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5355"/>
            <a:ext cx="5038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Tasks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311" y="2871172"/>
            <a:ext cx="4279489" cy="303463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AU" dirty="0"/>
              <a:t>Actors perform tasks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Tasks are just objects that implement the Task interface and need to implement the special </a:t>
            </a:r>
            <a:r>
              <a:rPr lang="en-AU" dirty="0" err="1"/>
              <a:t>performAs</a:t>
            </a:r>
            <a:r>
              <a:rPr lang="en-AU" dirty="0"/>
              <a:t>(actor) method.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High level tasks can call lower level tasks or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1E1EB5-7DEB-45FD-8315-AF4D96CF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497"/>
            <a:ext cx="5572125" cy="447675"/>
          </a:xfrm>
          <a:prstGeom prst="rect">
            <a:avLst/>
          </a:prstGeom>
        </p:spPr>
      </p:pic>
      <p:pic>
        <p:nvPicPr>
          <p:cNvPr id="10244" name="Picture 4" descr="journey command pattern">
            <a:extLst>
              <a:ext uri="{FF2B5EF4-FFF2-40B4-BE49-F238E27FC236}">
                <a16:creationId xmlns:a16="http://schemas.microsoft.com/office/drawing/2014/main" xmlns="" id="{8086C2C2-5908-40C8-94D0-BB6DF87F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06109"/>
            <a:ext cx="6032368" cy="28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xmlns="" id="{131D279D-00F0-4FAB-81E4-5F6AE021EFB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361903" cy="59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To achieve our goal: add first to-do item</a:t>
            </a:r>
          </a:p>
          <a:p>
            <a:pPr lvl="1"/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965554" y="5958750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4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5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Actions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EE6861F-9A2A-488E-AE1F-ED2346D1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3" y="5151947"/>
            <a:ext cx="4629405" cy="12004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dirty="0"/>
              <a:t>Serenity screenplay DSL predefined to describe common low-level UI interactions. </a:t>
            </a:r>
          </a:p>
        </p:txBody>
      </p:sp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xmlns="" id="{131D279D-00F0-4FAB-81E4-5F6AE021EFB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361903" cy="59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Action within Task class “AddATodoItem.java”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09A320-4B91-4C69-88FA-1727F126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5897"/>
            <a:ext cx="10363200" cy="2291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207075-13DC-4B88-BD72-D24BD576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325140"/>
            <a:ext cx="5733795" cy="5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– UI interfaces/page objects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2E570B-B57A-4C2A-9A2A-CFCED41B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3177"/>
            <a:ext cx="6329575" cy="954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F13BD1-7C6F-4979-BEA8-A5391ABB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29934"/>
            <a:ext cx="10555250" cy="105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E1068C-3CA6-491C-9E55-F93867559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24554"/>
            <a:ext cx="10556812" cy="20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Questions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34E597-4F98-48F1-86AA-F140EF2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10802"/>
            <a:ext cx="10296833" cy="2762250"/>
          </a:xfrm>
          <a:prstGeom prst="rect">
            <a:avLst/>
          </a:prstGeom>
        </p:spPr>
      </p:pic>
      <p:sp>
        <p:nvSpPr>
          <p:cNvPr id="10" name="Content Placeholder 18">
            <a:extLst>
              <a:ext uri="{FF2B5EF4-FFF2-40B4-BE49-F238E27FC236}">
                <a16:creationId xmlns:a16="http://schemas.microsoft.com/office/drawing/2014/main" xmlns="" id="{FE555A64-A3C0-4008-80B1-4FC487DC8626}"/>
              </a:ext>
            </a:extLst>
          </p:cNvPr>
          <p:cNvSpPr txBox="1">
            <a:spLocks/>
          </p:cNvSpPr>
          <p:nvPr/>
        </p:nvSpPr>
        <p:spPr>
          <a:xfrm>
            <a:off x="7946921" y="4573920"/>
            <a:ext cx="3188110" cy="1667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Typical automation test</a:t>
            </a:r>
          </a:p>
          <a:p>
            <a:pPr lvl="1"/>
            <a:r>
              <a:rPr lang="en-AU" dirty="0"/>
              <a:t>Set up test data / app to known state</a:t>
            </a:r>
          </a:p>
          <a:p>
            <a:pPr lvl="1"/>
            <a:r>
              <a:rPr lang="en-AU" dirty="0"/>
              <a:t>Perform an action</a:t>
            </a:r>
          </a:p>
          <a:p>
            <a:pPr lvl="1"/>
            <a:r>
              <a:rPr lang="en-AU" dirty="0"/>
              <a:t>Verify </a:t>
            </a:r>
            <a:r>
              <a:rPr lang="en-AU" dirty="0" smtClean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BE5780-091C-4AA4-ACFB-AEF7900F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26680"/>
            <a:ext cx="6919453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8" y="6257767"/>
            <a:ext cx="49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900" dirty="0" smtClean="0"/>
              <a:t>Images taken from: </a:t>
            </a:r>
            <a:r>
              <a:rPr lang="en-AU" sz="900" dirty="0">
                <a:hlinkClick r:id="rId4"/>
              </a:rPr>
              <a:t>https://dzone.com/articles/page-objects-refactored-solid-steps-to-the-screenp</a:t>
            </a:r>
            <a:endParaRPr lang="en-AU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06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Serenity-BDD Introduction</a:t>
            </a:r>
          </a:p>
          <a:p>
            <a:r>
              <a:rPr lang="en-AU" dirty="0"/>
              <a:t>Traditional page objects</a:t>
            </a:r>
          </a:p>
          <a:p>
            <a:r>
              <a:rPr lang="en-AU" dirty="0"/>
              <a:t>Breaking down page objects </a:t>
            </a:r>
            <a:r>
              <a:rPr lang="en-AU" dirty="0">
                <a:sym typeface="Wingdings" panose="05000000000000000000" pitchFamily="2" charset="2"/>
              </a:rPr>
              <a:t> Screenplay pattern</a:t>
            </a:r>
            <a:endParaRPr lang="en-AU" dirty="0"/>
          </a:p>
          <a:p>
            <a:r>
              <a:rPr lang="en-AU" dirty="0"/>
              <a:t>Screenplay pattern components</a:t>
            </a:r>
          </a:p>
          <a:p>
            <a:r>
              <a:rPr lang="en-AU" dirty="0"/>
              <a:t>Screenplay demo against </a:t>
            </a:r>
            <a:r>
              <a:rPr lang="en-AU" dirty="0" err="1"/>
              <a:t>TodoMVC</a:t>
            </a:r>
            <a:r>
              <a:rPr lang="en-AU" dirty="0"/>
              <a:t> in AngularJS</a:t>
            </a:r>
          </a:p>
          <a:p>
            <a:r>
              <a:rPr lang="en-AU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Screenplay - Folder 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DD55980-664F-4673-A1E6-775C47AD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897" cy="4351338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Screenplay</a:t>
            </a:r>
          </a:p>
          <a:p>
            <a:pPr lvl="1"/>
            <a:r>
              <a:rPr lang="en-AU" dirty="0"/>
              <a:t>Actions</a:t>
            </a:r>
          </a:p>
          <a:p>
            <a:pPr lvl="2"/>
            <a:r>
              <a:rPr lang="en-AU" dirty="0"/>
              <a:t>Refresh</a:t>
            </a:r>
          </a:p>
          <a:p>
            <a:pPr lvl="2"/>
            <a:r>
              <a:rPr lang="en-AU" dirty="0" err="1"/>
              <a:t>JSClick</a:t>
            </a:r>
            <a:endParaRPr lang="en-AU" dirty="0"/>
          </a:p>
          <a:p>
            <a:pPr lvl="1"/>
            <a:r>
              <a:rPr lang="en-AU" dirty="0"/>
              <a:t>Models</a:t>
            </a:r>
          </a:p>
          <a:p>
            <a:pPr lvl="2"/>
            <a:r>
              <a:rPr lang="en-AU" dirty="0" err="1"/>
              <a:t>TodoStatusFilter</a:t>
            </a:r>
            <a:endParaRPr lang="en-AU" dirty="0"/>
          </a:p>
          <a:p>
            <a:pPr lvl="1"/>
            <a:r>
              <a:rPr lang="en-AU" dirty="0"/>
              <a:t>Pages</a:t>
            </a:r>
          </a:p>
          <a:p>
            <a:pPr lvl="2"/>
            <a:r>
              <a:rPr lang="en-AU" dirty="0" err="1"/>
              <a:t>AppHomePage</a:t>
            </a:r>
            <a:endParaRPr lang="en-AU" dirty="0"/>
          </a:p>
          <a:p>
            <a:pPr lvl="2"/>
            <a:r>
              <a:rPr lang="en-AU" dirty="0" err="1"/>
              <a:t>TodoList</a:t>
            </a:r>
            <a:endParaRPr lang="en-AU" dirty="0"/>
          </a:p>
          <a:p>
            <a:pPr lvl="2"/>
            <a:r>
              <a:rPr lang="en-AU" dirty="0" err="1"/>
              <a:t>TodoListItem</a:t>
            </a:r>
            <a:endParaRPr lang="en-AU" dirty="0"/>
          </a:p>
          <a:p>
            <a:pPr lvl="1"/>
            <a:r>
              <a:rPr lang="en-AU" dirty="0"/>
              <a:t>Questions</a:t>
            </a:r>
          </a:p>
          <a:p>
            <a:pPr lvl="2"/>
            <a:r>
              <a:rPr lang="en-AU" dirty="0" err="1"/>
              <a:t>DisplayedItems</a:t>
            </a:r>
            <a:endParaRPr lang="en-AU" dirty="0"/>
          </a:p>
          <a:p>
            <a:pPr lvl="2"/>
            <a:r>
              <a:rPr lang="en-AU" dirty="0" err="1"/>
              <a:t>ItemsLeft</a:t>
            </a:r>
            <a:endParaRPr lang="en-AU" dirty="0"/>
          </a:p>
          <a:p>
            <a:pPr lvl="1"/>
            <a:r>
              <a:rPr lang="en-AU" dirty="0"/>
              <a:t>Tasks</a:t>
            </a:r>
          </a:p>
          <a:p>
            <a:pPr lvl="2"/>
            <a:r>
              <a:rPr lang="en-AU" dirty="0" err="1"/>
              <a:t>AddATodoItem</a:t>
            </a:r>
            <a:endParaRPr lang="en-AU" dirty="0"/>
          </a:p>
          <a:p>
            <a:pPr lvl="2"/>
            <a:r>
              <a:rPr lang="en-AU" dirty="0" err="1"/>
              <a:t>CompleteItem</a:t>
            </a:r>
            <a:endParaRPr lang="en-AU" dirty="0"/>
          </a:p>
          <a:p>
            <a:pPr lvl="2"/>
            <a:r>
              <a:rPr lang="en-AU" dirty="0" err="1"/>
              <a:t>FilterItems</a:t>
            </a:r>
            <a:endParaRPr lang="en-AU" dirty="0"/>
          </a:p>
          <a:p>
            <a:pPr lvl="2"/>
            <a:r>
              <a:rPr lang="en-AU" dirty="0"/>
              <a:t>Start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xmlns="" id="{F811AE74-8DB6-4DBD-89F9-BA3E897174BB}"/>
              </a:ext>
            </a:extLst>
          </p:cNvPr>
          <p:cNvSpPr txBox="1">
            <a:spLocks/>
          </p:cNvSpPr>
          <p:nvPr/>
        </p:nvSpPr>
        <p:spPr>
          <a:xfrm>
            <a:off x="5798574" y="1825625"/>
            <a:ext cx="5134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Page Object</a:t>
            </a:r>
          </a:p>
          <a:p>
            <a:pPr lvl="1"/>
            <a:r>
              <a:rPr lang="en-AU" dirty="0"/>
              <a:t>Pages</a:t>
            </a:r>
          </a:p>
          <a:p>
            <a:pPr lvl="2"/>
            <a:r>
              <a:rPr lang="en-AU" dirty="0" err="1"/>
              <a:t>AppHomePage</a:t>
            </a:r>
            <a:endParaRPr lang="en-AU" dirty="0"/>
          </a:p>
          <a:p>
            <a:pPr lvl="2"/>
            <a:r>
              <a:rPr lang="en-AU" dirty="0" err="1"/>
              <a:t>TodoPage</a:t>
            </a:r>
            <a:endParaRPr lang="en-AU" dirty="0"/>
          </a:p>
          <a:p>
            <a:pPr lvl="2"/>
            <a:r>
              <a:rPr lang="en-AU" dirty="0" err="1"/>
              <a:t>FilterPage</a:t>
            </a:r>
            <a:endParaRPr lang="en-AU" dirty="0"/>
          </a:p>
          <a:p>
            <a:pPr lvl="1"/>
            <a:r>
              <a:rPr lang="en-AU" dirty="0"/>
              <a:t>Models</a:t>
            </a:r>
          </a:p>
          <a:p>
            <a:pPr lvl="2"/>
            <a:r>
              <a:rPr lang="en-AU" dirty="0" err="1"/>
              <a:t>TodoStatusFilter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Show working demo - ToDoMVC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FA446D-0399-4B61-9924-745EF166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ToDoMVC URL: </a:t>
            </a:r>
            <a:r>
              <a:rPr lang="en-AU" dirty="0">
                <a:hlinkClick r:id="rId2"/>
              </a:rPr>
              <a:t>http://todomvc.com/examples/angularjs/#/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Explain tests</a:t>
            </a:r>
          </a:p>
          <a:p>
            <a:r>
              <a:rPr lang="en-AU" dirty="0"/>
              <a:t>Run tests</a:t>
            </a:r>
          </a:p>
          <a:p>
            <a:r>
              <a:rPr lang="en-AU" dirty="0"/>
              <a:t>Show report</a:t>
            </a:r>
          </a:p>
          <a:p>
            <a:endParaRPr lang="en-AU" dirty="0"/>
          </a:p>
        </p:txBody>
      </p:sp>
      <p:pic>
        <p:nvPicPr>
          <p:cNvPr id="14339" name="Picture 3" descr="serenity logo">
            <a:extLst>
              <a:ext uri="{FF2B5EF4-FFF2-40B4-BE49-F238E27FC236}">
                <a16:creationId xmlns:a16="http://schemas.microsoft.com/office/drawing/2014/main" xmlns="" id="{4172C009-901B-4529-9DA4-F710D53E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33" y="4001294"/>
            <a:ext cx="4264125" cy="14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Serenity-BDD (JAVA)</a:t>
            </a:r>
          </a:p>
          <a:p>
            <a:pPr lvl="1"/>
            <a:r>
              <a:rPr lang="en-AU" dirty="0">
                <a:hlinkClick r:id="rId2"/>
              </a:rPr>
              <a:t>http://thucydides.info/docs/serenity-staging/</a:t>
            </a:r>
            <a:endParaRPr lang="en-AU" dirty="0"/>
          </a:p>
          <a:p>
            <a:endParaRPr lang="en-AU" dirty="0"/>
          </a:p>
          <a:p>
            <a:r>
              <a:rPr lang="en-AU" dirty="0"/>
              <a:t>Good Serenity screenplay pattern for UI test example (JAVA)</a:t>
            </a:r>
          </a:p>
          <a:p>
            <a:pPr lvl="1"/>
            <a:r>
              <a:rPr lang="en-AU" dirty="0">
                <a:hlinkClick r:id="rId3"/>
              </a:rPr>
              <a:t>https://github.com/navvro/serenity-demo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Serenity-JS (JS)</a:t>
            </a:r>
          </a:p>
          <a:p>
            <a:pPr lvl="1"/>
            <a:r>
              <a:rPr lang="en-AU" dirty="0">
                <a:hlinkClick r:id="rId4"/>
              </a:rPr>
              <a:t>http://serenity-js.org/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Screenplay pattern </a:t>
            </a:r>
          </a:p>
          <a:p>
            <a:pPr lvl="1"/>
            <a:r>
              <a:rPr lang="en-AU" dirty="0">
                <a:hlinkClick r:id="rId5"/>
              </a:rPr>
              <a:t>https://</a:t>
            </a:r>
            <a:r>
              <a:rPr lang="en-AU" dirty="0" smtClean="0">
                <a:hlinkClick r:id="rId5"/>
              </a:rPr>
              <a:t>dzone.com/articles/page-objects-refactored-solid-steps-to-the-screenp</a:t>
            </a:r>
            <a:endParaRPr lang="en-AU" dirty="0" smtClean="0"/>
          </a:p>
          <a:p>
            <a:pPr lvl="1"/>
            <a:r>
              <a:rPr lang="en-AU" dirty="0">
                <a:hlinkClick r:id="rId6"/>
              </a:rPr>
              <a:t>http://testerstories.com/2016/06/screenplays-and-journeys-not-page-objects</a:t>
            </a:r>
            <a:r>
              <a:rPr lang="en-AU" dirty="0" smtClean="0">
                <a:hlinkClick r:id="rId6"/>
              </a:rPr>
              <a:t>/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968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Serenity-BDD/JS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library whose goal is to make your automation test suite a living documentation</a:t>
            </a:r>
          </a:p>
          <a:p>
            <a:r>
              <a:rPr lang="en-AU" dirty="0"/>
              <a:t>Also a full fledged automation framework</a:t>
            </a:r>
          </a:p>
          <a:p>
            <a:r>
              <a:rPr lang="en-AU" dirty="0"/>
              <a:t>Wrapper on top of Selenium WebDriver/REST-API library</a:t>
            </a:r>
          </a:p>
          <a:p>
            <a:r>
              <a:rPr lang="en-AU" dirty="0"/>
              <a:t>Integrates </a:t>
            </a:r>
            <a:r>
              <a:rPr lang="en-AU" dirty="0" smtClean="0"/>
              <a:t>with existing test frameworks</a:t>
            </a:r>
            <a:endParaRPr lang="en-AU" dirty="0"/>
          </a:p>
          <a:p>
            <a:r>
              <a:rPr lang="en-AU" dirty="0"/>
              <a:t>Supports the </a:t>
            </a:r>
            <a:r>
              <a:rPr lang="en-AU" dirty="0" smtClean="0"/>
              <a:t>page object &amp; screenplay design pattern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833" y="43466"/>
            <a:ext cx="10515600" cy="1325563"/>
          </a:xfrm>
        </p:spPr>
        <p:txBody>
          <a:bodyPr/>
          <a:lstStyle/>
          <a:p>
            <a:r>
              <a:rPr lang="en-AU" dirty="0"/>
              <a:t>Serenity HTML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16" y="1369029"/>
            <a:ext cx="5819421" cy="508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33" y="4817392"/>
            <a:ext cx="4630015" cy="1641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33" y="1369029"/>
            <a:ext cx="4630015" cy="3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Serenity Step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multiple layers of abstraction to hide the complexity </a:t>
            </a:r>
          </a:p>
          <a:p>
            <a:r>
              <a:rPr lang="en-AU" dirty="0"/>
              <a:t>Layer in between test and page objects</a:t>
            </a:r>
          </a:p>
          <a:p>
            <a:r>
              <a:rPr lang="en-AU" dirty="0"/>
              <a:t>Separate the “what” from the “how”</a:t>
            </a:r>
          </a:p>
          <a:p>
            <a:r>
              <a:rPr lang="en-AU" dirty="0"/>
              <a:t>Methods with the @Step annotation are recognized as a step library method</a:t>
            </a:r>
          </a:p>
          <a:p>
            <a:r>
              <a:rPr lang="en-AU" dirty="0"/>
              <a:t>Step library classes are automatically instantiated with the use of the @Steps annotation</a:t>
            </a:r>
          </a:p>
          <a:p>
            <a:r>
              <a:rPr lang="en-AU" dirty="0"/>
              <a:t>Adds additional reporting steps to the HTML report</a:t>
            </a:r>
          </a:p>
        </p:txBody>
      </p:sp>
    </p:spTree>
    <p:extLst>
      <p:ext uri="{BB962C8B-B14F-4D97-AF65-F5344CB8AC3E}">
        <p14:creationId xmlns:p14="http://schemas.microsoft.com/office/powerpoint/2010/main" val="3121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Page objects staple of automated web test frameworks using Selenium </a:t>
            </a:r>
            <a:r>
              <a:rPr lang="mr-IN" dirty="0" smtClean="0"/>
              <a:t>–</a:t>
            </a:r>
            <a:r>
              <a:rPr lang="en-AU" dirty="0" smtClean="0"/>
              <a:t> from the WebDriver project.</a:t>
            </a:r>
            <a:endParaRPr lang="en-AU" dirty="0"/>
          </a:p>
          <a:p>
            <a:r>
              <a:rPr lang="en-AU" dirty="0"/>
              <a:t>Reduce maintenance issues and flaky tests (Not Selenium’s fault)</a:t>
            </a:r>
          </a:p>
          <a:p>
            <a:endParaRPr lang="en-AU" dirty="0"/>
          </a:p>
          <a:p>
            <a:r>
              <a:rPr lang="en-AU" dirty="0"/>
              <a:t>Simon Stewart talked of this in his article “My Selenium Tests aren’t </a:t>
            </a:r>
            <a:r>
              <a:rPr lang="en-AU" dirty="0" err="1"/>
              <a:t>Stable”when</a:t>
            </a:r>
            <a:r>
              <a:rPr lang="en-AU" dirty="0"/>
              <a:t> he said:</a:t>
            </a:r>
          </a:p>
          <a:p>
            <a:pPr lvl="1"/>
            <a:r>
              <a:rPr lang="en-AU" i="1" dirty="0"/>
              <a:t>“Firstly, let’s state clearly: Selenium is not unstable, and your Selenium tests don’t need to be flaky. The same applies for your WebDriver tests. […] When your tests are flaky, do some root cause analysis to understand why they’re flaky. It’s very seldom because you’ve uncovered a bug in the test framework</a:t>
            </a:r>
            <a:r>
              <a:rPr lang="en-AU" i="1" dirty="0" smtClean="0"/>
              <a:t>.”</a:t>
            </a:r>
          </a:p>
          <a:p>
            <a:pPr lvl="1"/>
            <a:endParaRPr lang="en-AU" i="1" dirty="0" smtClean="0"/>
          </a:p>
          <a:p>
            <a:r>
              <a:rPr lang="en-AU" dirty="0" smtClean="0"/>
              <a:t>WD </a:t>
            </a:r>
            <a:r>
              <a:rPr lang="en-AU" dirty="0"/>
              <a:t>enshrined PO’s, PO’s are not the best domain model to </a:t>
            </a:r>
            <a:r>
              <a:rPr lang="en-AU" dirty="0" smtClean="0"/>
              <a:t>apply </a:t>
            </a:r>
            <a:r>
              <a:rPr lang="mr-IN" dirty="0" smtClean="0"/>
              <a:t>–</a:t>
            </a:r>
            <a:r>
              <a:rPr lang="en-AU" dirty="0" smtClean="0"/>
              <a:t> why not investigate more design patterns? PO’s fine?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Page </a:t>
            </a:r>
            <a:r>
              <a:rPr lang="en-AU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Example of complex page object:</a:t>
            </a:r>
          </a:p>
          <a:p>
            <a:pPr lvl="1"/>
            <a:r>
              <a:rPr lang="en-AU" dirty="0">
                <a:hlinkClick r:id="rId2"/>
              </a:rPr>
              <a:t>https://gist.github.com/RiverGlide/7718ab70f9d1ee0eddbf8bcf95887555</a:t>
            </a:r>
            <a:endParaRPr lang="en-AU" dirty="0"/>
          </a:p>
          <a:p>
            <a:endParaRPr lang="en-AU" dirty="0"/>
          </a:p>
          <a:p>
            <a:r>
              <a:rPr lang="en-AU" dirty="0"/>
              <a:t>One approach is to not think of each page as an object representing a page – but objects within a page (widget &amp; page component).</a:t>
            </a:r>
          </a:p>
          <a:p>
            <a:endParaRPr lang="en-AU" dirty="0"/>
          </a:p>
          <a:p>
            <a:r>
              <a:rPr lang="en-AU" dirty="0"/>
              <a:t>Should not think of what we’re developing in terms of “Pages”, it should be in terms of user stories and what they achieve when implemented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What if workflow of of pages CHANGE?!</a:t>
            </a:r>
          </a:p>
        </p:txBody>
      </p:sp>
    </p:spTree>
    <p:extLst>
      <p:ext uri="{BB962C8B-B14F-4D97-AF65-F5344CB8AC3E}">
        <p14:creationId xmlns:p14="http://schemas.microsoft.com/office/powerpoint/2010/main" val="20957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Journey/Screenplay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/>
          <a:lstStyle/>
          <a:p>
            <a:r>
              <a:rPr lang="en-AU" dirty="0"/>
              <a:t>Agile alliance functional testing tools workshop (AAFTT) 2007</a:t>
            </a:r>
          </a:p>
          <a:p>
            <a:r>
              <a:rPr lang="en-AU" dirty="0"/>
              <a:t>2012-13 screenplay-JVM created</a:t>
            </a:r>
          </a:p>
          <a:p>
            <a:r>
              <a:rPr lang="en-AU" dirty="0"/>
              <a:t>2015 screenplay pattern implemented into Serenity-BDD</a:t>
            </a:r>
          </a:p>
          <a:p>
            <a:r>
              <a:rPr lang="en-AU" dirty="0"/>
              <a:t>2016 implemented into Serenity-JS</a:t>
            </a:r>
          </a:p>
        </p:txBody>
      </p:sp>
    </p:spTree>
    <p:extLst>
      <p:ext uri="{BB962C8B-B14F-4D97-AF65-F5344CB8AC3E}">
        <p14:creationId xmlns:p14="http://schemas.microsoft.com/office/powerpoint/2010/main" val="18854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276"/>
            <a:ext cx="10515600" cy="1325563"/>
          </a:xfrm>
        </p:spPr>
        <p:txBody>
          <a:bodyPr/>
          <a:lstStyle/>
          <a:p>
            <a:r>
              <a:rPr lang="en-AU" dirty="0"/>
              <a:t>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2723"/>
          </a:xfrm>
        </p:spPr>
        <p:txBody>
          <a:bodyPr>
            <a:normAutofit fontScale="85000" lnSpcReduction="20000"/>
          </a:bodyPr>
          <a:lstStyle/>
          <a:p>
            <a:r>
              <a:rPr lang="en-AU" b="1" i="1" u="sng" dirty="0" smtClean="0"/>
              <a:t>S</a:t>
            </a:r>
            <a:r>
              <a:rPr lang="en-AU" u="sng" dirty="0" smtClean="0"/>
              <a:t>ingle </a:t>
            </a:r>
            <a:r>
              <a:rPr lang="en-AU" u="sng" dirty="0"/>
              <a:t>Responsibility Principle</a:t>
            </a:r>
          </a:p>
          <a:p>
            <a:r>
              <a:rPr lang="en-AU" b="1" i="1" u="sng" dirty="0"/>
              <a:t>O</a:t>
            </a:r>
            <a:r>
              <a:rPr lang="en-AU" u="sng" dirty="0"/>
              <a:t>pen Closed Principle</a:t>
            </a:r>
          </a:p>
          <a:p>
            <a:r>
              <a:rPr lang="en-AU" b="1" i="1" dirty="0" err="1"/>
              <a:t>L</a:t>
            </a:r>
            <a:r>
              <a:rPr lang="en-AU" dirty="0" err="1"/>
              <a:t>iskov</a:t>
            </a:r>
            <a:r>
              <a:rPr lang="en-AU" dirty="0"/>
              <a:t> Substitution Principle</a:t>
            </a:r>
          </a:p>
          <a:p>
            <a:r>
              <a:rPr lang="en-AU" b="1" i="1" dirty="0"/>
              <a:t>I</a:t>
            </a:r>
            <a:r>
              <a:rPr lang="en-AU" dirty="0"/>
              <a:t>nterface Segregation Principle</a:t>
            </a:r>
          </a:p>
          <a:p>
            <a:r>
              <a:rPr lang="en-AU" b="1" i="1" dirty="0"/>
              <a:t>D</a:t>
            </a:r>
            <a:r>
              <a:rPr lang="en-AU" dirty="0"/>
              <a:t>ependency Inversion Principle</a:t>
            </a:r>
          </a:p>
          <a:p>
            <a:endParaRPr lang="en-AU" dirty="0"/>
          </a:p>
          <a:p>
            <a:r>
              <a:rPr lang="en-AU" dirty="0"/>
              <a:t>SRP: One responsibility &amp; one reason to change</a:t>
            </a:r>
          </a:p>
          <a:p>
            <a:pPr lvl="1"/>
            <a:r>
              <a:rPr lang="en-AU" dirty="0"/>
              <a:t>Reduces risk of affecting other unrelated behaviours</a:t>
            </a:r>
          </a:p>
          <a:p>
            <a:r>
              <a:rPr lang="en-AU" dirty="0"/>
              <a:t>OCP: Class open for extension &amp; closed for modification</a:t>
            </a:r>
          </a:p>
          <a:p>
            <a:pPr lvl="1"/>
            <a:r>
              <a:rPr lang="en-AU" dirty="0"/>
              <a:t>Instead of appending to PO and facing code smells, it should be possible to add a new class that extends on PO</a:t>
            </a:r>
            <a:r>
              <a:rPr lang="en-AU" dirty="0" smtClean="0"/>
              <a:t>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881</Words>
  <Application>Microsoft Macintosh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Mangal</vt:lpstr>
      <vt:lpstr>Wingdings</vt:lpstr>
      <vt:lpstr>Arial</vt:lpstr>
      <vt:lpstr>Office Theme</vt:lpstr>
      <vt:lpstr>Software Test Automation  Group (STAG) </vt:lpstr>
      <vt:lpstr>Agenda</vt:lpstr>
      <vt:lpstr>Serenity-BDD/JS</vt:lpstr>
      <vt:lpstr>Serenity HTML Report</vt:lpstr>
      <vt:lpstr>Serenity Step Library</vt:lpstr>
      <vt:lpstr>Page objects</vt:lpstr>
      <vt:lpstr>Page objects</vt:lpstr>
      <vt:lpstr>History of Journey/Screenplay pattern</vt:lpstr>
      <vt:lpstr>SOLID principles</vt:lpstr>
      <vt:lpstr>Breaking down page objects</vt:lpstr>
      <vt:lpstr>Breaking down page objects incorrectly</vt:lpstr>
      <vt:lpstr>Page objects  Screenplay pattern</vt:lpstr>
      <vt:lpstr>Screenplay pattern design overview</vt:lpstr>
      <vt:lpstr>Screenplay - feature &amp; scenario/test</vt:lpstr>
      <vt:lpstr>Screenplay - Roles</vt:lpstr>
      <vt:lpstr>Screenplay - Tasks</vt:lpstr>
      <vt:lpstr>Screenplay - Actions</vt:lpstr>
      <vt:lpstr>Screenplay – UI interfaces/page objects</vt:lpstr>
      <vt:lpstr>Screenplay - Questions</vt:lpstr>
      <vt:lpstr>Screenplay - Folder structure</vt:lpstr>
      <vt:lpstr>Show working demo - ToDoMVC</vt:lpstr>
      <vt:lpstr>Questions?</vt:lpstr>
      <vt:lpstr>Appendix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Microsoft Office User</cp:lastModifiedBy>
  <cp:revision>86</cp:revision>
  <dcterms:created xsi:type="dcterms:W3CDTF">2016-06-15T05:46:46Z</dcterms:created>
  <dcterms:modified xsi:type="dcterms:W3CDTF">2017-07-20T23:20:16Z</dcterms:modified>
</cp:coreProperties>
</file>