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46"/>
  </p:notesMasterIdLst>
  <p:sldIdLst>
    <p:sldId id="256" r:id="rId2"/>
    <p:sldId id="275" r:id="rId3"/>
    <p:sldId id="257" r:id="rId4"/>
    <p:sldId id="258" r:id="rId5"/>
    <p:sldId id="260" r:id="rId6"/>
    <p:sldId id="261" r:id="rId7"/>
    <p:sldId id="262" r:id="rId8"/>
    <p:sldId id="265" r:id="rId9"/>
    <p:sldId id="266" r:id="rId10"/>
    <p:sldId id="263" r:id="rId11"/>
    <p:sldId id="264" r:id="rId12"/>
    <p:sldId id="268" r:id="rId13"/>
    <p:sldId id="269" r:id="rId14"/>
    <p:sldId id="270" r:id="rId15"/>
    <p:sldId id="271" r:id="rId16"/>
    <p:sldId id="272" r:id="rId17"/>
    <p:sldId id="273" r:id="rId18"/>
    <p:sldId id="259" r:id="rId19"/>
    <p:sldId id="276" r:id="rId20"/>
    <p:sldId id="278" r:id="rId21"/>
    <p:sldId id="279" r:id="rId22"/>
    <p:sldId id="277" r:id="rId23"/>
    <p:sldId id="281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4" r:id="rId35"/>
    <p:sldId id="295" r:id="rId36"/>
    <p:sldId id="274" r:id="rId37"/>
    <p:sldId id="293" r:id="rId38"/>
    <p:sldId id="296" r:id="rId39"/>
    <p:sldId id="297" r:id="rId40"/>
    <p:sldId id="298" r:id="rId41"/>
    <p:sldId id="299" r:id="rId42"/>
    <p:sldId id="300" r:id="rId43"/>
    <p:sldId id="301" r:id="rId44"/>
    <p:sldId id="30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54545" autoAdjust="0"/>
  </p:normalViewPr>
  <p:slideViewPr>
    <p:cSldViewPr snapToGrid="0">
      <p:cViewPr>
        <p:scale>
          <a:sx n="60" d="100"/>
          <a:sy n="60" d="100"/>
        </p:scale>
        <p:origin x="2496" y="13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F8777-017A-42CE-A5F1-EC192078EAC4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715A9-EB64-4481-89E4-A64020E8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4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its own, a computer isn't very smart.</a:t>
            </a:r>
          </a:p>
          <a:p>
            <a:r>
              <a:rPr lang="en-US" dirty="0" smtClean="0"/>
              <a:t>A computer is essentially just a big bunch of small electronic switches that are either on or off.</a:t>
            </a:r>
          </a:p>
          <a:p>
            <a:r>
              <a:rPr lang="en-US" dirty="0" smtClean="0"/>
              <a:t>By setting different combinations of these switches, you can make the computer do something. </a:t>
            </a:r>
          </a:p>
          <a:p>
            <a:r>
              <a:rPr lang="en-US" dirty="0" smtClean="0"/>
              <a:t>That's what programming is at its most basic—telling a computer what to do. </a:t>
            </a:r>
          </a:p>
          <a:p>
            <a:r>
              <a:rPr lang="en-US" dirty="0" smtClean="0"/>
              <a:t>Of course, understanding which combination of switches will make the computer do what you want would be a difficult task—that's where programming languages come in. </a:t>
            </a:r>
          </a:p>
          <a:p>
            <a:r>
              <a:rPr lang="en-US" dirty="0" smtClean="0"/>
              <a:t>People express themselves using a language that has many words. Computers use a simple language that consists of only 1s and 0s, with a 1 meaning "on" and a 0 meaning "off."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0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64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is_int</a:t>
            </a:r>
            <a:r>
              <a:rPr lang="en-US" dirty="0" smtClean="0"/>
              <a:t> and </a:t>
            </a:r>
            <a:r>
              <a:rPr lang="en-US" dirty="0" err="1" smtClean="0"/>
              <a:t>is_integer</a:t>
            </a:r>
            <a:r>
              <a:rPr lang="en-US" dirty="0" smtClean="0"/>
              <a:t> are exactly</a:t>
            </a:r>
            <a:r>
              <a:rPr lang="en-US" baseline="0" dirty="0" smtClean="0"/>
              <a:t> the same, but use </a:t>
            </a:r>
            <a:r>
              <a:rPr lang="en-US" baseline="0" dirty="0" err="1" smtClean="0"/>
              <a:t>is_int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59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r>
              <a:rPr lang="en-US" dirty="0" smtClean="0"/>
              <a:t>3.118.11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12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is_numeric</a:t>
            </a:r>
            <a:r>
              <a:rPr lang="en-US" baseline="0" dirty="0" smtClean="0"/>
              <a:t> returns true for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, floats, and strings containing a number</a:t>
            </a:r>
          </a:p>
          <a:p>
            <a:r>
              <a:rPr lang="en-US" baseline="0" dirty="0" smtClean="0"/>
              <a:t>To double quote or not to double quote? That is the question.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28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r>
              <a:rPr lang="en-US" dirty="0" smtClean="0"/>
              <a:t>foobar1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0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ALWAYS use single quotes UNLESS: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need to put single quotes inside the string and escaping them would be a pain in the… well, yeah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need to interpolate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42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r>
              <a:rPr lang="en-US" dirty="0" smtClean="0"/>
              <a:t>' </a:t>
            </a:r>
            <a:r>
              <a:rPr lang="en-US" dirty="0" err="1" smtClean="0"/>
              <a:t>foo$varfoobar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variable is considered empty if it does not exist or if its value equals </a:t>
            </a:r>
            <a:r>
              <a:rPr lang="en-US" b="1" dirty="0" smtClean="0"/>
              <a:t>FALS</a:t>
            </a:r>
            <a:r>
              <a:rPr lang="en-US" b="1" baseline="0" dirty="0" smtClean="0"/>
              <a:t>E</a:t>
            </a:r>
            <a:r>
              <a:rPr lang="en-US" b="0" baseline="0" dirty="0" smtClean="0"/>
              <a:t> – is there actually data in here somewhere?</a:t>
            </a:r>
          </a:p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889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like math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06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r>
              <a:rPr lang="en-US" dirty="0" smtClean="0"/>
              <a:t>780.5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54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use variables to represent any kind of information your program needs</a:t>
            </a:r>
          </a:p>
          <a:p>
            <a:r>
              <a:rPr lang="en-US" dirty="0" smtClean="0"/>
              <a:t>variables</a:t>
            </a:r>
            <a:r>
              <a:rPr lang="en-US" baseline="0" dirty="0" smtClean="0"/>
              <a:t> are variable – meaning they can change (in very small instances they cannot)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symbolic name is the identifier – in PHP this a case sensitive string that MUST start with a letter or an underscore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variables should be initialized before use – this means you should always assign a variable with a value before you try to do something with it</a:t>
            </a:r>
          </a:p>
          <a:p>
            <a:r>
              <a:rPr lang="en-US" baseline="0" dirty="0" smtClean="0"/>
              <a:t>although you don’t HAVE to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 will be angry with 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54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r>
              <a:rPr lang="en-US" dirty="0" smtClean="0"/>
              <a:t>6282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424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317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r>
              <a:rPr lang="en-US" dirty="0" smtClean="0"/>
              <a:t>1088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714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344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r>
              <a:rPr lang="en-US" dirty="0" smtClean="0"/>
              <a:t>65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949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won't cover bitwise operations today, but they are used much like math operators. However, their results are much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385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82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9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!= and &lt;&gt; are the same, there</a:t>
            </a:r>
            <a:r>
              <a:rPr lang="en-US" baseline="0" dirty="0" smtClean="0"/>
              <a:t> are always two ways to do something in PHP</a:t>
            </a:r>
          </a:p>
          <a:p>
            <a:r>
              <a:rPr lang="en-US" baseline="0" dirty="0" smtClean="0"/>
              <a:t>We'll talk about the difference between identical and equal in a moment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453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111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221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what we use those Boolean values from the comparison operators for: Boolean logic!</a:t>
            </a:r>
          </a:p>
          <a:p>
            <a:r>
              <a:rPr lang="en-US" baseline="0" dirty="0" smtClean="0"/>
              <a:t>Not: true becomes false and false becomes true</a:t>
            </a:r>
          </a:p>
          <a:p>
            <a:r>
              <a:rPr lang="en-US" baseline="0" dirty="0" smtClean="0"/>
              <a:t>And: true and true is true, false and true is false, false and false is false</a:t>
            </a:r>
          </a:p>
          <a:p>
            <a:r>
              <a:rPr lang="en-US" baseline="0" dirty="0" smtClean="0"/>
              <a:t>Or: true or true is true, false or true is true, false or false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32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7F59"/>
                </a:solidFill>
                <a:effectLst/>
                <a:latin typeface="Arial Unicode MS" panose="020B0604020202020204" pitchFamily="34" charset="-128"/>
              </a:rPr>
              <a:t>The first item shows assignment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7F59"/>
                </a:solidFill>
                <a:effectLst/>
                <a:latin typeface="Arial Unicode MS" panose="020B0604020202020204" pitchFamily="34" charset="-128"/>
              </a:rPr>
              <a:t>This is doing something with the variable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7F59"/>
                </a:solidFill>
                <a:effectLst/>
                <a:latin typeface="Arial Unicode MS" panose="020B0604020202020204" pitchFamily="34" charset="-128"/>
              </a:rPr>
              <a:t>This will cause a PHP Notice to be show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</a:t>
            </a:r>
          </a:p>
          <a:p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by default it is given a null value</a:t>
            </a:r>
          </a:p>
          <a:p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Output: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Notice: Undefined variable: missing in {filename} on line 7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77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87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107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527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use a string as an </a:t>
            </a:r>
            <a:r>
              <a:rPr lang="en-US" dirty="0" err="1" smtClean="0"/>
              <a:t>int</a:t>
            </a:r>
            <a:r>
              <a:rPr lang="en-US" dirty="0" smtClean="0"/>
              <a:t>, PHP try to make it an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If you use a float as a string, PHP will make it a string</a:t>
            </a:r>
          </a:p>
          <a:p>
            <a:r>
              <a:rPr lang="en-US" dirty="0" smtClean="0"/>
              <a:t>And so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38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550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real reason for all those</a:t>
            </a:r>
            <a:r>
              <a:rPr lang="en-US" baseline="0" dirty="0" smtClean="0"/>
              <a:t> logical and comparison operators: conditionals</a:t>
            </a:r>
          </a:p>
          <a:p>
            <a:r>
              <a:rPr lang="en-US" dirty="0" smtClean="0"/>
              <a:t>Any valid statement which returns a Boolean can go in the parentheses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979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foobar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992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real reason for all those</a:t>
            </a:r>
            <a:r>
              <a:rPr lang="en-US" baseline="0" dirty="0" smtClean="0"/>
              <a:t> logical and comparison operators: conditionals</a:t>
            </a:r>
          </a:p>
          <a:p>
            <a:r>
              <a:rPr lang="en-US" dirty="0" smtClean="0"/>
              <a:t>Any valid statement which returns a Boolean can go in the parentheses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437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truetruetruefalse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395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r>
              <a:rPr lang="en-US" baseline="0" dirty="0" smtClean="0"/>
              <a:t> them together to test several values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16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 datatypes PHP supports, we’ll look</a:t>
            </a:r>
            <a:r>
              <a:rPr lang="en-US" baseline="0" dirty="0" smtClean="0"/>
              <a:t> at each one closer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285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truetruetruefalse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57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variable if: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it has</a:t>
            </a:r>
            <a:r>
              <a:rPr lang="en-US" baseline="0" dirty="0" smtClean="0"/>
              <a:t> been assigned to 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hasn’t been set to any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has been unset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78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 case sensitive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reserved word</a:t>
            </a:r>
          </a:p>
          <a:p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is_null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“echo null” gives no output whatsoever</a:t>
            </a:r>
          </a:p>
          <a:p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2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83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7F59"/>
                </a:solidFill>
                <a:effectLst/>
                <a:latin typeface="Arial Unicode MS" panose="020B0604020202020204" pitchFamily="34" charset="-128"/>
              </a:rPr>
              <a:t>The first item shows assignment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7F59"/>
                </a:solidFill>
                <a:effectLst/>
                <a:latin typeface="Arial Unicode MS" panose="020B0604020202020204" pitchFamily="34" charset="-128"/>
              </a:rPr>
              <a:t>This is doing something with the variable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7F59"/>
                </a:solidFill>
                <a:effectLst/>
                <a:latin typeface="Arial Unicode MS" panose="020B0604020202020204" pitchFamily="34" charset="-128"/>
              </a:rPr>
              <a:t>This will cause a PHP Notice to be show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</a:t>
            </a:r>
          </a:p>
          <a:p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by default it is given a null value</a:t>
            </a:r>
          </a:p>
          <a:p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Output: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11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71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is_int</a:t>
            </a:r>
            <a:r>
              <a:rPr lang="en-US" dirty="0" smtClean="0"/>
              <a:t> and </a:t>
            </a:r>
            <a:r>
              <a:rPr lang="en-US" dirty="0" err="1" smtClean="0"/>
              <a:t>is_integer</a:t>
            </a:r>
            <a:r>
              <a:rPr lang="en-US" dirty="0" smtClean="0"/>
              <a:t> are exactly</a:t>
            </a:r>
            <a:r>
              <a:rPr lang="en-US" baseline="0" dirty="0" smtClean="0"/>
              <a:t> the same, but use </a:t>
            </a:r>
            <a:r>
              <a:rPr lang="en-US" baseline="0" dirty="0" err="1" smtClean="0"/>
              <a:t>is_int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5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B331-5147-4B01-A8AF-F002CBC81196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C6D3-9598-4702-879C-5AAAB2A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4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B331-5147-4B01-A8AF-F002CBC81196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C6D3-9598-4702-879C-5AAAB2A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3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B331-5147-4B01-A8AF-F002CBC81196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C6D3-9598-4702-879C-5AAAB2A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3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B331-5147-4B01-A8AF-F002CBC81196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C6D3-9598-4702-879C-5AAAB2A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6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B331-5147-4B01-A8AF-F002CBC81196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C6D3-9598-4702-879C-5AAAB2A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0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B331-5147-4B01-A8AF-F002CBC81196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C6D3-9598-4702-879C-5AAAB2A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9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B331-5147-4B01-A8AF-F002CBC81196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C6D3-9598-4702-879C-5AAAB2A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0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B331-5147-4B01-A8AF-F002CBC81196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C6D3-9598-4702-879C-5AAAB2A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1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B331-5147-4B01-A8AF-F002CBC81196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C6D3-9598-4702-879C-5AAAB2A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7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B331-5147-4B01-A8AF-F002CBC81196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C6D3-9598-4702-879C-5AAAB2A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6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B331-5147-4B01-A8AF-F002CBC81196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C6D3-9598-4702-879C-5AAAB2A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4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2B331-5147-4B01-A8AF-F002CBC81196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8C6D3-9598-4702-879C-5AAAB2A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7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Basics Of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a language to translate between you and the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62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shortened to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 number with no fractional part (no decimals)</a:t>
            </a:r>
          </a:p>
          <a:p>
            <a:r>
              <a:rPr lang="en-US" dirty="0" err="1" smtClean="0"/>
              <a:t>is_int</a:t>
            </a:r>
            <a:r>
              <a:rPr lang="en-US" dirty="0" smtClean="0"/>
              <a:t>()/</a:t>
            </a:r>
            <a:r>
              <a:rPr lang="en-US" dirty="0" err="1" smtClean="0"/>
              <a:t>is_integer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674400"/>
            <a:ext cx="10957560" cy="5509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1;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lang="en-US" altLang="en-US" sz="3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= 5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is_int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?&gt;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17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</a:t>
            </a:r>
            <a:r>
              <a:rPr lang="en-US" dirty="0" err="1" smtClean="0"/>
              <a:t>int</a:t>
            </a:r>
            <a:r>
              <a:rPr lang="en-US" dirty="0" smtClean="0"/>
              <a:t>, but with a decimal point</a:t>
            </a:r>
          </a:p>
          <a:p>
            <a:r>
              <a:rPr lang="en-US" dirty="0" err="1" smtClean="0"/>
              <a:t>is_float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99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674400"/>
            <a:ext cx="10957560" cy="5509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3.11;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lang="en-US" altLang="en-US" sz="3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= 8.1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is_float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?&gt;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13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of text</a:t>
            </a:r>
          </a:p>
          <a:p>
            <a:r>
              <a:rPr lang="en-US" dirty="0" err="1" smtClean="0"/>
              <a:t>is_string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is_numeric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4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674400"/>
            <a:ext cx="10957560" cy="5509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'foo'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"bar"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is_string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?&gt;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29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quotes ('foo') vs. double quotes ("bar")</a:t>
            </a:r>
          </a:p>
          <a:p>
            <a:r>
              <a:rPr lang="en-US" dirty="0" smtClean="0"/>
              <a:t>Escape quotes with backslash (</a:t>
            </a:r>
            <a:r>
              <a:rPr lang="en-US" dirty="0" err="1" smtClean="0"/>
              <a:t>eg</a:t>
            </a:r>
            <a:r>
              <a:rPr lang="en-US" dirty="0" smtClean="0"/>
              <a:t>. ' \' ')</a:t>
            </a:r>
          </a:p>
          <a:p>
            <a:r>
              <a:rPr lang="en-US" dirty="0" smtClean="0"/>
              <a:t>Interpolation: inserting variables into a string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877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674400"/>
            <a:ext cx="10957560" cy="5509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lang="en-US" altLang="en-US" sz="32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 \' 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'bar'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foo$var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foo$var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?&gt;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07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isset</a:t>
            </a:r>
            <a:r>
              <a:rPr lang="en-US" dirty="0" smtClean="0"/>
              <a:t>() – does it exist?</a:t>
            </a:r>
          </a:p>
          <a:p>
            <a:r>
              <a:rPr lang="en-US" dirty="0" err="1" smtClean="0"/>
              <a:t>is_null</a:t>
            </a:r>
            <a:r>
              <a:rPr lang="en-US" dirty="0" smtClean="0"/>
              <a:t>() – is the value null?</a:t>
            </a:r>
          </a:p>
          <a:p>
            <a:r>
              <a:rPr lang="en-US" dirty="0" smtClean="0"/>
              <a:t>empty() – does it have data somewhere?</a:t>
            </a:r>
          </a:p>
          <a:p>
            <a:r>
              <a:rPr lang="en-US" dirty="0" smtClean="0"/>
              <a:t>unset() – Deletes the variable</a:t>
            </a:r>
          </a:p>
          <a:p>
            <a:r>
              <a:rPr lang="en-US" dirty="0" err="1" smtClean="0"/>
              <a:t>var_dump</a:t>
            </a:r>
            <a:r>
              <a:rPr lang="en-US" dirty="0" smtClean="0"/>
              <a:t>() – Prints the variable’s contents (great for debugging)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1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Addition and subtraction and concatenation, oh my!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3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Storing Data for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5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Basics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Operators operate on one or more pieces of data</a:t>
            </a:r>
            <a:endParaRPr lang="en-US" dirty="0"/>
          </a:p>
          <a:p>
            <a:r>
              <a:rPr lang="en-US" dirty="0" smtClean="0"/>
              <a:t>Work with variables or hardcoded values</a:t>
            </a:r>
          </a:p>
          <a:p>
            <a:r>
              <a:rPr lang="en-US" dirty="0" smtClean="0"/>
              <a:t>Multiple operators can be used together</a:t>
            </a:r>
          </a:p>
          <a:p>
            <a:r>
              <a:rPr lang="en-US" dirty="0" smtClean="0"/>
              <a:t>Operations can be separated with parentheses</a:t>
            </a:r>
          </a:p>
          <a:p>
            <a:r>
              <a:rPr lang="en-US" dirty="0" smtClean="0"/>
              <a:t>Result of an operation can be stored in a variable</a:t>
            </a:r>
          </a:p>
        </p:txBody>
      </p:sp>
    </p:spTree>
    <p:extLst>
      <p:ext uri="{BB962C8B-B14F-4D97-AF65-F5344CB8AC3E}">
        <p14:creationId xmlns:p14="http://schemas.microsoft.com/office/powerpoint/2010/main" val="205373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181960"/>
            <a:ext cx="10957560" cy="64940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5 + 2;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4;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* 2;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3 / (8 - 2);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lang="en-US" altLang="en-US" sz="3200" dirty="0">
                <a:solidFill>
                  <a:srgbClr val="00206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3200" dirty="0" smtClean="0">
                <a:latin typeface="Arial Unicode MS" panose="020B0604020202020204" pitchFamily="34" charset="-128"/>
              </a:rPr>
              <a:t>$</a:t>
            </a:r>
            <a:r>
              <a:rPr lang="en-US" altLang="en-US" sz="3200" dirty="0" err="1" smtClean="0">
                <a:latin typeface="Arial Unicode MS" panose="020B0604020202020204" pitchFamily="34" charset="-128"/>
              </a:rPr>
              <a:t>var</a:t>
            </a:r>
            <a:r>
              <a:rPr lang="en-US" altLang="en-US" sz="3200" dirty="0" smtClean="0">
                <a:latin typeface="Arial Unicode MS" panose="020B0604020202020204" pitchFamily="34" charset="-128"/>
              </a:rPr>
              <a:t>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?&gt;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58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Math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 - Addition</a:t>
            </a:r>
          </a:p>
          <a:p>
            <a:r>
              <a:rPr lang="en-US" dirty="0" smtClean="0"/>
              <a:t>- - Subtraction</a:t>
            </a:r>
          </a:p>
          <a:p>
            <a:r>
              <a:rPr lang="en-US" dirty="0" smtClean="0"/>
              <a:t>* - Multiplication</a:t>
            </a:r>
          </a:p>
          <a:p>
            <a:r>
              <a:rPr lang="en-US" dirty="0" smtClean="0"/>
              <a:t>/ - Division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00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674402"/>
            <a:ext cx="10957560" cy="5509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4 + 2;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4 - 2;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4 * 2;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4 / 2;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?&gt;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46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Basic Math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% - Modulus (remainder from division)</a:t>
            </a:r>
          </a:p>
          <a:p>
            <a:r>
              <a:rPr lang="en-US" dirty="0" smtClean="0"/>
              <a:t>** - Exponent (like using ^ on your calculator)</a:t>
            </a:r>
          </a:p>
          <a:p>
            <a:r>
              <a:rPr lang="en-US" dirty="0" smtClean="0"/>
              <a:t>% ignores decimals, use </a:t>
            </a:r>
            <a:r>
              <a:rPr lang="en-US" dirty="0" err="1" smtClean="0"/>
              <a:t>fmod</a:t>
            </a:r>
            <a:r>
              <a:rPr lang="en-US" dirty="0" smtClean="0"/>
              <a:t>() for floats</a:t>
            </a:r>
          </a:p>
          <a:p>
            <a:r>
              <a:rPr lang="en-US" dirty="0" smtClean="0"/>
              <a:t>** only works on PHP 5.6+, use pow() for old versions</a:t>
            </a:r>
          </a:p>
        </p:txBody>
      </p:sp>
    </p:spTree>
    <p:extLst>
      <p:ext uri="{BB962C8B-B14F-4D97-AF65-F5344CB8AC3E}">
        <p14:creationId xmlns:p14="http://schemas.microsoft.com/office/powerpoint/2010/main" val="11662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636300"/>
            <a:ext cx="10957560" cy="5509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7 % 3.5;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fmod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(7, 3.5);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2 ** 3;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pow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(2, 3);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?&gt;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and Decrement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Shortcuts for adding or subtracting one from a variable</a:t>
            </a:r>
          </a:p>
          <a:p>
            <a:r>
              <a:rPr lang="en-US" dirty="0" smtClean="0"/>
              <a:t>Increment (++) adds one to the variable</a:t>
            </a:r>
          </a:p>
          <a:p>
            <a:r>
              <a:rPr lang="en-US" dirty="0" smtClean="0"/>
              <a:t>Decrement (--) subtracts one from the variable</a:t>
            </a:r>
          </a:p>
          <a:p>
            <a:r>
              <a:rPr lang="en-US" dirty="0" smtClean="0"/>
              <a:t>Can be before the variable (++$</a:t>
            </a:r>
            <a:r>
              <a:rPr lang="en-US" dirty="0" err="1" smtClean="0"/>
              <a:t>var</a:t>
            </a:r>
            <a:r>
              <a:rPr lang="en-US" dirty="0" smtClean="0"/>
              <a:t>) or after ($</a:t>
            </a:r>
            <a:r>
              <a:rPr lang="en-US" dirty="0" err="1" smtClean="0"/>
              <a:t>var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Does weird things when combined with other operators</a:t>
            </a:r>
          </a:p>
        </p:txBody>
      </p:sp>
    </p:spTree>
    <p:extLst>
      <p:ext uri="{BB962C8B-B14F-4D97-AF65-F5344CB8AC3E}">
        <p14:creationId xmlns:p14="http://schemas.microsoft.com/office/powerpoint/2010/main" val="16557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143860"/>
            <a:ext cx="10957560" cy="64940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5;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++;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--$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?&gt;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99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an operation and store the result with one operator</a:t>
            </a:r>
          </a:p>
          <a:p>
            <a:r>
              <a:rPr lang="en-US" dirty="0" smtClean="0"/>
              <a:t>Works with math and bitwise operators</a:t>
            </a:r>
          </a:p>
          <a:p>
            <a:r>
              <a:rPr lang="en-US" dirty="0" smtClean="0"/>
              <a:t>+=, -=, *=, /=, %=, **=</a:t>
            </a:r>
          </a:p>
          <a:p>
            <a:r>
              <a:rPr lang="en-US" dirty="0" smtClean="0"/>
              <a:t>Modulus ignores decimals, exponent only works on 5.6+</a:t>
            </a:r>
          </a:p>
          <a:p>
            <a:r>
              <a:rPr lang="en-US" dirty="0" smtClean="0"/>
              <a:t>For example, '$</a:t>
            </a:r>
            <a:r>
              <a:rPr lang="en-US" dirty="0" err="1" smtClean="0"/>
              <a:t>var</a:t>
            </a:r>
            <a:r>
              <a:rPr lang="en-US" dirty="0" smtClean="0"/>
              <a:t> += 3' does the same thing as '$</a:t>
            </a:r>
            <a:r>
              <a:rPr lang="en-US" dirty="0" err="1" smtClean="0"/>
              <a:t>var</a:t>
            </a:r>
            <a:r>
              <a:rPr lang="en-US" dirty="0" smtClean="0"/>
              <a:t> = $</a:t>
            </a:r>
            <a:r>
              <a:rPr lang="en-US" dirty="0" err="1" smtClean="0"/>
              <a:t>var</a:t>
            </a:r>
            <a:r>
              <a:rPr lang="en-US" dirty="0" smtClean="0"/>
              <a:t> + 3'</a:t>
            </a:r>
          </a:p>
        </p:txBody>
      </p:sp>
    </p:spTree>
    <p:extLst>
      <p:ext uri="{BB962C8B-B14F-4D97-AF65-F5344CB8AC3E}">
        <p14:creationId xmlns:p14="http://schemas.microsoft.com/office/powerpoint/2010/main" val="391709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143863"/>
            <a:ext cx="10957560" cy="64940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5;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+= 3;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/= 4;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?&gt;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69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variable?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dentifier that stores a value</a:t>
            </a:r>
          </a:p>
          <a:p>
            <a:r>
              <a:rPr lang="en-US" dirty="0" smtClean="0"/>
              <a:t>In PHP always prefixed by $</a:t>
            </a:r>
          </a:p>
          <a:p>
            <a:r>
              <a:rPr lang="en-US" dirty="0"/>
              <a:t>C</a:t>
            </a:r>
            <a:r>
              <a:rPr lang="en-US" dirty="0" smtClean="0"/>
              <a:t>annot start with a number</a:t>
            </a:r>
          </a:p>
          <a:p>
            <a:r>
              <a:rPr lang="en-US" dirty="0" smtClean="0"/>
              <a:t>Assign a value to create it</a:t>
            </a:r>
          </a:p>
          <a:p>
            <a:r>
              <a:rPr lang="en-US" dirty="0" smtClean="0"/>
              <a:t>Use the information in many ways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4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compare two values</a:t>
            </a:r>
          </a:p>
          <a:p>
            <a:r>
              <a:rPr lang="en-US" dirty="0" smtClean="0"/>
              <a:t>Return a Boolean value rather that a number</a:t>
            </a:r>
          </a:p>
          <a:p>
            <a:r>
              <a:rPr lang="en-US" dirty="0" smtClean="0"/>
              <a:t>Equal (==) and not equal (!= or &lt;&gt;)</a:t>
            </a:r>
          </a:p>
          <a:p>
            <a:r>
              <a:rPr lang="en-US" dirty="0" smtClean="0"/>
              <a:t>Greater than (&gt;) and less than (&lt;)</a:t>
            </a:r>
          </a:p>
          <a:p>
            <a:r>
              <a:rPr lang="en-US" dirty="0" smtClean="0"/>
              <a:t>Greater than or equal to (&gt;=) and less than or equal to (&lt;=)</a:t>
            </a:r>
          </a:p>
          <a:p>
            <a:r>
              <a:rPr lang="en-US" dirty="0" smtClean="0"/>
              <a:t>Identical (===) and not identical (!==)</a:t>
            </a:r>
          </a:p>
        </p:txBody>
      </p:sp>
    </p:spTree>
    <p:extLst>
      <p:ext uri="{BB962C8B-B14F-4D97-AF65-F5344CB8AC3E}">
        <p14:creationId xmlns:p14="http://schemas.microsoft.com/office/powerpoint/2010/main" val="293703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636302"/>
            <a:ext cx="10957560" cy="5509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5 == 5;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2 != 3;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6 &gt; 8;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7 &lt;= 7;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?&gt;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11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on Boolean values</a:t>
            </a:r>
          </a:p>
          <a:p>
            <a:r>
              <a:rPr lang="en-US" dirty="0" smtClean="0"/>
              <a:t>Not (!) flips the value</a:t>
            </a:r>
          </a:p>
          <a:p>
            <a:r>
              <a:rPr lang="en-US" dirty="0" smtClean="0"/>
              <a:t>And (&amp;&amp;) is true if both values are true</a:t>
            </a:r>
          </a:p>
          <a:p>
            <a:r>
              <a:rPr lang="en-US" dirty="0" smtClean="0"/>
              <a:t>Or (||) is true if either value is true</a:t>
            </a:r>
          </a:p>
          <a:p>
            <a:r>
              <a:rPr lang="en-US" dirty="0" smtClean="0"/>
              <a:t>Can be combined, just like other operators</a:t>
            </a:r>
          </a:p>
        </p:txBody>
      </p:sp>
    </p:spTree>
    <p:extLst>
      <p:ext uri="{BB962C8B-B14F-4D97-AF65-F5344CB8AC3E}">
        <p14:creationId xmlns:p14="http://schemas.microsoft.com/office/powerpoint/2010/main" val="156434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143862"/>
            <a:ext cx="10957560" cy="64940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!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false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false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&amp;&amp;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true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!(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false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||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true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true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||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false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!$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?&gt;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19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Links two strings together</a:t>
            </a:r>
          </a:p>
          <a:p>
            <a:r>
              <a:rPr lang="en-US" dirty="0" smtClean="0"/>
              <a:t>Operator is a dot (.)</a:t>
            </a:r>
          </a:p>
        </p:txBody>
      </p:sp>
    </p:spTree>
    <p:extLst>
      <p:ext uri="{BB962C8B-B14F-4D97-AF65-F5344CB8AC3E}">
        <p14:creationId xmlns:p14="http://schemas.microsoft.com/office/powerpoint/2010/main" val="59081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636307"/>
            <a:ext cx="10957560" cy="5509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'foo'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.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'bar'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'bar'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'foo'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. 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foo$var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.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'foo'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. 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?&gt;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09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Juggling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variable has a type, but PHP does its best to ignore them</a:t>
            </a:r>
          </a:p>
          <a:p>
            <a:r>
              <a:rPr lang="en-US" dirty="0" smtClean="0"/>
              <a:t>PHP tries to convert values to the type it thinks you want</a:t>
            </a:r>
          </a:p>
        </p:txBody>
      </p:sp>
    </p:spTree>
    <p:extLst>
      <p:ext uri="{BB962C8B-B14F-4D97-AF65-F5344CB8AC3E}">
        <p14:creationId xmlns:p14="http://schemas.microsoft.com/office/powerpoint/2010/main" val="172814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143865"/>
            <a:ext cx="10957560" cy="64940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5 +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'3'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6 - 2.3;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4 .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'foo'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'3'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+ 4;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?&gt;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7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Deciding what to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79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Executes a section of code if a condition is true</a:t>
            </a:r>
          </a:p>
          <a:p>
            <a:r>
              <a:rPr lang="en-US" dirty="0" smtClean="0"/>
              <a:t>Condition is contained in parentheses ()</a:t>
            </a:r>
          </a:p>
          <a:p>
            <a:r>
              <a:rPr lang="en-US" dirty="0" smtClean="0"/>
              <a:t>Code to execute is contained in braces {}</a:t>
            </a:r>
          </a:p>
        </p:txBody>
      </p:sp>
    </p:spTree>
    <p:extLst>
      <p:ext uri="{BB962C8B-B14F-4D97-AF65-F5344CB8AC3E}">
        <p14:creationId xmlns:p14="http://schemas.microsoft.com/office/powerpoint/2010/main" val="199681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1166842"/>
            <a:ext cx="10957560" cy="452431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$number = 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$number;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$missing;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?&gt;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4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143869"/>
            <a:ext cx="10957560" cy="64940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true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3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'foo'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true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||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false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3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'bar'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 !(6 &lt;= 3) 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3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foobar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?&gt;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Placed after an if statement</a:t>
            </a:r>
          </a:p>
          <a:p>
            <a:r>
              <a:rPr lang="en-US" dirty="0" smtClean="0"/>
              <a:t>Executes a block of code if the if statement was false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631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390092"/>
            <a:ext cx="10957560" cy="60016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true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 {</a:t>
            </a: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'true'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else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{</a:t>
            </a: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'false'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false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3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'true'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else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3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'false'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?&gt;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1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Elseif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Placed after an if or another </a:t>
            </a:r>
            <a:r>
              <a:rPr lang="en-US" dirty="0" err="1" smtClean="0"/>
              <a:t>elseif</a:t>
            </a:r>
            <a:r>
              <a:rPr lang="en-US" dirty="0" smtClean="0"/>
              <a:t> statement</a:t>
            </a:r>
          </a:p>
          <a:p>
            <a:r>
              <a:rPr lang="en-US" dirty="0" smtClean="0"/>
              <a:t>Works just like if, but is only checked if the previous statement was false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561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143872"/>
            <a:ext cx="10957560" cy="64940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1;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== 0)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    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 is 0'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 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elseif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== 1)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    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 is 1'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 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elseif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== 2)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   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 is 2'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?&gt;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53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scalar types</a:t>
            </a:r>
          </a:p>
          <a:p>
            <a:pPr lvl="1"/>
            <a:r>
              <a:rPr lang="en-US" dirty="0" smtClean="0"/>
              <a:t>null</a:t>
            </a:r>
          </a:p>
          <a:p>
            <a:pPr lvl="1"/>
            <a:r>
              <a:rPr lang="en-US" dirty="0" err="1" smtClean="0"/>
              <a:t>boolean</a:t>
            </a:r>
            <a:endParaRPr lang="en-US" dirty="0" smtClean="0"/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float</a:t>
            </a:r>
          </a:p>
          <a:p>
            <a:pPr lvl="1"/>
            <a:r>
              <a:rPr lang="en-US" dirty="0" smtClean="0"/>
              <a:t>string</a:t>
            </a:r>
          </a:p>
          <a:p>
            <a:r>
              <a:rPr lang="en-US" dirty="0" smtClean="0"/>
              <a:t>non-scalar types</a:t>
            </a:r>
          </a:p>
          <a:p>
            <a:pPr lvl="1"/>
            <a:r>
              <a:rPr lang="en-US" dirty="0" smtClean="0"/>
              <a:t>resource</a:t>
            </a:r>
          </a:p>
          <a:p>
            <a:pPr lvl="1"/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43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ull is weird</a:t>
            </a:r>
          </a:p>
          <a:p>
            <a:r>
              <a:rPr lang="en-US" dirty="0" smtClean="0"/>
              <a:t>Indicates absence of a value, but existence of a variable</a:t>
            </a:r>
          </a:p>
          <a:p>
            <a:r>
              <a:rPr lang="en-US" dirty="0" err="1" smtClean="0"/>
              <a:t>is_null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674400"/>
            <a:ext cx="10957560" cy="5509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null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null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is_null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?&gt;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71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shortened to </a:t>
            </a:r>
            <a:r>
              <a:rPr lang="en-US" dirty="0" err="1" smtClean="0"/>
              <a:t>bool</a:t>
            </a:r>
            <a:r>
              <a:rPr lang="en-US" dirty="0" smtClean="0"/>
              <a:t> (programmers are lazy)</a:t>
            </a:r>
          </a:p>
          <a:p>
            <a:r>
              <a:rPr lang="en-US" dirty="0" smtClean="0"/>
              <a:t>Contains either true or false</a:t>
            </a:r>
          </a:p>
          <a:p>
            <a:r>
              <a:rPr lang="en-US" dirty="0" err="1" smtClean="0"/>
              <a:t>is_bool</a:t>
            </a:r>
            <a:r>
              <a:rPr lang="en-US" dirty="0" smtClean="0"/>
              <a:t>() (NOT </a:t>
            </a:r>
            <a:r>
              <a:rPr lang="en-US" dirty="0" err="1" smtClean="0"/>
              <a:t>is_boolean</a:t>
            </a:r>
            <a:r>
              <a:rPr lang="en-US" dirty="0" smtClean="0"/>
              <a:t>(): that doesn’t exist)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6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674400"/>
            <a:ext cx="10957560" cy="5509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true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false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is_bool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?&gt;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79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1843</Words>
  <Application>Microsoft Office PowerPoint</Application>
  <PresentationFormat>Widescreen</PresentationFormat>
  <Paragraphs>471</Paragraphs>
  <Slides>44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 Unicode MS</vt:lpstr>
      <vt:lpstr>Arial</vt:lpstr>
      <vt:lpstr>Calibri</vt:lpstr>
      <vt:lpstr>Calibri Light</vt:lpstr>
      <vt:lpstr>Office Theme</vt:lpstr>
      <vt:lpstr>Basics Of Programming</vt:lpstr>
      <vt:lpstr>Variables</vt:lpstr>
      <vt:lpstr>What is a variable?</vt:lpstr>
      <vt:lpstr>PowerPoint Presentation</vt:lpstr>
      <vt:lpstr>Data Types</vt:lpstr>
      <vt:lpstr>Null</vt:lpstr>
      <vt:lpstr>PowerPoint Presentation</vt:lpstr>
      <vt:lpstr>Boolean</vt:lpstr>
      <vt:lpstr>PowerPoint Presentation</vt:lpstr>
      <vt:lpstr>Integer</vt:lpstr>
      <vt:lpstr>PowerPoint Presentation</vt:lpstr>
      <vt:lpstr>Float</vt:lpstr>
      <vt:lpstr>PowerPoint Presentation</vt:lpstr>
      <vt:lpstr>String</vt:lpstr>
      <vt:lpstr>PowerPoint Presentation</vt:lpstr>
      <vt:lpstr>Advanced Strings</vt:lpstr>
      <vt:lpstr>PowerPoint Presentation</vt:lpstr>
      <vt:lpstr>Variable Tools</vt:lpstr>
      <vt:lpstr>Operators</vt:lpstr>
      <vt:lpstr>Operator Basics</vt:lpstr>
      <vt:lpstr>PowerPoint Presentation</vt:lpstr>
      <vt:lpstr>Basic Math</vt:lpstr>
      <vt:lpstr>PowerPoint Presentation</vt:lpstr>
      <vt:lpstr>Less Basic Math</vt:lpstr>
      <vt:lpstr>PowerPoint Presentation</vt:lpstr>
      <vt:lpstr>Increment and Decrement</vt:lpstr>
      <vt:lpstr>PowerPoint Presentation</vt:lpstr>
      <vt:lpstr>Assignment Operators</vt:lpstr>
      <vt:lpstr>PowerPoint Presentation</vt:lpstr>
      <vt:lpstr>Comparison operators</vt:lpstr>
      <vt:lpstr>PowerPoint Presentation</vt:lpstr>
      <vt:lpstr>Logical operators</vt:lpstr>
      <vt:lpstr>PowerPoint Presentation</vt:lpstr>
      <vt:lpstr>Concatenation</vt:lpstr>
      <vt:lpstr>PowerPoint Presentation</vt:lpstr>
      <vt:lpstr>Type Juggling</vt:lpstr>
      <vt:lpstr>PowerPoint Presentation</vt:lpstr>
      <vt:lpstr>Conditionals</vt:lpstr>
      <vt:lpstr>If</vt:lpstr>
      <vt:lpstr>PowerPoint Presentation</vt:lpstr>
      <vt:lpstr>Else</vt:lpstr>
      <vt:lpstr>PowerPoint Presentation</vt:lpstr>
      <vt:lpstr>Elseif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Programming</dc:title>
  <dc:creator>PHPEmbark</dc:creator>
  <cp:lastModifiedBy>Elizabeth M. Smith</cp:lastModifiedBy>
  <cp:revision>35</cp:revision>
  <dcterms:created xsi:type="dcterms:W3CDTF">2015-03-28T14:33:46Z</dcterms:created>
  <dcterms:modified xsi:type="dcterms:W3CDTF">2015-03-28T20:39:29Z</dcterms:modified>
</cp:coreProperties>
</file>