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5"/>
  </p:notesMasterIdLst>
  <p:sldIdLst>
    <p:sldId id="256" r:id="rId2"/>
    <p:sldId id="275" r:id="rId3"/>
    <p:sldId id="257" r:id="rId4"/>
    <p:sldId id="258" r:id="rId5"/>
    <p:sldId id="260" r:id="rId6"/>
    <p:sldId id="274" r:id="rId7"/>
    <p:sldId id="259" r:id="rId8"/>
    <p:sldId id="312" r:id="rId9"/>
    <p:sldId id="261" r:id="rId10"/>
    <p:sldId id="262" r:id="rId11"/>
    <p:sldId id="265" r:id="rId12"/>
    <p:sldId id="266" r:id="rId13"/>
    <p:sldId id="263" r:id="rId14"/>
    <p:sldId id="264" r:id="rId15"/>
    <p:sldId id="268" r:id="rId16"/>
    <p:sldId id="269" r:id="rId17"/>
    <p:sldId id="270" r:id="rId18"/>
    <p:sldId id="271" r:id="rId19"/>
    <p:sldId id="272" r:id="rId20"/>
    <p:sldId id="273" r:id="rId21"/>
    <p:sldId id="276" r:id="rId22"/>
    <p:sldId id="278" r:id="rId23"/>
    <p:sldId id="279" r:id="rId24"/>
    <p:sldId id="277" r:id="rId25"/>
    <p:sldId id="281" r:id="rId26"/>
    <p:sldId id="283" r:id="rId27"/>
    <p:sldId id="284" r:id="rId28"/>
    <p:sldId id="285" r:id="rId29"/>
    <p:sldId id="286" r:id="rId30"/>
    <p:sldId id="294" r:id="rId31"/>
    <p:sldId id="295" r:id="rId32"/>
    <p:sldId id="287" r:id="rId33"/>
    <p:sldId id="288" r:id="rId34"/>
    <p:sldId id="289" r:id="rId35"/>
    <p:sldId id="290" r:id="rId36"/>
    <p:sldId id="291" r:id="rId37"/>
    <p:sldId id="292" r:id="rId38"/>
    <p:sldId id="296" r:id="rId39"/>
    <p:sldId id="297" r:id="rId40"/>
    <p:sldId id="298" r:id="rId41"/>
    <p:sldId id="299" r:id="rId42"/>
    <p:sldId id="300" r:id="rId43"/>
    <p:sldId id="301" r:id="rId44"/>
    <p:sldId id="302" r:id="rId45"/>
    <p:sldId id="303" r:id="rId46"/>
    <p:sldId id="304" r:id="rId47"/>
    <p:sldId id="307" r:id="rId48"/>
    <p:sldId id="305" r:id="rId49"/>
    <p:sldId id="306" r:id="rId50"/>
    <p:sldId id="308" r:id="rId51"/>
    <p:sldId id="309" r:id="rId52"/>
    <p:sldId id="310"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4545" autoAdjust="0"/>
  </p:normalViewPr>
  <p:slideViewPr>
    <p:cSldViewPr snapToGrid="0">
      <p:cViewPr>
        <p:scale>
          <a:sx n="60" d="100"/>
          <a:sy n="60" d="100"/>
        </p:scale>
        <p:origin x="882" y="48"/>
      </p:cViewPr>
      <p:guideLst>
        <p:guide orient="horz" pos="2136"/>
        <p:guide pos="3840"/>
      </p:guideLst>
    </p:cSldViewPr>
  </p:slideViewPr>
  <p:notesTextViewPr>
    <p:cViewPr>
      <p:scale>
        <a:sx n="1" d="1"/>
        <a:sy n="1" d="1"/>
      </p:scale>
      <p:origin x="0" y="0"/>
    </p:cViewPr>
  </p:notesTextViewPr>
  <p:sorterViewPr>
    <p:cViewPr>
      <p:scale>
        <a:sx n="100" d="100"/>
        <a:sy n="100" d="100"/>
      </p:scale>
      <p:origin x="0" y="-176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F8777-017A-42CE-A5F1-EC192078EAC4}" type="datetimeFigureOut">
              <a:rPr lang="en-US" smtClean="0"/>
              <a:t>4/3/2015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715A9-EB64-4481-89E4-A64020E86A42}" type="slidenum">
              <a:rPr lang="en-US" smtClean="0"/>
              <a:t>‹#›</a:t>
            </a:fld>
            <a:endParaRPr lang="en-US"/>
          </a:p>
        </p:txBody>
      </p:sp>
    </p:spTree>
    <p:extLst>
      <p:ext uri="{BB962C8B-B14F-4D97-AF65-F5344CB8AC3E}">
        <p14:creationId xmlns:p14="http://schemas.microsoft.com/office/powerpoint/2010/main" val="28909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its own, a computer isn't very smart.</a:t>
            </a:r>
          </a:p>
          <a:p>
            <a:r>
              <a:rPr lang="en-US" dirty="0" smtClean="0"/>
              <a:t>A computer is essentially just a big bunch of small electronic switches that are either on or off.</a:t>
            </a:r>
          </a:p>
          <a:p>
            <a:r>
              <a:rPr lang="en-US" dirty="0" smtClean="0"/>
              <a:t>By setting different combinations of these switches, you can make the computer do something. </a:t>
            </a:r>
          </a:p>
          <a:p>
            <a:r>
              <a:rPr lang="en-US" dirty="0" smtClean="0"/>
              <a:t>That's what programming is at its most basic—telling a computer what to do. </a:t>
            </a:r>
          </a:p>
          <a:p>
            <a:r>
              <a:rPr lang="en-US" dirty="0" smtClean="0"/>
              <a:t>Of course, understanding which combination of switches will make the computer do what you want would be a difficult task—that's where programming languages come in. </a:t>
            </a:r>
          </a:p>
          <a:p>
            <a:r>
              <a:rPr lang="en-US" dirty="0" smtClean="0"/>
              <a:t>People express themselves using a language that has many words. Computers use a simple language that consists of only 1s and 0s, with a 1 meaning "on" and a 0 meaning "off."</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a:t>
            </a:fld>
            <a:endParaRPr lang="en-US"/>
          </a:p>
        </p:txBody>
      </p:sp>
    </p:spTree>
    <p:extLst>
      <p:ext uri="{BB962C8B-B14F-4D97-AF65-F5344CB8AC3E}">
        <p14:creationId xmlns:p14="http://schemas.microsoft.com/office/powerpoint/2010/main" val="254260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11</a:t>
            </a:fld>
            <a:endParaRPr lang="en-US"/>
          </a:p>
        </p:txBody>
      </p:sp>
    </p:spTree>
    <p:extLst>
      <p:ext uri="{BB962C8B-B14F-4D97-AF65-F5344CB8AC3E}">
        <p14:creationId xmlns:p14="http://schemas.microsoft.com/office/powerpoint/2010/main" val="3695183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The first item shows assignment</a:t>
            </a:r>
            <a:r>
              <a:rPr kumimoji="0" lang="en-US" altLang="en-US" sz="1200" b="0" i="0" u="none" strike="noStrike" cap="none" normalizeH="0" baseline="0" dirty="0" smtClean="0">
                <a:ln>
                  <a:noFill/>
                </a:ln>
                <a:solidFill>
                  <a:srgbClr val="000000"/>
                </a:solidFill>
                <a:effectLst/>
                <a:latin typeface="Arial Unicode MS" panose="020B0604020202020204" pitchFamily="34" charset="-128"/>
              </a:rPr>
              <a:t> </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This is doing something with the variable</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This will cause a PHP Notice to be show</a:t>
            </a:r>
            <a:r>
              <a:rPr kumimoji="0" lang="en-US" altLang="en-US" sz="1200" b="0" i="0" u="none" strike="noStrike" cap="none" normalizeH="0" baseline="0" dirty="0" smtClean="0">
                <a:ln>
                  <a:noFill/>
                </a:ln>
                <a:solidFill>
                  <a:schemeClr val="tx1"/>
                </a:solidFill>
                <a:effectLst/>
                <a:latin typeface="+mn-lt"/>
              </a:rPr>
              <a:t>n</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by default it is given a null value</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kumimoji="0" lang="en-US" altLang="en-US" sz="1200" b="0" i="0" u="none" strike="noStrike" cap="none" normalizeH="0" baseline="0" dirty="0" smtClean="0">
                <a:ln>
                  <a:noFill/>
                </a:ln>
                <a:solidFill>
                  <a:schemeClr val="tx1"/>
                </a:solidFill>
                <a:effectLst/>
                <a:latin typeface="+mn-lt"/>
              </a:rPr>
              <a:t>11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12</a:t>
            </a:fld>
            <a:endParaRPr lang="en-US"/>
          </a:p>
        </p:txBody>
      </p:sp>
    </p:spTree>
    <p:extLst>
      <p:ext uri="{BB962C8B-B14F-4D97-AF65-F5344CB8AC3E}">
        <p14:creationId xmlns:p14="http://schemas.microsoft.com/office/powerpoint/2010/main" val="319177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is_int</a:t>
            </a:r>
            <a:r>
              <a:rPr lang="en-US" dirty="0" smtClean="0"/>
              <a:t> and </a:t>
            </a:r>
            <a:r>
              <a:rPr lang="en-US" dirty="0" err="1" smtClean="0"/>
              <a:t>is_integer</a:t>
            </a:r>
            <a:r>
              <a:rPr lang="en-US" dirty="0" smtClean="0"/>
              <a:t> are exactly</a:t>
            </a:r>
            <a:r>
              <a:rPr lang="en-US" baseline="0" dirty="0" smtClean="0"/>
              <a:t> the same, but use </a:t>
            </a:r>
            <a:r>
              <a:rPr lang="en-US" baseline="0" dirty="0" err="1" smtClean="0"/>
              <a:t>is_int</a:t>
            </a:r>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13</a:t>
            </a:fld>
            <a:endParaRPr lang="en-US"/>
          </a:p>
        </p:txBody>
      </p:sp>
    </p:spTree>
    <p:extLst>
      <p:ext uri="{BB962C8B-B14F-4D97-AF65-F5344CB8AC3E}">
        <p14:creationId xmlns:p14="http://schemas.microsoft.com/office/powerpoint/2010/main" val="415115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151</a:t>
            </a:r>
          </a:p>
        </p:txBody>
      </p:sp>
      <p:sp>
        <p:nvSpPr>
          <p:cNvPr id="4" name="Slide Number Placeholder 3"/>
          <p:cNvSpPr>
            <a:spLocks noGrp="1"/>
          </p:cNvSpPr>
          <p:nvPr>
            <p:ph type="sldNum" sz="quarter" idx="10"/>
          </p:nvPr>
        </p:nvSpPr>
        <p:spPr/>
        <p:txBody>
          <a:bodyPr/>
          <a:lstStyle/>
          <a:p>
            <a:fld id="{E51715A9-EB64-4481-89E4-A64020E86A42}" type="slidenum">
              <a:rPr lang="en-US" smtClean="0"/>
              <a:t>14</a:t>
            </a:fld>
            <a:endParaRPr lang="en-US"/>
          </a:p>
        </p:txBody>
      </p:sp>
    </p:spTree>
    <p:extLst>
      <p:ext uri="{BB962C8B-B14F-4D97-AF65-F5344CB8AC3E}">
        <p14:creationId xmlns:p14="http://schemas.microsoft.com/office/powerpoint/2010/main" val="234386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is_int</a:t>
            </a:r>
            <a:r>
              <a:rPr lang="en-US" dirty="0" smtClean="0"/>
              <a:t> and </a:t>
            </a:r>
            <a:r>
              <a:rPr lang="en-US" dirty="0" err="1" smtClean="0"/>
              <a:t>is_integer</a:t>
            </a:r>
            <a:r>
              <a:rPr lang="en-US" dirty="0" smtClean="0"/>
              <a:t> are exactly</a:t>
            </a:r>
            <a:r>
              <a:rPr lang="en-US" baseline="0" dirty="0" smtClean="0"/>
              <a:t> the same, but use </a:t>
            </a:r>
            <a:r>
              <a:rPr lang="en-US" baseline="0" dirty="0" err="1" smtClean="0"/>
              <a:t>is_int</a:t>
            </a:r>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15</a:t>
            </a:fld>
            <a:endParaRPr lang="en-US"/>
          </a:p>
        </p:txBody>
      </p:sp>
    </p:spTree>
    <p:extLst>
      <p:ext uri="{BB962C8B-B14F-4D97-AF65-F5344CB8AC3E}">
        <p14:creationId xmlns:p14="http://schemas.microsoft.com/office/powerpoint/2010/main" val="1641059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3.118.11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16</a:t>
            </a:fld>
            <a:endParaRPr lang="en-US"/>
          </a:p>
        </p:txBody>
      </p:sp>
    </p:spTree>
    <p:extLst>
      <p:ext uri="{BB962C8B-B14F-4D97-AF65-F5344CB8AC3E}">
        <p14:creationId xmlns:p14="http://schemas.microsoft.com/office/powerpoint/2010/main" val="1183012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is_numeric</a:t>
            </a:r>
            <a:r>
              <a:rPr lang="en-US" baseline="0" dirty="0" smtClean="0"/>
              <a:t> returns true for </a:t>
            </a:r>
            <a:r>
              <a:rPr lang="en-US" baseline="0" dirty="0" err="1" smtClean="0"/>
              <a:t>ints</a:t>
            </a:r>
            <a:r>
              <a:rPr lang="en-US" baseline="0" dirty="0" smtClean="0"/>
              <a:t>, floats, and strings containing a number</a:t>
            </a:r>
          </a:p>
          <a:p>
            <a:r>
              <a:rPr lang="en-US" baseline="0" dirty="0" smtClean="0"/>
              <a:t>To double quote or not to double quote? That is the question.</a:t>
            </a:r>
          </a:p>
        </p:txBody>
      </p:sp>
      <p:sp>
        <p:nvSpPr>
          <p:cNvPr id="4" name="Slide Number Placeholder 3"/>
          <p:cNvSpPr>
            <a:spLocks noGrp="1"/>
          </p:cNvSpPr>
          <p:nvPr>
            <p:ph type="sldNum" sz="quarter" idx="10"/>
          </p:nvPr>
        </p:nvSpPr>
        <p:spPr/>
        <p:txBody>
          <a:bodyPr/>
          <a:lstStyle/>
          <a:p>
            <a:fld id="{E51715A9-EB64-4481-89E4-A64020E86A42}" type="slidenum">
              <a:rPr lang="en-US" smtClean="0"/>
              <a:t>17</a:t>
            </a:fld>
            <a:endParaRPr lang="en-US"/>
          </a:p>
        </p:txBody>
      </p:sp>
    </p:spTree>
    <p:extLst>
      <p:ext uri="{BB962C8B-B14F-4D97-AF65-F5344CB8AC3E}">
        <p14:creationId xmlns:p14="http://schemas.microsoft.com/office/powerpoint/2010/main" val="3352728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foobar1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18</a:t>
            </a:fld>
            <a:endParaRPr lang="en-US"/>
          </a:p>
        </p:txBody>
      </p:sp>
    </p:spTree>
    <p:extLst>
      <p:ext uri="{BB962C8B-B14F-4D97-AF65-F5344CB8AC3E}">
        <p14:creationId xmlns:p14="http://schemas.microsoft.com/office/powerpoint/2010/main" val="66970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ALWAYS use single quotes UNLESS:</a:t>
            </a:r>
          </a:p>
          <a:p>
            <a:pPr marL="171450" indent="-171450">
              <a:buFont typeface="Arial" panose="020B0604020202020204" pitchFamily="34" charset="0"/>
              <a:buChar char="•"/>
            </a:pPr>
            <a:r>
              <a:rPr lang="en-US" baseline="0" dirty="0" smtClean="0"/>
              <a:t>You need to put single quotes inside the string and escaping them would be a pain in the… well, yeah</a:t>
            </a:r>
          </a:p>
          <a:p>
            <a:pPr marL="171450" indent="-171450">
              <a:buFont typeface="Arial" panose="020B0604020202020204" pitchFamily="34" charset="0"/>
              <a:buChar char="•"/>
            </a:pPr>
            <a:r>
              <a:rPr lang="en-US" baseline="0" dirty="0" smtClean="0"/>
              <a:t>You need to interpolate</a:t>
            </a:r>
          </a:p>
        </p:txBody>
      </p:sp>
      <p:sp>
        <p:nvSpPr>
          <p:cNvPr id="4" name="Slide Number Placeholder 3"/>
          <p:cNvSpPr>
            <a:spLocks noGrp="1"/>
          </p:cNvSpPr>
          <p:nvPr>
            <p:ph type="sldNum" sz="quarter" idx="10"/>
          </p:nvPr>
        </p:nvSpPr>
        <p:spPr/>
        <p:txBody>
          <a:bodyPr/>
          <a:lstStyle/>
          <a:p>
            <a:fld id="{E51715A9-EB64-4481-89E4-A64020E86A42}" type="slidenum">
              <a:rPr lang="en-US" smtClean="0"/>
              <a:t>19</a:t>
            </a:fld>
            <a:endParaRPr lang="en-US"/>
          </a:p>
        </p:txBody>
      </p:sp>
    </p:spTree>
    <p:extLst>
      <p:ext uri="{BB962C8B-B14F-4D97-AF65-F5344CB8AC3E}">
        <p14:creationId xmlns:p14="http://schemas.microsoft.com/office/powerpoint/2010/main" val="1915842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 </a:t>
            </a:r>
            <a:r>
              <a:rPr lang="en-US" dirty="0" err="1" smtClean="0"/>
              <a:t>foo$varfoobar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20</a:t>
            </a:fld>
            <a:endParaRPr lang="en-US"/>
          </a:p>
        </p:txBody>
      </p:sp>
    </p:spTree>
    <p:extLst>
      <p:ext uri="{BB962C8B-B14F-4D97-AF65-F5344CB8AC3E}">
        <p14:creationId xmlns:p14="http://schemas.microsoft.com/office/powerpoint/2010/main" val="2879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variables to represent any kind of information your program needs</a:t>
            </a:r>
          </a:p>
          <a:p>
            <a:r>
              <a:rPr lang="en-US" dirty="0" smtClean="0"/>
              <a:t>variables</a:t>
            </a:r>
            <a:r>
              <a:rPr lang="en-US" baseline="0" dirty="0" smtClean="0"/>
              <a:t> are variable – meaning they can change (in very small instances they cannot)</a:t>
            </a:r>
          </a:p>
          <a:p>
            <a:endParaRPr lang="en-US" baseline="0" dirty="0" smtClean="0"/>
          </a:p>
          <a:p>
            <a:r>
              <a:rPr lang="en-US" baseline="0" dirty="0" smtClean="0"/>
              <a:t>the symbolic name is the identifier – in PHP this a case sensitive string that MUST start with a letter or an underscore</a:t>
            </a:r>
          </a:p>
          <a:p>
            <a:endParaRPr lang="en-US" baseline="0" dirty="0" smtClean="0"/>
          </a:p>
          <a:p>
            <a:r>
              <a:rPr lang="en-US" baseline="0" dirty="0" smtClean="0"/>
              <a:t>variables should be initialized before use – this means you should always assign a variable with a value before you try to do something with it</a:t>
            </a:r>
          </a:p>
          <a:p>
            <a:r>
              <a:rPr lang="en-US" baseline="0" dirty="0" smtClean="0"/>
              <a:t>although you don’t HAVE to </a:t>
            </a:r>
            <a:r>
              <a:rPr lang="en-US" baseline="0" dirty="0" err="1" smtClean="0"/>
              <a:t>php</a:t>
            </a:r>
            <a:r>
              <a:rPr lang="en-US" baseline="0" dirty="0" smtClean="0"/>
              <a:t> will be angry with you</a:t>
            </a:r>
          </a:p>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a:t>
            </a:fld>
            <a:endParaRPr lang="en-US"/>
          </a:p>
        </p:txBody>
      </p:sp>
    </p:spTree>
    <p:extLst>
      <p:ext uri="{BB962C8B-B14F-4D97-AF65-F5344CB8AC3E}">
        <p14:creationId xmlns:p14="http://schemas.microsoft.com/office/powerpoint/2010/main" val="762354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all these cool data</a:t>
            </a:r>
            <a:r>
              <a:rPr lang="en-US" baseline="0" dirty="0" smtClean="0"/>
              <a:t> types, what do we do with them? Well, we can use operators on them.</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21</a:t>
            </a:fld>
            <a:endParaRPr lang="en-US"/>
          </a:p>
        </p:txBody>
      </p:sp>
    </p:spTree>
    <p:extLst>
      <p:ext uri="{BB962C8B-B14F-4D97-AF65-F5344CB8AC3E}">
        <p14:creationId xmlns:p14="http://schemas.microsoft.com/office/powerpoint/2010/main" val="2958644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math class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22</a:t>
            </a:fld>
            <a:endParaRPr lang="en-US"/>
          </a:p>
        </p:txBody>
      </p:sp>
    </p:spTree>
    <p:extLst>
      <p:ext uri="{BB962C8B-B14F-4D97-AF65-F5344CB8AC3E}">
        <p14:creationId xmlns:p14="http://schemas.microsoft.com/office/powerpoint/2010/main" val="893406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780.5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23</a:t>
            </a:fld>
            <a:endParaRPr lang="en-US"/>
          </a:p>
        </p:txBody>
      </p:sp>
    </p:spTree>
    <p:extLst>
      <p:ext uri="{BB962C8B-B14F-4D97-AF65-F5344CB8AC3E}">
        <p14:creationId xmlns:p14="http://schemas.microsoft.com/office/powerpoint/2010/main" val="1100654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6282</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25</a:t>
            </a:fld>
            <a:endParaRPr lang="en-US"/>
          </a:p>
        </p:txBody>
      </p:sp>
    </p:spTree>
    <p:extLst>
      <p:ext uri="{BB962C8B-B14F-4D97-AF65-F5344CB8AC3E}">
        <p14:creationId xmlns:p14="http://schemas.microsoft.com/office/powerpoint/2010/main" val="3941642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26</a:t>
            </a:fld>
            <a:endParaRPr lang="en-US"/>
          </a:p>
        </p:txBody>
      </p:sp>
    </p:spTree>
    <p:extLst>
      <p:ext uri="{BB962C8B-B14F-4D97-AF65-F5344CB8AC3E}">
        <p14:creationId xmlns:p14="http://schemas.microsoft.com/office/powerpoint/2010/main" val="2183731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1088</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27</a:t>
            </a:fld>
            <a:endParaRPr lang="en-US"/>
          </a:p>
        </p:txBody>
      </p:sp>
    </p:spTree>
    <p:extLst>
      <p:ext uri="{BB962C8B-B14F-4D97-AF65-F5344CB8AC3E}">
        <p14:creationId xmlns:p14="http://schemas.microsoft.com/office/powerpoint/2010/main" val="477971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position of the operator (before or after) affects how it interacts with other operators. However, in most cases, these will be used on their own, so we won’t cover that today.</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28</a:t>
            </a:fld>
            <a:endParaRPr lang="en-US"/>
          </a:p>
        </p:txBody>
      </p:sp>
    </p:spTree>
    <p:extLst>
      <p:ext uri="{BB962C8B-B14F-4D97-AF65-F5344CB8AC3E}">
        <p14:creationId xmlns:p14="http://schemas.microsoft.com/office/powerpoint/2010/main" val="2104334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29</a:t>
            </a:fld>
            <a:endParaRPr lang="en-US"/>
          </a:p>
        </p:txBody>
      </p:sp>
    </p:spTree>
    <p:extLst>
      <p:ext uri="{BB962C8B-B14F-4D97-AF65-F5344CB8AC3E}">
        <p14:creationId xmlns:p14="http://schemas.microsoft.com/office/powerpoint/2010/main" val="1143894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30</a:t>
            </a:fld>
            <a:endParaRPr lang="en-US"/>
          </a:p>
        </p:txBody>
      </p:sp>
    </p:spTree>
    <p:extLst>
      <p:ext uri="{BB962C8B-B14F-4D97-AF65-F5344CB8AC3E}">
        <p14:creationId xmlns:p14="http://schemas.microsoft.com/office/powerpoint/2010/main" val="1921710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31</a:t>
            </a:fld>
            <a:endParaRPr lang="en-US"/>
          </a:p>
        </p:txBody>
      </p:sp>
    </p:spTree>
    <p:extLst>
      <p:ext uri="{BB962C8B-B14F-4D97-AF65-F5344CB8AC3E}">
        <p14:creationId xmlns:p14="http://schemas.microsoft.com/office/powerpoint/2010/main" val="99815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The first item shows assignment</a:t>
            </a:r>
            <a:r>
              <a:rPr kumimoji="0" lang="en-US" altLang="en-US" sz="1200" b="0" i="0" u="none" strike="noStrike" cap="none" normalizeH="0" baseline="0" dirty="0" smtClean="0">
                <a:ln>
                  <a:noFill/>
                </a:ln>
                <a:solidFill>
                  <a:srgbClr val="000000"/>
                </a:solidFill>
                <a:effectLst/>
                <a:latin typeface="Arial Unicode MS" panose="020B0604020202020204" pitchFamily="34" charset="-128"/>
              </a:rPr>
              <a:t> </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This is doing something with the variable</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This will cause a PHP Notice to be show</a:t>
            </a:r>
            <a:r>
              <a:rPr kumimoji="0" lang="en-US" altLang="en-US" sz="1200" b="0" i="0" u="none" strike="noStrike" cap="none" normalizeH="0" baseline="0" dirty="0" smtClean="0">
                <a:ln>
                  <a:noFill/>
                </a:ln>
                <a:solidFill>
                  <a:schemeClr val="tx1"/>
                </a:solidFill>
                <a:effectLst/>
                <a:latin typeface="+mn-lt"/>
              </a:rPr>
              <a:t>n</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by default it is given a null value</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lang="en-US" dirty="0" smtClean="0"/>
              <a:t>1</a:t>
            </a:r>
          </a:p>
          <a:p>
            <a:r>
              <a:rPr lang="en-US" dirty="0" smtClean="0"/>
              <a:t>Notice: Undefined variable: missing in {filename} on line 7</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a:t>
            </a:fld>
            <a:endParaRPr lang="en-US"/>
          </a:p>
        </p:txBody>
      </p:sp>
    </p:spTree>
    <p:extLst>
      <p:ext uri="{BB962C8B-B14F-4D97-AF65-F5344CB8AC3E}">
        <p14:creationId xmlns:p14="http://schemas.microsoft.com/office/powerpoint/2010/main" val="145237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equals sign we’ve been using to put data in variables is actually a type of assignment operator, it just stores the data without doing anything.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Just like with the regular math operators, m</a:t>
            </a:r>
            <a:r>
              <a:rPr lang="en-US" dirty="0" smtClean="0"/>
              <a:t>odulus ignores decimals, exponent only works on 5.6+</a:t>
            </a:r>
          </a:p>
        </p:txBody>
      </p:sp>
      <p:sp>
        <p:nvSpPr>
          <p:cNvPr id="4" name="Slide Number Placeholder 3"/>
          <p:cNvSpPr>
            <a:spLocks noGrp="1"/>
          </p:cNvSpPr>
          <p:nvPr>
            <p:ph type="sldNum" sz="quarter" idx="10"/>
          </p:nvPr>
        </p:nvSpPr>
        <p:spPr/>
        <p:txBody>
          <a:bodyPr/>
          <a:lstStyle/>
          <a:p>
            <a:fld id="{E51715A9-EB64-4481-89E4-A64020E86A42}" type="slidenum">
              <a:rPr lang="en-US" smtClean="0"/>
              <a:t>32</a:t>
            </a:fld>
            <a:endParaRPr lang="en-US"/>
          </a:p>
        </p:txBody>
      </p:sp>
    </p:spTree>
    <p:extLst>
      <p:ext uri="{BB962C8B-B14F-4D97-AF65-F5344CB8AC3E}">
        <p14:creationId xmlns:p14="http://schemas.microsoft.com/office/powerpoint/2010/main" val="1822138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884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33</a:t>
            </a:fld>
            <a:endParaRPr lang="en-US"/>
          </a:p>
        </p:txBody>
      </p:sp>
    </p:spTree>
    <p:extLst>
      <p:ext uri="{BB962C8B-B14F-4D97-AF65-F5344CB8AC3E}">
        <p14:creationId xmlns:p14="http://schemas.microsoft.com/office/powerpoint/2010/main" val="720129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&lt;&gt; are the same, there</a:t>
            </a:r>
            <a:r>
              <a:rPr lang="en-US" baseline="0" dirty="0" smtClean="0"/>
              <a:t> are always two ways to do something in PHP</a:t>
            </a:r>
          </a:p>
          <a:p>
            <a:r>
              <a:rPr lang="en-US" baseline="0" dirty="0" smtClean="0"/>
              <a:t>Equal performs type juggling, identical is only true if both variables are the same type as well as being equal</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34</a:t>
            </a:fld>
            <a:endParaRPr lang="en-US"/>
          </a:p>
        </p:txBody>
      </p:sp>
    </p:spTree>
    <p:extLst>
      <p:ext uri="{BB962C8B-B14F-4D97-AF65-F5344CB8AC3E}">
        <p14:creationId xmlns:p14="http://schemas.microsoft.com/office/powerpoint/2010/main" val="3110145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111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35</a:t>
            </a:fld>
            <a:endParaRPr lang="en-US"/>
          </a:p>
        </p:txBody>
      </p:sp>
    </p:spTree>
    <p:extLst>
      <p:ext uri="{BB962C8B-B14F-4D97-AF65-F5344CB8AC3E}">
        <p14:creationId xmlns:p14="http://schemas.microsoft.com/office/powerpoint/2010/main" val="464422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what we use those Boolean values from the comparison operators for: Boolean logic!</a:t>
            </a:r>
          </a:p>
          <a:p>
            <a:r>
              <a:rPr lang="en-US" baseline="0" dirty="0" smtClean="0"/>
              <a:t>Not: true becomes false and false becomes true</a:t>
            </a:r>
          </a:p>
          <a:p>
            <a:r>
              <a:rPr lang="en-US" baseline="0" dirty="0" smtClean="0"/>
              <a:t>And: true and true is true, false and true is false, false and false is false</a:t>
            </a:r>
          </a:p>
          <a:p>
            <a:r>
              <a:rPr lang="en-US" baseline="0" dirty="0" smtClean="0"/>
              <a:t>Or: true or true is true, false or true is true, false or false is false</a:t>
            </a:r>
          </a:p>
        </p:txBody>
      </p:sp>
      <p:sp>
        <p:nvSpPr>
          <p:cNvPr id="4" name="Slide Number Placeholder 3"/>
          <p:cNvSpPr>
            <a:spLocks noGrp="1"/>
          </p:cNvSpPr>
          <p:nvPr>
            <p:ph type="sldNum" sz="quarter" idx="10"/>
          </p:nvPr>
        </p:nvSpPr>
        <p:spPr/>
        <p:txBody>
          <a:bodyPr/>
          <a:lstStyle/>
          <a:p>
            <a:fld id="{E51715A9-EB64-4481-89E4-A64020E86A42}" type="slidenum">
              <a:rPr lang="en-US" smtClean="0"/>
              <a:t>36</a:t>
            </a:fld>
            <a:endParaRPr lang="en-US"/>
          </a:p>
        </p:txBody>
      </p:sp>
    </p:spTree>
    <p:extLst>
      <p:ext uri="{BB962C8B-B14F-4D97-AF65-F5344CB8AC3E}">
        <p14:creationId xmlns:p14="http://schemas.microsoft.com/office/powerpoint/2010/main" val="3947332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37</a:t>
            </a:fld>
            <a:endParaRPr lang="en-US"/>
          </a:p>
        </p:txBody>
      </p:sp>
    </p:spTree>
    <p:extLst>
      <p:ext uri="{BB962C8B-B14F-4D97-AF65-F5344CB8AC3E}">
        <p14:creationId xmlns:p14="http://schemas.microsoft.com/office/powerpoint/2010/main" val="46458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38</a:t>
            </a:fld>
            <a:endParaRPr lang="en-US"/>
          </a:p>
        </p:txBody>
      </p:sp>
    </p:spTree>
    <p:extLst>
      <p:ext uri="{BB962C8B-B14F-4D97-AF65-F5344CB8AC3E}">
        <p14:creationId xmlns:p14="http://schemas.microsoft.com/office/powerpoint/2010/main" val="462787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39</a:t>
            </a:fld>
            <a:endParaRPr lang="en-US"/>
          </a:p>
        </p:txBody>
      </p:sp>
    </p:spTree>
    <p:extLst>
      <p:ext uri="{BB962C8B-B14F-4D97-AF65-F5344CB8AC3E}">
        <p14:creationId xmlns:p14="http://schemas.microsoft.com/office/powerpoint/2010/main" val="8888979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40</a:t>
            </a:fld>
            <a:endParaRPr lang="en-US"/>
          </a:p>
        </p:txBody>
      </p:sp>
    </p:spTree>
    <p:extLst>
      <p:ext uri="{BB962C8B-B14F-4D97-AF65-F5344CB8AC3E}">
        <p14:creationId xmlns:p14="http://schemas.microsoft.com/office/powerpoint/2010/main" val="1684599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41</a:t>
            </a:fld>
            <a:endParaRPr lang="en-US"/>
          </a:p>
        </p:txBody>
      </p:sp>
    </p:spTree>
    <p:extLst>
      <p:ext uri="{BB962C8B-B14F-4D97-AF65-F5344CB8AC3E}">
        <p14:creationId xmlns:p14="http://schemas.microsoft.com/office/powerpoint/2010/main" val="2639043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datatypes PHP supports, we’ll look</a:t>
            </a:r>
            <a:r>
              <a:rPr lang="en-US" baseline="0" dirty="0" smtClean="0"/>
              <a:t> at each one closer</a:t>
            </a:r>
          </a:p>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5</a:t>
            </a:fld>
            <a:endParaRPr lang="en-US"/>
          </a:p>
        </p:txBody>
      </p:sp>
    </p:spTree>
    <p:extLst>
      <p:ext uri="{BB962C8B-B14F-4D97-AF65-F5344CB8AC3E}">
        <p14:creationId xmlns:p14="http://schemas.microsoft.com/office/powerpoint/2010/main" val="29081285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42</a:t>
            </a:fld>
            <a:endParaRPr lang="en-US"/>
          </a:p>
        </p:txBody>
      </p:sp>
    </p:spTree>
    <p:extLst>
      <p:ext uri="{BB962C8B-B14F-4D97-AF65-F5344CB8AC3E}">
        <p14:creationId xmlns:p14="http://schemas.microsoft.com/office/powerpoint/2010/main" val="16254395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43</a:t>
            </a:fld>
            <a:endParaRPr lang="en-US"/>
          </a:p>
        </p:txBody>
      </p:sp>
    </p:spTree>
    <p:extLst>
      <p:ext uri="{BB962C8B-B14F-4D97-AF65-F5344CB8AC3E}">
        <p14:creationId xmlns:p14="http://schemas.microsoft.com/office/powerpoint/2010/main" val="1450516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44</a:t>
            </a:fld>
            <a:endParaRPr lang="en-US"/>
          </a:p>
        </p:txBody>
      </p:sp>
    </p:spTree>
    <p:extLst>
      <p:ext uri="{BB962C8B-B14F-4D97-AF65-F5344CB8AC3E}">
        <p14:creationId xmlns:p14="http://schemas.microsoft.com/office/powerpoint/2010/main" val="1611557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45</a:t>
            </a:fld>
            <a:endParaRPr lang="en-US"/>
          </a:p>
        </p:txBody>
      </p:sp>
    </p:spTree>
    <p:extLst>
      <p:ext uri="{BB962C8B-B14F-4D97-AF65-F5344CB8AC3E}">
        <p14:creationId xmlns:p14="http://schemas.microsoft.com/office/powerpoint/2010/main" val="27924771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two</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46</a:t>
            </a:fld>
            <a:endParaRPr lang="en-US"/>
          </a:p>
        </p:txBody>
      </p:sp>
    </p:spTree>
    <p:extLst>
      <p:ext uri="{BB962C8B-B14F-4D97-AF65-F5344CB8AC3E}">
        <p14:creationId xmlns:p14="http://schemas.microsoft.com/office/powerpoint/2010/main" val="2793157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an</a:t>
            </a:r>
            <a:r>
              <a:rPr lang="en-US" baseline="0" dirty="0" smtClean="0"/>
              <a:t> if that repeats itself</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48</a:t>
            </a:fld>
            <a:endParaRPr lang="en-US"/>
          </a:p>
        </p:txBody>
      </p:sp>
    </p:spTree>
    <p:extLst>
      <p:ext uri="{BB962C8B-B14F-4D97-AF65-F5344CB8AC3E}">
        <p14:creationId xmlns:p14="http://schemas.microsoft.com/office/powerpoint/2010/main" val="31992420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49</a:t>
            </a:fld>
            <a:endParaRPr lang="en-US"/>
          </a:p>
        </p:txBody>
      </p:sp>
    </p:spTree>
    <p:extLst>
      <p:ext uri="{BB962C8B-B14F-4D97-AF65-F5344CB8AC3E}">
        <p14:creationId xmlns:p14="http://schemas.microsoft.com/office/powerpoint/2010/main" val="2879533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while, if the condition starts out false, the code never gets run</a:t>
            </a:r>
          </a:p>
          <a:p>
            <a:r>
              <a:rPr lang="en-US" baseline="0" dirty="0" smtClean="0"/>
              <a:t>If the code has to be run at least once, but might need to be run more than once, use do…while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50</a:t>
            </a:fld>
            <a:endParaRPr lang="en-US"/>
          </a:p>
        </p:txBody>
      </p:sp>
    </p:spTree>
    <p:extLst>
      <p:ext uri="{BB962C8B-B14F-4D97-AF65-F5344CB8AC3E}">
        <p14:creationId xmlns:p14="http://schemas.microsoft.com/office/powerpoint/2010/main" val="3523025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51</a:t>
            </a:fld>
            <a:endParaRPr lang="en-US"/>
          </a:p>
        </p:txBody>
      </p:sp>
    </p:spTree>
    <p:extLst>
      <p:ext uri="{BB962C8B-B14F-4D97-AF65-F5344CB8AC3E}">
        <p14:creationId xmlns:p14="http://schemas.microsoft.com/office/powerpoint/2010/main" val="124587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used when a variable needs to be incremented or decremented each time the code is run</a:t>
            </a:r>
          </a:p>
          <a:p>
            <a:r>
              <a:rPr lang="en-US" dirty="0" smtClean="0"/>
              <a:t>Anything</a:t>
            </a:r>
            <a:r>
              <a:rPr lang="en-US" baseline="0" dirty="0" smtClean="0"/>
              <a:t> can be inside the three expressions, but it’s best practice to have all of them doing something to the same variable or set of variables</a:t>
            </a:r>
          </a:p>
          <a:p>
            <a:r>
              <a:rPr lang="en-US" baseline="0" dirty="0" smtClean="0"/>
              <a:t>For other situations, it’s better to use 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52</a:t>
            </a:fld>
            <a:endParaRPr lang="en-US"/>
          </a:p>
        </p:txBody>
      </p:sp>
    </p:spTree>
    <p:extLst>
      <p:ext uri="{BB962C8B-B14F-4D97-AF65-F5344CB8AC3E}">
        <p14:creationId xmlns:p14="http://schemas.microsoft.com/office/powerpoint/2010/main" val="392615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use a string as an </a:t>
            </a:r>
            <a:r>
              <a:rPr lang="en-US" dirty="0" smtClean="0"/>
              <a:t>integer, </a:t>
            </a:r>
            <a:r>
              <a:rPr lang="en-US" dirty="0" smtClean="0"/>
              <a:t>PHP try to make it an </a:t>
            </a:r>
            <a:r>
              <a:rPr lang="en-US" dirty="0" smtClean="0"/>
              <a:t>integer</a:t>
            </a:r>
            <a:endParaRPr lang="en-US" dirty="0" smtClean="0"/>
          </a:p>
          <a:p>
            <a:r>
              <a:rPr lang="en-US" dirty="0" smtClean="0"/>
              <a:t>If you use a float as a string, PHP will make it a string</a:t>
            </a:r>
          </a:p>
          <a:p>
            <a:r>
              <a:rPr lang="en-US" dirty="0" smtClean="0"/>
              <a:t>And so on</a:t>
            </a:r>
          </a:p>
        </p:txBody>
      </p:sp>
      <p:sp>
        <p:nvSpPr>
          <p:cNvPr id="4" name="Slide Number Placeholder 3"/>
          <p:cNvSpPr>
            <a:spLocks noGrp="1"/>
          </p:cNvSpPr>
          <p:nvPr>
            <p:ph type="sldNum" sz="quarter" idx="10"/>
          </p:nvPr>
        </p:nvSpPr>
        <p:spPr/>
        <p:txBody>
          <a:bodyPr/>
          <a:lstStyle/>
          <a:p>
            <a:fld id="{E51715A9-EB64-4481-89E4-A64020E86A42}" type="slidenum">
              <a:rPr lang="en-US" smtClean="0"/>
              <a:t>6</a:t>
            </a:fld>
            <a:endParaRPr lang="en-US"/>
          </a:p>
        </p:txBody>
      </p:sp>
    </p:spTree>
    <p:extLst>
      <p:ext uri="{BB962C8B-B14F-4D97-AF65-F5344CB8AC3E}">
        <p14:creationId xmlns:p14="http://schemas.microsoft.com/office/powerpoint/2010/main" val="763938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123456789</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53</a:t>
            </a:fld>
            <a:endParaRPr lang="en-US"/>
          </a:p>
        </p:txBody>
      </p:sp>
    </p:spTree>
    <p:extLst>
      <p:ext uri="{BB962C8B-B14F-4D97-AF65-F5344CB8AC3E}">
        <p14:creationId xmlns:p14="http://schemas.microsoft.com/office/powerpoint/2010/main" val="157805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is considered empty if it does not exist or if its value equals </a:t>
            </a:r>
            <a:r>
              <a:rPr lang="en-US" b="1" dirty="0" smtClean="0"/>
              <a:t>FALS</a:t>
            </a:r>
            <a:r>
              <a:rPr lang="en-US" b="1" baseline="0" dirty="0" smtClean="0"/>
              <a:t>E</a:t>
            </a:r>
            <a:r>
              <a:rPr lang="en-US" b="0" baseline="0" dirty="0" smtClean="0"/>
              <a:t> – is there actually data in here somewhere?</a:t>
            </a:r>
          </a:p>
          <a:p>
            <a:endParaRPr lang="en-US" b="1"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a:t>
            </a:fld>
            <a:endParaRPr lang="en-US"/>
          </a:p>
        </p:txBody>
      </p:sp>
    </p:spTree>
    <p:extLst>
      <p:ext uri="{BB962C8B-B14F-4D97-AF65-F5344CB8AC3E}">
        <p14:creationId xmlns:p14="http://schemas.microsoft.com/office/powerpoint/2010/main" val="167638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take an in depth look at</a:t>
            </a:r>
            <a:r>
              <a:rPr lang="en-US" baseline="0" dirty="0" smtClean="0"/>
              <a:t> each of PHP’s basic data types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8</a:t>
            </a:fld>
            <a:endParaRPr lang="en-US"/>
          </a:p>
        </p:txBody>
      </p:sp>
    </p:spTree>
    <p:extLst>
      <p:ext uri="{BB962C8B-B14F-4D97-AF65-F5344CB8AC3E}">
        <p14:creationId xmlns:p14="http://schemas.microsoft.com/office/powerpoint/2010/main" val="220574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if:</a:t>
            </a:r>
          </a:p>
          <a:p>
            <a:pPr marL="171450" indent="-171450">
              <a:buFont typeface="Arial" panose="020B0604020202020204" pitchFamily="34" charset="0"/>
              <a:buChar char="•"/>
            </a:pPr>
            <a:r>
              <a:rPr lang="en-US" dirty="0" smtClean="0"/>
              <a:t>it has</a:t>
            </a:r>
            <a:r>
              <a:rPr lang="en-US" baseline="0" dirty="0" smtClean="0"/>
              <a:t> been assigned to null</a:t>
            </a:r>
          </a:p>
          <a:p>
            <a:pPr marL="171450" indent="-171450">
              <a:buFont typeface="Arial" panose="020B0604020202020204" pitchFamily="34" charset="0"/>
              <a:buChar char="•"/>
            </a:pPr>
            <a:r>
              <a:rPr lang="en-US" baseline="0" dirty="0" smtClean="0"/>
              <a:t>it hasn’t been set to any value</a:t>
            </a:r>
          </a:p>
          <a:p>
            <a:pPr marL="171450" indent="-171450">
              <a:buFont typeface="Arial" panose="020B0604020202020204" pitchFamily="34" charset="0"/>
              <a:buChar char="•"/>
            </a:pPr>
            <a:r>
              <a:rPr lang="en-US" baseline="0" dirty="0" smtClean="0"/>
              <a:t>it has been unset</a:t>
            </a:r>
          </a:p>
        </p:txBody>
      </p:sp>
      <p:sp>
        <p:nvSpPr>
          <p:cNvPr id="4" name="Slide Number Placeholder 3"/>
          <p:cNvSpPr>
            <a:spLocks noGrp="1"/>
          </p:cNvSpPr>
          <p:nvPr>
            <p:ph type="sldNum" sz="quarter" idx="10"/>
          </p:nvPr>
        </p:nvSpPr>
        <p:spPr/>
        <p:txBody>
          <a:bodyPr/>
          <a:lstStyle/>
          <a:p>
            <a:fld id="{E51715A9-EB64-4481-89E4-A64020E86A42}" type="slidenum">
              <a:rPr lang="en-US" smtClean="0"/>
              <a:t>9</a:t>
            </a:fld>
            <a:endParaRPr lang="en-US"/>
          </a:p>
        </p:txBody>
      </p:sp>
    </p:spTree>
    <p:extLst>
      <p:ext uri="{BB962C8B-B14F-4D97-AF65-F5344CB8AC3E}">
        <p14:creationId xmlns:p14="http://schemas.microsoft.com/office/powerpoint/2010/main" val="3454078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not case sensitive</a:t>
            </a:r>
          </a:p>
          <a:p>
            <a:r>
              <a:rPr kumimoji="0" lang="en-US" altLang="en-US" sz="1200" b="0" i="0" u="none" strike="noStrike" cap="none" normalizeH="0" baseline="0" dirty="0" smtClean="0">
                <a:ln>
                  <a:noFill/>
                </a:ln>
                <a:solidFill>
                  <a:schemeClr val="tx1"/>
                </a:solidFill>
                <a:effectLst/>
                <a:latin typeface="Arial" panose="020B0604020202020204" pitchFamily="34" charset="0"/>
              </a:rPr>
              <a:t>reserved word</a:t>
            </a:r>
          </a:p>
          <a:p>
            <a:r>
              <a:rPr kumimoji="0" lang="en-US" altLang="en-US" sz="1200" b="0" i="0" u="none" strike="noStrike" cap="none" normalizeH="0" baseline="0" dirty="0" err="1" smtClean="0">
                <a:ln>
                  <a:noFill/>
                </a:ln>
                <a:solidFill>
                  <a:schemeClr val="tx1"/>
                </a:solidFill>
                <a:effectLst/>
                <a:latin typeface="Arial" panose="020B0604020202020204" pitchFamily="34" charset="0"/>
              </a:rPr>
              <a:t>is_null</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r>
              <a:rPr kumimoji="0" lang="en-US" altLang="en-US" sz="1200" b="0" i="0" u="none" strike="noStrike" cap="none" normalizeH="0" baseline="0" dirty="0" smtClean="0">
                <a:ln>
                  <a:noFill/>
                </a:ln>
                <a:solidFill>
                  <a:schemeClr val="tx1"/>
                </a:solidFill>
                <a:effectLst/>
                <a:latin typeface="Arial" panose="020B0604020202020204" pitchFamily="34" charset="0"/>
              </a:rPr>
              <a:t>“echo null” gives no output whatsoever</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1</a:t>
            </a:r>
          </a:p>
        </p:txBody>
      </p:sp>
      <p:sp>
        <p:nvSpPr>
          <p:cNvPr id="4" name="Slide Number Placeholder 3"/>
          <p:cNvSpPr>
            <a:spLocks noGrp="1"/>
          </p:cNvSpPr>
          <p:nvPr>
            <p:ph type="sldNum" sz="quarter" idx="10"/>
          </p:nvPr>
        </p:nvSpPr>
        <p:spPr/>
        <p:txBody>
          <a:bodyPr/>
          <a:lstStyle/>
          <a:p>
            <a:fld id="{E51715A9-EB64-4481-89E4-A64020E86A42}" type="slidenum">
              <a:rPr lang="en-US" smtClean="0"/>
              <a:t>10</a:t>
            </a:fld>
            <a:endParaRPr lang="en-US"/>
          </a:p>
        </p:txBody>
      </p:sp>
    </p:spTree>
    <p:extLst>
      <p:ext uri="{BB962C8B-B14F-4D97-AF65-F5344CB8AC3E}">
        <p14:creationId xmlns:p14="http://schemas.microsoft.com/office/powerpoint/2010/main" val="32734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45354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409593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116653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74786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2B331-5147-4B01-A8AF-F002CBC81196}"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120280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2B331-5147-4B01-A8AF-F002CBC81196}" type="datetimeFigureOut">
              <a:rPr lang="en-US" smtClean="0"/>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153359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2B331-5147-4B01-A8AF-F002CBC81196}" type="datetimeFigureOut">
              <a:rPr lang="en-US" smtClean="0"/>
              <a:t>4/3/2015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235860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2B331-5147-4B01-A8AF-F002CBC81196}" type="datetimeFigureOut">
              <a:rPr lang="en-US" smtClean="0"/>
              <a:t>4/3/2015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18071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2B331-5147-4B01-A8AF-F002CBC81196}" type="datetimeFigureOut">
              <a:rPr lang="en-US" smtClean="0"/>
              <a:t>4/3/2015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77647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420926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41390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2B331-5147-4B01-A8AF-F002CBC81196}" type="datetimeFigureOut">
              <a:rPr lang="en-US" smtClean="0"/>
              <a:t>4/3/2015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8C6D3-9598-4702-879C-5AAAB2A9F9E2}" type="slidenum">
              <a:rPr lang="en-US" smtClean="0"/>
              <a:t>‹#›</a:t>
            </a:fld>
            <a:endParaRPr lang="en-US"/>
          </a:p>
        </p:txBody>
      </p:sp>
    </p:spTree>
    <p:extLst>
      <p:ext uri="{BB962C8B-B14F-4D97-AF65-F5344CB8AC3E}">
        <p14:creationId xmlns:p14="http://schemas.microsoft.com/office/powerpoint/2010/main" val="28440794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Programming</a:t>
            </a:r>
            <a:endParaRPr lang="en-US" dirty="0"/>
          </a:p>
        </p:txBody>
      </p:sp>
      <p:sp>
        <p:nvSpPr>
          <p:cNvPr id="3" name="Subtitle 2"/>
          <p:cNvSpPr>
            <a:spLocks noGrp="1"/>
          </p:cNvSpPr>
          <p:nvPr>
            <p:ph type="subTitle" idx="1"/>
          </p:nvPr>
        </p:nvSpPr>
        <p:spPr/>
        <p:txBody>
          <a:bodyPr/>
          <a:lstStyle/>
          <a:p>
            <a:r>
              <a:rPr lang="en-US" dirty="0" smtClean="0"/>
              <a:t>Using a language to translate between you and the computer</a:t>
            </a:r>
            <a:endParaRPr lang="en-US" dirty="0"/>
          </a:p>
        </p:txBody>
      </p:sp>
    </p:spTree>
    <p:extLst>
      <p:ext uri="{BB962C8B-B14F-4D97-AF65-F5344CB8AC3E}">
        <p14:creationId xmlns:p14="http://schemas.microsoft.com/office/powerpoint/2010/main" val="4291628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is_null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0715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p:txBody>
          <a:bodyPr/>
          <a:lstStyle/>
          <a:p>
            <a:r>
              <a:rPr lang="en-US" dirty="0" smtClean="0"/>
              <a:t>Usually shortened to </a:t>
            </a:r>
            <a:r>
              <a:rPr lang="en-US" dirty="0" err="1" smtClean="0"/>
              <a:t>bool</a:t>
            </a:r>
            <a:r>
              <a:rPr lang="en-US" dirty="0" smtClean="0"/>
              <a:t> (programmers are lazy)</a:t>
            </a:r>
          </a:p>
          <a:p>
            <a:r>
              <a:rPr lang="en-US" dirty="0" smtClean="0"/>
              <a:t>Contains either true or false</a:t>
            </a:r>
          </a:p>
          <a:p>
            <a:r>
              <a:rPr lang="en-US" dirty="0" err="1" smtClean="0"/>
              <a:t>is_bool</a:t>
            </a:r>
            <a:r>
              <a:rPr lang="en-US" dirty="0" smtClean="0"/>
              <a:t>() (NOT </a:t>
            </a:r>
            <a:r>
              <a:rPr lang="en-US" dirty="0" err="1" smtClean="0"/>
              <a:t>is_boolean</a:t>
            </a:r>
            <a:r>
              <a:rPr lang="en-US" dirty="0" smtClean="0"/>
              <a:t>(): that doesn’t exist)</a:t>
            </a:r>
            <a:endParaRPr lang="en-US" dirty="0"/>
          </a:p>
        </p:txBody>
      </p:sp>
    </p:spTree>
    <p:extLst>
      <p:ext uri="{BB962C8B-B14F-4D97-AF65-F5344CB8AC3E}">
        <p14:creationId xmlns:p14="http://schemas.microsoft.com/office/powerpoint/2010/main" val="656361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is_bool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1798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a:t>
            </a:r>
            <a:endParaRPr lang="en-US" dirty="0"/>
          </a:p>
        </p:txBody>
      </p:sp>
      <p:sp>
        <p:nvSpPr>
          <p:cNvPr id="3" name="Content Placeholder 2"/>
          <p:cNvSpPr>
            <a:spLocks noGrp="1"/>
          </p:cNvSpPr>
          <p:nvPr>
            <p:ph idx="1"/>
          </p:nvPr>
        </p:nvSpPr>
        <p:spPr/>
        <p:txBody>
          <a:bodyPr/>
          <a:lstStyle/>
          <a:p>
            <a:r>
              <a:rPr lang="en-US" dirty="0" smtClean="0"/>
              <a:t>Usually shortened to </a:t>
            </a:r>
            <a:r>
              <a:rPr lang="en-US" dirty="0" err="1" smtClean="0"/>
              <a:t>int</a:t>
            </a:r>
            <a:endParaRPr lang="en-US" dirty="0" smtClean="0"/>
          </a:p>
          <a:p>
            <a:r>
              <a:rPr lang="en-US" dirty="0"/>
              <a:t>A</a:t>
            </a:r>
            <a:r>
              <a:rPr lang="en-US" dirty="0" smtClean="0"/>
              <a:t> number with no fractional part (no decimals)</a:t>
            </a:r>
          </a:p>
          <a:p>
            <a:r>
              <a:rPr lang="en-US" dirty="0" err="1" smtClean="0"/>
              <a:t>is_int</a:t>
            </a:r>
            <a:r>
              <a:rPr lang="en-US" dirty="0" smtClean="0"/>
              <a:t>()/</a:t>
            </a:r>
            <a:r>
              <a:rPr lang="en-US" dirty="0" err="1" smtClean="0"/>
              <a:t>is_integer</a:t>
            </a:r>
            <a:r>
              <a:rPr lang="en-US" dirty="0" smtClean="0"/>
              <a:t>()</a:t>
            </a:r>
          </a:p>
          <a:p>
            <a:endParaRPr lang="en-US" dirty="0"/>
          </a:p>
        </p:txBody>
      </p:sp>
    </p:spTree>
    <p:extLst>
      <p:ext uri="{BB962C8B-B14F-4D97-AF65-F5344CB8AC3E}">
        <p14:creationId xmlns:p14="http://schemas.microsoft.com/office/powerpoint/2010/main" val="224753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5</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is_int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177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Like </a:t>
            </a:r>
            <a:r>
              <a:rPr lang="en-US" dirty="0" err="1" smtClean="0"/>
              <a:t>int</a:t>
            </a:r>
            <a:r>
              <a:rPr lang="en-US" dirty="0" smtClean="0"/>
              <a:t>, but with a decimal point</a:t>
            </a:r>
          </a:p>
          <a:p>
            <a:r>
              <a:rPr lang="en-US" dirty="0" err="1" smtClean="0"/>
              <a:t>is_float</a:t>
            </a:r>
            <a:r>
              <a:rPr lang="en-US" dirty="0" smtClean="0"/>
              <a:t>()</a:t>
            </a:r>
          </a:p>
          <a:p>
            <a:endParaRPr lang="en-US" dirty="0"/>
          </a:p>
        </p:txBody>
      </p:sp>
    </p:spTree>
    <p:extLst>
      <p:ext uri="{BB962C8B-B14F-4D97-AF65-F5344CB8AC3E}">
        <p14:creationId xmlns:p14="http://schemas.microsoft.com/office/powerpoint/2010/main" val="2685997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3.11;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8.1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is_float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136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A string of text</a:t>
            </a:r>
          </a:p>
          <a:p>
            <a:r>
              <a:rPr lang="en-US" dirty="0" err="1" smtClean="0"/>
              <a:t>is_string</a:t>
            </a:r>
            <a:r>
              <a:rPr lang="en-US" dirty="0" smtClean="0"/>
              <a:t>()</a:t>
            </a:r>
          </a:p>
          <a:p>
            <a:r>
              <a:rPr lang="en-US" dirty="0" err="1" smtClean="0"/>
              <a:t>is_numeric</a:t>
            </a:r>
            <a:r>
              <a:rPr lang="en-US" dirty="0" smtClean="0"/>
              <a:t>()</a:t>
            </a:r>
            <a:endParaRPr lang="en-US" dirty="0"/>
          </a:p>
        </p:txBody>
      </p:sp>
    </p:spTree>
    <p:extLst>
      <p:ext uri="{BB962C8B-B14F-4D97-AF65-F5344CB8AC3E}">
        <p14:creationId xmlns:p14="http://schemas.microsoft.com/office/powerpoint/2010/main" val="3780493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is_string</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5299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vs. Double Quotes</a:t>
            </a:r>
            <a:endParaRPr lang="en-US" dirty="0"/>
          </a:p>
        </p:txBody>
      </p:sp>
      <p:sp>
        <p:nvSpPr>
          <p:cNvPr id="3" name="Content Placeholder 2"/>
          <p:cNvSpPr>
            <a:spLocks noGrp="1"/>
          </p:cNvSpPr>
          <p:nvPr>
            <p:ph idx="1"/>
          </p:nvPr>
        </p:nvSpPr>
        <p:spPr/>
        <p:txBody>
          <a:bodyPr/>
          <a:lstStyle/>
          <a:p>
            <a:r>
              <a:rPr lang="en-US" dirty="0" smtClean="0"/>
              <a:t>Single quotes ('foo') </a:t>
            </a:r>
            <a:r>
              <a:rPr lang="en-US" dirty="0" smtClean="0"/>
              <a:t>for regular strings</a:t>
            </a:r>
          </a:p>
          <a:p>
            <a:r>
              <a:rPr lang="en-US" dirty="0"/>
              <a:t>D</a:t>
            </a:r>
            <a:r>
              <a:rPr lang="en-US" dirty="0" smtClean="0"/>
              <a:t>ouble </a:t>
            </a:r>
            <a:r>
              <a:rPr lang="en-US" dirty="0" smtClean="0"/>
              <a:t>quotes ("bar</a:t>
            </a:r>
            <a:r>
              <a:rPr lang="en-US" dirty="0" smtClean="0"/>
              <a:t>") to interpolate</a:t>
            </a:r>
            <a:endParaRPr lang="en-US" dirty="0" smtClean="0"/>
          </a:p>
          <a:p>
            <a:r>
              <a:rPr lang="en-US" dirty="0" smtClean="0"/>
              <a:t>Escape quotes with backslash (</a:t>
            </a:r>
            <a:r>
              <a:rPr lang="en-US" dirty="0" err="1" smtClean="0"/>
              <a:t>eg</a:t>
            </a:r>
            <a:r>
              <a:rPr lang="en-US" dirty="0" smtClean="0"/>
              <a:t>. ' \' ')</a:t>
            </a:r>
          </a:p>
          <a:p>
            <a:r>
              <a:rPr lang="en-US" dirty="0" smtClean="0"/>
              <a:t>Interpolation: inserting variables into a string</a:t>
            </a:r>
          </a:p>
        </p:txBody>
      </p:sp>
    </p:spTree>
    <p:extLst>
      <p:ext uri="{BB962C8B-B14F-4D97-AF65-F5344CB8AC3E}">
        <p14:creationId xmlns:p14="http://schemas.microsoft.com/office/powerpoint/2010/main" val="2098778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Text Placeholder 4"/>
          <p:cNvSpPr>
            <a:spLocks noGrp="1"/>
          </p:cNvSpPr>
          <p:nvPr>
            <p:ph type="body" idx="1"/>
          </p:nvPr>
        </p:nvSpPr>
        <p:spPr/>
        <p:txBody>
          <a:bodyPr/>
          <a:lstStyle/>
          <a:p>
            <a:r>
              <a:rPr lang="en-US" dirty="0" smtClean="0"/>
              <a:t>Storing Data for Later</a:t>
            </a:r>
            <a:endParaRPr lang="en-US" dirty="0"/>
          </a:p>
        </p:txBody>
      </p:sp>
    </p:spTree>
    <p:extLst>
      <p:ext uri="{BB962C8B-B14F-4D97-AF65-F5344CB8AC3E}">
        <p14:creationId xmlns:p14="http://schemas.microsoft.com/office/powerpoint/2010/main" val="2390856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2077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Operators</a:t>
            </a:r>
            <a:endParaRPr lang="en-US" dirty="0"/>
          </a:p>
        </p:txBody>
      </p:sp>
      <p:sp>
        <p:nvSpPr>
          <p:cNvPr id="5" name="Text Placeholder 4"/>
          <p:cNvSpPr>
            <a:spLocks noGrp="1"/>
          </p:cNvSpPr>
          <p:nvPr>
            <p:ph type="body" idx="1"/>
          </p:nvPr>
        </p:nvSpPr>
        <p:spPr/>
        <p:txBody>
          <a:bodyPr/>
          <a:lstStyle/>
          <a:p>
            <a:r>
              <a:rPr lang="en-US" dirty="0" smtClean="0"/>
              <a:t>Add, subtract, multiply, divide, concatenate?</a:t>
            </a:r>
            <a:endParaRPr lang="en-US" dirty="0"/>
          </a:p>
        </p:txBody>
      </p:sp>
    </p:spTree>
    <p:extLst>
      <p:ext uri="{BB962C8B-B14F-4D97-AF65-F5344CB8AC3E}">
        <p14:creationId xmlns:p14="http://schemas.microsoft.com/office/powerpoint/2010/main" val="850835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Basics</a:t>
            </a:r>
            <a:endParaRPr lang="en-US" dirty="0"/>
          </a:p>
        </p:txBody>
      </p:sp>
      <p:sp>
        <p:nvSpPr>
          <p:cNvPr id="5" name="Content Placeholder 4"/>
          <p:cNvSpPr>
            <a:spLocks noGrp="1"/>
          </p:cNvSpPr>
          <p:nvPr>
            <p:ph idx="1"/>
          </p:nvPr>
        </p:nvSpPr>
        <p:spPr/>
        <p:txBody>
          <a:bodyPr/>
          <a:lstStyle/>
          <a:p>
            <a:r>
              <a:rPr lang="en-US" dirty="0" smtClean="0"/>
              <a:t>Operators operate on one or more pieces of data</a:t>
            </a:r>
            <a:endParaRPr lang="en-US" dirty="0"/>
          </a:p>
          <a:p>
            <a:r>
              <a:rPr lang="en-US" dirty="0" smtClean="0"/>
              <a:t>Work with variables or hardcoded values</a:t>
            </a:r>
          </a:p>
          <a:p>
            <a:r>
              <a:rPr lang="en-US" dirty="0" smtClean="0"/>
              <a:t>Multiple operators can be used together</a:t>
            </a:r>
          </a:p>
          <a:p>
            <a:r>
              <a:rPr lang="en-US" dirty="0" smtClean="0"/>
              <a:t>Operations can be separated with parentheses</a:t>
            </a:r>
          </a:p>
          <a:p>
            <a:r>
              <a:rPr lang="en-US" dirty="0" smtClean="0"/>
              <a:t>Result of an operation can be stored in a </a:t>
            </a:r>
            <a:r>
              <a:rPr lang="en-US" dirty="0" smtClean="0"/>
              <a:t>variable</a:t>
            </a:r>
          </a:p>
        </p:txBody>
      </p:sp>
    </p:spTree>
    <p:extLst>
      <p:ext uri="{BB962C8B-B14F-4D97-AF65-F5344CB8AC3E}">
        <p14:creationId xmlns:p14="http://schemas.microsoft.com/office/powerpoint/2010/main" val="2053735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81960"/>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4;</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3 / (8 - 2);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lang="en-US" altLang="en-US" sz="3200" dirty="0">
                <a:solidFill>
                  <a:srgbClr val="002060"/>
                </a:solidFill>
                <a:latin typeface="Arial Unicode MS" panose="020B0604020202020204" pitchFamily="34" charset="-128"/>
              </a:rPr>
              <a:t> </a:t>
            </a:r>
            <a:r>
              <a:rPr lang="en-US" altLang="en-US" sz="3200" dirty="0" smtClean="0">
                <a:latin typeface="Arial Unicode MS" panose="020B0604020202020204" pitchFamily="34" charset="-128"/>
              </a:rPr>
              <a:t>$</a:t>
            </a:r>
            <a:r>
              <a:rPr lang="en-US" altLang="en-US" sz="3200" dirty="0" err="1" smtClean="0">
                <a:latin typeface="Arial Unicode MS" panose="020B0604020202020204" pitchFamily="34" charset="-128"/>
              </a:rPr>
              <a:t>var</a:t>
            </a:r>
            <a:r>
              <a:rPr lang="en-US" altLang="en-US" sz="3200" dirty="0" smtClean="0">
                <a:latin typeface="Arial Unicode MS" panose="020B0604020202020204" pitchFamily="34" charset="-128"/>
              </a:rPr>
              <a:t>;</a:t>
            </a:r>
            <a:endParaRPr kumimoji="0" lang="en-US" altLang="en-US" sz="3200" b="0" i="0" u="none" strike="noStrike" cap="none" normalizeH="0" baseline="0" dirty="0" smtClean="0">
              <a:ln>
                <a:noFill/>
              </a:ln>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5581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Basic Math</a:t>
            </a:r>
            <a:endParaRPr lang="en-US" dirty="0"/>
          </a:p>
        </p:txBody>
      </p:sp>
      <p:sp>
        <p:nvSpPr>
          <p:cNvPr id="7" name="Content Placeholder 6"/>
          <p:cNvSpPr>
            <a:spLocks noGrp="1"/>
          </p:cNvSpPr>
          <p:nvPr>
            <p:ph idx="1"/>
          </p:nvPr>
        </p:nvSpPr>
        <p:spPr/>
        <p:txBody>
          <a:bodyPr/>
          <a:lstStyle/>
          <a:p>
            <a:r>
              <a:rPr lang="en-US" dirty="0" smtClean="0"/>
              <a:t>+ - Addition</a:t>
            </a:r>
          </a:p>
          <a:p>
            <a:r>
              <a:rPr lang="en-US" dirty="0" smtClean="0"/>
              <a:t>- - Subtraction</a:t>
            </a:r>
          </a:p>
          <a:p>
            <a:r>
              <a:rPr lang="en-US" dirty="0" smtClean="0"/>
              <a:t>* - Multiplication</a:t>
            </a:r>
          </a:p>
          <a:p>
            <a:r>
              <a:rPr lang="en-US" dirty="0" smtClean="0"/>
              <a:t>/ - Division</a:t>
            </a:r>
            <a:endParaRPr lang="en-US" dirty="0"/>
          </a:p>
        </p:txBody>
      </p:sp>
    </p:spTree>
    <p:extLst>
      <p:ext uri="{BB962C8B-B14F-4D97-AF65-F5344CB8AC3E}">
        <p14:creationId xmlns:p14="http://schemas.microsoft.com/office/powerpoint/2010/main" val="611005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2"/>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1466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Less Basic Math</a:t>
            </a:r>
            <a:endParaRPr lang="en-US" dirty="0"/>
          </a:p>
        </p:txBody>
      </p:sp>
      <p:sp>
        <p:nvSpPr>
          <p:cNvPr id="7" name="Content Placeholder 6"/>
          <p:cNvSpPr>
            <a:spLocks noGrp="1"/>
          </p:cNvSpPr>
          <p:nvPr>
            <p:ph idx="1"/>
          </p:nvPr>
        </p:nvSpPr>
        <p:spPr/>
        <p:txBody>
          <a:bodyPr/>
          <a:lstStyle/>
          <a:p>
            <a:r>
              <a:rPr lang="en-US" dirty="0" smtClean="0"/>
              <a:t>% - Modulus (remainder from division)</a:t>
            </a:r>
          </a:p>
          <a:p>
            <a:r>
              <a:rPr lang="en-US" dirty="0" smtClean="0"/>
              <a:t>** - Exponent (like using ^ on your calculator)</a:t>
            </a:r>
          </a:p>
          <a:p>
            <a:r>
              <a:rPr lang="en-US" dirty="0" smtClean="0"/>
              <a:t>% ignores decimals, use </a:t>
            </a:r>
            <a:r>
              <a:rPr lang="en-US" dirty="0" err="1" smtClean="0"/>
              <a:t>fmod</a:t>
            </a:r>
            <a:r>
              <a:rPr lang="en-US" dirty="0" smtClean="0"/>
              <a:t>() for floats</a:t>
            </a:r>
          </a:p>
          <a:p>
            <a:r>
              <a:rPr lang="en-US" dirty="0" smtClean="0"/>
              <a:t>** only works on PHP 5.6+, use pow() for old versions</a:t>
            </a:r>
          </a:p>
        </p:txBody>
      </p:sp>
    </p:spTree>
    <p:extLst>
      <p:ext uri="{BB962C8B-B14F-4D97-AF65-F5344CB8AC3E}">
        <p14:creationId xmlns:p14="http://schemas.microsoft.com/office/powerpoint/2010/main" val="1166294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fmod</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(7,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pow</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(2,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209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Increment and Decrement</a:t>
            </a:r>
            <a:endParaRPr lang="en-US" dirty="0"/>
          </a:p>
        </p:txBody>
      </p:sp>
      <p:sp>
        <p:nvSpPr>
          <p:cNvPr id="7" name="Content Placeholder 6"/>
          <p:cNvSpPr>
            <a:spLocks noGrp="1"/>
          </p:cNvSpPr>
          <p:nvPr>
            <p:ph idx="1"/>
          </p:nvPr>
        </p:nvSpPr>
        <p:spPr/>
        <p:txBody>
          <a:bodyPr/>
          <a:lstStyle/>
          <a:p>
            <a:r>
              <a:rPr lang="en-US" dirty="0" smtClean="0"/>
              <a:t>Shortcuts for adding or subtracting one from a variable</a:t>
            </a:r>
          </a:p>
          <a:p>
            <a:r>
              <a:rPr lang="en-US" dirty="0" smtClean="0"/>
              <a:t>Increment (++) adds one to the variable</a:t>
            </a:r>
          </a:p>
          <a:p>
            <a:r>
              <a:rPr lang="en-US" dirty="0" smtClean="0"/>
              <a:t>Decrement (--) subtracts one from the variable</a:t>
            </a:r>
          </a:p>
          <a:p>
            <a:r>
              <a:rPr lang="en-US" dirty="0" smtClean="0"/>
              <a:t>Can be before the variable (++$</a:t>
            </a:r>
            <a:r>
              <a:rPr lang="en-US" dirty="0" err="1" smtClean="0"/>
              <a:t>var</a:t>
            </a:r>
            <a:r>
              <a:rPr lang="en-US" dirty="0" smtClean="0"/>
              <a:t>) or after ($</a:t>
            </a:r>
            <a:r>
              <a:rPr lang="en-US" dirty="0" err="1" smtClean="0"/>
              <a:t>var</a:t>
            </a:r>
            <a:r>
              <a:rPr lang="en-US" dirty="0" smtClean="0"/>
              <a:t>++)</a:t>
            </a:r>
          </a:p>
          <a:p>
            <a:r>
              <a:rPr lang="en-US" dirty="0" smtClean="0"/>
              <a:t>Does weird things when combined with other operators</a:t>
            </a:r>
          </a:p>
        </p:txBody>
      </p:sp>
    </p:spTree>
    <p:extLst>
      <p:ext uri="{BB962C8B-B14F-4D97-AF65-F5344CB8AC3E}">
        <p14:creationId xmlns:p14="http://schemas.microsoft.com/office/powerpoint/2010/main" val="165577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0"/>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5;</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4998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variable?</a:t>
            </a:r>
            <a:endParaRPr lang="en-US" dirty="0"/>
          </a:p>
        </p:txBody>
      </p:sp>
      <p:sp>
        <p:nvSpPr>
          <p:cNvPr id="3" name="Content Placeholder 2"/>
          <p:cNvSpPr>
            <a:spLocks noGrp="1"/>
          </p:cNvSpPr>
          <p:nvPr>
            <p:ph idx="1"/>
          </p:nvPr>
        </p:nvSpPr>
        <p:spPr/>
        <p:txBody>
          <a:bodyPr/>
          <a:lstStyle/>
          <a:p>
            <a:r>
              <a:rPr lang="en-US" dirty="0"/>
              <a:t>I</a:t>
            </a:r>
            <a:r>
              <a:rPr lang="en-US" dirty="0" smtClean="0"/>
              <a:t>dentifier that stores a value</a:t>
            </a:r>
          </a:p>
          <a:p>
            <a:r>
              <a:rPr lang="en-US" dirty="0" smtClean="0"/>
              <a:t>In PHP always prefixed by $</a:t>
            </a:r>
          </a:p>
          <a:p>
            <a:r>
              <a:rPr lang="en-US" dirty="0"/>
              <a:t>C</a:t>
            </a:r>
            <a:r>
              <a:rPr lang="en-US" dirty="0" smtClean="0"/>
              <a:t>annot start with a number</a:t>
            </a:r>
          </a:p>
          <a:p>
            <a:r>
              <a:rPr lang="en-US" dirty="0" smtClean="0"/>
              <a:t>Assign a value to create it</a:t>
            </a:r>
          </a:p>
          <a:p>
            <a:r>
              <a:rPr lang="en-US" dirty="0" smtClean="0"/>
              <a:t>Use the information in many ways</a:t>
            </a:r>
          </a:p>
          <a:p>
            <a:endParaRPr lang="en-US" dirty="0"/>
          </a:p>
        </p:txBody>
      </p:sp>
    </p:spTree>
    <p:extLst>
      <p:ext uri="{BB962C8B-B14F-4D97-AF65-F5344CB8AC3E}">
        <p14:creationId xmlns:p14="http://schemas.microsoft.com/office/powerpoint/2010/main" val="2237744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Concatenation</a:t>
            </a:r>
            <a:endParaRPr lang="en-US" dirty="0"/>
          </a:p>
        </p:txBody>
      </p:sp>
      <p:sp>
        <p:nvSpPr>
          <p:cNvPr id="7" name="Content Placeholder 6"/>
          <p:cNvSpPr>
            <a:spLocks noGrp="1"/>
          </p:cNvSpPr>
          <p:nvPr>
            <p:ph idx="1"/>
          </p:nvPr>
        </p:nvSpPr>
        <p:spPr/>
        <p:txBody>
          <a:bodyPr/>
          <a:lstStyle/>
          <a:p>
            <a:r>
              <a:rPr lang="en-US" dirty="0" smtClean="0"/>
              <a:t>Links two strings together</a:t>
            </a:r>
          </a:p>
          <a:p>
            <a:r>
              <a:rPr lang="en-US" dirty="0" smtClean="0"/>
              <a:t>Operator is a dot (.)</a:t>
            </a:r>
          </a:p>
        </p:txBody>
      </p:sp>
    </p:spTree>
    <p:extLst>
      <p:ext uri="{BB962C8B-B14F-4D97-AF65-F5344CB8AC3E}">
        <p14:creationId xmlns:p14="http://schemas.microsoft.com/office/powerpoint/2010/main" val="590812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07"/>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90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Assignment Operators</a:t>
            </a:r>
            <a:endParaRPr lang="en-US" dirty="0"/>
          </a:p>
        </p:txBody>
      </p:sp>
      <p:sp>
        <p:nvSpPr>
          <p:cNvPr id="7" name="Content Placeholder 6"/>
          <p:cNvSpPr>
            <a:spLocks noGrp="1"/>
          </p:cNvSpPr>
          <p:nvPr>
            <p:ph idx="1"/>
          </p:nvPr>
        </p:nvSpPr>
        <p:spPr/>
        <p:txBody>
          <a:bodyPr/>
          <a:lstStyle/>
          <a:p>
            <a:r>
              <a:rPr lang="en-US" dirty="0" smtClean="0"/>
              <a:t>Perform an operation and store the result with one operator</a:t>
            </a:r>
          </a:p>
          <a:p>
            <a:r>
              <a:rPr lang="en-US" dirty="0" smtClean="0"/>
              <a:t>Works with </a:t>
            </a:r>
            <a:r>
              <a:rPr lang="en-US" dirty="0" smtClean="0"/>
              <a:t>most </a:t>
            </a:r>
            <a:r>
              <a:rPr lang="en-US" dirty="0" smtClean="0"/>
              <a:t>operators</a:t>
            </a:r>
          </a:p>
          <a:p>
            <a:r>
              <a:rPr lang="en-US" dirty="0" smtClean="0"/>
              <a:t>+=, </a:t>
            </a:r>
            <a:r>
              <a:rPr lang="en-US" dirty="0" smtClean="0"/>
              <a:t>*=, .=, etc.</a:t>
            </a:r>
            <a:endParaRPr lang="en-US" dirty="0" smtClean="0"/>
          </a:p>
          <a:p>
            <a:r>
              <a:rPr lang="en-US" dirty="0" smtClean="0"/>
              <a:t>For </a:t>
            </a:r>
            <a:r>
              <a:rPr lang="en-US" dirty="0" smtClean="0"/>
              <a:t>example, '$</a:t>
            </a:r>
            <a:r>
              <a:rPr lang="en-US" dirty="0" err="1" smtClean="0"/>
              <a:t>var</a:t>
            </a:r>
            <a:r>
              <a:rPr lang="en-US" dirty="0" smtClean="0"/>
              <a:t> += 3' does the same thing as '$</a:t>
            </a:r>
            <a:r>
              <a:rPr lang="en-US" dirty="0" err="1" smtClean="0"/>
              <a:t>var</a:t>
            </a:r>
            <a:r>
              <a:rPr lang="en-US" dirty="0" smtClean="0"/>
              <a:t> = $</a:t>
            </a:r>
            <a:r>
              <a:rPr lang="en-US" dirty="0" err="1" smtClean="0"/>
              <a:t>var</a:t>
            </a:r>
            <a:r>
              <a:rPr lang="en-US" dirty="0" smtClean="0"/>
              <a:t> + 3'</a:t>
            </a:r>
          </a:p>
        </p:txBody>
      </p:sp>
    </p:spTree>
    <p:extLst>
      <p:ext uri="{BB962C8B-B14F-4D97-AF65-F5344CB8AC3E}">
        <p14:creationId xmlns:p14="http://schemas.microsoft.com/office/powerpoint/2010/main" val="39170970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3"/>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1691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Comparison operators</a:t>
            </a:r>
            <a:endParaRPr lang="en-US" dirty="0"/>
          </a:p>
        </p:txBody>
      </p:sp>
      <p:sp>
        <p:nvSpPr>
          <p:cNvPr id="7" name="Content Placeholder 6"/>
          <p:cNvSpPr>
            <a:spLocks noGrp="1"/>
          </p:cNvSpPr>
          <p:nvPr>
            <p:ph idx="1"/>
          </p:nvPr>
        </p:nvSpPr>
        <p:spPr/>
        <p:txBody>
          <a:bodyPr/>
          <a:lstStyle/>
          <a:p>
            <a:r>
              <a:rPr lang="en-US" dirty="0" smtClean="0"/>
              <a:t>Used to compare two values</a:t>
            </a:r>
          </a:p>
          <a:p>
            <a:r>
              <a:rPr lang="en-US" dirty="0" smtClean="0"/>
              <a:t>Return a Boolean value rather that a number</a:t>
            </a:r>
          </a:p>
          <a:p>
            <a:r>
              <a:rPr lang="en-US" dirty="0" smtClean="0"/>
              <a:t>Equal (==) and not equal (!= or &lt;&gt;)</a:t>
            </a:r>
          </a:p>
          <a:p>
            <a:r>
              <a:rPr lang="en-US" dirty="0" smtClean="0"/>
              <a:t>Greater than (&gt;) and less than (&lt;)</a:t>
            </a:r>
          </a:p>
          <a:p>
            <a:r>
              <a:rPr lang="en-US" dirty="0" smtClean="0"/>
              <a:t>Greater than or equal to (&gt;=) and less than or equal to (&lt;=)</a:t>
            </a:r>
          </a:p>
          <a:p>
            <a:r>
              <a:rPr lang="en-US" dirty="0" smtClean="0"/>
              <a:t>Identical (===) and not identical (!==)</a:t>
            </a:r>
          </a:p>
        </p:txBody>
      </p:sp>
    </p:spTree>
    <p:extLst>
      <p:ext uri="{BB962C8B-B14F-4D97-AF65-F5344CB8AC3E}">
        <p14:creationId xmlns:p14="http://schemas.microsoft.com/office/powerpoint/2010/main" val="29370381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02"/>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6 &gt; 8;</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&lt;= 7;</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3115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Logical operators</a:t>
            </a:r>
            <a:endParaRPr lang="en-US" dirty="0"/>
          </a:p>
        </p:txBody>
      </p:sp>
      <p:sp>
        <p:nvSpPr>
          <p:cNvPr id="7" name="Content Placeholder 6"/>
          <p:cNvSpPr>
            <a:spLocks noGrp="1"/>
          </p:cNvSpPr>
          <p:nvPr>
            <p:ph idx="1"/>
          </p:nvPr>
        </p:nvSpPr>
        <p:spPr/>
        <p:txBody>
          <a:bodyPr/>
          <a:lstStyle/>
          <a:p>
            <a:r>
              <a:rPr lang="en-US" dirty="0" smtClean="0"/>
              <a:t>Used on Boolean values</a:t>
            </a:r>
          </a:p>
          <a:p>
            <a:r>
              <a:rPr lang="en-US" dirty="0" smtClean="0"/>
              <a:t>Not (!) flips the value</a:t>
            </a:r>
          </a:p>
          <a:p>
            <a:r>
              <a:rPr lang="en-US" dirty="0" smtClean="0"/>
              <a:t>And (&amp;&amp;) is true if both values are true</a:t>
            </a:r>
          </a:p>
          <a:p>
            <a:r>
              <a:rPr lang="en-US" dirty="0" smtClean="0"/>
              <a:t>Or (||) is true if either value is true</a:t>
            </a:r>
          </a:p>
          <a:p>
            <a:r>
              <a:rPr lang="en-US" dirty="0" smtClean="0"/>
              <a:t>Can be combined, just like other operators</a:t>
            </a:r>
          </a:p>
        </p:txBody>
      </p:sp>
    </p:spTree>
    <p:extLst>
      <p:ext uri="{BB962C8B-B14F-4D97-AF65-F5344CB8AC3E}">
        <p14:creationId xmlns:p14="http://schemas.microsoft.com/office/powerpoint/2010/main" val="1564340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2"/>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&amp;&amp;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01962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Conditionals</a:t>
            </a:r>
            <a:endParaRPr lang="en-US" dirty="0"/>
          </a:p>
        </p:txBody>
      </p:sp>
      <p:sp>
        <p:nvSpPr>
          <p:cNvPr id="5" name="Text Placeholder 4"/>
          <p:cNvSpPr>
            <a:spLocks noGrp="1"/>
          </p:cNvSpPr>
          <p:nvPr>
            <p:ph type="body" idx="1"/>
          </p:nvPr>
        </p:nvSpPr>
        <p:spPr/>
        <p:txBody>
          <a:bodyPr/>
          <a:lstStyle/>
          <a:p>
            <a:r>
              <a:rPr lang="en-US" dirty="0" smtClean="0"/>
              <a:t>Deciding what to do</a:t>
            </a:r>
            <a:endParaRPr lang="en-US" dirty="0"/>
          </a:p>
        </p:txBody>
      </p:sp>
    </p:spTree>
    <p:extLst>
      <p:ext uri="{BB962C8B-B14F-4D97-AF65-F5344CB8AC3E}">
        <p14:creationId xmlns:p14="http://schemas.microsoft.com/office/powerpoint/2010/main" val="2214798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a:t>
            </a:r>
            <a:endParaRPr lang="en-US" dirty="0"/>
          </a:p>
        </p:txBody>
      </p:sp>
      <p:sp>
        <p:nvSpPr>
          <p:cNvPr id="5" name="Content Placeholder 4"/>
          <p:cNvSpPr>
            <a:spLocks noGrp="1"/>
          </p:cNvSpPr>
          <p:nvPr>
            <p:ph idx="1"/>
          </p:nvPr>
        </p:nvSpPr>
        <p:spPr/>
        <p:txBody>
          <a:bodyPr/>
          <a:lstStyle/>
          <a:p>
            <a:r>
              <a:rPr lang="en-US" dirty="0" smtClean="0"/>
              <a:t>Executes a section of code if a condition is true</a:t>
            </a:r>
          </a:p>
          <a:p>
            <a:r>
              <a:rPr lang="en-US" dirty="0" smtClean="0"/>
              <a:t>Condition is contained in parentheses ()</a:t>
            </a:r>
          </a:p>
          <a:p>
            <a:r>
              <a:rPr lang="en-US" dirty="0" smtClean="0"/>
              <a:t>Code to execute is contained in braces {}</a:t>
            </a:r>
          </a:p>
        </p:txBody>
      </p:sp>
    </p:spTree>
    <p:extLst>
      <p:ext uri="{BB962C8B-B14F-4D97-AF65-F5344CB8AC3E}">
        <p14:creationId xmlns:p14="http://schemas.microsoft.com/office/powerpoint/2010/main" val="199681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66842"/>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$number =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$missing;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468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9"/>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!(6 &lt;= 3) )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foobar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4576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Else</a:t>
            </a:r>
            <a:endParaRPr lang="en-US" dirty="0"/>
          </a:p>
        </p:txBody>
      </p:sp>
      <p:sp>
        <p:nvSpPr>
          <p:cNvPr id="5" name="Content Placeholder 4"/>
          <p:cNvSpPr>
            <a:spLocks noGrp="1"/>
          </p:cNvSpPr>
          <p:nvPr>
            <p:ph idx="1"/>
          </p:nvPr>
        </p:nvSpPr>
        <p:spPr/>
        <p:txBody>
          <a:bodyPr/>
          <a:lstStyle/>
          <a:p>
            <a:r>
              <a:rPr lang="en-US" dirty="0" smtClean="0"/>
              <a:t>Placed after an if statement</a:t>
            </a:r>
          </a:p>
          <a:p>
            <a:r>
              <a:rPr lang="en-US" dirty="0" smtClean="0"/>
              <a:t>Executes a block of code if the if statement was false</a:t>
            </a:r>
          </a:p>
          <a:p>
            <a:endParaRPr lang="en-US" dirty="0" smtClean="0"/>
          </a:p>
        </p:txBody>
      </p:sp>
    </p:spTree>
    <p:extLst>
      <p:ext uri="{BB962C8B-B14F-4D97-AF65-F5344CB8AC3E}">
        <p14:creationId xmlns:p14="http://schemas.microsoft.com/office/powerpoint/2010/main" val="34663124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2"/>
            <a:ext cx="10957560" cy="6001643"/>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91473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Elseif</a:t>
            </a:r>
            <a:endParaRPr lang="en-US" dirty="0"/>
          </a:p>
        </p:txBody>
      </p:sp>
      <p:sp>
        <p:nvSpPr>
          <p:cNvPr id="5" name="Content Placeholder 4"/>
          <p:cNvSpPr>
            <a:spLocks noGrp="1"/>
          </p:cNvSpPr>
          <p:nvPr>
            <p:ph idx="1"/>
          </p:nvPr>
        </p:nvSpPr>
        <p:spPr/>
        <p:txBody>
          <a:bodyPr/>
          <a:lstStyle/>
          <a:p>
            <a:r>
              <a:rPr lang="en-US" dirty="0" smtClean="0"/>
              <a:t>Placed after an if or another </a:t>
            </a:r>
            <a:r>
              <a:rPr lang="en-US" dirty="0" err="1" smtClean="0"/>
              <a:t>elseif</a:t>
            </a:r>
            <a:r>
              <a:rPr lang="en-US" dirty="0" smtClean="0"/>
              <a:t> statement</a:t>
            </a:r>
          </a:p>
          <a:p>
            <a:r>
              <a:rPr lang="en-US" dirty="0" smtClean="0"/>
              <a:t>Works just like if, but is only checked if the previous statement was false</a:t>
            </a:r>
          </a:p>
          <a:p>
            <a:endParaRPr lang="en-US" dirty="0" smtClean="0"/>
          </a:p>
        </p:txBody>
      </p:sp>
    </p:spTree>
    <p:extLst>
      <p:ext uri="{BB962C8B-B14F-4D97-AF65-F5344CB8AC3E}">
        <p14:creationId xmlns:p14="http://schemas.microsoft.com/office/powerpoint/2010/main" val="20356123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72"/>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1;</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0)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is 0'</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1)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is 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2)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is 2'</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0538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Switch</a:t>
            </a:r>
            <a:endParaRPr lang="en-US" dirty="0"/>
          </a:p>
        </p:txBody>
      </p:sp>
      <p:sp>
        <p:nvSpPr>
          <p:cNvPr id="5" name="Content Placeholder 4"/>
          <p:cNvSpPr>
            <a:spLocks noGrp="1"/>
          </p:cNvSpPr>
          <p:nvPr>
            <p:ph idx="1"/>
          </p:nvPr>
        </p:nvSpPr>
        <p:spPr/>
        <p:txBody>
          <a:bodyPr/>
          <a:lstStyle/>
          <a:p>
            <a:r>
              <a:rPr lang="en-US" dirty="0" smtClean="0"/>
              <a:t>Executes one of several sections of code depending on the value of a variable</a:t>
            </a:r>
          </a:p>
          <a:p>
            <a:r>
              <a:rPr lang="en-US" dirty="0" smtClean="0"/>
              <a:t>Can be used in place of long chains of </a:t>
            </a:r>
            <a:r>
              <a:rPr lang="en-US" dirty="0" err="1" smtClean="0"/>
              <a:t>elseifs</a:t>
            </a:r>
            <a:endParaRPr lang="en-US" dirty="0" smtClean="0"/>
          </a:p>
          <a:p>
            <a:r>
              <a:rPr lang="en-US" dirty="0" smtClean="0"/>
              <a:t>Each section starts with “case value:” and ends with “break;”</a:t>
            </a:r>
          </a:p>
          <a:p>
            <a:r>
              <a:rPr lang="en-US" dirty="0" smtClean="0"/>
              <a:t>Works with integers, floats, and strings</a:t>
            </a:r>
            <a:endParaRPr lang="en-US" dirty="0" smtClean="0"/>
          </a:p>
          <a:p>
            <a:endParaRPr lang="en-US" dirty="0" smtClean="0"/>
          </a:p>
        </p:txBody>
      </p:sp>
    </p:spTree>
    <p:extLst>
      <p:ext uri="{BB962C8B-B14F-4D97-AF65-F5344CB8AC3E}">
        <p14:creationId xmlns:p14="http://schemas.microsoft.com/office/powerpoint/2010/main" val="5961968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6"/>
            <a:ext cx="10957560" cy="6001643"/>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switch</a:t>
            </a:r>
            <a:r>
              <a:rPr lang="en-US" altLang="en-US" sz="3200" dirty="0" smtClean="0">
                <a:solidFill>
                  <a:srgbClr val="000000"/>
                </a:solidFill>
                <a:latin typeface="Arial Unicode MS" panose="020B0604020202020204" pitchFamily="34" charset="-128"/>
              </a:rPr>
              <a:t> (2)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case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1</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“one"</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case</a:t>
            </a:r>
            <a:r>
              <a:rPr lang="en-US" altLang="en-US" sz="3200" dirty="0">
                <a:solidFill>
                  <a:srgbClr val="000000"/>
                </a:solidFill>
                <a:latin typeface="Arial Unicode MS" panose="020B0604020202020204" pitchFamily="34" charset="-128"/>
              </a:rPr>
              <a:t>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“two"</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1380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a:t>
            </a:r>
            <a:endParaRPr lang="en-US" dirty="0"/>
          </a:p>
        </p:txBody>
      </p:sp>
      <p:sp>
        <p:nvSpPr>
          <p:cNvPr id="5" name="Text Placeholder 4"/>
          <p:cNvSpPr>
            <a:spLocks noGrp="1"/>
          </p:cNvSpPr>
          <p:nvPr>
            <p:ph type="body" idx="1"/>
          </p:nvPr>
        </p:nvSpPr>
        <p:spPr/>
        <p:txBody>
          <a:bodyPr/>
          <a:lstStyle/>
          <a:p>
            <a:r>
              <a:rPr lang="en-US" dirty="0" smtClean="0"/>
              <a:t>Do it again (and again and again)</a:t>
            </a:r>
            <a:endParaRPr lang="en-US" dirty="0"/>
          </a:p>
        </p:txBody>
      </p:sp>
    </p:spTree>
    <p:extLst>
      <p:ext uri="{BB962C8B-B14F-4D97-AF65-F5344CB8AC3E}">
        <p14:creationId xmlns:p14="http://schemas.microsoft.com/office/powerpoint/2010/main" val="1112268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While</a:t>
            </a:r>
            <a:endParaRPr lang="en-US" dirty="0"/>
          </a:p>
        </p:txBody>
      </p:sp>
      <p:sp>
        <p:nvSpPr>
          <p:cNvPr id="5" name="Content Placeholder 4"/>
          <p:cNvSpPr>
            <a:spLocks noGrp="1"/>
          </p:cNvSpPr>
          <p:nvPr>
            <p:ph idx="1"/>
          </p:nvPr>
        </p:nvSpPr>
        <p:spPr/>
        <p:txBody>
          <a:bodyPr/>
          <a:lstStyle/>
          <a:p>
            <a:r>
              <a:rPr lang="en-US" dirty="0" smtClean="0"/>
              <a:t>Repeats a block of code as long as a conditional is true</a:t>
            </a:r>
            <a:endParaRPr lang="en-US" dirty="0"/>
          </a:p>
          <a:p>
            <a:r>
              <a:rPr lang="en-US" dirty="0" smtClean="0"/>
              <a:t>Similar syntax to if</a:t>
            </a:r>
          </a:p>
        </p:txBody>
      </p:sp>
    </p:spTree>
    <p:extLst>
      <p:ext uri="{BB962C8B-B14F-4D97-AF65-F5344CB8AC3E}">
        <p14:creationId xmlns:p14="http://schemas.microsoft.com/office/powerpoint/2010/main" val="956046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20985"/>
            <a:ext cx="10957560" cy="5139869"/>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smtClean="0">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1;</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while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var</a:t>
            </a:r>
            <a:r>
              <a:rPr lang="en-US" altLang="en-US" sz="3200" dirty="0">
                <a:solidFill>
                  <a:srgbClr val="000000"/>
                </a:solidFill>
                <a:latin typeface="Arial Unicode MS" panose="020B0604020202020204" pitchFamily="34" charset="-128"/>
              </a:rPr>
              <a:t> &lt; 5)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1907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scalar types</a:t>
            </a:r>
          </a:p>
          <a:p>
            <a:pPr lvl="1"/>
            <a:r>
              <a:rPr lang="en-US" dirty="0" smtClean="0"/>
              <a:t>null</a:t>
            </a:r>
          </a:p>
          <a:p>
            <a:pPr lvl="1"/>
            <a:r>
              <a:rPr lang="en-US" dirty="0" err="1" smtClean="0"/>
              <a:t>boolean</a:t>
            </a:r>
            <a:endParaRPr lang="en-US" dirty="0" smtClean="0"/>
          </a:p>
          <a:p>
            <a:pPr lvl="1"/>
            <a:r>
              <a:rPr lang="en-US" dirty="0" smtClean="0"/>
              <a:t>integer</a:t>
            </a:r>
          </a:p>
          <a:p>
            <a:pPr lvl="1"/>
            <a:r>
              <a:rPr lang="en-US" dirty="0" smtClean="0"/>
              <a:t>float</a:t>
            </a:r>
          </a:p>
          <a:p>
            <a:pPr lvl="1"/>
            <a:r>
              <a:rPr lang="en-US" dirty="0" smtClean="0"/>
              <a:t>string</a:t>
            </a:r>
          </a:p>
          <a:p>
            <a:r>
              <a:rPr lang="en-US" dirty="0" smtClean="0"/>
              <a:t>non-scalar types</a:t>
            </a:r>
          </a:p>
          <a:p>
            <a:pPr lvl="1"/>
            <a:r>
              <a:rPr lang="en-US" dirty="0" smtClean="0"/>
              <a:t>resource</a:t>
            </a:r>
          </a:p>
          <a:p>
            <a:pPr lvl="1"/>
            <a:r>
              <a:rPr lang="en-US" dirty="0" smtClean="0"/>
              <a:t>object</a:t>
            </a:r>
          </a:p>
          <a:p>
            <a:pPr lvl="1"/>
            <a:r>
              <a:rPr lang="en-US" dirty="0" smtClean="0"/>
              <a:t>array</a:t>
            </a:r>
            <a:endParaRPr lang="en-US" dirty="0"/>
          </a:p>
        </p:txBody>
      </p:sp>
    </p:spTree>
    <p:extLst>
      <p:ext uri="{BB962C8B-B14F-4D97-AF65-F5344CB8AC3E}">
        <p14:creationId xmlns:p14="http://schemas.microsoft.com/office/powerpoint/2010/main" val="9634367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Do…While</a:t>
            </a:r>
            <a:endParaRPr lang="en-US" dirty="0"/>
          </a:p>
        </p:txBody>
      </p:sp>
      <p:sp>
        <p:nvSpPr>
          <p:cNvPr id="5" name="Content Placeholder 4"/>
          <p:cNvSpPr>
            <a:spLocks noGrp="1"/>
          </p:cNvSpPr>
          <p:nvPr>
            <p:ph idx="1"/>
          </p:nvPr>
        </p:nvSpPr>
        <p:spPr/>
        <p:txBody>
          <a:bodyPr/>
          <a:lstStyle/>
          <a:p>
            <a:r>
              <a:rPr lang="en-US" dirty="0" smtClean="0"/>
              <a:t>Similar to while, but checks the conditional at the end of the loop</a:t>
            </a:r>
          </a:p>
          <a:p>
            <a:r>
              <a:rPr lang="en-US" dirty="0" smtClean="0"/>
              <a:t>Used to make sure the loop runs at least once</a:t>
            </a:r>
          </a:p>
        </p:txBody>
      </p:sp>
    </p:spTree>
    <p:extLst>
      <p:ext uri="{BB962C8B-B14F-4D97-AF65-F5344CB8AC3E}">
        <p14:creationId xmlns:p14="http://schemas.microsoft.com/office/powerpoint/2010/main" val="17735074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42"/>
            <a:ext cx="10957560" cy="5016758"/>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smtClean="0">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5;</a:t>
            </a:r>
          </a:p>
          <a:p>
            <a:pPr marL="0" lvl="0" indent="0" eaLnBrk="0" fontAlgn="base" hangingPunct="0">
              <a:lnSpc>
                <a:spcPct val="100000"/>
              </a:lnSpc>
              <a:spcBef>
                <a:spcPct val="0"/>
              </a:spcBef>
              <a:spcAft>
                <a:spcPct val="0"/>
              </a:spcAft>
              <a:buNone/>
            </a:pPr>
            <a:endParaRPr lang="en-US" altLang="en-US" sz="3200" b="1"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do</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while</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a:solidFill>
                  <a:srgbClr val="000000"/>
                </a:solidFill>
                <a:latin typeface="Arial Unicode MS" panose="020B0604020202020204" pitchFamily="34" charset="-128"/>
              </a:rPr>
              <a:t> &lt;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9571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a:t>
            </a:r>
            <a:endParaRPr lang="en-US" dirty="0"/>
          </a:p>
        </p:txBody>
      </p:sp>
      <p:sp>
        <p:nvSpPr>
          <p:cNvPr id="5" name="Content Placeholder 4"/>
          <p:cNvSpPr>
            <a:spLocks noGrp="1"/>
          </p:cNvSpPr>
          <p:nvPr>
            <p:ph idx="1"/>
          </p:nvPr>
        </p:nvSpPr>
        <p:spPr/>
        <p:txBody>
          <a:bodyPr/>
          <a:lstStyle/>
          <a:p>
            <a:r>
              <a:rPr lang="en-US" dirty="0" smtClean="0"/>
              <a:t>Executes an instruction before the loop starts</a:t>
            </a:r>
          </a:p>
          <a:p>
            <a:r>
              <a:rPr lang="en-US" dirty="0" smtClean="0"/>
              <a:t>Loops while a condition is true, executing an instruction at the end of each loop</a:t>
            </a:r>
          </a:p>
        </p:txBody>
      </p:sp>
    </p:spTree>
    <p:extLst>
      <p:ext uri="{BB962C8B-B14F-4D97-AF65-F5344CB8AC3E}">
        <p14:creationId xmlns:p14="http://schemas.microsoft.com/office/powerpoint/2010/main" val="29770590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28765"/>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for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i</a:t>
            </a:r>
            <a:r>
              <a:rPr lang="en-US" altLang="en-US" sz="3200" dirty="0">
                <a:solidFill>
                  <a:srgbClr val="000000"/>
                </a:solidFill>
                <a:latin typeface="Arial Unicode MS" panose="020B0604020202020204" pitchFamily="34" charset="-128"/>
              </a:rPr>
              <a:t> = 1; $</a:t>
            </a:r>
            <a:r>
              <a:rPr lang="en-US" altLang="en-US" sz="3200" dirty="0" err="1">
                <a:solidFill>
                  <a:srgbClr val="000000"/>
                </a:solidFill>
                <a:latin typeface="Arial Unicode MS" panose="020B0604020202020204" pitchFamily="34" charset="-128"/>
              </a:rPr>
              <a:t>i</a:t>
            </a:r>
            <a:r>
              <a:rPr lang="en-US" altLang="en-US" sz="3200" dirty="0">
                <a:solidFill>
                  <a:srgbClr val="000000"/>
                </a:solidFill>
                <a:latin typeface="Arial Unicode MS" panose="020B0604020202020204" pitchFamily="34" charset="-128"/>
              </a:rPr>
              <a:t> &lt; 10; $</a:t>
            </a:r>
            <a:r>
              <a:rPr lang="en-US" altLang="en-US" sz="3200" dirty="0" err="1">
                <a:solidFill>
                  <a:srgbClr val="000000"/>
                </a:solidFill>
                <a:latin typeface="Arial Unicode MS" panose="020B0604020202020204" pitchFamily="34" charset="-128"/>
              </a:rPr>
              <a:t>i</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i</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2761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Juggling</a:t>
            </a:r>
            <a:endParaRPr lang="en-US" dirty="0"/>
          </a:p>
        </p:txBody>
      </p:sp>
      <p:sp>
        <p:nvSpPr>
          <p:cNvPr id="3" name="Content Placeholder 2"/>
          <p:cNvSpPr>
            <a:spLocks noGrp="1"/>
          </p:cNvSpPr>
          <p:nvPr>
            <p:ph idx="1"/>
          </p:nvPr>
        </p:nvSpPr>
        <p:spPr/>
        <p:txBody>
          <a:bodyPr/>
          <a:lstStyle/>
          <a:p>
            <a:r>
              <a:rPr lang="en-US" dirty="0" smtClean="0"/>
              <a:t>Every variable has a type, but PHP does its best to ignore them</a:t>
            </a:r>
          </a:p>
          <a:p>
            <a:r>
              <a:rPr lang="en-US" dirty="0" smtClean="0"/>
              <a:t>PHP tries to convert values to the type it thinks you want</a:t>
            </a:r>
          </a:p>
        </p:txBody>
      </p:sp>
    </p:spTree>
    <p:extLst>
      <p:ext uri="{BB962C8B-B14F-4D97-AF65-F5344CB8AC3E}">
        <p14:creationId xmlns:p14="http://schemas.microsoft.com/office/powerpoint/2010/main" val="1728145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Tools</a:t>
            </a:r>
            <a:endParaRPr lang="en-US" dirty="0"/>
          </a:p>
        </p:txBody>
      </p:sp>
      <p:sp>
        <p:nvSpPr>
          <p:cNvPr id="3" name="Content Placeholder 2"/>
          <p:cNvSpPr>
            <a:spLocks noGrp="1"/>
          </p:cNvSpPr>
          <p:nvPr>
            <p:ph idx="1"/>
          </p:nvPr>
        </p:nvSpPr>
        <p:spPr/>
        <p:txBody>
          <a:bodyPr/>
          <a:lstStyle/>
          <a:p>
            <a:r>
              <a:rPr lang="en-US" dirty="0" err="1" smtClean="0"/>
              <a:t>isset</a:t>
            </a:r>
            <a:r>
              <a:rPr lang="en-US" dirty="0" smtClean="0"/>
              <a:t>() – does it exist?</a:t>
            </a:r>
          </a:p>
          <a:p>
            <a:r>
              <a:rPr lang="en-US" dirty="0" err="1" smtClean="0"/>
              <a:t>is_null</a:t>
            </a:r>
            <a:r>
              <a:rPr lang="en-US" dirty="0" smtClean="0"/>
              <a:t>() – is the value null?</a:t>
            </a:r>
          </a:p>
          <a:p>
            <a:r>
              <a:rPr lang="en-US" dirty="0" smtClean="0"/>
              <a:t>empty() – does it have data somewhere?</a:t>
            </a:r>
          </a:p>
          <a:p>
            <a:r>
              <a:rPr lang="en-US" dirty="0" smtClean="0"/>
              <a:t>unset() – Deletes the variable</a:t>
            </a:r>
          </a:p>
          <a:p>
            <a:r>
              <a:rPr lang="en-US" dirty="0" err="1" smtClean="0"/>
              <a:t>var_dump</a:t>
            </a:r>
            <a:r>
              <a:rPr lang="en-US" dirty="0" smtClean="0"/>
              <a:t>() – Prints the variable’s contents (great for debugging)</a:t>
            </a:r>
          </a:p>
          <a:p>
            <a:endParaRPr lang="en-US" dirty="0" smtClean="0"/>
          </a:p>
          <a:p>
            <a:endParaRPr lang="en-US" dirty="0"/>
          </a:p>
        </p:txBody>
      </p:sp>
    </p:spTree>
    <p:extLst>
      <p:ext uri="{BB962C8B-B14F-4D97-AF65-F5344CB8AC3E}">
        <p14:creationId xmlns:p14="http://schemas.microsoft.com/office/powerpoint/2010/main" val="3522714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Data Types</a:t>
            </a:r>
            <a:endParaRPr lang="en-US" dirty="0"/>
          </a:p>
        </p:txBody>
      </p:sp>
      <p:sp>
        <p:nvSpPr>
          <p:cNvPr id="5" name="Text Placeholder 4"/>
          <p:cNvSpPr>
            <a:spLocks noGrp="1"/>
          </p:cNvSpPr>
          <p:nvPr>
            <p:ph type="body" idx="1"/>
          </p:nvPr>
        </p:nvSpPr>
        <p:spPr/>
        <p:txBody>
          <a:bodyPr/>
          <a:lstStyle/>
          <a:p>
            <a:r>
              <a:rPr lang="en-US" dirty="0" smtClean="0"/>
              <a:t>Integers and Booleans and strings, oh my!</a:t>
            </a:r>
            <a:endParaRPr lang="en-US" dirty="0"/>
          </a:p>
        </p:txBody>
      </p:sp>
    </p:spTree>
    <p:extLst>
      <p:ext uri="{BB962C8B-B14F-4D97-AF65-F5344CB8AC3E}">
        <p14:creationId xmlns:p14="http://schemas.microsoft.com/office/powerpoint/2010/main" val="193301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a:lstStyle/>
          <a:p>
            <a:r>
              <a:rPr lang="en-US" dirty="0"/>
              <a:t>N</a:t>
            </a:r>
            <a:r>
              <a:rPr lang="en-US" dirty="0" smtClean="0"/>
              <a:t>ull is weird</a:t>
            </a:r>
          </a:p>
          <a:p>
            <a:r>
              <a:rPr lang="en-US" dirty="0" smtClean="0"/>
              <a:t>Indicates absence of a value, but existence of a variable</a:t>
            </a:r>
          </a:p>
          <a:p>
            <a:r>
              <a:rPr lang="en-US" dirty="0" err="1" smtClean="0"/>
              <a:t>is_null</a:t>
            </a:r>
            <a:r>
              <a:rPr lang="en-US" dirty="0" smtClean="0"/>
              <a:t>()</a:t>
            </a:r>
          </a:p>
          <a:p>
            <a:endParaRPr lang="en-US" dirty="0"/>
          </a:p>
        </p:txBody>
      </p:sp>
    </p:spTree>
    <p:extLst>
      <p:ext uri="{BB962C8B-B14F-4D97-AF65-F5344CB8AC3E}">
        <p14:creationId xmlns:p14="http://schemas.microsoft.com/office/powerpoint/2010/main" val="85158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TotalTime>
  <Words>2234</Words>
  <Application>Microsoft Office PowerPoint</Application>
  <PresentationFormat>Widescreen</PresentationFormat>
  <Paragraphs>544</Paragraphs>
  <Slides>53</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 Unicode MS</vt:lpstr>
      <vt:lpstr>Arial</vt:lpstr>
      <vt:lpstr>Calibri</vt:lpstr>
      <vt:lpstr>Calibri Light</vt:lpstr>
      <vt:lpstr>Office Theme</vt:lpstr>
      <vt:lpstr>Basics Of Programming</vt:lpstr>
      <vt:lpstr>Variables</vt:lpstr>
      <vt:lpstr>What is a variable?</vt:lpstr>
      <vt:lpstr>PowerPoint Presentation</vt:lpstr>
      <vt:lpstr>Data Types</vt:lpstr>
      <vt:lpstr>Type Juggling</vt:lpstr>
      <vt:lpstr>Variable Tools</vt:lpstr>
      <vt:lpstr>Basic Data Types</vt:lpstr>
      <vt:lpstr>Null</vt:lpstr>
      <vt:lpstr>PowerPoint Presentation</vt:lpstr>
      <vt:lpstr>Boolean</vt:lpstr>
      <vt:lpstr>PowerPoint Presentation</vt:lpstr>
      <vt:lpstr>Integer</vt:lpstr>
      <vt:lpstr>PowerPoint Presentation</vt:lpstr>
      <vt:lpstr>Float</vt:lpstr>
      <vt:lpstr>PowerPoint Presentation</vt:lpstr>
      <vt:lpstr>String</vt:lpstr>
      <vt:lpstr>PowerPoint Presentation</vt:lpstr>
      <vt:lpstr>Single vs. Double Quotes</vt:lpstr>
      <vt:lpstr>PowerPoint Presentation</vt:lpstr>
      <vt:lpstr>Operators</vt:lpstr>
      <vt:lpstr>Operator Basics</vt:lpstr>
      <vt:lpstr>PowerPoint Presentation</vt:lpstr>
      <vt:lpstr>Basic Math</vt:lpstr>
      <vt:lpstr>PowerPoint Presentation</vt:lpstr>
      <vt:lpstr>Less Basic Math</vt:lpstr>
      <vt:lpstr>PowerPoint Presentation</vt:lpstr>
      <vt:lpstr>Increment and Decrement</vt:lpstr>
      <vt:lpstr>PowerPoint Presentation</vt:lpstr>
      <vt:lpstr>Concatenation</vt:lpstr>
      <vt:lpstr>PowerPoint Presentation</vt:lpstr>
      <vt:lpstr>Assignment Operators</vt:lpstr>
      <vt:lpstr>PowerPoint Presentation</vt:lpstr>
      <vt:lpstr>Comparison operators</vt:lpstr>
      <vt:lpstr>PowerPoint Presentation</vt:lpstr>
      <vt:lpstr>Logical operators</vt:lpstr>
      <vt:lpstr>PowerPoint Presentation</vt:lpstr>
      <vt:lpstr>Conditionals</vt:lpstr>
      <vt:lpstr>If</vt:lpstr>
      <vt:lpstr>PowerPoint Presentation</vt:lpstr>
      <vt:lpstr>Else</vt:lpstr>
      <vt:lpstr>PowerPoint Presentation</vt:lpstr>
      <vt:lpstr>Elseif</vt:lpstr>
      <vt:lpstr>PowerPoint Presentation</vt:lpstr>
      <vt:lpstr>Switch</vt:lpstr>
      <vt:lpstr>PowerPoint Presentation</vt:lpstr>
      <vt:lpstr>Loops</vt:lpstr>
      <vt:lpstr>While</vt:lpstr>
      <vt:lpstr>PowerPoint Presentation</vt:lpstr>
      <vt:lpstr>Do…While</vt:lpstr>
      <vt:lpstr>PowerPoint Presentation</vt:lpstr>
      <vt:lpstr>For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Programming</dc:title>
  <dc:creator>PHPEmbark</dc:creator>
  <cp:lastModifiedBy>Patrick Andersen</cp:lastModifiedBy>
  <cp:revision>49</cp:revision>
  <dcterms:created xsi:type="dcterms:W3CDTF">2015-03-28T14:33:46Z</dcterms:created>
  <dcterms:modified xsi:type="dcterms:W3CDTF">2015-04-03T17:12:04Z</dcterms:modified>
</cp:coreProperties>
</file>