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8"/>
  </p:notesMasterIdLst>
  <p:sldIdLst>
    <p:sldId id="256" r:id="rId2"/>
    <p:sldId id="267" r:id="rId3"/>
    <p:sldId id="273" r:id="rId4"/>
    <p:sldId id="257" r:id="rId5"/>
    <p:sldId id="274" r:id="rId6"/>
    <p:sldId id="258" r:id="rId7"/>
    <p:sldId id="275" r:id="rId8"/>
    <p:sldId id="282" r:id="rId9"/>
    <p:sldId id="276" r:id="rId10"/>
    <p:sldId id="277" r:id="rId11"/>
    <p:sldId id="304" r:id="rId12"/>
    <p:sldId id="280" r:id="rId13"/>
    <p:sldId id="283" r:id="rId14"/>
    <p:sldId id="284" r:id="rId15"/>
    <p:sldId id="305" r:id="rId16"/>
    <p:sldId id="285" r:id="rId17"/>
    <p:sldId id="286" r:id="rId18"/>
    <p:sldId id="287" r:id="rId19"/>
    <p:sldId id="306" r:id="rId20"/>
    <p:sldId id="288" r:id="rId21"/>
    <p:sldId id="289" r:id="rId22"/>
    <p:sldId id="290" r:id="rId23"/>
    <p:sldId id="291" r:id="rId24"/>
    <p:sldId id="307" r:id="rId25"/>
    <p:sldId id="308" r:id="rId26"/>
    <p:sldId id="268" r:id="rId27"/>
    <p:sldId id="264" r:id="rId28"/>
    <p:sldId id="292" r:id="rId29"/>
    <p:sldId id="295" r:id="rId30"/>
    <p:sldId id="309" r:id="rId31"/>
    <p:sldId id="278" r:id="rId32"/>
    <p:sldId id="310" r:id="rId33"/>
    <p:sldId id="265" r:id="rId34"/>
    <p:sldId id="298" r:id="rId35"/>
    <p:sldId id="296" r:id="rId36"/>
    <p:sldId id="297" r:id="rId37"/>
    <p:sldId id="311" r:id="rId38"/>
    <p:sldId id="299" r:id="rId39"/>
    <p:sldId id="312" r:id="rId40"/>
    <p:sldId id="313" r:id="rId41"/>
    <p:sldId id="294" r:id="rId42"/>
    <p:sldId id="270" r:id="rId43"/>
    <p:sldId id="269" r:id="rId44"/>
    <p:sldId id="300" r:id="rId45"/>
    <p:sldId id="301" r:id="rId46"/>
    <p:sldId id="303" r:id="rId47"/>
    <p:sldId id="314" r:id="rId48"/>
    <p:sldId id="302" r:id="rId49"/>
    <p:sldId id="315" r:id="rId50"/>
    <p:sldId id="318" r:id="rId51"/>
    <p:sldId id="271" r:id="rId52"/>
    <p:sldId id="316" r:id="rId53"/>
    <p:sldId id="317" r:id="rId54"/>
    <p:sldId id="293" r:id="rId55"/>
    <p:sldId id="272" r:id="rId56"/>
    <p:sldId id="262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67894" autoAdjust="0"/>
  </p:normalViewPr>
  <p:slideViewPr>
    <p:cSldViewPr snapToGrid="0" snapToObjects="1">
      <p:cViewPr varScale="1">
        <p:scale>
          <a:sx n="55" d="100"/>
          <a:sy n="55" d="100"/>
        </p:scale>
        <p:origin x="-244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88" d="100"/>
          <a:sy n="88" d="100"/>
        </p:scale>
        <p:origin x="3822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printerSettings" Target="printerSettings/printerSettings1.bin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36F9C-1562-5D45-A47B-541CF3EDD6FE}" type="datetimeFigureOut">
              <a:rPr lang="en-US" smtClean="0"/>
              <a:t>4/15/15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E688B-F764-3946-880A-E9595C798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77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Finally</a:t>
            </a:r>
            <a:r>
              <a:rPr lang="en-US" baseline="0" dirty="0" smtClean="0"/>
              <a:t> we’ll talk about layout and organization in our projects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have all the basic pieces we need – we understand the </a:t>
            </a:r>
            <a:r>
              <a:rPr lang="en-US" baseline="0" dirty="0" err="1" smtClean="0"/>
              <a:t>php</a:t>
            </a:r>
            <a:r>
              <a:rPr lang="en-US" baseline="0" dirty="0" smtClean="0"/>
              <a:t> language, we understand the internet and how we get and post data </a:t>
            </a:r>
          </a:p>
          <a:p>
            <a:r>
              <a:rPr lang="en-US" baseline="0" dirty="0" smtClean="0"/>
              <a:t>We’ve learned how to speak </a:t>
            </a:r>
            <a:r>
              <a:rPr lang="en-US" baseline="0" dirty="0" err="1" smtClean="0"/>
              <a:t>sql</a:t>
            </a:r>
            <a:r>
              <a:rPr lang="en-US" baseline="0" dirty="0" smtClean="0"/>
              <a:t> and store and retrieve data from the database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Now we’ll learn how to organize a project in a manner that will allow the project to grow in a healthy 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022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if we have these directories</a:t>
            </a:r>
            <a:r>
              <a:rPr lang="en-US" baseline="0" dirty="0" smtClean="0"/>
              <a:t> and each one will be holding a different type of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34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</a:t>
            </a:r>
            <a:r>
              <a:rPr lang="en-US" baseline="0" dirty="0" smtClean="0"/>
              <a:t> many people will want to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10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we can actual return</a:t>
            </a:r>
            <a:r>
              <a:rPr lang="en-US" baseline="0" dirty="0" smtClean="0"/>
              <a:t> an array from a PHP file and store it as a variable</a:t>
            </a:r>
          </a:p>
          <a:p>
            <a:r>
              <a:rPr lang="en-US" baseline="0" dirty="0" smtClean="0"/>
              <a:t>Remember we can have nested arrays as well, so we can have settings specific to just database, or just something else in our configuration file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745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this is how we would take our information and "load" it into a </a:t>
            </a:r>
            <a:r>
              <a:rPr lang="en-US" dirty="0" err="1" smtClean="0"/>
              <a:t>php</a:t>
            </a:r>
            <a:r>
              <a:rPr lang="en-US" dirty="0" smtClean="0"/>
              <a:t> variable in say our </a:t>
            </a:r>
            <a:r>
              <a:rPr lang="en-US" dirty="0" err="1" smtClean="0"/>
              <a:t>index</a:t>
            </a:r>
            <a:r>
              <a:rPr lang="en-US" baseline="0" dirty="0" err="1" smtClean="0"/>
              <a:t>.php</a:t>
            </a:r>
            <a:r>
              <a:rPr lang="en-US" baseline="0" dirty="0" smtClean="0"/>
              <a:t> file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85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214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You'll hear this word thrown around a lot, and the concept is important – but it's not as hard as people would have you believe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632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</a:t>
            </a:r>
            <a:r>
              <a:rPr lang="en-US" baseline="0" dirty="0" smtClean="0"/>
              <a:t> when we don't inject data, we're expecting our code to know about the internal information of what we're passing in</a:t>
            </a:r>
          </a:p>
          <a:p>
            <a:r>
              <a:rPr lang="en-US" baseline="0" dirty="0" smtClean="0"/>
              <a:t>whether it's an array or an object, if we change the format our code will break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94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However,</a:t>
            </a:r>
            <a:r>
              <a:rPr lang="en-US" baseline="0" dirty="0" smtClean="0"/>
              <a:t> if we pass in the direct values we allow the outer container for our configuration to change ,morph, and rename while our internal data is always consistent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means for our code we might have more lines in our </a:t>
            </a:r>
            <a:r>
              <a:rPr lang="en-US" baseline="0" dirty="0" err="1" smtClean="0"/>
              <a:t>index.php</a:t>
            </a:r>
            <a:r>
              <a:rPr lang="en-US" baseline="0" dirty="0" smtClean="0"/>
              <a:t>, but we can also trade in a different configuration style some day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616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what is </a:t>
            </a:r>
            <a:r>
              <a:rPr lang="en-US" dirty="0" err="1" smtClean="0"/>
              <a:t>autoloading</a:t>
            </a:r>
            <a:r>
              <a:rPr lang="en-US" dirty="0" smtClean="0"/>
              <a:t>? </a:t>
            </a:r>
          </a:p>
          <a:p>
            <a:r>
              <a:rPr lang="en-US" dirty="0" err="1" smtClean="0"/>
              <a:t>Autoloading</a:t>
            </a:r>
            <a:r>
              <a:rPr lang="en-US" baseline="0" dirty="0" smtClean="0"/>
              <a:t> is when PHP looks for a class that doesn't yet exist by following some specific rules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473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why does the first even</a:t>
            </a:r>
            <a:r>
              <a:rPr lang="en-US" baseline="0" dirty="0" smtClean="0"/>
              <a:t> exists? originally you would define an </a:t>
            </a:r>
            <a:r>
              <a:rPr lang="en-US" baseline="0" dirty="0" err="1" smtClean="0"/>
              <a:t>autoload</a:t>
            </a:r>
            <a:r>
              <a:rPr lang="en-US" baseline="0" dirty="0" smtClean="0"/>
              <a:t> function and </a:t>
            </a:r>
            <a:r>
              <a:rPr lang="en-US" baseline="0" dirty="0" err="1" smtClean="0"/>
              <a:t>php</a:t>
            </a:r>
            <a:r>
              <a:rPr lang="en-US" baseline="0" dirty="0" smtClean="0"/>
              <a:t> would call it</a:t>
            </a:r>
          </a:p>
          <a:p>
            <a:r>
              <a:rPr lang="en-US" baseline="0" dirty="0" smtClean="0"/>
              <a:t>however what happens when you need several different ways of loading things?  </a:t>
            </a:r>
            <a:r>
              <a:rPr lang="en-US" baseline="0" dirty="0" err="1" smtClean="0"/>
              <a:t>spl_autoload_register</a:t>
            </a:r>
            <a:r>
              <a:rPr lang="en-US" baseline="0" dirty="0" smtClean="0"/>
              <a:t> allows you </a:t>
            </a:r>
          </a:p>
          <a:p>
            <a:r>
              <a:rPr lang="en-US" baseline="0" dirty="0" smtClean="0"/>
              <a:t>to set up a "stack" of </a:t>
            </a:r>
            <a:r>
              <a:rPr lang="en-US" baseline="0" dirty="0" err="1" smtClean="0"/>
              <a:t>autoload</a:t>
            </a:r>
            <a:r>
              <a:rPr lang="en-US" baseline="0" dirty="0" smtClean="0"/>
              <a:t> functions – PHP will loop through them until one works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66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</a:t>
            </a:r>
            <a:r>
              <a:rPr lang="en-US" baseline="0" dirty="0" smtClean="0"/>
              <a:t> here is a really simple application we’re been working on writing with pieces from the other sections – we're using all the skills we’ve developed in programming PHP, dealing with the internet, and writing SQL</a:t>
            </a:r>
          </a:p>
          <a:p>
            <a:r>
              <a:rPr lang="en-US" baseline="0" dirty="0" smtClean="0"/>
              <a:t>we're keeping our "Required components" as simple as possible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we're not going to describe anything beyond this to start with, we want to keep things as simple as possible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784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a basic autoloader takes a </a:t>
            </a:r>
            <a:r>
              <a:rPr lang="en-US" dirty="0" err="1" smtClean="0"/>
              <a:t>classname</a:t>
            </a:r>
            <a:r>
              <a:rPr lang="en-US" dirty="0" smtClean="0"/>
              <a:t> and looks for a file with a specific name</a:t>
            </a:r>
          </a:p>
          <a:p>
            <a:r>
              <a:rPr lang="en-US" baseline="0" dirty="0" smtClean="0"/>
              <a:t>PHP has a default autoloader that will split on the directory separator and load classes with it as well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9548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a basic autoloader takes a </a:t>
            </a:r>
            <a:r>
              <a:rPr lang="en-US" dirty="0" err="1" smtClean="0"/>
              <a:t>classname</a:t>
            </a:r>
            <a:r>
              <a:rPr lang="en-US" dirty="0" smtClean="0"/>
              <a:t> and looks for a file with a specific name</a:t>
            </a:r>
          </a:p>
          <a:p>
            <a:r>
              <a:rPr lang="en-US" baseline="0" dirty="0" smtClean="0"/>
              <a:t>PHP has a default autoloader that will split on the directory separator and load classes with it as well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153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over explaining namespaces</a:t>
            </a:r>
          </a:p>
          <a:p>
            <a:r>
              <a:rPr lang="en-US" dirty="0" smtClean="0"/>
              <a:t>concept of namespaces mapping to directories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8404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881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We're going to consolidate</a:t>
            </a:r>
            <a:r>
              <a:rPr lang="en-US" baseline="0" dirty="0" smtClean="0"/>
              <a:t> our data model information</a:t>
            </a:r>
          </a:p>
          <a:p>
            <a:r>
              <a:rPr lang="en-US" baseline="0" dirty="0" smtClean="0"/>
              <a:t>and tie it into our validation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678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connection class is designed to be a simple, well designed way to talk to the database</a:t>
            </a:r>
          </a:p>
          <a:p>
            <a:r>
              <a:rPr lang="en-US" dirty="0" smtClean="0"/>
              <a:t>Each</a:t>
            </a:r>
            <a:r>
              <a:rPr lang="en-US" baseline="0" dirty="0" smtClean="0"/>
              <a:t> data model will require this class to be passed into it</a:t>
            </a:r>
          </a:p>
          <a:p>
            <a:r>
              <a:rPr lang="en-US" baseline="0" dirty="0" smtClean="0"/>
              <a:t>This is often known as “dependency injection” – we pass in the things that are necessary for the object when we create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445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reasons for extending</a:t>
            </a:r>
            <a:r>
              <a:rPr lang="en-US" baseline="0" dirty="0" smtClean="0"/>
              <a:t> PDO are pretty simple, we want to control the construction of the </a:t>
            </a:r>
            <a:r>
              <a:rPr lang="en-US" baseline="0" dirty="0" err="1" smtClean="0"/>
              <a:t>dsn</a:t>
            </a:r>
            <a:r>
              <a:rPr lang="en-US" baseline="0" dirty="0" smtClean="0"/>
              <a:t>, and also </a:t>
            </a:r>
          </a:p>
          <a:p>
            <a:r>
              <a:rPr lang="en-US" baseline="0" dirty="0" smtClean="0"/>
              <a:t>we like to control </a:t>
            </a:r>
            <a:r>
              <a:rPr lang="en-US" baseline="0" dirty="0" err="1" smtClean="0"/>
              <a:t>pdo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since by default PDO doesn't actually give you errors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265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we want to be injecting</a:t>
            </a:r>
            <a:r>
              <a:rPr lang="en-US" baseline="0" dirty="0" smtClean="0"/>
              <a:t> this – because PDO connects automatically and we only need one connection for a request</a:t>
            </a:r>
          </a:p>
          <a:p>
            <a:r>
              <a:rPr lang="en-US" baseline="0" dirty="0" smtClean="0"/>
              <a:t>ideally we would "lazy" connect but that's a bit beyond this code yet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544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extending classes</a:t>
            </a:r>
          </a:p>
          <a:p>
            <a:r>
              <a:rPr lang="en-US" baseline="0" dirty="0" smtClean="0"/>
              <a:t>explain “over-riding” methods</a:t>
            </a:r>
          </a:p>
          <a:p>
            <a:r>
              <a:rPr lang="en-US" baseline="0" dirty="0" smtClean="0"/>
              <a:t>calling parent methods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921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we've already done some of this – we have</a:t>
            </a:r>
            <a:r>
              <a:rPr lang="en-US" baseline="0" dirty="0" smtClean="0"/>
              <a:t> classes that are consolidating all our </a:t>
            </a:r>
            <a:r>
              <a:rPr lang="en-US" baseline="0" dirty="0" err="1" smtClean="0"/>
              <a:t>sql</a:t>
            </a:r>
            <a:r>
              <a:rPr lang="en-US" baseline="0" dirty="0" smtClean="0"/>
              <a:t> queries into helpful things like</a:t>
            </a:r>
          </a:p>
          <a:p>
            <a:r>
              <a:rPr lang="en-US" baseline="0" dirty="0" smtClean="0"/>
              <a:t>get, </a:t>
            </a:r>
            <a:r>
              <a:rPr lang="en-US" baseline="0" dirty="0" err="1" smtClean="0"/>
              <a:t>getAll</a:t>
            </a:r>
            <a:r>
              <a:rPr lang="en-US" baseline="0" dirty="0" smtClean="0"/>
              <a:t>, update, insert, delete, </a:t>
            </a:r>
            <a:r>
              <a:rPr lang="en-US" baseline="0" dirty="0" err="1" smtClean="0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90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big problem many beginning developers</a:t>
            </a:r>
            <a:r>
              <a:rPr lang="en-US" baseline="0" dirty="0" smtClean="0"/>
              <a:t> have is moving from "I can write some </a:t>
            </a:r>
            <a:r>
              <a:rPr lang="en-US" baseline="0" dirty="0" err="1" smtClean="0"/>
              <a:t>php</a:t>
            </a:r>
            <a:r>
              <a:rPr lang="en-US" baseline="0" dirty="0" smtClean="0"/>
              <a:t>" to "I can start my own new project in </a:t>
            </a:r>
            <a:r>
              <a:rPr lang="en-US" baseline="0" dirty="0" err="1" smtClean="0"/>
              <a:t>php</a:t>
            </a:r>
            <a:r>
              <a:rPr lang="en-US" baseline="0" dirty="0" smtClean="0"/>
              <a:t>"</a:t>
            </a:r>
          </a:p>
          <a:p>
            <a:r>
              <a:rPr lang="en-US" baseline="0" dirty="0" smtClean="0"/>
              <a:t>There are a lots of questions that roll into that problem</a:t>
            </a:r>
          </a:p>
          <a:p>
            <a:r>
              <a:rPr lang="en-US" baseline="0" dirty="0" smtClean="0"/>
              <a:t>this is moving beyond a question of "how to program" into "how to architect software" which is a much harder place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001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037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</a:t>
            </a:r>
            <a:r>
              <a:rPr lang="en-US" baseline="0" dirty="0" smtClean="0"/>
              <a:t> we have these two models that we've created in </a:t>
            </a:r>
            <a:r>
              <a:rPr lang="en-US" baseline="0" dirty="0" err="1" smtClean="0"/>
              <a:t>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126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So our user object will define what items are necessary for a user</a:t>
            </a:r>
          </a:p>
          <a:p>
            <a:r>
              <a:rPr lang="en-US" baseline="0" dirty="0" smtClean="0"/>
              <a:t>An object is preferable to an array because you can lock down the necessary information</a:t>
            </a:r>
          </a:p>
          <a:p>
            <a:r>
              <a:rPr lang="en-US" baseline="0" dirty="0" smtClean="0"/>
              <a:t>otherwise you're doing a lot of </a:t>
            </a:r>
            <a:r>
              <a:rPr lang="en-US" baseline="0" dirty="0" err="1" smtClean="0"/>
              <a:t>isset</a:t>
            </a:r>
            <a:r>
              <a:rPr lang="en-US" baseline="0" dirty="0" smtClean="0"/>
              <a:t> checks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520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will create an object of user with the properties from whatever is fetched from user</a:t>
            </a:r>
          </a:p>
          <a:p>
            <a:r>
              <a:rPr lang="en-US" baseline="0" dirty="0" smtClean="0"/>
              <a:t>this is a neat trick of </a:t>
            </a:r>
            <a:r>
              <a:rPr lang="en-US" baseline="0" dirty="0" err="1" smtClean="0"/>
              <a:t>pdo</a:t>
            </a:r>
            <a:r>
              <a:rPr lang="en-US" baseline="0" dirty="0" smtClean="0"/>
              <a:t> – you should read the manual about fetch modes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 that the properties will be populated before the constructor is call, unless you use a specific fetch mode, but usually you don't care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064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You can also instruct multiple rows to be fetched with a specific fetch mode as you iterate through them, this is another neat feature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691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you link your validation methods directly to the data, this also allows you to change your data definition and keep your validation linked together with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429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881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PHP</a:t>
            </a:r>
            <a:r>
              <a:rPr lang="en-US" baseline="0" dirty="0" smtClean="0"/>
              <a:t> is a template language – there’s no reason to make things complex</a:t>
            </a:r>
          </a:p>
          <a:p>
            <a:r>
              <a:rPr lang="en-US" baseline="0" dirty="0" smtClean="0"/>
              <a:t>although this is sometimes called “views” the concept is similar</a:t>
            </a:r>
          </a:p>
          <a:p>
            <a:r>
              <a:rPr lang="en-US" baseline="0" dirty="0" smtClean="0"/>
              <a:t>you have a file with placeholders that you want to fill with data before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467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what we're calling a "template" is a small chunk of html that we can echo</a:t>
            </a:r>
            <a:r>
              <a:rPr lang="en-US" baseline="0" dirty="0" smtClean="0"/>
              <a:t> out PHP and maybe do a little bit of logic on</a:t>
            </a:r>
          </a:p>
          <a:p>
            <a:r>
              <a:rPr lang="en-US" baseline="0" dirty="0" smtClean="0"/>
              <a:t>logic SHOULD be limited to loops (</a:t>
            </a:r>
            <a:r>
              <a:rPr lang="en-US" baseline="0" dirty="0" err="1" smtClean="0"/>
              <a:t>foreach</a:t>
            </a:r>
            <a:r>
              <a:rPr lang="en-US" baseline="0" dirty="0" smtClean="0"/>
              <a:t>), </a:t>
            </a:r>
            <a:r>
              <a:rPr lang="en-US" baseline="0" dirty="0" err="1" smtClean="0"/>
              <a:t>isset</a:t>
            </a:r>
            <a:r>
              <a:rPr lang="en-US" baseline="0" dirty="0" smtClean="0"/>
              <a:t> checks, and simple if/else logic</a:t>
            </a:r>
          </a:p>
          <a:p>
            <a:r>
              <a:rPr lang="en-US" baseline="0" dirty="0" smtClean="0"/>
              <a:t>the less logic you have in your templates the happier you'll be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826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a very simple template class</a:t>
            </a:r>
          </a:p>
          <a:p>
            <a:r>
              <a:rPr lang="en-US" dirty="0" smtClean="0"/>
              <a:t>we</a:t>
            </a:r>
            <a:r>
              <a:rPr lang="en-US" baseline="0" dirty="0" smtClean="0"/>
              <a:t> need to be able to give it a template (</a:t>
            </a:r>
            <a:r>
              <a:rPr lang="en-US" baseline="0" dirty="0" err="1" smtClean="0"/>
              <a:t>flename</a:t>
            </a:r>
            <a:r>
              <a:rPr lang="en-US" baseline="0" dirty="0" smtClean="0"/>
              <a:t>) to generate</a:t>
            </a:r>
          </a:p>
          <a:p>
            <a:r>
              <a:rPr lang="en-US" baseline="0" dirty="0" smtClean="0"/>
              <a:t>we need to be able to give it data to insert into the template</a:t>
            </a:r>
          </a:p>
          <a:p>
            <a:r>
              <a:rPr lang="en-US" baseline="0" dirty="0" smtClean="0"/>
              <a:t>we need to have some helper functionality for things like escaping our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09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</a:t>
            </a:r>
            <a:r>
              <a:rPr lang="en-US" baseline="0" dirty="0" smtClean="0"/>
              <a:t> we’ll start with the most basic thing of all – how do we organize this stuff on disc?</a:t>
            </a:r>
          </a:p>
          <a:p>
            <a:r>
              <a:rPr lang="en-US" baseline="0" dirty="0" smtClean="0"/>
              <a:t>We'll talk about separation of concerns</a:t>
            </a:r>
          </a:p>
          <a:p>
            <a:r>
              <a:rPr lang="en-US" baseline="0" dirty="0" smtClean="0"/>
              <a:t>We'll talk about </a:t>
            </a:r>
            <a:r>
              <a:rPr lang="en-US" baseline="0" dirty="0" err="1" smtClean="0"/>
              <a:t>autoloading</a:t>
            </a:r>
            <a:endParaRPr lang="en-US" baseline="0" dirty="0" smtClean="0"/>
          </a:p>
          <a:p>
            <a:r>
              <a:rPr lang="en-US" baseline="0" dirty="0" smtClean="0"/>
              <a:t>We'll talk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Directory organization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App organization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Configuration Information and Dependency Injection discussion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Autoloading</a:t>
            </a: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6785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this is a very simple example template file</a:t>
            </a:r>
          </a:p>
          <a:p>
            <a:r>
              <a:rPr lang="en-US" dirty="0" smtClean="0"/>
              <a:t>because we're executing this inside a class method, our data will be properties of the</a:t>
            </a:r>
            <a:r>
              <a:rPr lang="en-US" baseline="0" dirty="0" smtClean="0"/>
              <a:t> object</a:t>
            </a:r>
          </a:p>
          <a:p>
            <a:r>
              <a:rPr lang="en-US" baseline="0" dirty="0" smtClean="0"/>
              <a:t>we use the PHP short tags which are always available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it's a shortcut to typing &lt;?</a:t>
            </a:r>
            <a:r>
              <a:rPr lang="en-US" baseline="0" dirty="0" err="1" smtClean="0"/>
              <a:t>php</a:t>
            </a:r>
            <a:r>
              <a:rPr lang="en-US" baseline="0" dirty="0" smtClean="0"/>
              <a:t> echo $this-&gt;title ?&gt;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don't need closing ; when you jump in and out of PHP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488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</a:t>
            </a:r>
            <a:r>
              <a:rPr lang="en-US" baseline="0" dirty="0" smtClean="0"/>
              <a:t> our template class has a simple "render" method</a:t>
            </a:r>
            <a:r>
              <a:rPr lang="en-US" baseline="0" dirty="0"/>
              <a:t> </a:t>
            </a:r>
            <a:r>
              <a:rPr lang="en-US" baseline="0" dirty="0" smtClean="0"/>
              <a:t>which takes a template filename and renders it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1024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So basically all we do is set our variables, then render our template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2763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9692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a template class probably needs a way to do a couple of things</a:t>
            </a:r>
          </a:p>
          <a:p>
            <a:r>
              <a:rPr lang="en-US" dirty="0" smtClean="0"/>
              <a:t>First is to have a way to have a "base" template</a:t>
            </a:r>
            <a:r>
              <a:rPr lang="en-US" baseline="0" dirty="0" smtClean="0"/>
              <a:t> set </a:t>
            </a:r>
          </a:p>
          <a:p>
            <a:r>
              <a:rPr lang="en-US" baseline="0" dirty="0" smtClean="0"/>
              <a:t>these are all considerations for writing a "base" class that will do the template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2194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98024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PHP</a:t>
            </a:r>
            <a:r>
              <a:rPr lang="en-US" baseline="0" dirty="0" smtClean="0"/>
              <a:t> is a template language – there’s no reason to make things complex</a:t>
            </a:r>
          </a:p>
          <a:p>
            <a:r>
              <a:rPr lang="en-US" baseline="0" dirty="0" smtClean="0"/>
              <a:t>although this is sometimes called “views” the concept is similar</a:t>
            </a:r>
          </a:p>
          <a:p>
            <a:r>
              <a:rPr lang="en-US" baseline="0" dirty="0" smtClean="0"/>
              <a:t>you have a file with placeholders that you want to fill with data before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6785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group them instead of doing ugly </a:t>
            </a:r>
            <a:r>
              <a:rPr lang="en-US" dirty="0" err="1" smtClean="0"/>
              <a:t>urls</a:t>
            </a:r>
            <a:r>
              <a:rPr lang="en-US" baseline="0" dirty="0" smtClean="0"/>
              <a:t> – separate files for each little things is annoying – especially since they share both model and template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8583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1683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where do we go from here?</a:t>
            </a:r>
          </a:p>
          <a:p>
            <a:r>
              <a:rPr lang="en-US" dirty="0" smtClean="0"/>
              <a:t>We have a working application</a:t>
            </a:r>
          </a:p>
          <a:p>
            <a:r>
              <a:rPr lang="en-US" dirty="0" smtClean="0"/>
              <a:t>We</a:t>
            </a:r>
            <a:r>
              <a:rPr lang="en-US" baseline="0" dirty="0" smtClean="0"/>
              <a:t> understand the basics of working with PHP code</a:t>
            </a:r>
          </a:p>
          <a:p>
            <a:r>
              <a:rPr lang="en-US" baseline="0" dirty="0" smtClean="0"/>
              <a:t>But there's still so much more to learn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63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this is the basic way in which almost all PHP projects are laid out in this day and age</a:t>
            </a:r>
          </a:p>
          <a:p>
            <a:endParaRPr lang="en-US" dirty="0" smtClean="0"/>
          </a:p>
          <a:p>
            <a:r>
              <a:rPr lang="en-US" dirty="0" smtClean="0"/>
              <a:t>data is the place where we'll store our database information – this might</a:t>
            </a:r>
            <a:r>
              <a:rPr lang="en-US" baseline="0" dirty="0" smtClean="0"/>
              <a:t> be used for cache or something else</a:t>
            </a:r>
          </a:p>
          <a:p>
            <a:r>
              <a:rPr lang="en-US" baseline="0" dirty="0" err="1" smtClean="0"/>
              <a:t>config</a:t>
            </a:r>
            <a:r>
              <a:rPr lang="en-US" baseline="0" dirty="0" smtClean="0"/>
              <a:t> is the place to store configuration information</a:t>
            </a:r>
          </a:p>
          <a:p>
            <a:r>
              <a:rPr lang="en-US" baseline="0" dirty="0" err="1" smtClean="0"/>
              <a:t>src</a:t>
            </a:r>
            <a:r>
              <a:rPr lang="en-US" baseline="0" dirty="0" smtClean="0"/>
              <a:t> will be the majority of the actual </a:t>
            </a:r>
            <a:r>
              <a:rPr lang="en-US" baseline="0" dirty="0" err="1" smtClean="0"/>
              <a:t>php</a:t>
            </a:r>
            <a:r>
              <a:rPr lang="en-US" baseline="0" dirty="0" smtClean="0"/>
              <a:t> code for our application</a:t>
            </a:r>
          </a:p>
          <a:p>
            <a:r>
              <a:rPr lang="en-US" baseline="0" dirty="0" smtClean="0"/>
              <a:t>public is where the information you want to see via the web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5713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</a:t>
            </a:r>
            <a:r>
              <a:rPr lang="en-US" baseline="0" dirty="0" smtClean="0"/>
              <a:t> are 5 of the most important principles in laying out and designing a project.  We're going go use each of these things as a demonstration in how to lay things out</a:t>
            </a:r>
          </a:p>
          <a:p>
            <a:r>
              <a:rPr lang="en-US" baseline="0" dirty="0" smtClean="0"/>
              <a:t>because these are best displayed by example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hilariously enough like most things in software development we have silly acronyms for them all</a:t>
            </a:r>
          </a:p>
          <a:p>
            <a:endParaRPr lang="en-US" baseline="0" dirty="0" smtClean="0"/>
          </a:p>
          <a:p>
            <a:r>
              <a:rPr lang="en-US" dirty="0" smtClean="0"/>
              <a:t>The DRY principle is stated as “Every piece of knowledge must have a single, unambiguous, authoritative representation within a system.” – don't repeat yourself (use the "rule</a:t>
            </a:r>
            <a:r>
              <a:rPr lang="en-US" baseline="0" dirty="0" smtClean="0"/>
              <a:t> of three")</a:t>
            </a:r>
            <a:endParaRPr lang="en-US" dirty="0" smtClean="0"/>
          </a:p>
          <a:p>
            <a:r>
              <a:rPr lang="en-US" dirty="0" smtClean="0"/>
              <a:t>Separation</a:t>
            </a:r>
            <a:r>
              <a:rPr lang="en-US" baseline="0" dirty="0" smtClean="0"/>
              <a:t> of concerns  Modularity, and hence separation of concerns, is achieved by encapsulating information inside a section of code that has a well-defined interface</a:t>
            </a:r>
          </a:p>
          <a:p>
            <a:r>
              <a:rPr lang="en-US" baseline="0" dirty="0" err="1" smtClean="0"/>
              <a:t>yagni</a:t>
            </a:r>
            <a:r>
              <a:rPr lang="en-US" baseline="0" dirty="0" smtClean="0"/>
              <a:t> is "you </a:t>
            </a:r>
            <a:r>
              <a:rPr lang="en-US" baseline="0" dirty="0" err="1" smtClean="0"/>
              <a:t>ain't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gonna</a:t>
            </a:r>
            <a:r>
              <a:rPr lang="en-US" baseline="0" dirty="0" smtClean="0"/>
              <a:t> need it") – minimize what you design upfront until you need it</a:t>
            </a:r>
          </a:p>
          <a:p>
            <a:r>
              <a:rPr lang="en-US" baseline="0" dirty="0" smtClean="0"/>
              <a:t>single responsibility principle – each component or module has one job (one feature, one bit of functionality, or one aggregate of functionality)</a:t>
            </a:r>
          </a:p>
          <a:p>
            <a:r>
              <a:rPr lang="en-US" baseline="0" dirty="0" smtClean="0"/>
              <a:t>LOD – law of Demeter – principle of least knowledge – each object shouldn't know about internal details of another object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6279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Now we aren't quite ready for a two day workshop for this, but here are a list of things you should look into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9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</a:t>
            </a:r>
            <a:r>
              <a:rPr lang="en-US" baseline="0" dirty="0" smtClean="0"/>
              <a:t> rule of thumb, anything you don</a:t>
            </a:r>
            <a:r>
              <a:rPr lang="fr-FR" baseline="0" dirty="0" smtClean="0"/>
              <a:t>’</a:t>
            </a:r>
            <a:r>
              <a:rPr lang="en-US" baseline="0" dirty="0" smtClean="0"/>
              <a:t>t’ want the user to be able to put into a </a:t>
            </a:r>
            <a:r>
              <a:rPr lang="en-US" baseline="0" dirty="0" err="1" smtClean="0"/>
              <a:t>url</a:t>
            </a:r>
            <a:r>
              <a:rPr lang="en-US" baseline="0" dirty="0" smtClean="0"/>
              <a:t> and access should NEVER be in your </a:t>
            </a:r>
            <a:r>
              <a:rPr lang="en-US" baseline="0" dirty="0" err="1" smtClean="0"/>
              <a:t>webroot</a:t>
            </a:r>
            <a:endParaRPr lang="en-US" baseline="0" dirty="0" smtClean="0"/>
          </a:p>
          <a:p>
            <a:r>
              <a:rPr lang="en-US" baseline="0" dirty="0" err="1" smtClean="0"/>
              <a:t>docroot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if you're doing hosting somewhere you ALWAYS need to know what this is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going to be controlled by your server 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the built in server it's controlled by the –t flag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1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the</a:t>
            </a:r>
            <a:r>
              <a:rPr lang="en-US" baseline="0" dirty="0" smtClean="0"/>
              <a:t> actual we files we want in our public place</a:t>
            </a:r>
          </a:p>
          <a:p>
            <a:r>
              <a:rPr lang="en-US" baseline="0" dirty="0" smtClean="0"/>
              <a:t>anything that you will need to access via a </a:t>
            </a:r>
            <a:r>
              <a:rPr lang="en-US" baseline="0" dirty="0" err="1" smtClean="0"/>
              <a:t>url</a:t>
            </a:r>
            <a:r>
              <a:rPr lang="en-US" baseline="0" dirty="0" smtClean="0"/>
              <a:t> – an image, 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 files, will need to be in this public directory</a:t>
            </a:r>
          </a:p>
          <a:p>
            <a:r>
              <a:rPr lang="en-US" baseline="0" dirty="0" smtClean="0"/>
              <a:t>The second part of this is telling your webserver where this location is</a:t>
            </a:r>
          </a:p>
          <a:p>
            <a:r>
              <a:rPr lang="en-US" baseline="0" dirty="0" smtClean="0"/>
              <a:t>for this, we will need to pass a –t 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14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directories will vary depending</a:t>
            </a:r>
            <a:r>
              <a:rPr lang="en-US" baseline="0" dirty="0" smtClean="0"/>
              <a:t> on what data is being stored</a:t>
            </a:r>
          </a:p>
          <a:p>
            <a:r>
              <a:rPr lang="en-US" baseline="0" dirty="0" smtClean="0"/>
              <a:t>you might also see temporary directories  or cached information</a:t>
            </a:r>
          </a:p>
          <a:p>
            <a:r>
              <a:rPr lang="en-US" baseline="0" dirty="0" smtClean="0"/>
              <a:t>or even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70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often</a:t>
            </a:r>
            <a:r>
              <a:rPr lang="en-US" baseline="0" dirty="0" smtClean="0"/>
              <a:t> called "Model View Controller" – This is probably and overly simplified term, but we will be splitting up our application into this basic concept</a:t>
            </a:r>
          </a:p>
          <a:p>
            <a:r>
              <a:rPr lang="en-US" baseline="0" dirty="0" smtClean="0"/>
              <a:t>Sometimes these come with other names but in a practical manner almost every application is broken up into the data and where it's stored, the logic of the application, and how our application is displayed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76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A416-0C0F-2245-A2B5-2B251728910F}" type="datetimeFigureOut">
              <a:rPr lang="en-US" smtClean="0"/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2DBC-C1C0-7A4B-8960-F70ED0868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3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A416-0C0F-2245-A2B5-2B251728910F}" type="datetimeFigureOut">
              <a:rPr lang="en-US" smtClean="0"/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2DBC-C1C0-7A4B-8960-F70ED0868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21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A416-0C0F-2245-A2B5-2B251728910F}" type="datetimeFigureOut">
              <a:rPr lang="en-US" smtClean="0"/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2DBC-C1C0-7A4B-8960-F70ED0868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99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A416-0C0F-2245-A2B5-2B251728910F}" type="datetimeFigureOut">
              <a:rPr lang="en-US" smtClean="0"/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2DBC-C1C0-7A4B-8960-F70ED0868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7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A416-0C0F-2245-A2B5-2B251728910F}" type="datetimeFigureOut">
              <a:rPr lang="en-US" smtClean="0"/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2DBC-C1C0-7A4B-8960-F70ED0868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91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A416-0C0F-2245-A2B5-2B251728910F}" type="datetimeFigureOut">
              <a:rPr lang="en-US" smtClean="0"/>
              <a:t>4/15/15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2DBC-C1C0-7A4B-8960-F70ED0868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42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A416-0C0F-2245-A2B5-2B251728910F}" type="datetimeFigureOut">
              <a:rPr lang="en-US" smtClean="0"/>
              <a:t>4/15/15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2DBC-C1C0-7A4B-8960-F70ED0868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6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A416-0C0F-2245-A2B5-2B251728910F}" type="datetimeFigureOut">
              <a:rPr lang="en-US" smtClean="0"/>
              <a:t>4/15/15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2DBC-C1C0-7A4B-8960-F70ED0868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38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A416-0C0F-2245-A2B5-2B251728910F}" type="datetimeFigureOut">
              <a:rPr lang="en-US" smtClean="0"/>
              <a:t>4/15/15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2DBC-C1C0-7A4B-8960-F70ED0868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5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A416-0C0F-2245-A2B5-2B251728910F}" type="datetimeFigureOut">
              <a:rPr lang="en-US" smtClean="0"/>
              <a:t>4/15/15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2DBC-C1C0-7A4B-8960-F70ED0868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78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A416-0C0F-2245-A2B5-2B251728910F}" type="datetimeFigureOut">
              <a:rPr lang="en-US" smtClean="0"/>
              <a:t>4/15/15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2DBC-C1C0-7A4B-8960-F70ED0868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4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1A416-0C0F-2245-A2B5-2B251728910F}" type="datetimeFigureOut">
              <a:rPr lang="en-US" smtClean="0"/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92DBC-C1C0-7A4B-8960-F70ED0868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63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Organization and Projects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From Programming to Architecture</a:t>
            </a:r>
          </a:p>
        </p:txBody>
      </p:sp>
    </p:spTree>
    <p:extLst>
      <p:ext uri="{BB962C8B-B14F-4D97-AF65-F5344CB8AC3E}">
        <p14:creationId xmlns:p14="http://schemas.microsoft.com/office/powerpoint/2010/main" val="3614767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/</a:t>
            </a:r>
            <a:r>
              <a:rPr lang="en-US" dirty="0" err="1" smtClean="0">
                <a:latin typeface="Lucida Console" panose="020B0609040504020204" pitchFamily="49" charset="0"/>
              </a:rPr>
              <a:t>src</a:t>
            </a:r>
            <a:r>
              <a:rPr lang="en-US" dirty="0" smtClean="0">
                <a:latin typeface="Lucida Console" panose="020B0609040504020204" pitchFamily="49" charset="0"/>
              </a:rPr>
              <a:t>/Journal/Model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/</a:t>
            </a:r>
            <a:r>
              <a:rPr lang="en-US" dirty="0" err="1" smtClean="0">
                <a:latin typeface="Lucida Console" panose="020B0609040504020204" pitchFamily="49" charset="0"/>
              </a:rPr>
              <a:t>src</a:t>
            </a:r>
            <a:r>
              <a:rPr lang="en-US" dirty="0" smtClean="0">
                <a:latin typeface="Lucida Console" panose="020B0609040504020204" pitchFamily="49" charset="0"/>
              </a:rPr>
              <a:t>/Journal/View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/</a:t>
            </a:r>
            <a:r>
              <a:rPr lang="en-US" dirty="0" err="1" smtClean="0">
                <a:latin typeface="Lucida Console" panose="020B0609040504020204" pitchFamily="49" charset="0"/>
              </a:rPr>
              <a:t>src</a:t>
            </a:r>
            <a:r>
              <a:rPr lang="en-US" dirty="0" smtClean="0">
                <a:latin typeface="Lucida Console" panose="020B0609040504020204" pitchFamily="49" charset="0"/>
              </a:rPr>
              <a:t>/Journal/Controller</a:t>
            </a:r>
          </a:p>
        </p:txBody>
      </p:sp>
    </p:spTree>
    <p:extLst>
      <p:ext uri="{BB962C8B-B14F-4D97-AF65-F5344CB8AC3E}">
        <p14:creationId xmlns:p14="http://schemas.microsoft.com/office/powerpoint/2010/main" val="1457151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directory called </a:t>
            </a:r>
            <a:r>
              <a:rPr lang="en-US" dirty="0" err="1" smtClean="0"/>
              <a:t>journalapp</a:t>
            </a:r>
            <a:endParaRPr lang="en-US" dirty="0" smtClean="0"/>
          </a:p>
          <a:p>
            <a:r>
              <a:rPr lang="en-US" dirty="0" smtClean="0"/>
              <a:t>Layout a directory structure that matches what we learned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0670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that might change</a:t>
            </a:r>
          </a:p>
          <a:p>
            <a:r>
              <a:rPr lang="en-US" dirty="0" smtClean="0"/>
              <a:t>Information that might need to expand</a:t>
            </a:r>
          </a:p>
          <a:p>
            <a:r>
              <a:rPr lang="en-US" dirty="0" smtClean="0"/>
              <a:t>Specific settings for parts of your code</a:t>
            </a:r>
          </a:p>
        </p:txBody>
      </p:sp>
    </p:spTree>
    <p:extLst>
      <p:ext uri="{BB962C8B-B14F-4D97-AF65-F5344CB8AC3E}">
        <p14:creationId xmlns:p14="http://schemas.microsoft.com/office/powerpoint/2010/main" val="339176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&lt;?</a:t>
            </a:r>
            <a:r>
              <a:rPr lang="en-US" dirty="0" err="1" smtClean="0">
                <a:latin typeface="Lucida Console" panose="020B0609040504020204" pitchFamily="49" charset="0"/>
              </a:rPr>
              <a:t>php</a:t>
            </a:r>
            <a:endParaRPr lang="en-US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return [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 smtClean="0">
                <a:latin typeface="Lucida Console" panose="020B0609040504020204" pitchFamily="49" charset="0"/>
              </a:rPr>
              <a:t>'name' =&gt; 'value'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3606015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index.php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&lt;?</a:t>
            </a:r>
            <a:r>
              <a:rPr lang="en-US" dirty="0" err="1" smtClean="0">
                <a:latin typeface="Lucida Console" panose="020B0609040504020204" pitchFamily="49" charset="0"/>
              </a:rPr>
              <a:t>php</a:t>
            </a:r>
            <a:endParaRPr lang="en-US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$</a:t>
            </a:r>
            <a:r>
              <a:rPr lang="en-US" dirty="0" err="1" smtClean="0">
                <a:latin typeface="Lucida Console" panose="020B0609040504020204" pitchFamily="49" charset="0"/>
              </a:rPr>
              <a:t>config</a:t>
            </a:r>
            <a:r>
              <a:rPr lang="en-US" dirty="0" smtClean="0">
                <a:latin typeface="Lucida Console" panose="020B0609040504020204" pitchFamily="49" charset="0"/>
              </a:rPr>
              <a:t> = include '</a:t>
            </a:r>
            <a:r>
              <a:rPr lang="en-US" dirty="0" err="1" smtClean="0">
                <a:latin typeface="Lucida Console" panose="020B0609040504020204" pitchFamily="49" charset="0"/>
              </a:rPr>
              <a:t>config.php</a:t>
            </a:r>
            <a:r>
              <a:rPr lang="en-US" dirty="0" smtClean="0">
                <a:latin typeface="Lucida Console" panose="020B0609040504020204" pitchFamily="49" charset="0"/>
              </a:rPr>
              <a:t>';</a:t>
            </a: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Lucida Console" panose="020B0609040504020204" pitchFamily="49" charset="0"/>
              </a:rPr>
              <a:t>var_dump</a:t>
            </a:r>
            <a:r>
              <a:rPr lang="en-US" dirty="0" smtClean="0">
                <a:latin typeface="Lucida Console" panose="020B0609040504020204" pitchFamily="49" charset="0"/>
              </a:rPr>
              <a:t>($</a:t>
            </a:r>
            <a:r>
              <a:rPr lang="en-US" dirty="0" err="1" smtClean="0">
                <a:latin typeface="Lucida Console" panose="020B0609040504020204" pitchFamily="49" charset="0"/>
              </a:rPr>
              <a:t>config</a:t>
            </a:r>
            <a:r>
              <a:rPr lang="en-US" dirty="0" smtClean="0">
                <a:latin typeface="Lucida Console" panose="020B06090405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8347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</a:t>
            </a:r>
            <a:r>
              <a:rPr lang="en-US" dirty="0" err="1" smtClean="0"/>
              <a:t>config.php</a:t>
            </a:r>
            <a:r>
              <a:rPr lang="en-US" dirty="0" smtClean="0"/>
              <a:t> inside your configuration directory, make it return some setting</a:t>
            </a:r>
          </a:p>
          <a:p>
            <a:r>
              <a:rPr lang="en-US" dirty="0" smtClean="0"/>
              <a:t>Add an </a:t>
            </a:r>
            <a:r>
              <a:rPr lang="en-US" dirty="0" err="1" smtClean="0"/>
              <a:t>index.php</a:t>
            </a:r>
            <a:r>
              <a:rPr lang="en-US" dirty="0" smtClean="0"/>
              <a:t> inside your public directory,</a:t>
            </a:r>
          </a:p>
          <a:p>
            <a:r>
              <a:rPr lang="en-US" dirty="0" smtClean="0"/>
              <a:t>make it load in and dump out your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384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complex</a:t>
            </a:r>
          </a:p>
          <a:p>
            <a:r>
              <a:rPr lang="en-US" dirty="0" smtClean="0"/>
              <a:t>Pass in the things you need, instead of picking them from INSIDE</a:t>
            </a:r>
          </a:p>
        </p:txBody>
      </p:sp>
    </p:spTree>
    <p:extLst>
      <p:ext uri="{BB962C8B-B14F-4D97-AF65-F5344CB8AC3E}">
        <p14:creationId xmlns:p14="http://schemas.microsoft.com/office/powerpoint/2010/main" val="4013035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Injected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Lucida Console" panose="020B0609040504020204" pitchFamily="49" charset="0"/>
              </a:rPr>
              <a:t>&lt;?</a:t>
            </a:r>
            <a:r>
              <a:rPr lang="en-US" sz="2400" dirty="0" err="1" smtClean="0">
                <a:latin typeface="Lucida Console" panose="020B0609040504020204" pitchFamily="49" charset="0"/>
              </a:rPr>
              <a:t>php</a:t>
            </a:r>
            <a:endParaRPr lang="en-US" sz="24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Lucida Console" panose="020B0609040504020204" pitchFamily="49" charset="0"/>
              </a:rPr>
              <a:t>class </a:t>
            </a:r>
            <a:r>
              <a:rPr lang="en-US" sz="2400" dirty="0" err="1" smtClean="0">
                <a:latin typeface="Lucida Console" panose="020B0609040504020204" pitchFamily="49" charset="0"/>
              </a:rPr>
              <a:t>NotInjected</a:t>
            </a:r>
            <a:r>
              <a:rPr lang="en-US" sz="2400" dirty="0" smtClean="0">
                <a:latin typeface="Lucida Console" panose="020B060904050402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 smtClean="0">
                <a:latin typeface="Lucida Console" panose="020B0609040504020204" pitchFamily="49" charset="0"/>
              </a:rPr>
              <a:t>	public function __construct($</a:t>
            </a:r>
            <a:r>
              <a:rPr lang="en-US" sz="2400" dirty="0" err="1" smtClean="0">
                <a:latin typeface="Lucida Console" panose="020B0609040504020204" pitchFamily="49" charset="0"/>
              </a:rPr>
              <a:t>config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latin typeface="Lucida Console" panose="020B0609040504020204" pitchFamily="49" charset="0"/>
              </a:rPr>
              <a:t>	{</a:t>
            </a:r>
          </a:p>
          <a:p>
            <a:pPr marL="0" indent="0">
              <a:buNone/>
            </a:pPr>
            <a:r>
              <a:rPr lang="en-US" sz="2400" dirty="0" smtClean="0">
                <a:latin typeface="Lucida Console" panose="020B0609040504020204" pitchFamily="49" charset="0"/>
              </a:rPr>
              <a:t>		$name = $</a:t>
            </a:r>
            <a:r>
              <a:rPr lang="en-US" sz="2400" dirty="0" err="1" smtClean="0">
                <a:latin typeface="Lucida Console" panose="020B0609040504020204" pitchFamily="49" charset="0"/>
              </a:rPr>
              <a:t>config</a:t>
            </a:r>
            <a:r>
              <a:rPr lang="en-US" sz="2400" dirty="0" smtClean="0">
                <a:latin typeface="Lucida Console" panose="020B0609040504020204" pitchFamily="49" charset="0"/>
              </a:rPr>
              <a:t>['name'];</a:t>
            </a:r>
          </a:p>
          <a:p>
            <a:pPr marL="0" indent="0">
              <a:buNone/>
            </a:pPr>
            <a:r>
              <a:rPr lang="en-US" sz="2400" dirty="0" smtClean="0">
                <a:latin typeface="Lucida Console" panose="020B0609040504020204" pitchFamily="49" charset="0"/>
              </a:rPr>
              <a:t>		$value = $</a:t>
            </a:r>
            <a:r>
              <a:rPr lang="en-US" sz="2400" dirty="0" err="1" smtClean="0">
                <a:latin typeface="Lucida Console" panose="020B0609040504020204" pitchFamily="49" charset="0"/>
              </a:rPr>
              <a:t>config</a:t>
            </a:r>
            <a:r>
              <a:rPr lang="en-US" sz="2400" dirty="0" smtClean="0">
                <a:latin typeface="Lucida Console" panose="020B0609040504020204" pitchFamily="49" charset="0"/>
              </a:rPr>
              <a:t>['value'];</a:t>
            </a:r>
          </a:p>
          <a:p>
            <a:pPr marL="0" indent="0">
              <a:buNone/>
            </a:pPr>
            <a:r>
              <a:rPr lang="en-US" sz="2400" dirty="0" smtClean="0">
                <a:latin typeface="Lucida Console" panose="020B060904050402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400" dirty="0" smtClean="0"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Lucida Console" panose="020B0609040504020204" pitchFamily="49" charset="0"/>
              </a:rPr>
              <a:t>$object = new </a:t>
            </a:r>
            <a:r>
              <a:rPr lang="en-US" sz="2400" dirty="0" err="1" smtClean="0">
                <a:latin typeface="Lucida Console" panose="020B0609040504020204" pitchFamily="49" charset="0"/>
              </a:rPr>
              <a:t>NotInjected</a:t>
            </a:r>
            <a:r>
              <a:rPr lang="en-US" sz="2400" dirty="0" smtClean="0">
                <a:latin typeface="Lucida Console" panose="020B0609040504020204" pitchFamily="49" charset="0"/>
              </a:rPr>
              <a:t>($</a:t>
            </a:r>
            <a:r>
              <a:rPr lang="en-US" sz="2400" dirty="0" err="1" smtClean="0">
                <a:latin typeface="Lucida Console" panose="020B0609040504020204" pitchFamily="49" charset="0"/>
              </a:rPr>
              <a:t>config</a:t>
            </a:r>
            <a:r>
              <a:rPr lang="en-US" sz="2400" dirty="0" smtClean="0">
                <a:latin typeface="Lucida Console" panose="020B06090405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25208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&lt;?</a:t>
            </a:r>
            <a:r>
              <a:rPr lang="en-US" sz="2000" dirty="0" err="1" smtClean="0">
                <a:latin typeface="Lucida Console" panose="020B0609040504020204" pitchFamily="49" charset="0"/>
              </a:rPr>
              <a:t>php</a:t>
            </a: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class Injected {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smtClean="0">
                <a:latin typeface="Lucida Console" panose="020B0609040504020204" pitchFamily="49" charset="0"/>
              </a:rPr>
              <a:t>public function __construct($name, $value)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smtClean="0"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smtClean="0"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$object = new Injected(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smtClean="0">
                <a:latin typeface="Lucida Console" panose="020B0609040504020204" pitchFamily="49" charset="0"/>
              </a:rPr>
              <a:t>				$</a:t>
            </a:r>
            <a:r>
              <a:rPr lang="en-US" sz="2000" dirty="0" err="1" smtClean="0">
                <a:latin typeface="Lucida Console" panose="020B0609040504020204" pitchFamily="49" charset="0"/>
              </a:rPr>
              <a:t>config</a:t>
            </a:r>
            <a:r>
              <a:rPr lang="en-US" sz="2000" dirty="0" smtClean="0">
                <a:latin typeface="Lucida Console" panose="020B0609040504020204" pitchFamily="49" charset="0"/>
              </a:rPr>
              <a:t>['name'],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					$</a:t>
            </a:r>
            <a:r>
              <a:rPr lang="en-US" sz="2000" dirty="0" err="1" smtClean="0">
                <a:latin typeface="Lucida Console" panose="020B0609040504020204" pitchFamily="49" charset="0"/>
              </a:rPr>
              <a:t>config</a:t>
            </a:r>
            <a:r>
              <a:rPr lang="en-US" sz="2000" dirty="0" smtClean="0">
                <a:latin typeface="Lucida Console" panose="020B0609040504020204" pitchFamily="49" charset="0"/>
              </a:rPr>
              <a:t>['value']);</a:t>
            </a:r>
          </a:p>
        </p:txBody>
      </p:sp>
    </p:spTree>
    <p:extLst>
      <p:ext uri="{BB962C8B-B14F-4D97-AF65-F5344CB8AC3E}">
        <p14:creationId xmlns:p14="http://schemas.microsoft.com/office/powerpoint/2010/main" val="613901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Create an object that holds three different properties</a:t>
            </a:r>
          </a:p>
          <a:p>
            <a:r>
              <a:rPr lang="en-US" dirty="0"/>
              <a:t>Create </a:t>
            </a:r>
            <a:r>
              <a:rPr lang="en-US" dirty="0" smtClean="0"/>
              <a:t>one variable that stores </a:t>
            </a:r>
            <a:r>
              <a:rPr lang="en-US" dirty="0"/>
              <a:t>those properties in an object and passes them in</a:t>
            </a:r>
          </a:p>
          <a:p>
            <a:r>
              <a:rPr lang="en-US" dirty="0"/>
              <a:t>Create </a:t>
            </a:r>
            <a:r>
              <a:rPr lang="en-US" dirty="0" smtClean="0"/>
              <a:t>one variable </a:t>
            </a:r>
            <a:r>
              <a:rPr lang="en-US" dirty="0"/>
              <a:t>that stores those properties in an array and passes them in</a:t>
            </a:r>
          </a:p>
          <a:p>
            <a:r>
              <a:rPr lang="en-US" dirty="0"/>
              <a:t>Create </a:t>
            </a:r>
            <a:r>
              <a:rPr lang="en-US" dirty="0" smtClean="0"/>
              <a:t>variable that </a:t>
            </a:r>
            <a:r>
              <a:rPr lang="en-US" dirty="0"/>
              <a:t>stores those values in </a:t>
            </a:r>
            <a:r>
              <a:rPr lang="en-US" dirty="0" smtClean="0"/>
              <a:t>scalar variables </a:t>
            </a:r>
            <a:r>
              <a:rPr lang="en-US" dirty="0"/>
              <a:t>and passes them in</a:t>
            </a:r>
          </a:p>
          <a:p>
            <a:r>
              <a:rPr lang="en-US" dirty="0"/>
              <a:t>What are other ways the data might be stored? </a:t>
            </a:r>
          </a:p>
          <a:p>
            <a:pPr lvl="1"/>
            <a:r>
              <a:rPr lang="en-US" dirty="0"/>
              <a:t>Databases</a:t>
            </a:r>
          </a:p>
          <a:p>
            <a:pPr lvl="1"/>
            <a:r>
              <a:rPr lang="en-US" dirty="0" err="1"/>
              <a:t>Ini</a:t>
            </a:r>
            <a:r>
              <a:rPr lang="en-US" dirty="0"/>
              <a:t> Files</a:t>
            </a:r>
          </a:p>
          <a:p>
            <a:pPr lvl="1"/>
            <a:r>
              <a:rPr lang="en-US" dirty="0" err="1"/>
              <a:t>Json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033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make a simple journal application</a:t>
            </a:r>
          </a:p>
          <a:p>
            <a:r>
              <a:rPr lang="en-US" dirty="0" smtClean="0"/>
              <a:t>Let’s have one user, that needs to log in</a:t>
            </a:r>
          </a:p>
          <a:p>
            <a:r>
              <a:rPr lang="en-US" dirty="0" smtClean="0"/>
              <a:t>Let’s have entries from the user, and store them</a:t>
            </a:r>
          </a:p>
          <a:p>
            <a:r>
              <a:rPr lang="en-US" dirty="0" smtClean="0"/>
              <a:t>Let’s read the entries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103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 class magically</a:t>
            </a:r>
          </a:p>
          <a:p>
            <a:r>
              <a:rPr lang="en-US" dirty="0" smtClean="0"/>
              <a:t>Include only what you use</a:t>
            </a:r>
          </a:p>
          <a:p>
            <a:r>
              <a:rPr lang="en-US" dirty="0" smtClean="0"/>
              <a:t>Never forget an include again</a:t>
            </a:r>
          </a:p>
        </p:txBody>
      </p:sp>
    </p:spTree>
    <p:extLst>
      <p:ext uri="{BB962C8B-B14F-4D97-AF65-F5344CB8AC3E}">
        <p14:creationId xmlns:p14="http://schemas.microsoft.com/office/powerpoint/2010/main" val="2053145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</a:t>
            </a:r>
            <a:r>
              <a:rPr lang="en-US" dirty="0" err="1" smtClean="0"/>
              <a:t>Autoload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 smtClean="0"/>
              <a:t>define an __</a:t>
            </a:r>
            <a:r>
              <a:rPr lang="en-US" strike="sngStrike" dirty="0" err="1" smtClean="0"/>
              <a:t>autoload</a:t>
            </a:r>
            <a:r>
              <a:rPr lang="en-US" strike="sngStrike" dirty="0" smtClean="0"/>
              <a:t> function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spl_autoload_register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88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Autoloader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&lt;?</a:t>
            </a:r>
            <a:r>
              <a:rPr lang="en-US" sz="2000" dirty="0" err="1" smtClean="0">
                <a:latin typeface="Lucida Console" panose="020B0609040504020204" pitchFamily="49" charset="0"/>
              </a:rPr>
              <a:t>php</a:t>
            </a:r>
            <a:endParaRPr lang="en-US" sz="20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class </a:t>
            </a:r>
            <a:r>
              <a:rPr lang="en-US" sz="2000" dirty="0" err="1" smtClean="0">
                <a:latin typeface="Lucida Console" panose="020B0609040504020204" pitchFamily="49" charset="0"/>
              </a:rPr>
              <a:t>Autoload</a:t>
            </a:r>
            <a:r>
              <a:rPr lang="en-US" sz="2000" dirty="0" smtClean="0">
                <a:latin typeface="Lucida Console" panose="020B060904050402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	public function load($</a:t>
            </a:r>
            <a:r>
              <a:rPr lang="en-US" sz="2000" dirty="0" err="1" smtClean="0">
                <a:latin typeface="Lucida Console" panose="020B0609040504020204" pitchFamily="49" charset="0"/>
              </a:rPr>
              <a:t>class_name</a:t>
            </a:r>
            <a:r>
              <a:rPr lang="en-US" sz="2000" dirty="0" smtClean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	{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	$file = __DIR__ . '/' . $</a:t>
            </a:r>
            <a:r>
              <a:rPr lang="en-US" sz="2000" dirty="0" err="1">
                <a:latin typeface="Lucida Console" panose="020B0609040504020204" pitchFamily="49" charset="0"/>
              </a:rPr>
              <a:t>class_name</a:t>
            </a:r>
            <a:r>
              <a:rPr lang="en-US" sz="2000" dirty="0" smtClean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		if 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latin typeface="Lucida Console" panose="020B0609040504020204" pitchFamily="49" charset="0"/>
              </a:rPr>
              <a:t>file_exists</a:t>
            </a:r>
            <a:r>
              <a:rPr lang="en-US" sz="2000" dirty="0">
                <a:latin typeface="Lucida Console" panose="020B0609040504020204" pitchFamily="49" charset="0"/>
              </a:rPr>
              <a:t>($file)) </a:t>
            </a:r>
            <a:r>
              <a:rPr lang="en-US" sz="2000" dirty="0" smtClean="0"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smtClean="0">
                <a:latin typeface="Lucida Console" panose="020B0609040504020204" pitchFamily="49" charset="0"/>
              </a:rPr>
              <a:t>		require </a:t>
            </a:r>
            <a:r>
              <a:rPr lang="en-US" sz="2000" dirty="0">
                <a:latin typeface="Lucida Console" panose="020B0609040504020204" pitchFamily="49" charset="0"/>
              </a:rPr>
              <a:t>$file</a:t>
            </a:r>
            <a:r>
              <a:rPr lang="en-US" sz="2000" dirty="0" smtClean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smtClean="0">
                <a:latin typeface="Lucida Console" panose="020B0609040504020204" pitchFamily="49" charset="0"/>
              </a:rPr>
              <a:t>	} </a:t>
            </a:r>
            <a:r>
              <a:rPr lang="en-US" sz="2000" dirty="0">
                <a:latin typeface="Lucida Console" panose="020B0609040504020204" pitchFamily="49" charset="0"/>
              </a:rPr>
              <a:t>else </a:t>
            </a:r>
            <a:r>
              <a:rPr lang="en-US" sz="2000" dirty="0" smtClean="0"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smtClean="0">
                <a:latin typeface="Lucida Console" panose="020B0609040504020204" pitchFamily="49" charset="0"/>
              </a:rPr>
              <a:t>		return </a:t>
            </a:r>
            <a:r>
              <a:rPr lang="en-US" sz="2000" dirty="0">
                <a:latin typeface="Lucida Console" panose="020B0609040504020204" pitchFamily="49" charset="0"/>
              </a:rPr>
              <a:t>false</a:t>
            </a:r>
            <a:r>
              <a:rPr lang="en-US" sz="2000" dirty="0" smtClean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smtClean="0">
                <a:latin typeface="Lucida Console" panose="020B060904050402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8381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&lt;?</a:t>
            </a:r>
            <a:r>
              <a:rPr lang="en-US" sz="2000" dirty="0" err="1" smtClean="0">
                <a:latin typeface="Lucida Console" panose="020B0609040504020204" pitchFamily="49" charset="0"/>
              </a:rPr>
              <a:t>php</a:t>
            </a:r>
            <a:endParaRPr lang="en-US" sz="20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include '</a:t>
            </a:r>
            <a:r>
              <a:rPr lang="en-US" sz="2000" dirty="0" err="1" smtClean="0">
                <a:latin typeface="Lucida Console" panose="020B0609040504020204" pitchFamily="49" charset="0"/>
              </a:rPr>
              <a:t>Autoloader.php</a:t>
            </a:r>
            <a:r>
              <a:rPr lang="en-US" sz="2000" dirty="0" smtClean="0">
                <a:latin typeface="Lucida Console" panose="020B0609040504020204" pitchFamily="49" charset="0"/>
              </a:rPr>
              <a:t>';</a:t>
            </a:r>
          </a:p>
          <a:p>
            <a:pPr marL="0" indent="0">
              <a:buNone/>
            </a:pPr>
            <a:endParaRPr lang="en-US" sz="20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$autoloader = new Autoloader();</a:t>
            </a: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Lucida Console" panose="020B0609040504020204" pitchFamily="49" charset="0"/>
              </a:rPr>
              <a:t>spl_autoload_register</a:t>
            </a:r>
            <a:r>
              <a:rPr lang="en-US" sz="2000" dirty="0" smtClean="0">
                <a:latin typeface="Lucida Console" panose="020B0609040504020204" pitchFamily="49" charset="0"/>
              </a:rPr>
              <a:t>([$autoloader, 'load']);</a:t>
            </a:r>
          </a:p>
          <a:p>
            <a:pPr marL="0" indent="0"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$object = new Test();</a:t>
            </a:r>
          </a:p>
        </p:txBody>
      </p:sp>
    </p:spTree>
    <p:extLst>
      <p:ext uri="{BB962C8B-B14F-4D97-AF65-F5344CB8AC3E}">
        <p14:creationId xmlns:p14="http://schemas.microsoft.com/office/powerpoint/2010/main" val="662296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Write an autoloader class</a:t>
            </a:r>
          </a:p>
          <a:p>
            <a:r>
              <a:rPr lang="en-US" dirty="0"/>
              <a:t>Allow the autoloader class to store a base path where it will look for classes</a:t>
            </a:r>
          </a:p>
          <a:p>
            <a:r>
              <a:rPr lang="en-US" dirty="0"/>
              <a:t>Write a register </a:t>
            </a:r>
            <a:r>
              <a:rPr lang="en-US" dirty="0" smtClean="0"/>
              <a:t>method that </a:t>
            </a:r>
            <a:r>
              <a:rPr lang="en-US" dirty="0"/>
              <a:t>the autoloader can use to put itself on the </a:t>
            </a:r>
            <a:r>
              <a:rPr lang="en-US" dirty="0" err="1"/>
              <a:t>spl_autoload_register</a:t>
            </a:r>
            <a:r>
              <a:rPr lang="en-US" dirty="0"/>
              <a:t> stack</a:t>
            </a:r>
          </a:p>
          <a:p>
            <a:r>
              <a:rPr lang="en-US" dirty="0"/>
              <a:t>Write a </a:t>
            </a:r>
            <a:r>
              <a:rPr lang="en-US" dirty="0" smtClean="0"/>
              <a:t>method that </a:t>
            </a:r>
            <a:r>
              <a:rPr lang="en-US" dirty="0"/>
              <a:t>replaces backslashes in a name with forward slashes - this will make namespaces act like directory separators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1077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 err="1" smtClean="0"/>
              <a:t>JournalApp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our new directory structure</a:t>
            </a:r>
          </a:p>
          <a:p>
            <a:r>
              <a:rPr lang="en-US" dirty="0" smtClean="0"/>
              <a:t>Use our new </a:t>
            </a:r>
            <a:r>
              <a:rPr lang="en-US" dirty="0" err="1" smtClean="0"/>
              <a:t>index.php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Use our new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Use our new autoloader by including it in our </a:t>
            </a:r>
            <a:r>
              <a:rPr lang="en-US" dirty="0" err="1" smtClean="0"/>
              <a:t>index.php</a:t>
            </a:r>
            <a:r>
              <a:rPr lang="en-US" dirty="0" smtClean="0"/>
              <a:t> file and calling register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776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Models and Validation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2: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472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Talks to the database</a:t>
            </a:r>
          </a:p>
          <a:p>
            <a:r>
              <a:rPr lang="en-US" dirty="0" smtClean="0"/>
              <a:t>Used by all model classes</a:t>
            </a:r>
          </a:p>
          <a:p>
            <a:r>
              <a:rPr lang="en-US" dirty="0" smtClean="0"/>
              <a:t>Created only once per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775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PDO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&lt;?</a:t>
            </a:r>
            <a:r>
              <a:rPr lang="en-US" sz="2000" dirty="0" err="1" smtClean="0">
                <a:latin typeface="Lucida Console" panose="020B0609040504020204" pitchFamily="49" charset="0"/>
              </a:rPr>
              <a:t>php</a:t>
            </a:r>
            <a:endParaRPr lang="en-US" sz="20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class Db extends </a:t>
            </a:r>
            <a:r>
              <a:rPr lang="en-US" sz="2000" dirty="0" smtClean="0">
                <a:latin typeface="Lucida Console" panose="020B0609040504020204" pitchFamily="49" charset="0"/>
              </a:rPr>
              <a:t>PDO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smtClean="0">
                <a:latin typeface="Lucida Console" panose="020B0609040504020204" pitchFamily="49" charset="0"/>
              </a:rPr>
              <a:t>public </a:t>
            </a:r>
            <a:r>
              <a:rPr lang="en-US" sz="2000" dirty="0">
                <a:latin typeface="Lucida Console" panose="020B0609040504020204" pitchFamily="49" charset="0"/>
              </a:rPr>
              <a:t>function __construct($</a:t>
            </a:r>
            <a:r>
              <a:rPr lang="en-US" sz="2000" dirty="0" err="1">
                <a:latin typeface="Lucida Console" panose="020B0609040504020204" pitchFamily="49" charset="0"/>
              </a:rPr>
              <a:t>dsn</a:t>
            </a:r>
            <a:r>
              <a:rPr lang="en-US" sz="2000" dirty="0" smtClean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smtClean="0">
                <a:latin typeface="Lucida Console" panose="020B0609040504020204" pitchFamily="49" charset="0"/>
              </a:rPr>
              <a:t>	parent</a:t>
            </a:r>
            <a:r>
              <a:rPr lang="en-US" sz="2000" dirty="0">
                <a:latin typeface="Lucida Console" panose="020B0609040504020204" pitchFamily="49" charset="0"/>
              </a:rPr>
              <a:t>::__construct($</a:t>
            </a:r>
            <a:r>
              <a:rPr lang="en-US" sz="2000" dirty="0" err="1">
                <a:latin typeface="Lucida Console" panose="020B0609040504020204" pitchFamily="49" charset="0"/>
              </a:rPr>
              <a:t>dsn</a:t>
            </a:r>
            <a:r>
              <a:rPr lang="en-US" sz="2000" dirty="0" smtClean="0">
                <a:latin typeface="Lucida Console" panose="020B06090405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smtClean="0">
                <a:latin typeface="Lucida Console" panose="020B0609040504020204" pitchFamily="49" charset="0"/>
              </a:rPr>
              <a:t>	$</a:t>
            </a:r>
            <a:r>
              <a:rPr lang="en-US" sz="2000" dirty="0">
                <a:latin typeface="Lucida Console" panose="020B0609040504020204" pitchFamily="49" charset="0"/>
              </a:rPr>
              <a:t>this-&gt;</a:t>
            </a:r>
            <a:r>
              <a:rPr lang="en-US" sz="2000" dirty="0" err="1">
                <a:latin typeface="Lucida Console" panose="020B0609040504020204" pitchFamily="49" charset="0"/>
              </a:rPr>
              <a:t>setAttribute</a:t>
            </a:r>
            <a:r>
              <a:rPr lang="en-US" sz="2000" dirty="0" smtClean="0">
                <a:latin typeface="Lucida Console" panose="020B06090405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smtClean="0">
                <a:latin typeface="Lucida Console" panose="020B0609040504020204" pitchFamily="49" charset="0"/>
              </a:rPr>
              <a:t>		PDO</a:t>
            </a:r>
            <a:r>
              <a:rPr lang="en-US" sz="2000" dirty="0">
                <a:latin typeface="Lucida Console" panose="020B0609040504020204" pitchFamily="49" charset="0"/>
              </a:rPr>
              <a:t>::</a:t>
            </a:r>
            <a:r>
              <a:rPr lang="en-US" sz="2000" dirty="0" smtClean="0">
                <a:latin typeface="Lucida Console" panose="020B0609040504020204" pitchFamily="49" charset="0"/>
              </a:rPr>
              <a:t>ATTR_ERRMODE,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smtClean="0">
                <a:latin typeface="Lucida Console" panose="020B0609040504020204" pitchFamily="49" charset="0"/>
              </a:rPr>
              <a:t>		PDO</a:t>
            </a:r>
            <a:r>
              <a:rPr lang="en-US" sz="2000" dirty="0">
                <a:latin typeface="Lucida Console" panose="020B0609040504020204" pitchFamily="49" charset="0"/>
              </a:rPr>
              <a:t>::ERRMODE_EXCEPTION</a:t>
            </a:r>
            <a:r>
              <a:rPr lang="en-US" sz="2000" dirty="0" smtClean="0">
                <a:latin typeface="Lucida Console" panose="020B06090405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7887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Injecting PDO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&lt;?</a:t>
            </a:r>
            <a:r>
              <a:rPr lang="en-US" sz="2000" dirty="0" err="1" smtClean="0">
                <a:latin typeface="Lucida Console" panose="020B0609040504020204" pitchFamily="49" charset="0"/>
              </a:rPr>
              <a:t>php</a:t>
            </a:r>
            <a:endParaRPr lang="en-US" sz="20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class </a:t>
            </a:r>
            <a:r>
              <a:rPr lang="en-US" sz="2000" dirty="0" smtClean="0">
                <a:latin typeface="Lucida Console" panose="020B0609040504020204" pitchFamily="49" charset="0"/>
              </a:rPr>
              <a:t>User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smtClean="0">
                <a:latin typeface="Lucida Console" panose="020B0609040504020204" pitchFamily="49" charset="0"/>
              </a:rPr>
              <a:t>protected $</a:t>
            </a:r>
            <a:r>
              <a:rPr lang="en-US" sz="2000" dirty="0" err="1" smtClean="0">
                <a:latin typeface="Lucida Console" panose="020B0609040504020204" pitchFamily="49" charset="0"/>
              </a:rPr>
              <a:t>db</a:t>
            </a:r>
            <a:r>
              <a:rPr lang="en-US" sz="2000" dirty="0" smtClean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smtClean="0">
                <a:latin typeface="Lucida Console" panose="020B0609040504020204" pitchFamily="49" charset="0"/>
              </a:rPr>
              <a:t>public </a:t>
            </a:r>
            <a:r>
              <a:rPr lang="en-US" sz="2000" dirty="0">
                <a:latin typeface="Lucida Console" panose="020B0609040504020204" pitchFamily="49" charset="0"/>
              </a:rPr>
              <a:t>function __construct</a:t>
            </a:r>
            <a:r>
              <a:rPr lang="en-US" sz="2000" dirty="0" smtClean="0">
                <a:latin typeface="Lucida Console" panose="020B0609040504020204" pitchFamily="49" charset="0"/>
              </a:rPr>
              <a:t>($</a:t>
            </a:r>
            <a:r>
              <a:rPr lang="en-US" sz="2000" dirty="0" err="1" smtClean="0">
                <a:latin typeface="Lucida Console" panose="020B0609040504020204" pitchFamily="49" charset="0"/>
              </a:rPr>
              <a:t>db</a:t>
            </a:r>
            <a:r>
              <a:rPr lang="en-US" sz="2000" dirty="0" smtClean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smtClean="0">
                <a:latin typeface="Lucida Console" panose="020B0609040504020204" pitchFamily="49" charset="0"/>
              </a:rPr>
              <a:t>	$this-&gt;</a:t>
            </a:r>
            <a:r>
              <a:rPr lang="en-US" sz="2000" dirty="0" err="1" smtClean="0">
                <a:latin typeface="Lucida Console" panose="020B0609040504020204" pitchFamily="49" charset="0"/>
              </a:rPr>
              <a:t>db</a:t>
            </a:r>
            <a:r>
              <a:rPr lang="en-US" sz="2000" dirty="0" smtClean="0">
                <a:latin typeface="Lucida Console" panose="020B0609040504020204" pitchFamily="49" charset="0"/>
              </a:rPr>
              <a:t> = $</a:t>
            </a:r>
            <a:r>
              <a:rPr lang="en-US" sz="2000" dirty="0" err="1" smtClean="0">
                <a:latin typeface="Lucida Console" panose="020B0609040504020204" pitchFamily="49" charset="0"/>
              </a:rPr>
              <a:t>db</a:t>
            </a:r>
            <a:r>
              <a:rPr lang="en-US" sz="2000" dirty="0" smtClean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2707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need to know?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PHP developers tend to lay out their projects in files and directories?</a:t>
            </a:r>
          </a:p>
          <a:p>
            <a:r>
              <a:rPr lang="en-US" dirty="0" smtClean="0"/>
              <a:t>How do we organize the parts of our applications?</a:t>
            </a:r>
          </a:p>
          <a:p>
            <a:r>
              <a:rPr lang="en-US" dirty="0" smtClean="0"/>
              <a:t>How do we allow our applications to expand?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191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 class that extends PDO</a:t>
            </a:r>
          </a:p>
          <a:p>
            <a:r>
              <a:rPr lang="en-US" dirty="0"/>
              <a:t>Create a constructor that manipulates arguments into a new </a:t>
            </a:r>
            <a:r>
              <a:rPr lang="en-US" dirty="0" err="1"/>
              <a:t>dsn</a:t>
            </a:r>
            <a:endParaRPr lang="en-US" dirty="0"/>
          </a:p>
          <a:p>
            <a:r>
              <a:rPr lang="en-US" dirty="0"/>
              <a:t>Create a "helper" function that will store all queries sent to </a:t>
            </a:r>
            <a:r>
              <a:rPr lang="en-US" dirty="0" err="1"/>
              <a:t>pdo</a:t>
            </a:r>
            <a:endParaRPr lang="en-US" dirty="0"/>
          </a:p>
          <a:p>
            <a:r>
              <a:rPr lang="en-US" dirty="0"/>
              <a:t>Create a "helper" function that will </a:t>
            </a:r>
            <a:r>
              <a:rPr lang="en-US" dirty="0" err="1"/>
              <a:t>retreive</a:t>
            </a:r>
            <a:r>
              <a:rPr lang="en-US" dirty="0"/>
              <a:t> those stored queries </a:t>
            </a:r>
          </a:p>
          <a:p>
            <a:pPr lvl="1"/>
            <a:r>
              <a:rPr lang="en-US" dirty="0"/>
              <a:t>how could this help with debugging or making database queries work better?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3409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Access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Talk to the database</a:t>
            </a:r>
          </a:p>
          <a:p>
            <a:r>
              <a:rPr lang="en-US" dirty="0" smtClean="0"/>
              <a:t>Contains all our SQL in one place</a:t>
            </a:r>
          </a:p>
          <a:p>
            <a:r>
              <a:rPr lang="en-US" dirty="0" smtClean="0"/>
              <a:t>Uses a shared DB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496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your own database table </a:t>
            </a:r>
            <a:r>
              <a:rPr lang="en-US" dirty="0" err="1"/>
              <a:t>sql</a:t>
            </a:r>
            <a:r>
              <a:rPr lang="en-US" dirty="0"/>
              <a:t> with 2 columns</a:t>
            </a:r>
          </a:p>
          <a:p>
            <a:r>
              <a:rPr lang="en-US" dirty="0"/>
              <a:t>Create a CRUD database access class for your new database 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5172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Journal Entry</a:t>
            </a:r>
          </a:p>
          <a:p>
            <a:pPr lvl="1"/>
            <a:r>
              <a:rPr lang="en-US" dirty="0" smtClean="0"/>
              <a:t>title</a:t>
            </a:r>
          </a:p>
          <a:p>
            <a:pPr lvl="1"/>
            <a:r>
              <a:rPr lang="en-US" dirty="0" smtClean="0"/>
              <a:t>text</a:t>
            </a:r>
          </a:p>
          <a:p>
            <a:r>
              <a:rPr lang="en-US" dirty="0" smtClean="0"/>
              <a:t>User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display name</a:t>
            </a:r>
          </a:p>
          <a:p>
            <a:pPr lvl="1"/>
            <a:r>
              <a:rPr lang="en-US" dirty="0" smtClean="0"/>
              <a:t>password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216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&lt;?</a:t>
            </a:r>
            <a:r>
              <a:rPr lang="en-US" sz="2000" dirty="0" err="1" smtClean="0">
                <a:latin typeface="Lucida Console" panose="020B0609040504020204" pitchFamily="49" charset="0"/>
              </a:rPr>
              <a:t>php</a:t>
            </a:r>
            <a:endParaRPr lang="en-US" sz="20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class </a:t>
            </a:r>
            <a:r>
              <a:rPr lang="en-US" sz="2000" dirty="0">
                <a:latin typeface="Lucida Console" panose="020B0609040504020204" pitchFamily="49" charset="0"/>
              </a:rPr>
              <a:t>User </a:t>
            </a:r>
            <a:endParaRPr lang="en-US" sz="20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    </a:t>
            </a:r>
            <a:r>
              <a:rPr lang="en-US" sz="2000" dirty="0">
                <a:latin typeface="Lucida Console" panose="020B0609040504020204" pitchFamily="49" charset="0"/>
              </a:rPr>
              <a:t>public $</a:t>
            </a:r>
            <a:r>
              <a:rPr lang="en-US" sz="2000" dirty="0" err="1">
                <a:latin typeface="Lucida Console" panose="020B0609040504020204" pitchFamily="49" charset="0"/>
              </a:rPr>
              <a:t>user_id</a:t>
            </a:r>
            <a:r>
              <a:rPr lang="en-US" sz="2000" dirty="0" smtClean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    </a:t>
            </a:r>
            <a:r>
              <a:rPr lang="en-US" sz="2000" dirty="0">
                <a:latin typeface="Lucida Console" panose="020B0609040504020204" pitchFamily="49" charset="0"/>
              </a:rPr>
              <a:t>public $name</a:t>
            </a:r>
            <a:r>
              <a:rPr lang="en-US" sz="2000" dirty="0" smtClean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    </a:t>
            </a:r>
            <a:r>
              <a:rPr lang="en-US" sz="2000" dirty="0">
                <a:latin typeface="Lucida Console" panose="020B0609040504020204" pitchFamily="49" charset="0"/>
              </a:rPr>
              <a:t>public $display</a:t>
            </a:r>
            <a:r>
              <a:rPr lang="en-US" sz="2000" dirty="0" smtClean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    </a:t>
            </a:r>
            <a:r>
              <a:rPr lang="en-US" sz="2000" dirty="0">
                <a:latin typeface="Lucida Console" panose="020B0609040504020204" pitchFamily="49" charset="0"/>
              </a:rPr>
              <a:t>public $password</a:t>
            </a:r>
            <a:r>
              <a:rPr lang="en-US" sz="2000" dirty="0" smtClean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5276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&lt;?</a:t>
            </a:r>
            <a:r>
              <a:rPr lang="en-US" sz="2000" dirty="0" err="1" smtClean="0">
                <a:latin typeface="Lucida Console" panose="020B0609040504020204" pitchFamily="49" charset="0"/>
              </a:rPr>
              <a:t>php</a:t>
            </a:r>
            <a:endParaRPr lang="en-US" sz="20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class User {}</a:t>
            </a:r>
          </a:p>
          <a:p>
            <a:pPr marL="0" indent="0"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$</a:t>
            </a:r>
            <a:r>
              <a:rPr lang="en-US" sz="2000" dirty="0" err="1" smtClean="0">
                <a:latin typeface="Lucida Console" panose="020B0609040504020204" pitchFamily="49" charset="0"/>
              </a:rPr>
              <a:t>sql</a:t>
            </a:r>
            <a:r>
              <a:rPr lang="en-US" sz="2000" dirty="0" smtClean="0">
                <a:latin typeface="Lucida Console" panose="020B0609040504020204" pitchFamily="49" charset="0"/>
              </a:rPr>
              <a:t> = 'SELECT * FROM user';</a:t>
            </a:r>
          </a:p>
          <a:p>
            <a:pPr marL="0" indent="0"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$</a:t>
            </a:r>
            <a:r>
              <a:rPr lang="en-US" sz="2000" dirty="0" err="1" smtClean="0">
                <a:latin typeface="Lucida Console" panose="020B0609040504020204" pitchFamily="49" charset="0"/>
              </a:rPr>
              <a:t>stmt</a:t>
            </a:r>
            <a:r>
              <a:rPr lang="en-US" sz="2000" dirty="0" smtClean="0">
                <a:latin typeface="Lucida Console" panose="020B0609040504020204" pitchFamily="49" charset="0"/>
              </a:rPr>
              <a:t> = $</a:t>
            </a:r>
            <a:r>
              <a:rPr lang="en-US" sz="2000" dirty="0" err="1" smtClean="0">
                <a:latin typeface="Lucida Console" panose="020B0609040504020204" pitchFamily="49" charset="0"/>
              </a:rPr>
              <a:t>db</a:t>
            </a:r>
            <a:r>
              <a:rPr lang="en-US" sz="2000" dirty="0" smtClean="0">
                <a:latin typeface="Lucida Console" panose="020B0609040504020204" pitchFamily="49" charset="0"/>
              </a:rPr>
              <a:t>-&gt;prepare($</a:t>
            </a:r>
            <a:r>
              <a:rPr lang="en-US" sz="2000" dirty="0" err="1" smtClean="0">
                <a:latin typeface="Lucida Console" panose="020B0609040504020204" pitchFamily="49" charset="0"/>
              </a:rPr>
              <a:t>sql</a:t>
            </a:r>
            <a:r>
              <a:rPr lang="en-US" sz="2000" dirty="0" smtClean="0">
                <a:latin typeface="Lucida Console" panose="020B06090405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$</a:t>
            </a:r>
            <a:r>
              <a:rPr lang="en-US" sz="2000" dirty="0" err="1" smtClean="0">
                <a:latin typeface="Lucida Console" panose="020B0609040504020204" pitchFamily="49" charset="0"/>
              </a:rPr>
              <a:t>stmt</a:t>
            </a:r>
            <a:r>
              <a:rPr lang="en-US" sz="2000" dirty="0" smtClean="0">
                <a:latin typeface="Lucida Console" panose="020B0609040504020204" pitchFamily="49" charset="0"/>
              </a:rPr>
              <a:t>-&gt;execute();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$</a:t>
            </a:r>
            <a:r>
              <a:rPr lang="en-US" sz="2000" dirty="0" err="1" smtClean="0">
                <a:latin typeface="Lucida Console" panose="020B0609040504020204" pitchFamily="49" charset="0"/>
              </a:rPr>
              <a:t>stmt</a:t>
            </a:r>
            <a:r>
              <a:rPr lang="en-US" sz="2000" dirty="0" smtClean="0">
                <a:latin typeface="Lucida Console" panose="020B0609040504020204" pitchFamily="49" charset="0"/>
              </a:rPr>
              <a:t>-&gt;</a:t>
            </a:r>
            <a:r>
              <a:rPr lang="en-US" sz="2000" dirty="0" err="1" smtClean="0">
                <a:latin typeface="Lucida Console" panose="020B0609040504020204" pitchFamily="49" charset="0"/>
              </a:rPr>
              <a:t>fetchObject</a:t>
            </a:r>
            <a:r>
              <a:rPr lang="en-US" sz="2000" dirty="0" smtClean="0">
                <a:latin typeface="Lucida Console" panose="020B0609040504020204" pitchFamily="49" charset="0"/>
              </a:rPr>
              <a:t>('User');</a:t>
            </a:r>
          </a:p>
        </p:txBody>
      </p:sp>
    </p:spTree>
    <p:extLst>
      <p:ext uri="{BB962C8B-B14F-4D97-AF65-F5344CB8AC3E}">
        <p14:creationId xmlns:p14="http://schemas.microsoft.com/office/powerpoint/2010/main" val="1308117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&lt;?</a:t>
            </a:r>
            <a:r>
              <a:rPr lang="en-US" sz="2000" dirty="0" err="1" smtClean="0">
                <a:latin typeface="Lucida Console" panose="020B0609040504020204" pitchFamily="49" charset="0"/>
              </a:rPr>
              <a:t>php</a:t>
            </a:r>
            <a:endParaRPr lang="en-US" sz="20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class User {}</a:t>
            </a:r>
          </a:p>
          <a:p>
            <a:pPr marL="0" indent="0"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$</a:t>
            </a:r>
            <a:r>
              <a:rPr lang="en-US" sz="2000" dirty="0" err="1" smtClean="0">
                <a:latin typeface="Lucida Console" panose="020B0609040504020204" pitchFamily="49" charset="0"/>
              </a:rPr>
              <a:t>sql</a:t>
            </a:r>
            <a:r>
              <a:rPr lang="en-US" sz="2000" dirty="0" smtClean="0">
                <a:latin typeface="Lucida Console" panose="020B0609040504020204" pitchFamily="49" charset="0"/>
              </a:rPr>
              <a:t> = 'SELECT * FROM user';</a:t>
            </a:r>
          </a:p>
          <a:p>
            <a:pPr marL="0" indent="0"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$</a:t>
            </a:r>
            <a:r>
              <a:rPr lang="en-US" sz="2000" dirty="0" err="1" smtClean="0">
                <a:latin typeface="Lucida Console" panose="020B0609040504020204" pitchFamily="49" charset="0"/>
              </a:rPr>
              <a:t>stmt</a:t>
            </a:r>
            <a:r>
              <a:rPr lang="en-US" sz="2000" dirty="0" smtClean="0">
                <a:latin typeface="Lucida Console" panose="020B0609040504020204" pitchFamily="49" charset="0"/>
              </a:rPr>
              <a:t> = $</a:t>
            </a:r>
            <a:r>
              <a:rPr lang="en-US" sz="2000" dirty="0" err="1" smtClean="0">
                <a:latin typeface="Lucida Console" panose="020B0609040504020204" pitchFamily="49" charset="0"/>
              </a:rPr>
              <a:t>db</a:t>
            </a:r>
            <a:r>
              <a:rPr lang="en-US" sz="2000" dirty="0" smtClean="0">
                <a:latin typeface="Lucida Console" panose="020B0609040504020204" pitchFamily="49" charset="0"/>
              </a:rPr>
              <a:t>-&gt;prepare($</a:t>
            </a:r>
            <a:r>
              <a:rPr lang="en-US" sz="2000" dirty="0" err="1" smtClean="0">
                <a:latin typeface="Lucida Console" panose="020B0609040504020204" pitchFamily="49" charset="0"/>
              </a:rPr>
              <a:t>sql</a:t>
            </a:r>
            <a:r>
              <a:rPr lang="en-US" sz="2000" dirty="0" smtClean="0">
                <a:latin typeface="Lucida Console" panose="020B06090405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$</a:t>
            </a:r>
            <a:r>
              <a:rPr lang="en-US" sz="2000" dirty="0" err="1" smtClean="0">
                <a:latin typeface="Lucida Console" panose="020B0609040504020204" pitchFamily="49" charset="0"/>
              </a:rPr>
              <a:t>stmt</a:t>
            </a:r>
            <a:r>
              <a:rPr lang="en-US" sz="2000" dirty="0" smtClean="0">
                <a:latin typeface="Lucida Console" panose="020B0609040504020204" pitchFamily="49" charset="0"/>
              </a:rPr>
              <a:t>-&gt;execute();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$</a:t>
            </a:r>
            <a:r>
              <a:rPr lang="en-US" sz="2000" dirty="0" err="1" smtClean="0">
                <a:latin typeface="Lucida Console" panose="020B0609040504020204" pitchFamily="49" charset="0"/>
              </a:rPr>
              <a:t>stmt</a:t>
            </a:r>
            <a:r>
              <a:rPr lang="en-US" sz="2000" dirty="0" smtClean="0">
                <a:latin typeface="Lucida Console" panose="020B0609040504020204" pitchFamily="49" charset="0"/>
              </a:rPr>
              <a:t>-</a:t>
            </a:r>
            <a:r>
              <a:rPr lang="en-US" sz="2000" dirty="0">
                <a:latin typeface="Lucida Console" panose="020B0609040504020204" pitchFamily="49" charset="0"/>
              </a:rPr>
              <a:t>&gt;</a:t>
            </a:r>
            <a:r>
              <a:rPr lang="en-US" sz="2000" dirty="0" err="1" smtClean="0">
                <a:latin typeface="Lucida Console" panose="020B0609040504020204" pitchFamily="49" charset="0"/>
              </a:rPr>
              <a:t>setFetchMode</a:t>
            </a:r>
            <a:r>
              <a:rPr lang="en-US" sz="2000" dirty="0" smtClean="0">
                <a:latin typeface="Lucida Console" panose="020B0609040504020204" pitchFamily="49" charset="0"/>
              </a:rPr>
              <a:t>(Db</a:t>
            </a:r>
            <a:r>
              <a:rPr lang="en-US" sz="2000" dirty="0">
                <a:latin typeface="Lucida Console" panose="020B0609040504020204" pitchFamily="49" charset="0"/>
              </a:rPr>
              <a:t>::FETCH_CLASS, </a:t>
            </a:r>
            <a:r>
              <a:rPr lang="en-US" sz="2000" dirty="0" smtClean="0">
                <a:latin typeface="Lucida Console" panose="020B0609040504020204" pitchFamily="49" charset="0"/>
              </a:rPr>
              <a:t>'User');</a:t>
            </a:r>
          </a:p>
          <a:p>
            <a:pPr marL="0" indent="0"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Lucida Console" panose="020B0609040504020204" pitchFamily="49" charset="0"/>
              </a:rPr>
              <a:t>foreach</a:t>
            </a:r>
            <a:r>
              <a:rPr lang="en-US" sz="2000" dirty="0" smtClean="0">
                <a:latin typeface="Lucida Console" panose="020B0609040504020204" pitchFamily="49" charset="0"/>
              </a:rPr>
              <a:t>($</a:t>
            </a:r>
            <a:r>
              <a:rPr lang="en-US" sz="2000" dirty="0" err="1" smtClean="0">
                <a:latin typeface="Lucida Console" panose="020B0609040504020204" pitchFamily="49" charset="0"/>
              </a:rPr>
              <a:t>stmt</a:t>
            </a:r>
            <a:r>
              <a:rPr lang="en-US" sz="2000" dirty="0" smtClean="0">
                <a:latin typeface="Lucida Console" panose="020B0609040504020204" pitchFamily="49" charset="0"/>
              </a:rPr>
              <a:t> as $</a:t>
            </a:r>
            <a:r>
              <a:rPr lang="en-US" sz="2000" dirty="0" err="1" smtClean="0">
                <a:latin typeface="Lucida Console" panose="020B0609040504020204" pitchFamily="49" charset="0"/>
              </a:rPr>
              <a:t>user_object</a:t>
            </a:r>
            <a:r>
              <a:rPr lang="en-US" sz="2000" dirty="0" smtClean="0">
                <a:latin typeface="Lucida Console" panose="020B0609040504020204" pitchFamily="49" charset="0"/>
              </a:rPr>
              <a:t>) {}</a:t>
            </a:r>
          </a:p>
        </p:txBody>
      </p:sp>
    </p:spTree>
    <p:extLst>
      <p:ext uri="{BB962C8B-B14F-4D97-AF65-F5344CB8AC3E}">
        <p14:creationId xmlns:p14="http://schemas.microsoft.com/office/powerpoint/2010/main" val="2405860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data object for your new database table</a:t>
            </a:r>
          </a:p>
          <a:p>
            <a:r>
              <a:rPr lang="en-US" dirty="0" smtClean="0"/>
              <a:t>Make </a:t>
            </a:r>
            <a:r>
              <a:rPr lang="en-US" dirty="0"/>
              <a:t>your Database Access Object use your new Data Object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7052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Tying Validation to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&lt;?</a:t>
            </a:r>
            <a:r>
              <a:rPr lang="en-US" sz="2000" dirty="0" err="1" smtClean="0">
                <a:latin typeface="Lucida Console" panose="020B0609040504020204" pitchFamily="49" charset="0"/>
              </a:rPr>
              <a:t>php</a:t>
            </a:r>
            <a:endParaRPr lang="en-US" sz="20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class </a:t>
            </a:r>
            <a:r>
              <a:rPr lang="en-US" sz="2000" dirty="0">
                <a:latin typeface="Lucida Console" panose="020B0609040504020204" pitchFamily="49" charset="0"/>
              </a:rPr>
              <a:t>User </a:t>
            </a:r>
            <a:endParaRPr lang="en-US" sz="20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	... 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smtClean="0">
                <a:latin typeface="Lucida Console" panose="020B0609040504020204" pitchFamily="49" charset="0"/>
              </a:rPr>
              <a:t>public </a:t>
            </a:r>
            <a:r>
              <a:rPr lang="en-US" sz="2000" dirty="0">
                <a:latin typeface="Lucida Console" panose="020B0609040504020204" pitchFamily="49" charset="0"/>
              </a:rPr>
              <a:t>function validate() </a:t>
            </a:r>
            <a:endParaRPr lang="en-US" sz="20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smtClean="0"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smtClean="0">
                <a:latin typeface="Lucida Console" panose="020B0609040504020204" pitchFamily="49" charset="0"/>
              </a:rPr>
              <a:t>	if(empty</a:t>
            </a:r>
            <a:r>
              <a:rPr lang="en-US" sz="2000" dirty="0">
                <a:latin typeface="Lucida Console" panose="020B0609040504020204" pitchFamily="49" charset="0"/>
              </a:rPr>
              <a:t>($this-&gt;</a:t>
            </a:r>
            <a:r>
              <a:rPr lang="en-US" sz="2000" dirty="0" err="1">
                <a:latin typeface="Lucida Console" panose="020B0609040504020204" pitchFamily="49" charset="0"/>
              </a:rPr>
              <a:t>user_id</a:t>
            </a:r>
            <a:r>
              <a:rPr lang="en-US" sz="2000" dirty="0">
                <a:latin typeface="Lucida Console" panose="020B0609040504020204" pitchFamily="49" charset="0"/>
              </a:rPr>
              <a:t>)) </a:t>
            </a:r>
            <a:r>
              <a:rPr lang="en-US" sz="2000" dirty="0" smtClean="0"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	    return false</a:t>
            </a:r>
            <a:r>
              <a:rPr lang="en-US" sz="2000" dirty="0" smtClean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smtClean="0">
                <a:latin typeface="Lucida Console" panose="020B060904050402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	return true</a:t>
            </a:r>
            <a:r>
              <a:rPr lang="en-US" sz="2000" dirty="0" smtClean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smtClean="0"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2706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Validate your data for your object before you save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423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 err="1" smtClean="0"/>
              <a:t>LayouT</a:t>
            </a:r>
            <a:r>
              <a:rPr lang="en-US" dirty="0" smtClean="0"/>
              <a:t> And Organization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1: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539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 err="1" smtClean="0"/>
              <a:t>JournalApp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User object and Entry class</a:t>
            </a:r>
          </a:p>
          <a:p>
            <a:r>
              <a:rPr lang="en-US" dirty="0" smtClean="0"/>
              <a:t>Create a Users data access class and an Entities data access class</a:t>
            </a:r>
          </a:p>
          <a:p>
            <a:r>
              <a:rPr lang="en-US" dirty="0" smtClean="0"/>
              <a:t>Add validation to your data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9629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 and Templates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3: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303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Mainly HTML</a:t>
            </a:r>
          </a:p>
          <a:p>
            <a:r>
              <a:rPr lang="en-US" dirty="0" smtClean="0"/>
              <a:t>Shortcut echo tags</a:t>
            </a:r>
          </a:p>
          <a:p>
            <a:r>
              <a:rPr lang="en-US" dirty="0" smtClean="0"/>
              <a:t>Very little logic </a:t>
            </a:r>
          </a:p>
          <a:p>
            <a:pPr lvl="1"/>
            <a:r>
              <a:rPr lang="en-US" dirty="0" smtClean="0"/>
              <a:t>simple conditionals</a:t>
            </a:r>
          </a:p>
          <a:p>
            <a:pPr lvl="1"/>
            <a:r>
              <a:rPr lang="en-US" dirty="0" smtClean="0"/>
              <a:t>simple loops</a:t>
            </a:r>
          </a:p>
          <a:p>
            <a:r>
              <a:rPr lang="en-US" dirty="0" smtClean="0"/>
              <a:t>May or may not include other templates</a:t>
            </a:r>
          </a:p>
        </p:txBody>
      </p:sp>
    </p:spTree>
    <p:extLst>
      <p:ext uri="{BB962C8B-B14F-4D97-AF65-F5344CB8AC3E}">
        <p14:creationId xmlns:p14="http://schemas.microsoft.com/office/powerpoint/2010/main" val="219596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Holds the data to display</a:t>
            </a:r>
          </a:p>
          <a:p>
            <a:r>
              <a:rPr lang="en-US" dirty="0" smtClean="0"/>
              <a:t>Has “helpers” for common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186060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&lt;!</a:t>
            </a:r>
            <a:r>
              <a:rPr lang="en-US" sz="2000" dirty="0" err="1">
                <a:latin typeface="Lucida Console" panose="020B0609040504020204" pitchFamily="49" charset="0"/>
              </a:rPr>
              <a:t>doctype</a:t>
            </a:r>
            <a:r>
              <a:rPr lang="en-US" sz="2000" dirty="0">
                <a:latin typeface="Lucida Console" panose="020B0609040504020204" pitchFamily="49" charset="0"/>
              </a:rPr>
              <a:t> html</a:t>
            </a:r>
            <a:r>
              <a:rPr lang="en-US" sz="2000" dirty="0" smtClean="0">
                <a:latin typeface="Lucida Console" panose="020B060904050402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&lt;</a:t>
            </a:r>
            <a:r>
              <a:rPr lang="en-US" sz="2000" dirty="0">
                <a:latin typeface="Lucida Console" panose="020B0609040504020204" pitchFamily="49" charset="0"/>
              </a:rPr>
              <a:t>html</a:t>
            </a:r>
            <a:r>
              <a:rPr lang="en-US" sz="2000" dirty="0" smtClean="0">
                <a:latin typeface="Lucida Console" panose="020B060904050402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    </a:t>
            </a:r>
            <a:r>
              <a:rPr lang="en-US" sz="2000" dirty="0">
                <a:latin typeface="Lucida Console" panose="020B0609040504020204" pitchFamily="49" charset="0"/>
              </a:rPr>
              <a:t>&lt;head</a:t>
            </a:r>
            <a:r>
              <a:rPr lang="en-US" sz="2000" dirty="0" smtClean="0">
                <a:latin typeface="Lucida Console" panose="020B060904050402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        </a:t>
            </a:r>
            <a:r>
              <a:rPr lang="en-US" sz="2000" dirty="0">
                <a:latin typeface="Lucida Console" panose="020B0609040504020204" pitchFamily="49" charset="0"/>
              </a:rPr>
              <a:t>&lt;title&gt;&lt;?= $this-&gt;title ?&gt;&lt;/title</a:t>
            </a:r>
            <a:r>
              <a:rPr lang="en-US" sz="2000" dirty="0" smtClean="0">
                <a:latin typeface="Lucida Console" panose="020B060904050402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    </a:t>
            </a:r>
            <a:r>
              <a:rPr lang="en-US" sz="2000" dirty="0">
                <a:latin typeface="Lucida Console" panose="020B0609040504020204" pitchFamily="49" charset="0"/>
              </a:rPr>
              <a:t>&lt;/head</a:t>
            </a:r>
            <a:r>
              <a:rPr lang="en-US" sz="2000" dirty="0" smtClean="0">
                <a:latin typeface="Lucida Console" panose="020B060904050402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    </a:t>
            </a:r>
            <a:r>
              <a:rPr lang="en-US" sz="2000" dirty="0">
                <a:latin typeface="Lucida Console" panose="020B0609040504020204" pitchFamily="49" charset="0"/>
              </a:rPr>
              <a:t>&lt;body</a:t>
            </a:r>
            <a:r>
              <a:rPr lang="en-US" sz="2000" dirty="0" smtClean="0">
                <a:latin typeface="Lucida Console" panose="020B060904050402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        </a:t>
            </a:r>
            <a:r>
              <a:rPr lang="en-US" sz="2000" dirty="0">
                <a:latin typeface="Lucida Console" panose="020B0609040504020204" pitchFamily="49" charset="0"/>
              </a:rPr>
              <a:t>&lt;div</a:t>
            </a:r>
            <a:r>
              <a:rPr lang="en-US" sz="2000" dirty="0" smtClean="0">
                <a:latin typeface="Lucida Console" panose="020B060904050402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            </a:t>
            </a:r>
            <a:r>
              <a:rPr lang="en-US" sz="2000" dirty="0">
                <a:latin typeface="Lucida Console" panose="020B0609040504020204" pitchFamily="49" charset="0"/>
              </a:rPr>
              <a:t>&lt;?= $this-&gt;message </a:t>
            </a:r>
            <a:r>
              <a:rPr lang="en-US" sz="2000" dirty="0" smtClean="0">
                <a:latin typeface="Lucida Console" panose="020B0609040504020204" pitchFamily="49" charset="0"/>
              </a:rPr>
              <a:t>?&gt;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        </a:t>
            </a:r>
            <a:r>
              <a:rPr lang="en-US" sz="2000" dirty="0">
                <a:latin typeface="Lucida Console" panose="020B0609040504020204" pitchFamily="49" charset="0"/>
              </a:rPr>
              <a:t>&lt;/div</a:t>
            </a:r>
            <a:r>
              <a:rPr lang="en-US" sz="2000" dirty="0" smtClean="0">
                <a:latin typeface="Lucida Console" panose="020B060904050402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    </a:t>
            </a:r>
            <a:r>
              <a:rPr lang="en-US" sz="2000" dirty="0">
                <a:latin typeface="Lucida Console" panose="020B0609040504020204" pitchFamily="49" charset="0"/>
              </a:rPr>
              <a:t>&lt;/body</a:t>
            </a:r>
            <a:r>
              <a:rPr lang="en-US" sz="2000" dirty="0" smtClean="0">
                <a:latin typeface="Lucida Console" panose="020B060904050402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&lt;/</a:t>
            </a:r>
            <a:r>
              <a:rPr lang="en-US" sz="2000" dirty="0">
                <a:latin typeface="Lucida Console" panose="020B0609040504020204" pitchFamily="49" charset="0"/>
              </a:rPr>
              <a:t>html&gt;</a:t>
            </a:r>
            <a:endParaRPr lang="en-US" sz="2000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345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&lt;?</a:t>
            </a:r>
            <a:r>
              <a:rPr lang="en-US" sz="2000" dirty="0" err="1" smtClean="0">
                <a:latin typeface="Lucida Console" panose="020B0609040504020204" pitchFamily="49" charset="0"/>
              </a:rPr>
              <a:t>php</a:t>
            </a:r>
            <a:endParaRPr lang="en-US" sz="20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class </a:t>
            </a:r>
            <a:r>
              <a:rPr lang="en-US" sz="2000" dirty="0">
                <a:latin typeface="Lucida Console" panose="020B0609040504020204" pitchFamily="49" charset="0"/>
              </a:rPr>
              <a:t>Template </a:t>
            </a:r>
            <a:endParaRPr lang="en-US" sz="20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    </a:t>
            </a:r>
            <a:r>
              <a:rPr lang="en-US" sz="2000" dirty="0">
                <a:latin typeface="Lucida Console" panose="020B0609040504020204" pitchFamily="49" charset="0"/>
              </a:rPr>
              <a:t>public function render($</a:t>
            </a:r>
            <a:r>
              <a:rPr lang="en-US" sz="2000" dirty="0" err="1">
                <a:latin typeface="Lucida Console" panose="020B0609040504020204" pitchFamily="49" charset="0"/>
              </a:rPr>
              <a:t>tpl</a:t>
            </a:r>
            <a:r>
              <a:rPr lang="en-US" sz="2000" dirty="0">
                <a:latin typeface="Lucida Console" panose="020B0609040504020204" pitchFamily="49" charset="0"/>
              </a:rPr>
              <a:t>, $data = array</a:t>
            </a:r>
            <a:r>
              <a:rPr lang="en-US" sz="2000" dirty="0" smtClean="0">
                <a:latin typeface="Lucida Console" panose="020B060904050402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smtClean="0">
                <a:latin typeface="Lucida Console" panose="020B060904050402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        </a:t>
            </a:r>
            <a:r>
              <a:rPr lang="en-US" sz="2000" dirty="0" err="1">
                <a:latin typeface="Lucida Console" panose="020B0609040504020204" pitchFamily="49" charset="0"/>
              </a:rPr>
              <a:t>foreach</a:t>
            </a:r>
            <a:r>
              <a:rPr lang="en-US" sz="2000" dirty="0">
                <a:latin typeface="Lucida Console" panose="020B0609040504020204" pitchFamily="49" charset="0"/>
              </a:rPr>
              <a:t> ($data as $key =&gt; $value) </a:t>
            </a:r>
            <a:r>
              <a:rPr lang="en-US" sz="2000" dirty="0" smtClean="0"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            </a:t>
            </a:r>
            <a:r>
              <a:rPr lang="en-US" sz="2000" dirty="0">
                <a:latin typeface="Lucida Console" panose="020B0609040504020204" pitchFamily="49" charset="0"/>
              </a:rPr>
              <a:t>$this-&gt;{$key} = $value</a:t>
            </a:r>
            <a:r>
              <a:rPr lang="en-US" sz="2000" dirty="0" smtClean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        </a:t>
            </a:r>
            <a:r>
              <a:rPr lang="en-US" sz="2000" dirty="0">
                <a:latin typeface="Lucida Console" panose="020B0609040504020204" pitchFamily="49" charset="0"/>
              </a:rPr>
              <a:t>require __DIR__ . '/' . $</a:t>
            </a:r>
            <a:r>
              <a:rPr lang="en-US" sz="2000" dirty="0" err="1">
                <a:latin typeface="Lucida Console" panose="020B0609040504020204" pitchFamily="49" charset="0"/>
              </a:rPr>
              <a:t>tpl</a:t>
            </a:r>
            <a:r>
              <a:rPr lang="en-US" sz="2000" dirty="0" smtClean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2848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&lt;?</a:t>
            </a:r>
            <a:r>
              <a:rPr lang="en-US" sz="2000" dirty="0" err="1" smtClean="0">
                <a:latin typeface="Lucida Console" panose="020B0609040504020204" pitchFamily="49" charset="0"/>
              </a:rPr>
              <a:t>php</a:t>
            </a:r>
            <a:endParaRPr lang="en-US" sz="20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latin typeface="Lucida Console" panose="020B0609040504020204" pitchFamily="49" charset="0"/>
              </a:rPr>
              <a:t>vars</a:t>
            </a:r>
            <a:r>
              <a:rPr lang="en-US" sz="2000" dirty="0">
                <a:latin typeface="Lucida Console" panose="020B0609040504020204" pitchFamily="49" charset="0"/>
              </a:rPr>
              <a:t> = </a:t>
            </a:r>
            <a:r>
              <a:rPr lang="en-US" sz="2000" dirty="0" smtClean="0">
                <a:latin typeface="Lucida Console" panose="020B0609040504020204" pitchFamily="49" charset="0"/>
              </a:rPr>
              <a:t>[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    </a:t>
            </a:r>
            <a:r>
              <a:rPr lang="en-US" sz="2000" dirty="0">
                <a:latin typeface="Lucida Console" panose="020B0609040504020204" pitchFamily="49" charset="0"/>
              </a:rPr>
              <a:t>'title' =&gt; 'Hello and Welcome</a:t>
            </a:r>
            <a:r>
              <a:rPr lang="en-US" sz="2000" dirty="0" smtClean="0">
                <a:latin typeface="Lucida Console" panose="020B0609040504020204" pitchFamily="49" charset="0"/>
              </a:rPr>
              <a:t>',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    </a:t>
            </a:r>
            <a:r>
              <a:rPr lang="en-US" sz="2000" dirty="0">
                <a:latin typeface="Lucida Console" panose="020B0609040504020204" pitchFamily="49" charset="0"/>
              </a:rPr>
              <a:t>'message' =&gt; 'This is my </a:t>
            </a:r>
            <a:r>
              <a:rPr lang="en-US" sz="2000" dirty="0" err="1">
                <a:latin typeface="Lucida Console" panose="020B0609040504020204" pitchFamily="49" charset="0"/>
              </a:rPr>
              <a:t>templated</a:t>
            </a:r>
            <a:r>
              <a:rPr lang="en-US" sz="2000" dirty="0">
                <a:latin typeface="Lucida Console" panose="020B0609040504020204" pitchFamily="49" charset="0"/>
              </a:rPr>
              <a:t> application</a:t>
            </a:r>
            <a:r>
              <a:rPr lang="en-US" sz="2000" dirty="0" smtClean="0">
                <a:latin typeface="Lucida Console" panose="020B0609040504020204" pitchFamily="49" charset="0"/>
              </a:rPr>
              <a:t>',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$</a:t>
            </a:r>
            <a:r>
              <a:rPr lang="en-US" sz="2000" dirty="0">
                <a:latin typeface="Lucida Console" panose="020B0609040504020204" pitchFamily="49" charset="0"/>
              </a:rPr>
              <a:t>template = new Template</a:t>
            </a:r>
            <a:r>
              <a:rPr lang="en-US" sz="2000" dirty="0" smtClean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$</a:t>
            </a:r>
            <a:r>
              <a:rPr lang="en-US" sz="2000" dirty="0">
                <a:latin typeface="Lucida Console" panose="020B0609040504020204" pitchFamily="49" charset="0"/>
              </a:rPr>
              <a:t>template-&gt;render</a:t>
            </a:r>
            <a:r>
              <a:rPr lang="en-US" sz="2000" dirty="0" smtClean="0">
                <a:latin typeface="Lucida Console" panose="020B0609040504020204" pitchFamily="49" charset="0"/>
              </a:rPr>
              <a:t>(’</a:t>
            </a:r>
            <a:r>
              <a:rPr lang="en-US" sz="2000" dirty="0" err="1" smtClean="0">
                <a:latin typeface="Lucida Console" panose="020B0609040504020204" pitchFamily="49" charset="0"/>
              </a:rPr>
              <a:t>template.html</a:t>
            </a:r>
            <a:r>
              <a:rPr lang="en-US" sz="2000" dirty="0">
                <a:latin typeface="Lucida Console" panose="020B0609040504020204" pitchFamily="49" charset="0"/>
              </a:rPr>
              <a:t>', $</a:t>
            </a:r>
            <a:r>
              <a:rPr lang="en-US" sz="2000" dirty="0" err="1">
                <a:latin typeface="Lucida Console" panose="020B0609040504020204" pitchFamily="49" charset="0"/>
              </a:rPr>
              <a:t>vars</a:t>
            </a:r>
            <a:r>
              <a:rPr lang="en-US" sz="2000" dirty="0">
                <a:latin typeface="Lucida Console" panose="020B0609040504020204" pitchFamily="49" charset="0"/>
              </a:rPr>
              <a:t>);</a:t>
            </a:r>
            <a:endParaRPr lang="en-US" sz="2000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74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Create a template class</a:t>
            </a:r>
          </a:p>
          <a:p>
            <a:r>
              <a:rPr lang="en-US" dirty="0"/>
              <a:t>Make sure it can accept a template location in the constructor</a:t>
            </a:r>
          </a:p>
          <a:p>
            <a:r>
              <a:rPr lang="en-US" dirty="0"/>
              <a:t>Give it a render method that can include a PHP file</a:t>
            </a:r>
          </a:p>
          <a:p>
            <a:r>
              <a:rPr lang="en-US" dirty="0"/>
              <a:t>Remember scope! The template will have access to everything in the class, and variables in your method! Create an example that </a:t>
            </a:r>
            <a:r>
              <a:rPr lang="en-US" dirty="0" err="1"/>
              <a:t>echos</a:t>
            </a:r>
            <a:r>
              <a:rPr lang="en-US" dirty="0"/>
              <a:t> that information.</a:t>
            </a:r>
          </a:p>
          <a:p>
            <a:r>
              <a:rPr lang="en-US" dirty="0"/>
              <a:t>Create a template file and use your template class to display it twice, with different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6382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 for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Escaping Output</a:t>
            </a:r>
          </a:p>
          <a:p>
            <a:r>
              <a:rPr lang="en-US" dirty="0" smtClean="0"/>
              <a:t>"Base" templates</a:t>
            </a:r>
          </a:p>
          <a:p>
            <a:r>
              <a:rPr lang="en-US" dirty="0" smtClean="0"/>
              <a:t>Set our template file location</a:t>
            </a:r>
          </a:p>
        </p:txBody>
      </p:sp>
    </p:spTree>
    <p:extLst>
      <p:ext uri="{BB962C8B-B14F-4D97-AF65-F5344CB8AC3E}">
        <p14:creationId xmlns:p14="http://schemas.microsoft.com/office/powerpoint/2010/main" val="407373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your template class in another example, this time create a variable with some html inside</a:t>
            </a:r>
          </a:p>
          <a:p>
            <a:r>
              <a:rPr lang="en-US" dirty="0"/>
              <a:t>Create an </a:t>
            </a:r>
            <a:r>
              <a:rPr lang="en-US" dirty="0" err="1"/>
              <a:t>escapeHtml</a:t>
            </a:r>
            <a:r>
              <a:rPr lang="en-US" dirty="0"/>
              <a:t> method that properly escapes output for html</a:t>
            </a:r>
          </a:p>
          <a:p>
            <a:r>
              <a:rPr lang="en-US" dirty="0"/>
              <a:t>Use that inside a template with the same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950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/journal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/journal/data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/journal/</a:t>
            </a:r>
            <a:r>
              <a:rPr lang="en-US" dirty="0" err="1" smtClean="0">
                <a:latin typeface="Lucida Console" panose="020B0609040504020204" pitchFamily="49" charset="0"/>
              </a:rPr>
              <a:t>config</a:t>
            </a:r>
            <a:endParaRPr lang="en-US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/journal/</a:t>
            </a:r>
            <a:r>
              <a:rPr lang="en-US" dirty="0" err="1" smtClean="0">
                <a:latin typeface="Lucida Console" panose="020B0609040504020204" pitchFamily="49" charset="0"/>
              </a:rPr>
              <a:t>src</a:t>
            </a:r>
            <a:endParaRPr lang="en-US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/journal/public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177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Journal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one “base” template for a “not logged in user”</a:t>
            </a:r>
          </a:p>
          <a:p>
            <a:r>
              <a:rPr lang="en-US" dirty="0" smtClean="0"/>
              <a:t>Create one “base” template for a “logged in” user</a:t>
            </a:r>
          </a:p>
          <a:p>
            <a:r>
              <a:rPr lang="en-US" dirty="0" smtClean="0"/>
              <a:t>Create “login” and “edit profile” form templates</a:t>
            </a:r>
          </a:p>
          <a:p>
            <a:r>
              <a:rPr lang="en-US" dirty="0" smtClean="0"/>
              <a:t>Create “create”, “edit”, “delete” and “list” templates for our entries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1588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 </a:t>
            </a:r>
            <a:r>
              <a:rPr lang="en-US" smtClean="0"/>
              <a:t>and Routing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4: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174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 logic that work on a specific set of data</a:t>
            </a:r>
          </a:p>
          <a:p>
            <a:r>
              <a:rPr lang="en-US" dirty="0" smtClean="0"/>
              <a:t>Usually each method is an action</a:t>
            </a:r>
          </a:p>
          <a:p>
            <a:r>
              <a:rPr lang="en-US" dirty="0" smtClean="0"/>
              <a:t>The logic makes our data logic (our data classes) talk to our our view logic (our view classes)</a:t>
            </a:r>
          </a:p>
        </p:txBody>
      </p:sp>
    </p:spTree>
    <p:extLst>
      <p:ext uri="{BB962C8B-B14F-4D97-AF65-F5344CB8AC3E}">
        <p14:creationId xmlns:p14="http://schemas.microsoft.com/office/powerpoint/2010/main" val="27567186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Journal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Controller classes for user and entry</a:t>
            </a:r>
          </a:p>
          <a:p>
            <a:r>
              <a:rPr lang="en-US" dirty="0" smtClean="0"/>
              <a:t>Pass in our </a:t>
            </a:r>
            <a:r>
              <a:rPr lang="en-US" dirty="0" err="1" smtClean="0"/>
              <a:t>db</a:t>
            </a:r>
            <a:r>
              <a:rPr lang="en-US" dirty="0" smtClean="0"/>
              <a:t> connector and our template</a:t>
            </a:r>
          </a:p>
          <a:p>
            <a:r>
              <a:rPr lang="en-US" dirty="0" smtClean="0"/>
              <a:t>Link together our logic and our </a:t>
            </a:r>
          </a:p>
        </p:txBody>
      </p:sp>
    </p:spTree>
    <p:extLst>
      <p:ext uri="{BB962C8B-B14F-4D97-AF65-F5344CB8AC3E}">
        <p14:creationId xmlns:p14="http://schemas.microsoft.com/office/powerpoint/2010/main" val="29214478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it 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</a:t>
            </a:r>
            <a:r>
              <a:rPr lang="en-US" dirty="0"/>
              <a:t>∞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991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the Principles of Architecture</a:t>
            </a:r>
            <a:br>
              <a:rPr lang="en-US" dirty="0" smtClean="0"/>
            </a:br>
            <a:r>
              <a:rPr lang="en-US" dirty="0" smtClean="0"/>
              <a:t>You've Learned (without realizing 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SOC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YAGNI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SRP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LoD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008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New Things!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php.net</a:t>
            </a:r>
            <a:r>
              <a:rPr lang="en-US" dirty="0" smtClean="0"/>
              <a:t> documentation</a:t>
            </a:r>
          </a:p>
          <a:p>
            <a:r>
              <a:rPr lang="en-US" dirty="0" smtClean="0"/>
              <a:t>CLI </a:t>
            </a:r>
            <a:r>
              <a:rPr lang="en-US" dirty="0" smtClean="0"/>
              <a:t>and CLI Programming</a:t>
            </a:r>
          </a:p>
          <a:p>
            <a:r>
              <a:rPr lang="en-US" dirty="0" smtClean="0"/>
              <a:t>Version Control</a:t>
            </a:r>
          </a:p>
          <a:p>
            <a:r>
              <a:rPr lang="en-US" dirty="0" smtClean="0"/>
              <a:t>Composer and Libraries</a:t>
            </a:r>
          </a:p>
          <a:p>
            <a:r>
              <a:rPr lang="en-US" dirty="0" smtClean="0"/>
              <a:t>Advanced Object Oriented Programming</a:t>
            </a:r>
          </a:p>
          <a:p>
            <a:r>
              <a:rPr lang="en-US" dirty="0" err="1" smtClean="0"/>
              <a:t>Javascript</a:t>
            </a:r>
            <a:endParaRPr lang="en-US" dirty="0"/>
          </a:p>
          <a:p>
            <a:r>
              <a:rPr lang="en-US" dirty="0" smtClean="0"/>
              <a:t>Advanced HTML and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36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Document Root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document root is a directory (a folder) that is stored on your host's servers and that is designated for holding web pages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security reasons, ONLY actual files for the user should be present – </a:t>
            </a:r>
            <a:r>
              <a:rPr lang="en-US" dirty="0" err="1" smtClean="0"/>
              <a:t>css</a:t>
            </a:r>
            <a:r>
              <a:rPr lang="en-US" dirty="0" smtClean="0"/>
              <a:t>, </a:t>
            </a:r>
            <a:r>
              <a:rPr lang="en-US" dirty="0" err="1" smtClean="0"/>
              <a:t>js</a:t>
            </a:r>
            <a:r>
              <a:rPr lang="en-US" dirty="0" smtClean="0"/>
              <a:t>, images, and the PHP files that control logic</a:t>
            </a:r>
          </a:p>
          <a:p>
            <a:r>
              <a:rPr lang="en-US" dirty="0" smtClean="0"/>
              <a:t>Other files (configuration, PHP classes) should be parallel to the </a:t>
            </a:r>
            <a:r>
              <a:rPr lang="en-US" dirty="0" err="1" smtClean="0"/>
              <a:t>docroot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964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/public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/public/</a:t>
            </a:r>
            <a:r>
              <a:rPr lang="en-US" dirty="0" err="1" smtClean="0">
                <a:latin typeface="Lucida Console" panose="020B0609040504020204" pitchFamily="49" charset="0"/>
              </a:rPr>
              <a:t>css</a:t>
            </a:r>
            <a:endParaRPr lang="en-US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/public/fonts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/public/images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/public/</a:t>
            </a:r>
            <a:r>
              <a:rPr lang="en-US" dirty="0" err="1" smtClean="0">
                <a:latin typeface="Lucida Console" panose="020B0609040504020204" pitchFamily="49" charset="0"/>
              </a:rPr>
              <a:t>index.php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234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/data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/data/cache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/data/</a:t>
            </a:r>
            <a:r>
              <a:rPr lang="en-US" dirty="0" err="1" smtClean="0">
                <a:latin typeface="Lucida Console" panose="020B0609040504020204" pitchFamily="49" charset="0"/>
              </a:rPr>
              <a:t>tmp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133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Separating Application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Actual HTML output – our View</a:t>
            </a:r>
          </a:p>
          <a:p>
            <a:r>
              <a:rPr lang="en-US" dirty="0" smtClean="0"/>
              <a:t>Logic to act on – our Controller</a:t>
            </a:r>
          </a:p>
          <a:p>
            <a:r>
              <a:rPr lang="en-US" dirty="0" smtClean="0"/>
              <a:t>Data rules and reading/writing – our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081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3353</Words>
  <Application>Microsoft Macintosh PowerPoint</Application>
  <PresentationFormat>On-screen Show (4:3)</PresentationFormat>
  <Paragraphs>517</Paragraphs>
  <Slides>56</Slides>
  <Notes>51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Office Theme</vt:lpstr>
      <vt:lpstr>Organization and Projects</vt:lpstr>
      <vt:lpstr>Practical Application</vt:lpstr>
      <vt:lpstr>What do we need to know?</vt:lpstr>
      <vt:lpstr>File LayouT And Organization</vt:lpstr>
      <vt:lpstr>Basic Layout</vt:lpstr>
      <vt:lpstr>The Document Root</vt:lpstr>
      <vt:lpstr>Web Information</vt:lpstr>
      <vt:lpstr>Data Information</vt:lpstr>
      <vt:lpstr>Separating Application Code</vt:lpstr>
      <vt:lpstr>App Layout</vt:lpstr>
      <vt:lpstr>Exercise 1</vt:lpstr>
      <vt:lpstr>Configuration</vt:lpstr>
      <vt:lpstr>config.php</vt:lpstr>
      <vt:lpstr>index.php</vt:lpstr>
      <vt:lpstr>Exercise 2</vt:lpstr>
      <vt:lpstr>Dependency Injection</vt:lpstr>
      <vt:lpstr>Not Injected</vt:lpstr>
      <vt:lpstr>Injected</vt:lpstr>
      <vt:lpstr>Exercise 3</vt:lpstr>
      <vt:lpstr>Autoloading</vt:lpstr>
      <vt:lpstr>Ways to Autoload</vt:lpstr>
      <vt:lpstr>Autoloader</vt:lpstr>
      <vt:lpstr>Usage</vt:lpstr>
      <vt:lpstr>Exercise 4</vt:lpstr>
      <vt:lpstr>Our JournalApp</vt:lpstr>
      <vt:lpstr>Data Models and Validation</vt:lpstr>
      <vt:lpstr>Connection Class</vt:lpstr>
      <vt:lpstr>Extending PDO</vt:lpstr>
      <vt:lpstr>Injecting PDO</vt:lpstr>
      <vt:lpstr>Exercise 1</vt:lpstr>
      <vt:lpstr>Database Access Objects</vt:lpstr>
      <vt:lpstr>Exercise 2</vt:lpstr>
      <vt:lpstr>Model Classes</vt:lpstr>
      <vt:lpstr>User Objects</vt:lpstr>
      <vt:lpstr>Fetching Objects</vt:lpstr>
      <vt:lpstr>Iterating Objects</vt:lpstr>
      <vt:lpstr>Exercise 4</vt:lpstr>
      <vt:lpstr>Tying Validation to Data</vt:lpstr>
      <vt:lpstr>Exercise 5</vt:lpstr>
      <vt:lpstr>Our JournalApp</vt:lpstr>
      <vt:lpstr>Views and Templates</vt:lpstr>
      <vt:lpstr>Template File</vt:lpstr>
      <vt:lpstr>Template Class</vt:lpstr>
      <vt:lpstr>Template File</vt:lpstr>
      <vt:lpstr>Template Class</vt:lpstr>
      <vt:lpstr>Using Templates</vt:lpstr>
      <vt:lpstr>Exercise 1</vt:lpstr>
      <vt:lpstr>Considerations for Templates</vt:lpstr>
      <vt:lpstr>Exercise 2</vt:lpstr>
      <vt:lpstr>Journal App</vt:lpstr>
      <vt:lpstr>Controllers and Routing</vt:lpstr>
      <vt:lpstr>Controller</vt:lpstr>
      <vt:lpstr>Journal Application</vt:lpstr>
      <vt:lpstr>Wrapping it up</vt:lpstr>
      <vt:lpstr>Use the Principles of Architecture You've Learned (without realizing it)</vt:lpstr>
      <vt:lpstr>Learn New Things!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Smith</dc:creator>
  <cp:lastModifiedBy>Elizabeth Smith</cp:lastModifiedBy>
  <cp:revision>72</cp:revision>
  <dcterms:created xsi:type="dcterms:W3CDTF">2015-03-28T18:51:59Z</dcterms:created>
  <dcterms:modified xsi:type="dcterms:W3CDTF">2015-04-16T04:03:27Z</dcterms:modified>
</cp:coreProperties>
</file>