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7" r:id="rId3"/>
    <p:sldId id="273" r:id="rId4"/>
    <p:sldId id="257" r:id="rId5"/>
    <p:sldId id="274" r:id="rId6"/>
    <p:sldId id="258" r:id="rId7"/>
    <p:sldId id="275" r:id="rId8"/>
    <p:sldId id="282" r:id="rId9"/>
    <p:sldId id="276" r:id="rId10"/>
    <p:sldId id="277" r:id="rId11"/>
    <p:sldId id="280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68" r:id="rId22"/>
    <p:sldId id="264" r:id="rId23"/>
    <p:sldId id="292" r:id="rId24"/>
    <p:sldId id="295" r:id="rId25"/>
    <p:sldId id="278" r:id="rId26"/>
    <p:sldId id="296" r:id="rId27"/>
    <p:sldId id="297" r:id="rId28"/>
    <p:sldId id="265" r:id="rId29"/>
    <p:sldId id="298" r:id="rId30"/>
    <p:sldId id="299" r:id="rId31"/>
    <p:sldId id="294" r:id="rId32"/>
    <p:sldId id="269" r:id="rId33"/>
    <p:sldId id="270" r:id="rId34"/>
    <p:sldId id="271" r:id="rId35"/>
    <p:sldId id="279" r:id="rId36"/>
    <p:sldId id="293" r:id="rId37"/>
    <p:sldId id="272" r:id="rId38"/>
    <p:sldId id="26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894" autoAdjust="0"/>
  </p:normalViewPr>
  <p:slideViewPr>
    <p:cSldViewPr snapToGrid="0" snapToObjects="1">
      <p:cViewPr varScale="1">
        <p:scale>
          <a:sx n="79" d="100"/>
          <a:sy n="79" d="100"/>
        </p:scale>
        <p:origin x="25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36F9C-1562-5D45-A47B-541CF3EDD6FE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E688B-F764-3946-880A-E9595C79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r>
              <a:rPr lang="en-US" baseline="0" dirty="0" smtClean="0"/>
              <a:t> we’ll talk about layout and organization in our projects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all the basic pieces we need – we understand the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language, we understand the internet and how we get and post data </a:t>
            </a:r>
          </a:p>
          <a:p>
            <a:r>
              <a:rPr lang="en-US" baseline="0" dirty="0" smtClean="0"/>
              <a:t>We’ve learned how to speak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and store and retrieve data from the database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we’ll learn how to organize a project in a manner that will allow the project to grow in a healthy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2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we have these directories</a:t>
            </a:r>
            <a:r>
              <a:rPr lang="en-US" baseline="0" dirty="0" smtClean="0"/>
              <a:t> and each one will be holding a different type of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4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many people will want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can actual return</a:t>
            </a:r>
            <a:r>
              <a:rPr lang="en-US" baseline="0" dirty="0" smtClean="0"/>
              <a:t> an array from a PHP file and store it as a variable</a:t>
            </a:r>
          </a:p>
          <a:p>
            <a:r>
              <a:rPr lang="en-US" baseline="0" dirty="0" smtClean="0"/>
              <a:t>Remember we can have nested arrays as well, so we can have settings specific to just database, or just something else in our configuration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is how we would take our information and "load" it into a </a:t>
            </a:r>
            <a:r>
              <a:rPr lang="en-US" dirty="0" err="1" smtClean="0"/>
              <a:t>php</a:t>
            </a:r>
            <a:r>
              <a:rPr lang="en-US" dirty="0" smtClean="0"/>
              <a:t> variable in say our </a:t>
            </a:r>
            <a:r>
              <a:rPr lang="en-US" dirty="0" err="1" smtClean="0"/>
              <a:t>index</a:t>
            </a:r>
            <a:r>
              <a:rPr lang="en-US" baseline="0" dirty="0" err="1" smtClean="0"/>
              <a:t>.php</a:t>
            </a:r>
            <a:r>
              <a:rPr lang="en-US" baseline="0" dirty="0" smtClean="0"/>
              <a:t> file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You'll hear this word thrown around a lot, and the concept is important – but it's not as hard as people would have you believe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3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when we don't inject data, we're expecting our code to know about the internal information of what we're passing in</a:t>
            </a:r>
          </a:p>
          <a:p>
            <a:r>
              <a:rPr lang="en-US" baseline="0" dirty="0" smtClean="0"/>
              <a:t>whether it's an array or an object, if we change the format our code will break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if we pass in the direct values we allow the outer container for our configuration to change ,morph, and rename while our internal data is always consistent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means for our code we might have more lines in our </a:t>
            </a:r>
            <a:r>
              <a:rPr lang="en-US" baseline="0" dirty="0" err="1" smtClean="0"/>
              <a:t>index.php</a:t>
            </a:r>
            <a:r>
              <a:rPr lang="en-US" baseline="0" dirty="0" smtClean="0"/>
              <a:t>, but we can also trade in a different configuration style some day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1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is </a:t>
            </a:r>
            <a:r>
              <a:rPr lang="en-US" dirty="0" err="1" smtClean="0"/>
              <a:t>autoloading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Autoloading</a:t>
            </a:r>
            <a:r>
              <a:rPr lang="en-US" baseline="0" dirty="0" smtClean="0"/>
              <a:t> is when PHP looks for a class that doesn't yet exist by following some specific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does the first even</a:t>
            </a:r>
            <a:r>
              <a:rPr lang="en-US" baseline="0" dirty="0" smtClean="0"/>
              <a:t> exists? originally you would define an </a:t>
            </a:r>
            <a:r>
              <a:rPr lang="en-US" baseline="0" dirty="0" err="1" smtClean="0"/>
              <a:t>autoload</a:t>
            </a:r>
            <a:r>
              <a:rPr lang="en-US" baseline="0" dirty="0" smtClean="0"/>
              <a:t> function and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would call it</a:t>
            </a:r>
          </a:p>
          <a:p>
            <a:r>
              <a:rPr lang="en-US" baseline="0" dirty="0" smtClean="0"/>
              <a:t>however what happens when you need several different ways of loading things?  </a:t>
            </a:r>
            <a:r>
              <a:rPr lang="en-US" baseline="0" dirty="0" err="1" smtClean="0"/>
              <a:t>spl_autoload_register</a:t>
            </a:r>
            <a:r>
              <a:rPr lang="en-US" baseline="0" dirty="0" smtClean="0"/>
              <a:t> allows you </a:t>
            </a:r>
          </a:p>
          <a:p>
            <a:r>
              <a:rPr lang="en-US" baseline="0" dirty="0" smtClean="0"/>
              <a:t>to set up a "stack" of </a:t>
            </a:r>
            <a:r>
              <a:rPr lang="en-US" baseline="0" dirty="0" err="1" smtClean="0"/>
              <a:t>autoload</a:t>
            </a:r>
            <a:r>
              <a:rPr lang="en-US" baseline="0" dirty="0" smtClean="0"/>
              <a:t> functions – PHP will loop through them until one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6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 basic autoloader takes a </a:t>
            </a:r>
            <a:r>
              <a:rPr lang="en-US" dirty="0" err="1" smtClean="0"/>
              <a:t>classname</a:t>
            </a:r>
            <a:r>
              <a:rPr lang="en-US" dirty="0" smtClean="0"/>
              <a:t> and looks for a file with a specific name</a:t>
            </a:r>
          </a:p>
          <a:p>
            <a:r>
              <a:rPr lang="en-US" baseline="0" dirty="0" smtClean="0"/>
              <a:t>PHP has a default autoloader that will split on the directory separator and load classes with it as well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here is a really simple application we’re been working on writing with pieces from the other sections – we're using all the skills we’ve developed in programming PHP, dealing with the internet, and writing SQL</a:t>
            </a:r>
          </a:p>
          <a:p>
            <a:r>
              <a:rPr lang="en-US" baseline="0" dirty="0" smtClean="0"/>
              <a:t>we're keeping our "Required components" as simple as possible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we're not going to describe anything beyond this to start with, we want to keep things as simple as possible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8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 basic autoloader takes a </a:t>
            </a:r>
            <a:r>
              <a:rPr lang="en-US" dirty="0" err="1" smtClean="0"/>
              <a:t>classname</a:t>
            </a:r>
            <a:r>
              <a:rPr lang="en-US" dirty="0" smtClean="0"/>
              <a:t> and looks for a file with a specific name</a:t>
            </a:r>
          </a:p>
          <a:p>
            <a:r>
              <a:rPr lang="en-US" baseline="0" dirty="0" smtClean="0"/>
              <a:t>PHP has a default autoloader that will split on the directory separator and load classes with it as well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going to consolidate</a:t>
            </a:r>
            <a:r>
              <a:rPr lang="en-US" baseline="0" dirty="0" smtClean="0"/>
              <a:t> our data model information</a:t>
            </a:r>
          </a:p>
          <a:p>
            <a:r>
              <a:rPr lang="en-US" baseline="0" dirty="0" smtClean="0"/>
              <a:t>and tie it into our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connection class is designed to be a simple, well designed way to talk to the database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data model will require this class to be passed into it</a:t>
            </a:r>
          </a:p>
          <a:p>
            <a:r>
              <a:rPr lang="en-US" baseline="0" dirty="0" smtClean="0"/>
              <a:t>This is often known as “dependency injection” – we pass in the things that are necessary for the object when we create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4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reasons for extending</a:t>
            </a:r>
            <a:r>
              <a:rPr lang="en-US" baseline="0" dirty="0" smtClean="0"/>
              <a:t> PDO are pretty simple, we want to control the construction of the </a:t>
            </a:r>
            <a:r>
              <a:rPr lang="en-US" baseline="0" dirty="0" err="1" smtClean="0"/>
              <a:t>dsn</a:t>
            </a:r>
            <a:r>
              <a:rPr lang="en-US" baseline="0" dirty="0" smtClean="0"/>
              <a:t>, and also </a:t>
            </a:r>
          </a:p>
          <a:p>
            <a:r>
              <a:rPr lang="en-US" baseline="0" dirty="0" smtClean="0"/>
              <a:t>we like to control </a:t>
            </a:r>
            <a:r>
              <a:rPr lang="en-US" baseline="0" dirty="0" err="1" smtClean="0"/>
              <a:t>pdo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since by default PDO doesn't actually give you errors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6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want to be injecting</a:t>
            </a:r>
            <a:r>
              <a:rPr lang="en-US" baseline="0" dirty="0" smtClean="0"/>
              <a:t> this – because PDO connects automatically and we only need one connection for a request</a:t>
            </a:r>
          </a:p>
          <a:p>
            <a:r>
              <a:rPr lang="en-US" baseline="0" dirty="0" smtClean="0"/>
              <a:t>ideally we would "lazy" connect but that's a bit beyond this code yet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54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we've already done some of this – we have</a:t>
            </a:r>
            <a:r>
              <a:rPr lang="en-US" baseline="0" dirty="0" smtClean="0"/>
              <a:t> classes that are consolidating all our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queries into helpful things like</a:t>
            </a:r>
          </a:p>
          <a:p>
            <a:r>
              <a:rPr lang="en-US" baseline="0" dirty="0" smtClean="0"/>
              <a:t>get, </a:t>
            </a:r>
            <a:r>
              <a:rPr lang="en-US" baseline="0" dirty="0" err="1" smtClean="0"/>
              <a:t>getAll</a:t>
            </a:r>
            <a:r>
              <a:rPr lang="en-US" baseline="0" dirty="0" smtClean="0"/>
              <a:t>, update, insert, delete,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0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will create an object of user with the properties from whatever is fetched from user</a:t>
            </a:r>
          </a:p>
          <a:p>
            <a:r>
              <a:rPr lang="en-US" baseline="0" dirty="0" smtClean="0"/>
              <a:t>this is a neat trick of </a:t>
            </a:r>
            <a:r>
              <a:rPr lang="en-US" baseline="0" dirty="0" err="1" smtClean="0"/>
              <a:t>pdo</a:t>
            </a:r>
            <a:r>
              <a:rPr lang="en-US" baseline="0" dirty="0" smtClean="0"/>
              <a:t> – you should read the manual about fetch modes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 properties will be populated before the constructor is call, unless you use a specific fetch mode, but usually you don't care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6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can also instruct multiple rows to be fetched with a specific fetch mode as you iterate through them, this is another neat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9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 have these two models that we've created in </a:t>
            </a:r>
            <a:r>
              <a:rPr lang="en-US" baseline="0" dirty="0" err="1" smtClean="0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2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our user object will define what items are necessary for a user</a:t>
            </a:r>
          </a:p>
          <a:p>
            <a:r>
              <a:rPr lang="en-US" baseline="0" dirty="0" smtClean="0"/>
              <a:t>An object is preferable to an array because you can lock down the necessary information</a:t>
            </a:r>
          </a:p>
          <a:p>
            <a:r>
              <a:rPr lang="en-US" baseline="0" dirty="0" smtClean="0"/>
              <a:t>otherwise you're doing a lot of </a:t>
            </a:r>
            <a:r>
              <a:rPr lang="en-US" baseline="0" dirty="0" err="1" smtClean="0"/>
              <a:t>isset</a:t>
            </a:r>
            <a:r>
              <a:rPr lang="en-US" baseline="0" dirty="0" smtClean="0"/>
              <a:t>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big problem many beginning developers</a:t>
            </a:r>
            <a:r>
              <a:rPr lang="en-US" baseline="0" dirty="0" smtClean="0"/>
              <a:t> have is moving from "I can write some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" to "I can start my own new project in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"</a:t>
            </a:r>
          </a:p>
          <a:p>
            <a:r>
              <a:rPr lang="en-US" baseline="0" dirty="0" smtClean="0"/>
              <a:t>There are a lots of questions that roll into that problem</a:t>
            </a:r>
          </a:p>
          <a:p>
            <a:r>
              <a:rPr lang="en-US" baseline="0" dirty="0" smtClean="0"/>
              <a:t>this is moving beyond a question of "how to program" into "how to architect software" which is a much harder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0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link your validation methods directly to the data, this also allows you to change your data definition and keep your validation linked together </a:t>
            </a:r>
            <a:r>
              <a:rPr lang="en-US" baseline="0" smtClean="0"/>
              <a:t>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2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6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 very simple template class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need to be able to give it a template (</a:t>
            </a:r>
            <a:r>
              <a:rPr lang="en-US" baseline="0" dirty="0" err="1" smtClean="0"/>
              <a:t>flename</a:t>
            </a:r>
            <a:r>
              <a:rPr lang="en-US" baseline="0" dirty="0" smtClean="0"/>
              <a:t>) to generate</a:t>
            </a:r>
          </a:p>
          <a:p>
            <a:r>
              <a:rPr lang="en-US" baseline="0" dirty="0" smtClean="0"/>
              <a:t>we need to be able to give it data to insert into the template</a:t>
            </a:r>
          </a:p>
          <a:p>
            <a:r>
              <a:rPr lang="en-US" baseline="0" dirty="0" smtClean="0"/>
              <a:t>we need to have some helper functionality for things like escaping our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9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r>
              <a:rPr lang="en-US" baseline="0" dirty="0" smtClean="0"/>
              <a:t> of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2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3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where do we go from here?</a:t>
            </a:r>
          </a:p>
          <a:p>
            <a:r>
              <a:rPr lang="en-US" dirty="0" smtClean="0"/>
              <a:t>We have a working application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understand the basics of working with PHP code</a:t>
            </a:r>
          </a:p>
          <a:p>
            <a:r>
              <a:rPr lang="en-US" baseline="0" dirty="0" smtClean="0"/>
              <a:t>But there's still so much more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38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5 of the most important principles in laying out and designing a project.  We're going go use each of these things as a demonstration in how to lay things out</a:t>
            </a:r>
          </a:p>
          <a:p>
            <a:r>
              <a:rPr lang="en-US" baseline="0" dirty="0" smtClean="0"/>
              <a:t>because these are best displayed by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hilariously enough like most things in software development we have silly acronyms for them all</a:t>
            </a:r>
          </a:p>
          <a:p>
            <a:endParaRPr lang="en-US" baseline="0" dirty="0" smtClean="0"/>
          </a:p>
          <a:p>
            <a:r>
              <a:rPr lang="en-US" dirty="0" smtClean="0"/>
              <a:t>The DRY principle is stated as “Every piece of knowledge must have a single, unambiguous, authoritative representation within a system.” – don't repeat yourself (use the "rule</a:t>
            </a:r>
            <a:r>
              <a:rPr lang="en-US" baseline="0" dirty="0" smtClean="0"/>
              <a:t> of three")</a:t>
            </a:r>
            <a:endParaRPr lang="en-US" dirty="0" smtClean="0"/>
          </a:p>
          <a:p>
            <a:r>
              <a:rPr lang="en-US" dirty="0" smtClean="0"/>
              <a:t>Separation</a:t>
            </a:r>
            <a:r>
              <a:rPr lang="en-US" baseline="0" dirty="0" smtClean="0"/>
              <a:t> of concerns  Modularity, and hence separation of concerns, is achieved by encapsulating information inside a section of code that has a well-defined interface</a:t>
            </a:r>
          </a:p>
          <a:p>
            <a:r>
              <a:rPr lang="en-US" baseline="0" dirty="0" err="1" smtClean="0"/>
              <a:t>yagni</a:t>
            </a:r>
            <a:r>
              <a:rPr lang="en-US" baseline="0" dirty="0" smtClean="0"/>
              <a:t> is "you </a:t>
            </a:r>
            <a:r>
              <a:rPr lang="en-US" baseline="0" dirty="0" err="1" smtClean="0"/>
              <a:t>ain't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it") – minimize what you design upfront until </a:t>
            </a:r>
            <a:r>
              <a:rPr lang="en-US" baseline="0" dirty="0" smtClean="0"/>
              <a:t>you </a:t>
            </a:r>
            <a:r>
              <a:rPr lang="en-US" baseline="0" dirty="0" smtClean="0"/>
              <a:t>need it</a:t>
            </a:r>
          </a:p>
          <a:p>
            <a:r>
              <a:rPr lang="en-US" baseline="0" dirty="0" smtClean="0"/>
              <a:t>single responsibility principle – each component or module has one job (one feature, one bit of functionality, or one aggregate of functionality)</a:t>
            </a:r>
          </a:p>
          <a:p>
            <a:r>
              <a:rPr lang="en-US" baseline="0" dirty="0" smtClean="0"/>
              <a:t>LOD – law of Demeter – principle of least knowledge – each object shouldn't know about internal details of another object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2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aren't quite ready for a two day workshop for this, but here are a list of things you should look into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we’ll start with the most basic thing of all – how do we organize this stuff on disc?</a:t>
            </a:r>
          </a:p>
          <a:p>
            <a:r>
              <a:rPr lang="en-US" baseline="0" dirty="0" smtClean="0"/>
              <a:t>We'll talk about separation of concerns</a:t>
            </a:r>
          </a:p>
          <a:p>
            <a:r>
              <a:rPr lang="en-US" baseline="0" dirty="0" smtClean="0"/>
              <a:t>We'll talk about </a:t>
            </a:r>
            <a:r>
              <a:rPr lang="en-US" baseline="0" dirty="0" err="1" smtClean="0"/>
              <a:t>autoloading</a:t>
            </a:r>
            <a:endParaRPr lang="en-US" baseline="0" dirty="0" smtClean="0"/>
          </a:p>
          <a:p>
            <a:r>
              <a:rPr lang="en-US" baseline="0" dirty="0" smtClean="0"/>
              <a:t>We'll talk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Directory organization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 organization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Configuration Information and Dependency Injection discussion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Autoloading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the basic way in which almost all PHP projects are laid out in this day and age</a:t>
            </a:r>
          </a:p>
          <a:p>
            <a:endParaRPr lang="en-US" dirty="0" smtClean="0"/>
          </a:p>
          <a:p>
            <a:r>
              <a:rPr lang="en-US" dirty="0" smtClean="0"/>
              <a:t>data is the place where we'll store our database information – this might</a:t>
            </a:r>
            <a:r>
              <a:rPr lang="en-US" baseline="0" dirty="0" smtClean="0"/>
              <a:t> be used for cache or something else</a:t>
            </a:r>
          </a:p>
          <a:p>
            <a:r>
              <a:rPr lang="en-US" baseline="0" dirty="0" err="1" smtClean="0"/>
              <a:t>config</a:t>
            </a:r>
            <a:r>
              <a:rPr lang="en-US" baseline="0" dirty="0" smtClean="0"/>
              <a:t> is the place to store configuration information</a:t>
            </a:r>
          </a:p>
          <a:p>
            <a:r>
              <a:rPr lang="en-US" baseline="0" dirty="0" err="1" smtClean="0"/>
              <a:t>src</a:t>
            </a:r>
            <a:r>
              <a:rPr lang="en-US" baseline="0" dirty="0" smtClean="0"/>
              <a:t> will be the majority of the actual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code for our application</a:t>
            </a:r>
          </a:p>
          <a:p>
            <a:r>
              <a:rPr lang="en-US" baseline="0" dirty="0" smtClean="0"/>
              <a:t>public is where the information you want to see via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rule of thumb, anything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want the user to be able to put into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access should NEVER be in your </a:t>
            </a:r>
            <a:r>
              <a:rPr lang="en-US" baseline="0" dirty="0" err="1" smtClean="0"/>
              <a:t>webroot</a:t>
            </a:r>
            <a:endParaRPr lang="en-US" baseline="0" dirty="0" smtClean="0"/>
          </a:p>
          <a:p>
            <a:r>
              <a:rPr lang="en-US" baseline="0" dirty="0" err="1" smtClean="0"/>
              <a:t>docroot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you're doing hosting somewhere you ALWAYS need to know what this 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going to be controlled by your server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built in server it's controlled by the –t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actual we files we want in our public place</a:t>
            </a:r>
          </a:p>
          <a:p>
            <a:r>
              <a:rPr lang="en-US" baseline="0" dirty="0" smtClean="0"/>
              <a:t>anything that you will need to access via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– an image,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files, will need to be in this public directory</a:t>
            </a:r>
          </a:p>
          <a:p>
            <a:r>
              <a:rPr lang="en-US" baseline="0" dirty="0" smtClean="0"/>
              <a:t>The second part of this is telling your webserver where this location is</a:t>
            </a:r>
          </a:p>
          <a:p>
            <a:r>
              <a:rPr lang="en-US" baseline="0" dirty="0" smtClean="0"/>
              <a:t>for this, we will need to pass a –t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directories will vary depending</a:t>
            </a:r>
            <a:r>
              <a:rPr lang="en-US" baseline="0" dirty="0" smtClean="0"/>
              <a:t> on what data is being stored</a:t>
            </a:r>
          </a:p>
          <a:p>
            <a:r>
              <a:rPr lang="en-US" baseline="0" dirty="0" smtClean="0"/>
              <a:t>you might also see temporary directories  or cached information</a:t>
            </a:r>
          </a:p>
          <a:p>
            <a:r>
              <a:rPr lang="en-US" baseline="0" dirty="0" smtClean="0"/>
              <a:t>or even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often</a:t>
            </a:r>
            <a:r>
              <a:rPr lang="en-US" baseline="0" dirty="0" smtClean="0"/>
              <a:t> called "Model View Controller" – This is probably and overly simplified term, but we will be splitting up our application into this basic concept</a:t>
            </a:r>
          </a:p>
          <a:p>
            <a:r>
              <a:rPr lang="en-US" baseline="0" dirty="0" smtClean="0"/>
              <a:t>Sometimes these come with other names but in a practical manner almost every application is broken up into the data and where it's stored, the logic of the application, and how our application is displayed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416-0C0F-2245-A2B5-2B251728910F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and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Programming to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147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/Journal/Model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/Journal/View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r>
              <a:rPr lang="en-US" dirty="0" smtClean="0">
                <a:latin typeface="Lucida Console" panose="020B0609040504020204" pitchFamily="49" charset="0"/>
              </a:rPr>
              <a:t>/Journal/Controller</a:t>
            </a:r>
          </a:p>
        </p:txBody>
      </p:sp>
    </p:spTree>
    <p:extLst>
      <p:ext uri="{BB962C8B-B14F-4D97-AF65-F5344CB8AC3E}">
        <p14:creationId xmlns:p14="http://schemas.microsoft.com/office/powerpoint/2010/main" val="14571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might change</a:t>
            </a:r>
          </a:p>
          <a:p>
            <a:r>
              <a:rPr lang="en-US" dirty="0" smtClean="0"/>
              <a:t>Information that might need to expand</a:t>
            </a:r>
          </a:p>
          <a:p>
            <a:r>
              <a:rPr lang="en-US" dirty="0" smtClean="0"/>
              <a:t>Specific settings for parts of your code</a:t>
            </a:r>
          </a:p>
        </p:txBody>
      </p:sp>
    </p:spTree>
    <p:extLst>
      <p:ext uri="{BB962C8B-B14F-4D97-AF65-F5344CB8AC3E}">
        <p14:creationId xmlns:p14="http://schemas.microsoft.com/office/powerpoint/2010/main" val="3391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&lt;?</a:t>
            </a:r>
            <a:r>
              <a:rPr lang="en-US" dirty="0" err="1" smtClean="0">
                <a:latin typeface="Lucida Console" panose="020B0609040504020204" pitchFamily="49" charset="0"/>
              </a:rPr>
              <a:t>php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return [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'name' =&gt; 'value'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060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&lt;?</a:t>
            </a:r>
            <a:r>
              <a:rPr lang="en-US" dirty="0" err="1" smtClean="0">
                <a:latin typeface="Lucida Console" panose="020B0609040504020204" pitchFamily="49" charset="0"/>
              </a:rPr>
              <a:t>php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r>
              <a:rPr lang="en-US" dirty="0" smtClean="0">
                <a:latin typeface="Lucida Console" panose="020B0609040504020204" pitchFamily="49" charset="0"/>
              </a:rPr>
              <a:t> = include '</a:t>
            </a:r>
            <a:r>
              <a:rPr lang="en-US" dirty="0" err="1" smtClean="0">
                <a:latin typeface="Lucida Console" panose="020B0609040504020204" pitchFamily="49" charset="0"/>
              </a:rPr>
              <a:t>config.php</a:t>
            </a:r>
            <a:r>
              <a:rPr lang="en-US" dirty="0" smtClean="0">
                <a:latin typeface="Lucida Console" panose="020B0609040504020204" pitchFamily="49" charset="0"/>
              </a:rPr>
              <a:t>';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var_dump</a:t>
            </a:r>
            <a:r>
              <a:rPr lang="en-US" dirty="0" smtClean="0">
                <a:latin typeface="Lucida Console" panose="020B0609040504020204" pitchFamily="49" charset="0"/>
              </a:rPr>
              <a:t>($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3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complex</a:t>
            </a:r>
          </a:p>
          <a:p>
            <a:r>
              <a:rPr lang="en-US" dirty="0" smtClean="0"/>
              <a:t>Pass in the things you need, instead of picking them from INSIDE</a:t>
            </a:r>
          </a:p>
        </p:txBody>
      </p:sp>
    </p:spTree>
    <p:extLst>
      <p:ext uri="{BB962C8B-B14F-4D97-AF65-F5344CB8AC3E}">
        <p14:creationId xmlns:p14="http://schemas.microsoft.com/office/powerpoint/2010/main" val="40130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Injected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&lt;?</a:t>
            </a:r>
            <a:r>
              <a:rPr lang="en-US" sz="2400" dirty="0" err="1" smtClean="0">
                <a:latin typeface="Lucida Console" panose="020B0609040504020204" pitchFamily="49" charset="0"/>
              </a:rPr>
              <a:t>php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class </a:t>
            </a:r>
            <a:r>
              <a:rPr lang="en-US" sz="2400" dirty="0" err="1" smtClean="0">
                <a:latin typeface="Lucida Console" panose="020B0609040504020204" pitchFamily="49" charset="0"/>
              </a:rPr>
              <a:t>NotInjected</a:t>
            </a:r>
            <a:r>
              <a:rPr lang="en-US" sz="2400" dirty="0" smtClean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public function __construct($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	$name = 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['name'];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	$value = 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['value'];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$object = new </a:t>
            </a:r>
            <a:r>
              <a:rPr lang="en-US" sz="2400" dirty="0" err="1" smtClean="0">
                <a:latin typeface="Lucida Console" panose="020B0609040504020204" pitchFamily="49" charset="0"/>
              </a:rPr>
              <a:t>NotInjected</a:t>
            </a:r>
            <a:r>
              <a:rPr lang="en-US" sz="2400" dirty="0" smtClean="0">
                <a:latin typeface="Lucida Console" panose="020B0609040504020204" pitchFamily="49" charset="0"/>
              </a:rPr>
              <a:t>($</a:t>
            </a:r>
            <a:r>
              <a:rPr lang="en-US" sz="2400" dirty="0" err="1" smtClean="0">
                <a:latin typeface="Lucida Console" panose="020B0609040504020204" pitchFamily="49" charset="0"/>
              </a:rPr>
              <a:t>config</a:t>
            </a:r>
            <a:r>
              <a:rPr lang="en-US" sz="2400" dirty="0" smtClean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52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Injected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function __construct($name, $value)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$object = new Injected(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		$</a:t>
            </a:r>
            <a:r>
              <a:rPr lang="en-US" sz="2000" dirty="0" err="1" smtClean="0">
                <a:latin typeface="Lucida Console" panose="020B0609040504020204" pitchFamily="49" charset="0"/>
              </a:rPr>
              <a:t>config</a:t>
            </a:r>
            <a:r>
              <a:rPr lang="en-US" sz="2000" dirty="0" smtClean="0">
                <a:latin typeface="Lucida Console" panose="020B0609040504020204" pitchFamily="49" charset="0"/>
              </a:rPr>
              <a:t>['name'],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				$</a:t>
            </a:r>
            <a:r>
              <a:rPr lang="en-US" sz="2000" dirty="0" err="1" smtClean="0">
                <a:latin typeface="Lucida Console" panose="020B0609040504020204" pitchFamily="49" charset="0"/>
              </a:rPr>
              <a:t>config</a:t>
            </a:r>
            <a:r>
              <a:rPr lang="en-US" sz="2000" dirty="0" smtClean="0">
                <a:latin typeface="Lucida Console" panose="020B0609040504020204" pitchFamily="49" charset="0"/>
              </a:rPr>
              <a:t>['value']);</a:t>
            </a:r>
          </a:p>
        </p:txBody>
      </p:sp>
    </p:spTree>
    <p:extLst>
      <p:ext uri="{BB962C8B-B14F-4D97-AF65-F5344CB8AC3E}">
        <p14:creationId xmlns:p14="http://schemas.microsoft.com/office/powerpoint/2010/main" val="6139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class magically</a:t>
            </a:r>
          </a:p>
          <a:p>
            <a:r>
              <a:rPr lang="en-US" dirty="0" smtClean="0"/>
              <a:t>Include only what you use</a:t>
            </a:r>
          </a:p>
          <a:p>
            <a:r>
              <a:rPr lang="en-US" dirty="0" smtClean="0"/>
              <a:t>Never forget an include again</a:t>
            </a:r>
          </a:p>
        </p:txBody>
      </p:sp>
    </p:spTree>
    <p:extLst>
      <p:ext uri="{BB962C8B-B14F-4D97-AF65-F5344CB8AC3E}">
        <p14:creationId xmlns:p14="http://schemas.microsoft.com/office/powerpoint/2010/main" val="20531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</a:t>
            </a:r>
            <a:r>
              <a:rPr lang="en-US" dirty="0" err="1" smtClean="0"/>
              <a:t>Autoload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define an __</a:t>
            </a:r>
            <a:r>
              <a:rPr lang="en-US" strike="sngStrike" dirty="0" err="1" smtClean="0"/>
              <a:t>autoload</a:t>
            </a:r>
            <a:r>
              <a:rPr lang="en-US" strike="sngStrike" dirty="0" smtClean="0"/>
              <a:t> function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spl_autoload_register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 err="1" smtClean="0">
                <a:latin typeface="Lucida Console" panose="020B0609040504020204" pitchFamily="49" charset="0"/>
              </a:rPr>
              <a:t>Autoload</a:t>
            </a:r>
            <a:r>
              <a:rPr lang="en-US" sz="2000" dirty="0" smtClean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public function load($</a:t>
            </a:r>
            <a:r>
              <a:rPr lang="en-US" sz="2000" dirty="0" err="1" smtClean="0">
                <a:latin typeface="Lucida Console" panose="020B0609040504020204" pitchFamily="49" charset="0"/>
              </a:rPr>
              <a:t>class_name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$file = __DIR__ . '/' . $</a:t>
            </a:r>
            <a:r>
              <a:rPr lang="en-US" sz="2000" dirty="0" err="1">
                <a:latin typeface="Lucida Console" panose="020B0609040504020204" pitchFamily="49" charset="0"/>
              </a:rPr>
              <a:t>class_name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	if 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file_exists</a:t>
            </a:r>
            <a:r>
              <a:rPr lang="en-US" sz="2000" dirty="0">
                <a:latin typeface="Lucida Console" panose="020B0609040504020204" pitchFamily="49" charset="0"/>
              </a:rPr>
              <a:t>($file))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require </a:t>
            </a:r>
            <a:r>
              <a:rPr lang="en-US" sz="2000" dirty="0">
                <a:latin typeface="Lucida Console" panose="020B0609040504020204" pitchFamily="49" charset="0"/>
              </a:rPr>
              <a:t>$file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 </a:t>
            </a:r>
            <a:r>
              <a:rPr lang="en-US" sz="2000" dirty="0">
                <a:latin typeface="Lucida Console" panose="020B0609040504020204" pitchFamily="49" charset="0"/>
              </a:rPr>
              <a:t>else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return </a:t>
            </a:r>
            <a:r>
              <a:rPr lang="en-US" sz="2000" dirty="0">
                <a:latin typeface="Lucida Console" panose="020B0609040504020204" pitchFamily="49" charset="0"/>
              </a:rPr>
              <a:t>false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8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simple journal application</a:t>
            </a:r>
          </a:p>
          <a:p>
            <a:r>
              <a:rPr lang="en-US" dirty="0" smtClean="0"/>
              <a:t>Let’s have one user, that needs to log in</a:t>
            </a:r>
          </a:p>
          <a:p>
            <a:r>
              <a:rPr lang="en-US" dirty="0" smtClean="0"/>
              <a:t>Let’s have entries from the user, and store them</a:t>
            </a:r>
          </a:p>
          <a:p>
            <a:r>
              <a:rPr lang="en-US" dirty="0" smtClean="0"/>
              <a:t>Let’s read the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include '</a:t>
            </a:r>
            <a:r>
              <a:rPr lang="en-US" sz="2000" dirty="0" err="1" smtClean="0">
                <a:latin typeface="Lucida Console" panose="020B0609040504020204" pitchFamily="49" charset="0"/>
              </a:rPr>
              <a:t>Autoloader.php</a:t>
            </a:r>
            <a:r>
              <a:rPr lang="en-US" sz="2000" dirty="0" smtClean="0">
                <a:latin typeface="Lucida Console" panose="020B0609040504020204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$autoloader = new Autoloader();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spl_autoload_register</a:t>
            </a:r>
            <a:r>
              <a:rPr lang="en-US" sz="2000" dirty="0" smtClean="0">
                <a:latin typeface="Lucida Console" panose="020B0609040504020204" pitchFamily="49" charset="0"/>
              </a:rPr>
              <a:t>([$autoloader, 'load']);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$object = new Test();</a:t>
            </a:r>
          </a:p>
        </p:txBody>
      </p:sp>
    </p:spTree>
    <p:extLst>
      <p:ext uri="{BB962C8B-B14F-4D97-AF65-F5344CB8AC3E}">
        <p14:creationId xmlns:p14="http://schemas.microsoft.com/office/powerpoint/2010/main" val="6622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 and Validation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Talks to the database</a:t>
            </a:r>
          </a:p>
          <a:p>
            <a:r>
              <a:rPr lang="en-US" dirty="0" smtClean="0"/>
              <a:t>Used by all model classes</a:t>
            </a:r>
          </a:p>
          <a:p>
            <a:r>
              <a:rPr lang="en-US" dirty="0" smtClean="0"/>
              <a:t>Created only once per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class Db extends </a:t>
            </a:r>
            <a:r>
              <a:rPr lang="en-US" sz="2000" dirty="0" smtClean="0">
                <a:latin typeface="Lucida Console" panose="020B0609040504020204" pitchFamily="49" charset="0"/>
              </a:rPr>
              <a:t>PDO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latin typeface="Lucida Console" panose="020B0609040504020204" pitchFamily="49" charset="0"/>
              </a:rPr>
              <a:t>function __construct($</a:t>
            </a:r>
            <a:r>
              <a:rPr lang="en-US" sz="2000" dirty="0" err="1">
                <a:latin typeface="Lucida Console" panose="020B0609040504020204" pitchFamily="49" charset="0"/>
              </a:rPr>
              <a:t>dsn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parent</a:t>
            </a:r>
            <a:r>
              <a:rPr lang="en-US" sz="2000" dirty="0">
                <a:latin typeface="Lucida Console" panose="020B0609040504020204" pitchFamily="49" charset="0"/>
              </a:rPr>
              <a:t>::__construct($</a:t>
            </a:r>
            <a:r>
              <a:rPr lang="en-US" sz="2000" dirty="0" err="1">
                <a:latin typeface="Lucida Console" panose="020B0609040504020204" pitchFamily="49" charset="0"/>
              </a:rPr>
              <a:t>dsn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$</a:t>
            </a:r>
            <a:r>
              <a:rPr lang="en-US" sz="2000" dirty="0">
                <a:latin typeface="Lucida Console" panose="020B0609040504020204" pitchFamily="49" charset="0"/>
              </a:rPr>
              <a:t>this-&gt;</a:t>
            </a:r>
            <a:r>
              <a:rPr lang="en-US" sz="2000" dirty="0" err="1">
                <a:latin typeface="Lucida Console" panose="020B0609040504020204" pitchFamily="49" charset="0"/>
              </a:rPr>
              <a:t>setAttribute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PDO</a:t>
            </a:r>
            <a:r>
              <a:rPr lang="en-US" sz="2000" dirty="0">
                <a:latin typeface="Lucida Console" panose="020B0609040504020204" pitchFamily="49" charset="0"/>
              </a:rPr>
              <a:t>::</a:t>
            </a:r>
            <a:r>
              <a:rPr lang="en-US" sz="2000" dirty="0" smtClean="0">
                <a:latin typeface="Lucida Console" panose="020B0609040504020204" pitchFamily="49" charset="0"/>
              </a:rPr>
              <a:t>ATTR_ERRMODE,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PDO</a:t>
            </a:r>
            <a:r>
              <a:rPr lang="en-US" sz="2000" dirty="0">
                <a:latin typeface="Lucida Console" panose="020B0609040504020204" pitchFamily="49" charset="0"/>
              </a:rPr>
              <a:t>::ERRMODE_EXCEPTION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class </a:t>
            </a:r>
            <a:r>
              <a:rPr lang="en-US" sz="2000" dirty="0" smtClean="0">
                <a:latin typeface="Lucida Console" panose="020B0609040504020204" pitchFamily="49" charset="0"/>
              </a:rPr>
              <a:t>User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protected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latin typeface="Lucida Console" panose="020B0609040504020204" pitchFamily="49" charset="0"/>
              </a:rPr>
              <a:t>function __construct</a:t>
            </a:r>
            <a:r>
              <a:rPr lang="en-US" sz="2000" dirty="0" smtClean="0">
                <a:latin typeface="Lucida Console" panose="020B0609040504020204" pitchFamily="49" charset="0"/>
              </a:rPr>
              <a:t>($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$this-&gt;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 =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the database</a:t>
            </a:r>
          </a:p>
          <a:p>
            <a:r>
              <a:rPr lang="en-US" dirty="0" smtClean="0"/>
              <a:t>Contains all our SQL in one place</a:t>
            </a:r>
          </a:p>
          <a:p>
            <a:r>
              <a:rPr lang="en-US" dirty="0" smtClean="0"/>
              <a:t>Uses a shared DB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User {}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 = 'SELECT * FROM user';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 =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-&gt;prepare($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-&gt;execute();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-&gt;</a:t>
            </a:r>
            <a:r>
              <a:rPr lang="en-US" sz="2000" dirty="0" err="1" smtClean="0">
                <a:latin typeface="Lucida Console" panose="020B0609040504020204" pitchFamily="49" charset="0"/>
              </a:rPr>
              <a:t>fetchObject</a:t>
            </a:r>
            <a:r>
              <a:rPr lang="en-US" sz="2000" dirty="0" smtClean="0">
                <a:latin typeface="Lucida Console" panose="020B0609040504020204" pitchFamily="49" charset="0"/>
              </a:rPr>
              <a:t>('User');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User {}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 = 'SELECT * FROM user';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 = $</a:t>
            </a:r>
            <a:r>
              <a:rPr lang="en-US" sz="2000" dirty="0" err="1" smtClean="0">
                <a:latin typeface="Lucida Console" panose="020B0609040504020204" pitchFamily="49" charset="0"/>
              </a:rPr>
              <a:t>db</a:t>
            </a:r>
            <a:r>
              <a:rPr lang="en-US" sz="2000" dirty="0" smtClean="0">
                <a:latin typeface="Lucida Console" panose="020B0609040504020204" pitchFamily="49" charset="0"/>
              </a:rPr>
              <a:t>-&gt;prepare($</a:t>
            </a:r>
            <a:r>
              <a:rPr lang="en-US" sz="2000" dirty="0" err="1" smtClean="0">
                <a:latin typeface="Lucida Console" panose="020B0609040504020204" pitchFamily="49" charset="0"/>
              </a:rPr>
              <a:t>sql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-&gt;execute();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-</a:t>
            </a:r>
            <a:r>
              <a:rPr lang="en-US" sz="2000" dirty="0">
                <a:latin typeface="Lucida Console" panose="020B0609040504020204" pitchFamily="49" charset="0"/>
              </a:rPr>
              <a:t>&gt;</a:t>
            </a:r>
            <a:r>
              <a:rPr lang="en-US" sz="2000" dirty="0" err="1" smtClean="0">
                <a:latin typeface="Lucida Console" panose="020B0609040504020204" pitchFamily="49" charset="0"/>
              </a:rPr>
              <a:t>setFetchMode</a:t>
            </a:r>
            <a:r>
              <a:rPr lang="en-US" sz="2000" dirty="0" smtClean="0">
                <a:latin typeface="Lucida Console" panose="020B0609040504020204" pitchFamily="49" charset="0"/>
              </a:rPr>
              <a:t>(Db</a:t>
            </a:r>
            <a:r>
              <a:rPr lang="en-US" sz="2000" dirty="0">
                <a:latin typeface="Lucida Console" panose="020B0609040504020204" pitchFamily="49" charset="0"/>
              </a:rPr>
              <a:t>::FETCH_CLASS, </a:t>
            </a:r>
            <a:r>
              <a:rPr lang="en-US" sz="2000" dirty="0" smtClean="0">
                <a:latin typeface="Lucida Console" panose="020B0609040504020204" pitchFamily="49" charset="0"/>
              </a:rPr>
              <a:t>'User');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 panose="020B0609040504020204" pitchFamily="49" charset="0"/>
              </a:rPr>
              <a:t>foreach</a:t>
            </a:r>
            <a:r>
              <a:rPr lang="en-US" sz="2000" dirty="0" smtClean="0">
                <a:latin typeface="Lucida Console" panose="020B0609040504020204" pitchFamily="49" charset="0"/>
              </a:rPr>
              <a:t>($</a:t>
            </a:r>
            <a:r>
              <a:rPr lang="en-US" sz="2000" dirty="0" err="1" smtClean="0">
                <a:latin typeface="Lucida Console" panose="020B0609040504020204" pitchFamily="49" charset="0"/>
              </a:rPr>
              <a:t>stmt</a:t>
            </a:r>
            <a:r>
              <a:rPr lang="en-US" sz="2000" dirty="0" smtClean="0">
                <a:latin typeface="Lucida Console" panose="020B0609040504020204" pitchFamily="49" charset="0"/>
              </a:rPr>
              <a:t> as $</a:t>
            </a:r>
            <a:r>
              <a:rPr lang="en-US" sz="2000" dirty="0" err="1" smtClean="0">
                <a:latin typeface="Lucida Console" panose="020B0609040504020204" pitchFamily="49" charset="0"/>
              </a:rPr>
              <a:t>user_object</a:t>
            </a:r>
            <a:r>
              <a:rPr lang="en-US" sz="2000" dirty="0" smtClean="0">
                <a:latin typeface="Lucida Console" panose="020B0609040504020204" pitchFamily="49" charset="0"/>
              </a:rPr>
              <a:t>) {}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 Entry</a:t>
            </a:r>
          </a:p>
          <a:p>
            <a:pPr lvl="1"/>
            <a:r>
              <a:rPr lang="en-US" dirty="0" smtClean="0"/>
              <a:t>title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r>
              <a:rPr lang="en-US" dirty="0" smtClean="0"/>
              <a:t>User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display name</a:t>
            </a:r>
            <a:endParaRPr lang="en-US" dirty="0" smtClean="0"/>
          </a:p>
          <a:p>
            <a:pPr lvl="1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>
                <a:latin typeface="Lucida Console" panose="020B0609040504020204" pitchFamily="49" charset="0"/>
              </a:rPr>
              <a:t>User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</a:t>
            </a:r>
            <a:r>
              <a:rPr lang="en-US" sz="2000" dirty="0" err="1">
                <a:latin typeface="Lucida Console" panose="020B0609040504020204" pitchFamily="49" charset="0"/>
              </a:rPr>
              <a:t>user_id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$name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$display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>
                <a:latin typeface="Lucida Console" panose="020B0609040504020204" pitchFamily="49" charset="0"/>
              </a:rPr>
              <a:t>public $password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PHP developers tend to lay out their projects in files and directories?</a:t>
            </a:r>
          </a:p>
          <a:p>
            <a:r>
              <a:rPr lang="en-US" dirty="0" smtClean="0"/>
              <a:t>How do we organize the parts of our applications?</a:t>
            </a:r>
          </a:p>
          <a:p>
            <a:r>
              <a:rPr lang="en-US" dirty="0" smtClean="0"/>
              <a:t>How do we allow our applications to expand?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Validation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&lt;?</a:t>
            </a:r>
            <a:r>
              <a:rPr lang="en-US" sz="2000" dirty="0" err="1" smtClean="0">
                <a:latin typeface="Lucida Console" panose="020B0609040504020204" pitchFamily="49" charset="0"/>
              </a:rPr>
              <a:t>php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class </a:t>
            </a:r>
            <a:r>
              <a:rPr lang="en-US" sz="2000" dirty="0">
                <a:latin typeface="Lucida Console" panose="020B0609040504020204" pitchFamily="49" charset="0"/>
              </a:rPr>
              <a:t>User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...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latin typeface="Lucida Console" panose="020B0609040504020204" pitchFamily="49" charset="0"/>
              </a:rPr>
              <a:t>function validate()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if(empty</a:t>
            </a:r>
            <a:r>
              <a:rPr lang="en-US" sz="2000" dirty="0">
                <a:latin typeface="Lucida Console" panose="020B0609040504020204" pitchFamily="49" charset="0"/>
              </a:rPr>
              <a:t>($this-&gt;</a:t>
            </a:r>
            <a:r>
              <a:rPr lang="en-US" sz="2000" dirty="0" err="1">
                <a:latin typeface="Lucida Console" panose="020B0609040504020204" pitchFamily="49" charset="0"/>
              </a:rPr>
              <a:t>user_id</a:t>
            </a:r>
            <a:r>
              <a:rPr lang="en-US" sz="2000" dirty="0">
                <a:latin typeface="Lucida Console" panose="020B0609040504020204" pitchFamily="49" charset="0"/>
              </a:rPr>
              <a:t>)) </a:t>
            </a: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    return false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	return true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the data to display</a:t>
            </a:r>
          </a:p>
          <a:p>
            <a:r>
              <a:rPr lang="en-US" dirty="0" smtClean="0"/>
              <a:t>Has “helpers” for common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860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HTML</a:t>
            </a:r>
          </a:p>
          <a:p>
            <a:r>
              <a:rPr lang="en-US" dirty="0" smtClean="0"/>
              <a:t>Shortcut echo tags</a:t>
            </a:r>
          </a:p>
          <a:p>
            <a:r>
              <a:rPr lang="en-US" dirty="0" smtClean="0"/>
              <a:t>Very little logic </a:t>
            </a:r>
          </a:p>
          <a:p>
            <a:pPr lvl="1"/>
            <a:r>
              <a:rPr lang="en-US" dirty="0" smtClean="0"/>
              <a:t>simple conditionals</a:t>
            </a:r>
          </a:p>
          <a:p>
            <a:pPr lvl="1"/>
            <a:r>
              <a:rPr lang="en-US" dirty="0" smtClean="0"/>
              <a:t>simple loops</a:t>
            </a:r>
          </a:p>
          <a:p>
            <a:r>
              <a:rPr lang="en-US" dirty="0" smtClean="0"/>
              <a:t>Might include other templates</a:t>
            </a:r>
          </a:p>
        </p:txBody>
      </p:sp>
    </p:spTree>
    <p:extLst>
      <p:ext uri="{BB962C8B-B14F-4D97-AF65-F5344CB8AC3E}">
        <p14:creationId xmlns:p14="http://schemas.microsoft.com/office/powerpoint/2010/main" val="219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Controllers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5: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it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6: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the Principles of Architecture</a:t>
            </a:r>
            <a:br>
              <a:rPr lang="en-US" dirty="0" smtClean="0"/>
            </a:br>
            <a:r>
              <a:rPr lang="en-US" dirty="0" smtClean="0"/>
              <a:t>You've </a:t>
            </a:r>
            <a:r>
              <a:rPr lang="en-US" dirty="0" smtClean="0"/>
              <a:t>Learned (without realizing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YAGNI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New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 and CLI Programming</a:t>
            </a:r>
            <a:endParaRPr lang="en-US" dirty="0" smtClean="0"/>
          </a:p>
          <a:p>
            <a:r>
              <a:rPr lang="en-US" dirty="0" smtClean="0"/>
              <a:t>Version Control</a:t>
            </a:r>
            <a:endParaRPr lang="en-US" dirty="0" smtClean="0"/>
          </a:p>
          <a:p>
            <a:r>
              <a:rPr lang="en-US" dirty="0" smtClean="0"/>
              <a:t>Composer and Libraries</a:t>
            </a:r>
            <a:endParaRPr lang="en-US" dirty="0" smtClean="0"/>
          </a:p>
          <a:p>
            <a:r>
              <a:rPr lang="en-US" dirty="0" smtClean="0"/>
              <a:t>Advanced Object Oriented Programming</a:t>
            </a:r>
          </a:p>
          <a:p>
            <a:r>
              <a:rPr lang="en-US" dirty="0" err="1" smtClean="0"/>
              <a:t>Javascript</a:t>
            </a:r>
            <a:endParaRPr lang="en-US" dirty="0"/>
          </a:p>
          <a:p>
            <a:r>
              <a:rPr lang="en-US" dirty="0" smtClean="0"/>
              <a:t>Advanced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LayouT</a:t>
            </a:r>
            <a:r>
              <a:rPr lang="en-US" dirty="0" smtClean="0"/>
              <a:t> And Organization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/journal/data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</a:t>
            </a:r>
            <a:r>
              <a:rPr lang="en-US" dirty="0" err="1" smtClean="0">
                <a:latin typeface="Lucida Console" panose="020B0609040504020204" pitchFamily="49" charset="0"/>
              </a:rPr>
              <a:t>config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</a:t>
            </a:r>
            <a:r>
              <a:rPr lang="en-US" dirty="0" err="1" smtClean="0">
                <a:latin typeface="Lucida Console" panose="020B0609040504020204" pitchFamily="49" charset="0"/>
              </a:rPr>
              <a:t>src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/journal/public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Root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root is a directory (a folder) that is stored on your host's servers and that is designated for holding web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security reasons, ONLY actual files for the user should be present –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images, and the PHP files that control logic</a:t>
            </a:r>
          </a:p>
          <a:p>
            <a:r>
              <a:rPr lang="en-US" dirty="0" smtClean="0"/>
              <a:t>Other files (configuration, PHP classes) should be parallel to the </a:t>
            </a:r>
            <a:r>
              <a:rPr lang="en-US" dirty="0" err="1" smtClean="0"/>
              <a:t>docroot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</a:t>
            </a:r>
            <a:r>
              <a:rPr lang="en-US" dirty="0" err="1" smtClean="0">
                <a:latin typeface="Lucida Console" panose="020B0609040504020204" pitchFamily="49" charset="0"/>
              </a:rPr>
              <a:t>css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/public/fonts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/public/images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/public/</a:t>
            </a:r>
            <a:r>
              <a:rPr lang="en-US" dirty="0" err="1" smtClean="0">
                <a:latin typeface="Lucida Console" panose="020B0609040504020204" pitchFamily="49" charset="0"/>
              </a:rPr>
              <a:t>index.php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/data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/data/cache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/data/</a:t>
            </a:r>
            <a:r>
              <a:rPr lang="en-US" dirty="0" err="1" smtClean="0">
                <a:latin typeface="Lucida Console" panose="020B0609040504020204" pitchFamily="49" charset="0"/>
              </a:rPr>
              <a:t>tmp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Application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HTML output – our View</a:t>
            </a:r>
          </a:p>
          <a:p>
            <a:r>
              <a:rPr lang="en-US" dirty="0" smtClean="0"/>
              <a:t>Logic to act on – our Controller</a:t>
            </a:r>
          </a:p>
          <a:p>
            <a:r>
              <a:rPr lang="en-US" dirty="0" smtClean="0"/>
              <a:t>Data rules and reading/writing – our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2257</Words>
  <Application>Microsoft Office PowerPoint</Application>
  <PresentationFormat>On-screen Show (4:3)</PresentationFormat>
  <Paragraphs>382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Lucida Console</vt:lpstr>
      <vt:lpstr>Office Theme</vt:lpstr>
      <vt:lpstr>Organization and Projects</vt:lpstr>
      <vt:lpstr>Practical Application</vt:lpstr>
      <vt:lpstr>What do we need to know?</vt:lpstr>
      <vt:lpstr>File LayouT And Organization</vt:lpstr>
      <vt:lpstr>Basic Layout</vt:lpstr>
      <vt:lpstr>The Document Root</vt:lpstr>
      <vt:lpstr>Web Information</vt:lpstr>
      <vt:lpstr>Data Information</vt:lpstr>
      <vt:lpstr>Separating Application Code</vt:lpstr>
      <vt:lpstr>App Layout</vt:lpstr>
      <vt:lpstr>Configuration</vt:lpstr>
      <vt:lpstr>config.php</vt:lpstr>
      <vt:lpstr>index.php</vt:lpstr>
      <vt:lpstr>Dependency Injection</vt:lpstr>
      <vt:lpstr>Not Injected</vt:lpstr>
      <vt:lpstr>Injected</vt:lpstr>
      <vt:lpstr>Autoloading</vt:lpstr>
      <vt:lpstr>Ways to Autoload</vt:lpstr>
      <vt:lpstr>Autoloader</vt:lpstr>
      <vt:lpstr>Usage</vt:lpstr>
      <vt:lpstr>Data Models and Validation</vt:lpstr>
      <vt:lpstr>Connection Class</vt:lpstr>
      <vt:lpstr>Extending PDO</vt:lpstr>
      <vt:lpstr>Injecting PDO</vt:lpstr>
      <vt:lpstr>Database Access Objects</vt:lpstr>
      <vt:lpstr>Fetching Objects</vt:lpstr>
      <vt:lpstr>Iterating Objects</vt:lpstr>
      <vt:lpstr>Model Classes</vt:lpstr>
      <vt:lpstr>User Objects</vt:lpstr>
      <vt:lpstr>Tying Validation to Data</vt:lpstr>
      <vt:lpstr>Views and Templates</vt:lpstr>
      <vt:lpstr>Template Class</vt:lpstr>
      <vt:lpstr>Template File</vt:lpstr>
      <vt:lpstr>Routing and Controllers</vt:lpstr>
      <vt:lpstr>Login and Security</vt:lpstr>
      <vt:lpstr>Wrapping it up</vt:lpstr>
      <vt:lpstr>Use the Principles of Architecture You've Learned (without realizing it)</vt:lpstr>
      <vt:lpstr>Learn New Things!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Smith</dc:creator>
  <cp:lastModifiedBy>Elizabeth M. Smith</cp:lastModifiedBy>
  <cp:revision>58</cp:revision>
  <dcterms:created xsi:type="dcterms:W3CDTF">2015-03-28T18:51:59Z</dcterms:created>
  <dcterms:modified xsi:type="dcterms:W3CDTF">2015-04-13T02:29:43Z</dcterms:modified>
</cp:coreProperties>
</file>