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82"/>
  </p:notesMasterIdLst>
  <p:sldIdLst>
    <p:sldId id="256" r:id="rId2"/>
    <p:sldId id="275" r:id="rId3"/>
    <p:sldId id="257" r:id="rId4"/>
    <p:sldId id="258" r:id="rId5"/>
    <p:sldId id="260" r:id="rId6"/>
    <p:sldId id="274" r:id="rId7"/>
    <p:sldId id="259" r:id="rId8"/>
    <p:sldId id="312" r:id="rId9"/>
    <p:sldId id="261" r:id="rId10"/>
    <p:sldId id="262" r:id="rId11"/>
    <p:sldId id="265" r:id="rId12"/>
    <p:sldId id="266" r:id="rId13"/>
    <p:sldId id="263" r:id="rId14"/>
    <p:sldId id="264" r:id="rId15"/>
    <p:sldId id="268" r:id="rId16"/>
    <p:sldId id="269" r:id="rId17"/>
    <p:sldId id="270" r:id="rId18"/>
    <p:sldId id="271" r:id="rId19"/>
    <p:sldId id="272" r:id="rId20"/>
    <p:sldId id="273" r:id="rId21"/>
    <p:sldId id="276" r:id="rId22"/>
    <p:sldId id="278" r:id="rId23"/>
    <p:sldId id="279" r:id="rId24"/>
    <p:sldId id="277" r:id="rId25"/>
    <p:sldId id="281" r:id="rId26"/>
    <p:sldId id="283" r:id="rId27"/>
    <p:sldId id="284" r:id="rId28"/>
    <p:sldId id="285" r:id="rId29"/>
    <p:sldId id="286" r:id="rId30"/>
    <p:sldId id="294" r:id="rId31"/>
    <p:sldId id="295" r:id="rId32"/>
    <p:sldId id="287" r:id="rId33"/>
    <p:sldId id="288" r:id="rId34"/>
    <p:sldId id="289" r:id="rId35"/>
    <p:sldId id="290" r:id="rId36"/>
    <p:sldId id="291" r:id="rId37"/>
    <p:sldId id="292" r:id="rId38"/>
    <p:sldId id="296" r:id="rId39"/>
    <p:sldId id="297" r:id="rId40"/>
    <p:sldId id="298" r:id="rId41"/>
    <p:sldId id="299" r:id="rId42"/>
    <p:sldId id="300" r:id="rId43"/>
    <p:sldId id="301" r:id="rId44"/>
    <p:sldId id="302" r:id="rId45"/>
    <p:sldId id="303" r:id="rId46"/>
    <p:sldId id="304" r:id="rId47"/>
    <p:sldId id="307" r:id="rId48"/>
    <p:sldId id="305" r:id="rId49"/>
    <p:sldId id="306" r:id="rId50"/>
    <p:sldId id="308" r:id="rId51"/>
    <p:sldId id="309" r:id="rId52"/>
    <p:sldId id="310" r:id="rId53"/>
    <p:sldId id="311" r:id="rId54"/>
    <p:sldId id="313" r:id="rId55"/>
    <p:sldId id="314" r:id="rId56"/>
    <p:sldId id="315" r:id="rId57"/>
    <p:sldId id="316" r:id="rId58"/>
    <p:sldId id="317" r:id="rId59"/>
    <p:sldId id="318" r:id="rId60"/>
    <p:sldId id="319" r:id="rId61"/>
    <p:sldId id="320" r:id="rId62"/>
    <p:sldId id="321" r:id="rId63"/>
    <p:sldId id="323" r:id="rId64"/>
    <p:sldId id="322" r:id="rId65"/>
    <p:sldId id="324" r:id="rId66"/>
    <p:sldId id="326" r:id="rId67"/>
    <p:sldId id="325" r:id="rId68"/>
    <p:sldId id="327" r:id="rId69"/>
    <p:sldId id="328" r:id="rId70"/>
    <p:sldId id="330" r:id="rId71"/>
    <p:sldId id="329" r:id="rId72"/>
    <p:sldId id="331" r:id="rId73"/>
    <p:sldId id="332" r:id="rId74"/>
    <p:sldId id="333" r:id="rId75"/>
    <p:sldId id="334" r:id="rId76"/>
    <p:sldId id="335" r:id="rId77"/>
    <p:sldId id="336" r:id="rId78"/>
    <p:sldId id="337" r:id="rId79"/>
    <p:sldId id="338" r:id="rId80"/>
    <p:sldId id="33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4545" autoAdjust="0"/>
  </p:normalViewPr>
  <p:slideViewPr>
    <p:cSldViewPr snapToGrid="0">
      <p:cViewPr>
        <p:scale>
          <a:sx n="60" d="100"/>
          <a:sy n="60" d="100"/>
        </p:scale>
        <p:origin x="882" y="48"/>
      </p:cViewPr>
      <p:guideLst>
        <p:guide orient="horz" pos="2136"/>
        <p:guide pos="3840"/>
      </p:guideLst>
    </p:cSldViewPr>
  </p:slideViewPr>
  <p:notesTextViewPr>
    <p:cViewPr>
      <p:scale>
        <a:sx n="1" d="1"/>
        <a:sy n="1" d="1"/>
      </p:scale>
      <p:origin x="0" y="0"/>
    </p:cViewPr>
  </p:notesTextViewPr>
  <p:sorterViewPr>
    <p:cViewPr>
      <p:scale>
        <a:sx n="100" d="100"/>
        <a:sy n="100" d="100"/>
      </p:scale>
      <p:origin x="0" y="-176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F8777-017A-42CE-A5F1-EC192078EAC4}" type="datetimeFigureOut">
              <a:rPr lang="en-US" smtClean="0"/>
              <a:t>4/8/2015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715A9-EB64-4481-89E4-A64020E86A42}" type="slidenum">
              <a:rPr lang="en-US" smtClean="0"/>
              <a:t>‹#›</a:t>
            </a:fld>
            <a:endParaRPr lang="en-US"/>
          </a:p>
        </p:txBody>
      </p:sp>
    </p:spTree>
    <p:extLst>
      <p:ext uri="{BB962C8B-B14F-4D97-AF65-F5344CB8AC3E}">
        <p14:creationId xmlns:p14="http://schemas.microsoft.com/office/powerpoint/2010/main" val="289094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you're all set up, let's</a:t>
            </a:r>
            <a:r>
              <a:rPr lang="en-US" baseline="0" dirty="0" smtClean="0"/>
              <a:t> try some programming.</a:t>
            </a:r>
          </a:p>
          <a:p>
            <a:r>
              <a:rPr lang="en-US" baseline="0" dirty="0" smtClean="0"/>
              <a:t>Before we start, though, we need to know what programming is.</a:t>
            </a:r>
          </a:p>
          <a:p>
            <a:r>
              <a:rPr lang="en-US" baseline="0" dirty="0" smtClean="0"/>
              <a:t>See, on it's own, a computer is just a big, dumb machine. (Well, maybe not big, but you get the idea.)</a:t>
            </a:r>
          </a:p>
          <a:p>
            <a:r>
              <a:rPr lang="en-US" baseline="0" dirty="0" smtClean="0"/>
              <a:t>It's just a bunch of transistors, electronic switches with two states: on and off. One and zero.</a:t>
            </a:r>
          </a:p>
          <a:p>
            <a:r>
              <a:rPr lang="en-US" dirty="0" smtClean="0"/>
              <a:t>By setting</a:t>
            </a:r>
            <a:r>
              <a:rPr lang="en-US" baseline="0" dirty="0" smtClean="0"/>
              <a:t> these switches in certain patterns, however, we can make computers do all sorts of cool stuff.</a:t>
            </a:r>
          </a:p>
          <a:p>
            <a:r>
              <a:rPr lang="en-US" baseline="0" dirty="0" smtClean="0"/>
              <a:t>That's programming: setting those ones and zeroes in the right order to make the computer do what we want it to do</a:t>
            </a:r>
          </a:p>
          <a:p>
            <a:r>
              <a:rPr lang="en-US" baseline="0" dirty="0" smtClean="0"/>
              <a:t>Nowadays, very few people actually program in those ones and zeros directly.</a:t>
            </a:r>
          </a:p>
          <a:p>
            <a:r>
              <a:rPr lang="en-US" baseline="0" dirty="0" smtClean="0"/>
              <a:t>Instead, we use a programming language, which is a very rigid language that can be translated to ones and zeroes by a special program.</a:t>
            </a:r>
          </a:p>
          <a:p>
            <a:r>
              <a:rPr lang="en-US" baseline="0" dirty="0" smtClean="0"/>
              <a:t>This being </a:t>
            </a:r>
            <a:r>
              <a:rPr lang="en-US" baseline="0" dirty="0" err="1" smtClean="0"/>
              <a:t>PHPEmbark</a:t>
            </a:r>
            <a:r>
              <a:rPr lang="en-US" baseline="0" dirty="0" smtClean="0"/>
              <a:t>, we will be using a language called PHP, which was built from the ground up to make writing websites easy.</a:t>
            </a:r>
          </a:p>
          <a:p>
            <a:r>
              <a:rPr lang="en-US" baseline="0" dirty="0" smtClean="0"/>
              <a:t>However, the core concepts carry over to most other languages.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1</a:t>
            </a:fld>
            <a:endParaRPr lang="en-US"/>
          </a:p>
        </p:txBody>
      </p:sp>
    </p:spTree>
    <p:extLst>
      <p:ext uri="{BB962C8B-B14F-4D97-AF65-F5344CB8AC3E}">
        <p14:creationId xmlns:p14="http://schemas.microsoft.com/office/powerpoint/2010/main" val="2542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echo null gives no output whatsoever, same goes for echoing a variable containing null</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10</a:t>
            </a:fld>
            <a:endParaRPr lang="en-US"/>
          </a:p>
        </p:txBody>
      </p:sp>
    </p:spTree>
    <p:extLst>
      <p:ext uri="{BB962C8B-B14F-4D97-AF65-F5344CB8AC3E}">
        <p14:creationId xmlns:p14="http://schemas.microsoft.com/office/powerpoint/2010/main" val="327342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Booleans</a:t>
            </a:r>
            <a:r>
              <a:rPr lang="en-US" baseline="0" dirty="0" smtClean="0"/>
              <a:t> are the closest to the bare metal as far as variables go</a:t>
            </a:r>
          </a:p>
          <a:p>
            <a:r>
              <a:rPr lang="en-US" baseline="0" dirty="0" smtClean="0"/>
              <a:t>They essentially represent the basic states of a transistor: on and off</a:t>
            </a:r>
          </a:p>
          <a:p>
            <a:r>
              <a:rPr lang="en-US" baseline="0" dirty="0" smtClean="0"/>
              <a:t>Booleans are often represented by a number: true is one and false is 0</a:t>
            </a:r>
          </a:p>
          <a:p>
            <a:r>
              <a:rPr lang="en-US" baseline="0" dirty="0" smtClean="0"/>
              <a:t>Note that there is no </a:t>
            </a:r>
            <a:r>
              <a:rPr lang="en-US" baseline="0" dirty="0" err="1" smtClean="0"/>
              <a:t>is_boolean</a:t>
            </a:r>
            <a:r>
              <a:rPr lang="en-US" baseline="0" dirty="0" smtClean="0"/>
              <a:t> function, there is only </a:t>
            </a:r>
            <a:r>
              <a:rPr lang="en-US" baseline="0" dirty="0" err="1" smtClean="0"/>
              <a:t>is_bool</a:t>
            </a:r>
            <a:r>
              <a:rPr lang="en-US" baseline="0" dirty="0" smtClean="0"/>
              <a:t>. Again, programmers are lazy (or energy-efficient, depends on how you look at it.)</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11</a:t>
            </a:fld>
            <a:endParaRPr lang="en-US"/>
          </a:p>
        </p:txBody>
      </p:sp>
    </p:spTree>
    <p:extLst>
      <p:ext uri="{BB962C8B-B14F-4D97-AF65-F5344CB8AC3E}">
        <p14:creationId xmlns:p14="http://schemas.microsoft.com/office/powerpoint/2010/main" val="3695183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Note that echo uses numbers to represent Booleans. Otherwise, it works about how you'd expect.</a:t>
            </a:r>
            <a:endParaRPr kumimoji="0" lang="en-US" altLang="en-US" sz="1200" b="0" i="0" u="none" strike="noStrike" cap="none" normalizeH="0" baseline="0" dirty="0" smtClean="0">
              <a:ln>
                <a:noFill/>
              </a:ln>
              <a:solidFill>
                <a:schemeClr val="tx1"/>
              </a:solidFill>
              <a:effectLst/>
              <a:latin typeface="+mn-lt"/>
            </a:endParaRP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kumimoji="0" lang="en-US" altLang="en-US" sz="1200" b="0" i="0" u="none" strike="noStrike" cap="none" normalizeH="0" baseline="0" dirty="0" smtClean="0">
                <a:ln>
                  <a:noFill/>
                </a:ln>
                <a:solidFill>
                  <a:schemeClr val="tx1"/>
                </a:solidFill>
                <a:effectLst/>
                <a:latin typeface="+mn-lt"/>
              </a:rPr>
              <a:t>10</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12</a:t>
            </a:fld>
            <a:endParaRPr lang="en-US"/>
          </a:p>
        </p:txBody>
      </p:sp>
    </p:spTree>
    <p:extLst>
      <p:ext uri="{BB962C8B-B14F-4D97-AF65-F5344CB8AC3E}">
        <p14:creationId xmlns:p14="http://schemas.microsoft.com/office/powerpoint/2010/main" val="319177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Integers</a:t>
            </a:r>
            <a:r>
              <a:rPr lang="en-US" baseline="0" dirty="0" smtClean="0"/>
              <a:t> are simple numbers with no decimal</a:t>
            </a:r>
          </a:p>
          <a:p>
            <a:r>
              <a:rPr lang="en-US" baseline="0" dirty="0" smtClean="0"/>
              <a:t>Commonly shortened to </a:t>
            </a:r>
            <a:r>
              <a:rPr lang="en-US" baseline="0" dirty="0" err="1" smtClean="0"/>
              <a:t>int</a:t>
            </a:r>
            <a:r>
              <a:rPr lang="en-US" baseline="0" dirty="0" smtClean="0"/>
              <a:t> (I wasn't kidding about the programmers being lazy. Just about everything has an acronym or an abbreviation.)</a:t>
            </a:r>
            <a:endParaRPr lang="en-US" dirty="0" smtClean="0"/>
          </a:p>
          <a:p>
            <a:r>
              <a:rPr lang="en-US" dirty="0" err="1" smtClean="0"/>
              <a:t>is_int</a:t>
            </a:r>
            <a:r>
              <a:rPr lang="en-US" dirty="0" smtClean="0"/>
              <a:t> and </a:t>
            </a:r>
            <a:r>
              <a:rPr lang="en-US" dirty="0" err="1" smtClean="0"/>
              <a:t>is_integer</a:t>
            </a:r>
            <a:r>
              <a:rPr lang="en-US" dirty="0" smtClean="0"/>
              <a:t> are exactly</a:t>
            </a:r>
            <a:r>
              <a:rPr lang="en-US" baseline="0" dirty="0" smtClean="0"/>
              <a:t> the same, but use </a:t>
            </a:r>
            <a:r>
              <a:rPr lang="en-US" baseline="0" dirty="0" err="1" smtClean="0"/>
              <a:t>is_int</a:t>
            </a:r>
            <a:r>
              <a:rPr lang="en-US" baseline="0" dirty="0" smtClean="0"/>
              <a:t>. (Come to the lazy side! We have cookies!)</a:t>
            </a:r>
          </a:p>
        </p:txBody>
      </p:sp>
      <p:sp>
        <p:nvSpPr>
          <p:cNvPr id="4" name="Slide Number Placeholder 3"/>
          <p:cNvSpPr>
            <a:spLocks noGrp="1"/>
          </p:cNvSpPr>
          <p:nvPr>
            <p:ph type="sldNum" sz="quarter" idx="10"/>
          </p:nvPr>
        </p:nvSpPr>
        <p:spPr/>
        <p:txBody>
          <a:bodyPr/>
          <a:lstStyle/>
          <a:p>
            <a:fld id="{E51715A9-EB64-4481-89E4-A64020E86A42}" type="slidenum">
              <a:rPr lang="en-US" smtClean="0"/>
              <a:t>13</a:t>
            </a:fld>
            <a:endParaRPr lang="en-US"/>
          </a:p>
        </p:txBody>
      </p:sp>
    </p:spTree>
    <p:extLst>
      <p:ext uri="{BB962C8B-B14F-4D97-AF65-F5344CB8AC3E}">
        <p14:creationId xmlns:p14="http://schemas.microsoft.com/office/powerpoint/2010/main" val="415115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about how you'd expect.</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15</a:t>
            </a:r>
          </a:p>
        </p:txBody>
      </p:sp>
      <p:sp>
        <p:nvSpPr>
          <p:cNvPr id="4" name="Slide Number Placeholder 3"/>
          <p:cNvSpPr>
            <a:spLocks noGrp="1"/>
          </p:cNvSpPr>
          <p:nvPr>
            <p:ph type="sldNum" sz="quarter" idx="10"/>
          </p:nvPr>
        </p:nvSpPr>
        <p:spPr/>
        <p:txBody>
          <a:bodyPr/>
          <a:lstStyle/>
          <a:p>
            <a:fld id="{E51715A9-EB64-4481-89E4-A64020E86A42}" type="slidenum">
              <a:rPr lang="en-US" smtClean="0"/>
              <a:t>14</a:t>
            </a:fld>
            <a:endParaRPr lang="en-US"/>
          </a:p>
        </p:txBody>
      </p:sp>
    </p:spTree>
    <p:extLst>
      <p:ext uri="{BB962C8B-B14F-4D97-AF65-F5344CB8AC3E}">
        <p14:creationId xmlns:p14="http://schemas.microsoft.com/office/powerpoint/2010/main" val="2343864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contains a number, but with a decimal point</a:t>
            </a:r>
          </a:p>
        </p:txBody>
      </p:sp>
      <p:sp>
        <p:nvSpPr>
          <p:cNvPr id="4" name="Slide Number Placeholder 3"/>
          <p:cNvSpPr>
            <a:spLocks noGrp="1"/>
          </p:cNvSpPr>
          <p:nvPr>
            <p:ph type="sldNum" sz="quarter" idx="10"/>
          </p:nvPr>
        </p:nvSpPr>
        <p:spPr/>
        <p:txBody>
          <a:bodyPr/>
          <a:lstStyle/>
          <a:p>
            <a:fld id="{E51715A9-EB64-4481-89E4-A64020E86A42}" type="slidenum">
              <a:rPr lang="en-US" smtClean="0"/>
              <a:t>15</a:t>
            </a:fld>
            <a:endParaRPr lang="en-US"/>
          </a:p>
        </p:txBody>
      </p:sp>
    </p:spTree>
    <p:extLst>
      <p:ext uri="{BB962C8B-B14F-4D97-AF65-F5344CB8AC3E}">
        <p14:creationId xmlns:p14="http://schemas.microsoft.com/office/powerpoint/2010/main" val="1641059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Works just like </a:t>
            </a:r>
            <a:r>
              <a:rPr kumimoji="0" lang="en-US" altLang="en-US" sz="1200" b="0" i="0" u="none" strike="noStrike" cap="none" normalizeH="0" baseline="0" dirty="0" err="1" smtClean="0">
                <a:ln>
                  <a:noFill/>
                </a:ln>
                <a:solidFill>
                  <a:schemeClr val="tx1"/>
                </a:solidFill>
                <a:effectLst/>
                <a:latin typeface="Arial" panose="020B0604020202020204" pitchFamily="34" charset="0"/>
              </a:rPr>
              <a:t>int</a:t>
            </a:r>
            <a:r>
              <a:rPr kumimoji="0" lang="en-US" altLang="en-US" sz="1200" b="0" i="0" u="none" strike="noStrike" cap="none" normalizeH="0" baseline="0" dirty="0" smtClean="0">
                <a:ln>
                  <a:noFill/>
                </a:ln>
                <a:solidFill>
                  <a:schemeClr val="tx1"/>
                </a:solidFill>
                <a:effectLst/>
                <a:latin typeface="Arial" panose="020B0604020202020204" pitchFamily="34" charset="0"/>
              </a:rPr>
              <a:t>, but with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Also, kudos to anyone who recognizes those two numbers.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3.118.1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16</a:t>
            </a:fld>
            <a:endParaRPr lang="en-US"/>
          </a:p>
        </p:txBody>
      </p:sp>
    </p:spTree>
    <p:extLst>
      <p:ext uri="{BB962C8B-B14F-4D97-AF65-F5344CB8AC3E}">
        <p14:creationId xmlns:p14="http://schemas.microsoft.com/office/powerpoint/2010/main" val="1183012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string</a:t>
            </a:r>
            <a:r>
              <a:rPr lang="en-US" baseline="0" dirty="0" smtClean="0"/>
              <a:t> is, quite simply, text.</a:t>
            </a:r>
          </a:p>
          <a:p>
            <a:r>
              <a:rPr lang="en-US" baseline="0" dirty="0" smtClean="0"/>
              <a:t>Strings are a big part of PHP, because web development involves a lot of text, meaning lots of string manipulation.</a:t>
            </a:r>
            <a:endParaRPr lang="en-US" dirty="0" smtClean="0"/>
          </a:p>
          <a:p>
            <a:r>
              <a:rPr lang="en-US" dirty="0" err="1" smtClean="0"/>
              <a:t>is_numeric</a:t>
            </a:r>
            <a:r>
              <a:rPr lang="en-US" baseline="0" dirty="0" smtClean="0"/>
              <a:t> returns true for </a:t>
            </a:r>
            <a:r>
              <a:rPr lang="en-US" baseline="0" dirty="0" err="1" smtClean="0"/>
              <a:t>ints</a:t>
            </a:r>
            <a:r>
              <a:rPr lang="en-US" baseline="0" dirty="0" smtClean="0"/>
              <a:t>, floats, and strings containing a number</a:t>
            </a:r>
          </a:p>
        </p:txBody>
      </p:sp>
      <p:sp>
        <p:nvSpPr>
          <p:cNvPr id="4" name="Slide Number Placeholder 3"/>
          <p:cNvSpPr>
            <a:spLocks noGrp="1"/>
          </p:cNvSpPr>
          <p:nvPr>
            <p:ph type="sldNum" sz="quarter" idx="10"/>
          </p:nvPr>
        </p:nvSpPr>
        <p:spPr/>
        <p:txBody>
          <a:bodyPr/>
          <a:lstStyle/>
          <a:p>
            <a:fld id="{E51715A9-EB64-4481-89E4-A64020E86A42}" type="slidenum">
              <a:rPr lang="en-US" smtClean="0"/>
              <a:t>17</a:t>
            </a:fld>
            <a:endParaRPr lang="en-US"/>
          </a:p>
        </p:txBody>
      </p:sp>
    </p:spTree>
    <p:extLst>
      <p:ext uri="{BB962C8B-B14F-4D97-AF65-F5344CB8AC3E}">
        <p14:creationId xmlns:p14="http://schemas.microsoft.com/office/powerpoint/2010/main" val="3352728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Note that when you type out a string in PHP, it has to be contained in single or double quotes.</a:t>
            </a:r>
          </a:p>
          <a:p>
            <a:r>
              <a:rPr kumimoji="0" lang="en-US" altLang="en-US" sz="1200" b="0" i="0" u="none" strike="noStrike" cap="none" normalizeH="0" baseline="0" dirty="0" smtClean="0">
                <a:ln>
                  <a:noFill/>
                </a:ln>
                <a:solidFill>
                  <a:schemeClr val="tx1"/>
                </a:solidFill>
                <a:effectLst/>
                <a:latin typeface="Arial" panose="020B0604020202020204" pitchFamily="34" charset="0"/>
              </a:rPr>
              <a:t>Other than that, works like the other data types</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err="1" smtClean="0"/>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18</a:t>
            </a:fld>
            <a:endParaRPr lang="en-US"/>
          </a:p>
        </p:txBody>
      </p:sp>
    </p:spTree>
    <p:extLst>
      <p:ext uri="{BB962C8B-B14F-4D97-AF65-F5344CB8AC3E}">
        <p14:creationId xmlns:p14="http://schemas.microsoft.com/office/powerpoint/2010/main" val="66970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double quote or not to double quote? That is the question.</a:t>
            </a:r>
          </a:p>
          <a:p>
            <a:r>
              <a:rPr lang="en-US" baseline="0" dirty="0" smtClean="0"/>
              <a:t>ALWAYS use single quotes UNLESS:</a:t>
            </a:r>
          </a:p>
          <a:p>
            <a:pPr marL="171450" indent="-171450">
              <a:buFont typeface="Arial" panose="020B0604020202020204" pitchFamily="34" charset="0"/>
              <a:buChar char="•"/>
            </a:pPr>
            <a:r>
              <a:rPr lang="en-US" baseline="0" dirty="0" smtClean="0"/>
              <a:t>You need to put single quotes inside the string and escaping them would be a pain in the… well, yeah</a:t>
            </a:r>
          </a:p>
          <a:p>
            <a:pPr marL="171450" indent="-171450">
              <a:buFont typeface="Arial" panose="020B0604020202020204" pitchFamily="34" charset="0"/>
              <a:buChar char="•"/>
            </a:pPr>
            <a:r>
              <a:rPr lang="en-US" baseline="0" dirty="0" smtClean="0"/>
              <a:t>You need to interpolate</a:t>
            </a:r>
          </a:p>
          <a:p>
            <a:pPr marL="0" indent="0">
              <a:buFont typeface="Arial" panose="020B0604020202020204" pitchFamily="34" charset="0"/>
              <a:buNone/>
            </a:pPr>
            <a:r>
              <a:rPr lang="en-US" baseline="0" dirty="0" smtClean="0"/>
              <a:t>Interpolation allows you to insert variables into strings.</a:t>
            </a:r>
          </a:p>
          <a:p>
            <a:pPr marL="0" indent="0">
              <a:buFont typeface="Arial" panose="020B0604020202020204" pitchFamily="34" charset="0"/>
              <a:buNone/>
            </a:pPr>
            <a:r>
              <a:rPr lang="en-US" baseline="0" dirty="0" smtClean="0"/>
              <a:t>When PHP encounters an interpolated string, it will go through the string and replace any variables in the string with the values of those variables</a:t>
            </a:r>
          </a:p>
        </p:txBody>
      </p:sp>
      <p:sp>
        <p:nvSpPr>
          <p:cNvPr id="4" name="Slide Number Placeholder 3"/>
          <p:cNvSpPr>
            <a:spLocks noGrp="1"/>
          </p:cNvSpPr>
          <p:nvPr>
            <p:ph type="sldNum" sz="quarter" idx="10"/>
          </p:nvPr>
        </p:nvSpPr>
        <p:spPr/>
        <p:txBody>
          <a:bodyPr/>
          <a:lstStyle/>
          <a:p>
            <a:fld id="{E51715A9-EB64-4481-89E4-A64020E86A42}" type="slidenum">
              <a:rPr lang="en-US" smtClean="0"/>
              <a:t>19</a:t>
            </a:fld>
            <a:endParaRPr lang="en-US"/>
          </a:p>
        </p:txBody>
      </p:sp>
    </p:spTree>
    <p:extLst>
      <p:ext uri="{BB962C8B-B14F-4D97-AF65-F5344CB8AC3E}">
        <p14:creationId xmlns:p14="http://schemas.microsoft.com/office/powerpoint/2010/main" val="19158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with one of the most important concepts in programming: variables.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a:t>
            </a:fld>
            <a:endParaRPr lang="en-US"/>
          </a:p>
        </p:txBody>
      </p:sp>
    </p:spTree>
    <p:extLst>
      <p:ext uri="{BB962C8B-B14F-4D97-AF65-F5344CB8AC3E}">
        <p14:creationId xmlns:p14="http://schemas.microsoft.com/office/powerpoint/2010/main" val="419791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 </a:t>
            </a:r>
            <a:r>
              <a:rPr lang="en-US" dirty="0" err="1" smtClean="0"/>
              <a:t>foo$varfoobar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20</a:t>
            </a:fld>
            <a:endParaRPr lang="en-US"/>
          </a:p>
        </p:txBody>
      </p:sp>
    </p:spTree>
    <p:extLst>
      <p:ext uri="{BB962C8B-B14F-4D97-AF65-F5344CB8AC3E}">
        <p14:creationId xmlns:p14="http://schemas.microsoft.com/office/powerpoint/2010/main" val="28791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that we have all these cool data</a:t>
            </a:r>
            <a:r>
              <a:rPr lang="en-US" baseline="0" dirty="0" smtClean="0"/>
              <a:t> types, what do we do with them? Well, we can use operators on them.</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21</a:t>
            </a:fld>
            <a:endParaRPr lang="en-US"/>
          </a:p>
        </p:txBody>
      </p:sp>
    </p:spTree>
    <p:extLst>
      <p:ext uri="{BB962C8B-B14F-4D97-AF65-F5344CB8AC3E}">
        <p14:creationId xmlns:p14="http://schemas.microsoft.com/office/powerpoint/2010/main" val="2958644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like math class!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22</a:t>
            </a:fld>
            <a:endParaRPr lang="en-US"/>
          </a:p>
        </p:txBody>
      </p:sp>
    </p:spTree>
    <p:extLst>
      <p:ext uri="{BB962C8B-B14F-4D97-AF65-F5344CB8AC3E}">
        <p14:creationId xmlns:p14="http://schemas.microsoft.com/office/powerpoint/2010/main" val="893406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A</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780.5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23</a:t>
            </a:fld>
            <a:endParaRPr lang="en-US"/>
          </a:p>
        </p:txBody>
      </p:sp>
    </p:spTree>
    <p:extLst>
      <p:ext uri="{BB962C8B-B14F-4D97-AF65-F5344CB8AC3E}">
        <p14:creationId xmlns:p14="http://schemas.microsoft.com/office/powerpoint/2010/main" val="1100654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Yay</a:t>
            </a:r>
            <a:r>
              <a:rPr lang="en-US" baseline="0" dirty="0" smtClean="0"/>
              <a:t> math!</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24</a:t>
            </a:fld>
            <a:endParaRPr lang="en-US"/>
          </a:p>
        </p:txBody>
      </p:sp>
    </p:spTree>
    <p:extLst>
      <p:ext uri="{BB962C8B-B14F-4D97-AF65-F5344CB8AC3E}">
        <p14:creationId xmlns:p14="http://schemas.microsoft.com/office/powerpoint/2010/main" val="1439051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Math class, exhibit B</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6282</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25</a:t>
            </a:fld>
            <a:endParaRPr lang="en-US"/>
          </a:p>
        </p:txBody>
      </p:sp>
    </p:spTree>
    <p:extLst>
      <p:ext uri="{BB962C8B-B14F-4D97-AF65-F5344CB8AC3E}">
        <p14:creationId xmlns:p14="http://schemas.microsoft.com/office/powerpoint/2010/main" val="3941642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some more</a:t>
            </a:r>
            <a:r>
              <a:rPr lang="en-US" baseline="0" dirty="0" smtClean="0"/>
              <a:t> math.</a:t>
            </a:r>
          </a:p>
          <a:p>
            <a:r>
              <a:rPr lang="en-US" baseline="0" dirty="0" smtClean="0"/>
              <a:t>Remember remainders from elementary school? They're quite useful for checking if a number is odd or even. More on that later.</a:t>
            </a:r>
          </a:p>
          <a:p>
            <a:r>
              <a:rPr lang="en-US" baseline="0" dirty="0" smtClean="0"/>
              <a:t>There are a couple of caveats here</a:t>
            </a:r>
          </a:p>
          <a:p>
            <a:r>
              <a:rPr lang="en-US" baseline="0" dirty="0" smtClean="0"/>
              <a:t>If you do need the remainder of a division with decimals, you have to use the </a:t>
            </a:r>
            <a:r>
              <a:rPr lang="en-US" baseline="0" dirty="0" err="1" smtClean="0"/>
              <a:t>fmod</a:t>
            </a:r>
            <a:r>
              <a:rPr lang="en-US" baseline="0" dirty="0" smtClean="0"/>
              <a:t>() function</a:t>
            </a:r>
          </a:p>
          <a:p>
            <a:r>
              <a:rPr lang="en-US" baseline="0" dirty="0" smtClean="0"/>
              <a:t>The exponent operator only works on PHP 5.6+.</a:t>
            </a:r>
          </a:p>
          <a:p>
            <a:r>
              <a:rPr lang="en-US" baseline="0" dirty="0" smtClean="0"/>
              <a:t>You should all have 5.6 on your computers right now, but there's no guarantee that you'll be using it in the real world, so keep that in mind.</a:t>
            </a:r>
          </a:p>
        </p:txBody>
      </p:sp>
      <p:sp>
        <p:nvSpPr>
          <p:cNvPr id="4" name="Slide Number Placeholder 3"/>
          <p:cNvSpPr>
            <a:spLocks noGrp="1"/>
          </p:cNvSpPr>
          <p:nvPr>
            <p:ph type="sldNum" sz="quarter" idx="10"/>
          </p:nvPr>
        </p:nvSpPr>
        <p:spPr/>
        <p:txBody>
          <a:bodyPr/>
          <a:lstStyle/>
          <a:p>
            <a:fld id="{E51715A9-EB64-4481-89E4-A64020E86A42}" type="slidenum">
              <a:rPr lang="en-US" smtClean="0"/>
              <a:t>26</a:t>
            </a:fld>
            <a:endParaRPr lang="en-US"/>
          </a:p>
        </p:txBody>
      </p:sp>
    </p:spTree>
    <p:extLst>
      <p:ext uri="{BB962C8B-B14F-4D97-AF65-F5344CB8AC3E}">
        <p14:creationId xmlns:p14="http://schemas.microsoft.com/office/powerpoint/2010/main" val="2183731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And now for your regularly scheduled example slide.</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Note that I did put the </a:t>
            </a:r>
            <a:r>
              <a:rPr kumimoji="0" lang="en-US" altLang="en-US" sz="1200" b="0" i="0" u="none" strike="noStrike" cap="none" normalizeH="0" baseline="0" dirty="0" err="1" smtClean="0">
                <a:ln>
                  <a:noFill/>
                </a:ln>
                <a:solidFill>
                  <a:schemeClr val="tx1"/>
                </a:solidFill>
                <a:effectLst/>
                <a:latin typeface="Arial" panose="020B0604020202020204" pitchFamily="34" charset="0"/>
              </a:rPr>
              <a:t>fmod</a:t>
            </a:r>
            <a:r>
              <a:rPr kumimoji="0" lang="en-US" altLang="en-US" sz="1200" b="0" i="0" u="none" strike="noStrike" cap="none" normalizeH="0" baseline="0" dirty="0" smtClean="0">
                <a:ln>
                  <a:noFill/>
                </a:ln>
                <a:solidFill>
                  <a:schemeClr val="tx1"/>
                </a:solidFill>
                <a:effectLst/>
                <a:latin typeface="Arial" panose="020B0604020202020204" pitchFamily="34" charset="0"/>
              </a:rPr>
              <a:t>() and pow() functions up there.</a:t>
            </a:r>
          </a:p>
          <a:p>
            <a:r>
              <a:rPr kumimoji="0" lang="en-US" altLang="en-US" sz="1200" b="0" i="0" u="none" strike="noStrike" cap="none" normalizeH="0" baseline="0" dirty="0" smtClean="0">
                <a:ln>
                  <a:noFill/>
                </a:ln>
                <a:solidFill>
                  <a:schemeClr val="tx1"/>
                </a:solidFill>
                <a:effectLst/>
                <a:latin typeface="Arial" panose="020B0604020202020204" pitchFamily="34" charset="0"/>
              </a:rPr>
              <a:t>I don't normally use anything you haven't seen before in examples, in this case functions, but I did this time for demonstration purposes.</a:t>
            </a:r>
          </a:p>
          <a:p>
            <a:r>
              <a:rPr kumimoji="0" lang="en-US" altLang="en-US" sz="1200" b="0" i="0" u="none" strike="noStrike" cap="none" normalizeH="0" baseline="0" dirty="0" smtClean="0">
                <a:ln>
                  <a:noFill/>
                </a:ln>
                <a:solidFill>
                  <a:schemeClr val="tx1"/>
                </a:solidFill>
                <a:effectLst/>
                <a:latin typeface="Arial" panose="020B0604020202020204" pitchFamily="34" charset="0"/>
              </a:rPr>
              <a:t>Notice that the exponent operator and pow() gave the same result</a:t>
            </a:r>
          </a:p>
          <a:p>
            <a:r>
              <a:rPr kumimoji="0" lang="en-US" altLang="en-US" sz="1200" b="0" i="0" u="none" strike="noStrike" cap="none" normalizeH="0" baseline="0" dirty="0" smtClean="0">
                <a:ln>
                  <a:noFill/>
                </a:ln>
                <a:solidFill>
                  <a:schemeClr val="tx1"/>
                </a:solidFill>
                <a:effectLst/>
                <a:latin typeface="Arial" panose="020B0604020202020204" pitchFamily="34" charset="0"/>
              </a:rPr>
              <a:t>However, </a:t>
            </a:r>
            <a:r>
              <a:rPr kumimoji="0" lang="en-US" altLang="en-US" sz="1200" b="0" i="0" u="none" strike="noStrike" cap="none" normalizeH="0" baseline="0" dirty="0" err="1" smtClean="0">
                <a:ln>
                  <a:noFill/>
                </a:ln>
                <a:solidFill>
                  <a:schemeClr val="tx1"/>
                </a:solidFill>
                <a:effectLst/>
                <a:latin typeface="Arial" panose="020B0604020202020204" pitchFamily="34" charset="0"/>
              </a:rPr>
              <a:t>fmod</a:t>
            </a:r>
            <a:r>
              <a:rPr kumimoji="0" lang="en-US" altLang="en-US" sz="1200" b="0" i="0" u="none" strike="noStrike" cap="none" normalizeH="0" baseline="0" dirty="0" smtClean="0">
                <a:ln>
                  <a:noFill/>
                </a:ln>
                <a:solidFill>
                  <a:schemeClr val="tx1"/>
                </a:solidFill>
                <a:effectLst/>
                <a:latin typeface="Arial" panose="020B0604020202020204" pitchFamily="34" charset="0"/>
              </a:rPr>
              <a:t>() gave a different result than the modulus operator because we used decimals.</a:t>
            </a:r>
          </a:p>
          <a:p>
            <a:r>
              <a:rPr kumimoji="0" lang="en-US" altLang="en-US" sz="1200" b="0" i="0" u="none" strike="noStrike" cap="none" normalizeH="0" baseline="0" dirty="0" smtClean="0">
                <a:ln>
                  <a:noFill/>
                </a:ln>
                <a:solidFill>
                  <a:schemeClr val="tx1"/>
                </a:solidFill>
                <a:effectLst/>
                <a:latin typeface="Arial" panose="020B0604020202020204" pitchFamily="34" charset="0"/>
              </a:rPr>
              <a:t>The modulus operator ignored the decimal on the 3.5 (it actually converted the float value to an </a:t>
            </a:r>
            <a:r>
              <a:rPr kumimoji="0" lang="en-US" altLang="en-US" sz="1200" b="0" i="0" u="none" strike="noStrike" cap="none" normalizeH="0" baseline="0" dirty="0" err="1" smtClean="0">
                <a:ln>
                  <a:noFill/>
                </a:ln>
                <a:solidFill>
                  <a:schemeClr val="tx1"/>
                </a:solidFill>
                <a:effectLst/>
                <a:latin typeface="Arial" panose="020B0604020202020204" pitchFamily="34" charset="0"/>
              </a:rPr>
              <a:t>int</a:t>
            </a:r>
            <a:r>
              <a:rPr kumimoji="0" lang="en-US" altLang="en-US" sz="1200" b="0" i="0" u="none" strike="noStrike" cap="none" normalizeH="0" baseline="0" dirty="0" smtClean="0">
                <a:ln>
                  <a:noFill/>
                </a:ln>
                <a:solidFill>
                  <a:schemeClr val="tx1"/>
                </a:solidFill>
                <a:effectLst/>
                <a:latin typeface="Arial" panose="020B0604020202020204" pitchFamily="34" charset="0"/>
              </a:rPr>
              <a:t> via type juggling), so it gave us the remainder of 7 / 3</a:t>
            </a:r>
          </a:p>
          <a:p>
            <a:r>
              <a:rPr kumimoji="0" lang="en-US" altLang="en-US" sz="1200" b="0" i="0" u="none" strike="noStrike" cap="none" normalizeH="0" baseline="0" dirty="0" err="1" smtClean="0">
                <a:ln>
                  <a:noFill/>
                </a:ln>
                <a:solidFill>
                  <a:schemeClr val="tx1"/>
                </a:solidFill>
                <a:effectLst/>
                <a:latin typeface="Arial" panose="020B0604020202020204" pitchFamily="34" charset="0"/>
              </a:rPr>
              <a:t>fmod</a:t>
            </a:r>
            <a:r>
              <a:rPr kumimoji="0" lang="en-US" altLang="en-US" sz="1200" b="0" i="0" u="none" strike="noStrike" cap="none" normalizeH="0" baseline="0" dirty="0" smtClean="0">
                <a:ln>
                  <a:noFill/>
                </a:ln>
                <a:solidFill>
                  <a:schemeClr val="tx1"/>
                </a:solidFill>
                <a:effectLst/>
                <a:latin typeface="Arial" panose="020B0604020202020204" pitchFamily="34" charset="0"/>
              </a:rPr>
              <a:t> used the decimal, giving us the correct remainder of 0.</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1088</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27</a:t>
            </a:fld>
            <a:endParaRPr lang="en-US"/>
          </a:p>
        </p:txBody>
      </p:sp>
    </p:spTree>
    <p:extLst>
      <p:ext uri="{BB962C8B-B14F-4D97-AF65-F5344CB8AC3E}">
        <p14:creationId xmlns:p14="http://schemas.microsoft.com/office/powerpoint/2010/main" val="477971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position of the operator (before or after) affects how it interacts with other operators.</a:t>
            </a:r>
          </a:p>
          <a:p>
            <a:r>
              <a:rPr lang="en-US" baseline="0" dirty="0" smtClean="0"/>
              <a:t>However, in most cases, these will be used on their own, so we won’t cover that today.</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28</a:t>
            </a:fld>
            <a:endParaRPr lang="en-US"/>
          </a:p>
        </p:txBody>
      </p:sp>
    </p:spTree>
    <p:extLst>
      <p:ext uri="{BB962C8B-B14F-4D97-AF65-F5344CB8AC3E}">
        <p14:creationId xmlns:p14="http://schemas.microsoft.com/office/powerpoint/2010/main" val="2104334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the number five is incremented, giving us 6, then decremented, taking us back to 5</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65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29</a:t>
            </a:fld>
            <a:endParaRPr lang="en-US"/>
          </a:p>
        </p:txBody>
      </p:sp>
    </p:spTree>
    <p:extLst>
      <p:ext uri="{BB962C8B-B14F-4D97-AF65-F5344CB8AC3E}">
        <p14:creationId xmlns:p14="http://schemas.microsoft.com/office/powerpoint/2010/main" val="114389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put it simply,</a:t>
            </a:r>
            <a:r>
              <a:rPr lang="en-US" baseline="0" dirty="0" smtClean="0"/>
              <a:t> a variable is a container that you can put data in.</a:t>
            </a:r>
          </a:p>
          <a:p>
            <a:r>
              <a:rPr lang="en-US" baseline="0" dirty="0" smtClean="0"/>
              <a:t>A variable in PHP is represented by an identifier, a string of letters, numbers, and underscores prefixed by a $.</a:t>
            </a:r>
          </a:p>
          <a:p>
            <a:r>
              <a:rPr lang="en-US" baseline="0" dirty="0" smtClean="0"/>
              <a:t>Identifiers cannot start with a number.</a:t>
            </a:r>
          </a:p>
          <a:p>
            <a:r>
              <a:rPr lang="en-US" baseline="0" dirty="0" smtClean="0"/>
              <a:t>You have to put something in a variable before you use it, or PHP will give you a warning</a:t>
            </a:r>
          </a:p>
          <a:p>
            <a:r>
              <a:rPr lang="en-US" baseline="0" dirty="0" smtClean="0"/>
              <a:t>The act of putting something in a variable is called assignment</a:t>
            </a:r>
          </a:p>
          <a:p>
            <a:r>
              <a:rPr lang="en-US" baseline="0" dirty="0" smtClean="0"/>
              <a:t>The contents of a variable are known as its value</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a:t>
            </a:fld>
            <a:endParaRPr lang="en-US"/>
          </a:p>
        </p:txBody>
      </p:sp>
    </p:spTree>
    <p:extLst>
      <p:ext uri="{BB962C8B-B14F-4D97-AF65-F5344CB8AC3E}">
        <p14:creationId xmlns:p14="http://schemas.microsoft.com/office/powerpoint/2010/main" val="762354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Concatenation is a fancy word for a simple operation. All concatenation does is splice two strings together, making them one.</a:t>
            </a:r>
          </a:p>
        </p:txBody>
      </p:sp>
      <p:sp>
        <p:nvSpPr>
          <p:cNvPr id="4" name="Slide Number Placeholder 3"/>
          <p:cNvSpPr>
            <a:spLocks noGrp="1"/>
          </p:cNvSpPr>
          <p:nvPr>
            <p:ph type="sldNum" sz="quarter" idx="10"/>
          </p:nvPr>
        </p:nvSpPr>
        <p:spPr/>
        <p:txBody>
          <a:bodyPr/>
          <a:lstStyle/>
          <a:p>
            <a:fld id="{E51715A9-EB64-4481-89E4-A64020E86A42}" type="slidenum">
              <a:rPr lang="en-US" smtClean="0"/>
              <a:t>30</a:t>
            </a:fld>
            <a:endParaRPr lang="en-US"/>
          </a:p>
        </p:txBody>
      </p:sp>
    </p:spTree>
    <p:extLst>
      <p:ext uri="{BB962C8B-B14F-4D97-AF65-F5344CB8AC3E}">
        <p14:creationId xmlns:p14="http://schemas.microsoft.com/office/powerpoint/2010/main" val="1921710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As you can see, in the first line, we simply take the strings 'foo' and 'bar', string them together (heh) and echo the result, '</a:t>
            </a:r>
            <a:r>
              <a:rPr kumimoji="0" lang="en-US" altLang="en-US" sz="1200" b="0" i="0" u="none" strike="noStrike" cap="none" normalizeH="0" baseline="0" dirty="0" err="1" smtClean="0">
                <a:ln>
                  <a:noFill/>
                </a:ln>
                <a:solidFill>
                  <a:schemeClr val="tx1"/>
                </a:solidFill>
                <a:effectLst/>
                <a:latin typeface="Arial" panose="020B0604020202020204" pitchFamily="34" charset="0"/>
              </a:rPr>
              <a:t>foobar</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r>
              <a:rPr kumimoji="0" lang="en-US" altLang="en-US" sz="1200" b="0" i="0" u="none" strike="noStrike" cap="none" normalizeH="0" baseline="0" dirty="0" smtClean="0">
                <a:ln>
                  <a:noFill/>
                </a:ln>
                <a:solidFill>
                  <a:schemeClr val="tx1"/>
                </a:solidFill>
                <a:effectLst/>
                <a:latin typeface="Arial" panose="020B0604020202020204" pitchFamily="34" charset="0"/>
              </a:rPr>
              <a:t>In the next two lines, we put a string in a variable and concatenate it to a hardcoded string</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foobaradsfghjkl</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31</a:t>
            </a:fld>
            <a:endParaRPr lang="en-US"/>
          </a:p>
        </p:txBody>
      </p:sp>
    </p:spTree>
    <p:extLst>
      <p:ext uri="{BB962C8B-B14F-4D97-AF65-F5344CB8AC3E}">
        <p14:creationId xmlns:p14="http://schemas.microsoft.com/office/powerpoint/2010/main" val="99815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Assignment operators are another</a:t>
            </a:r>
            <a:r>
              <a:rPr lang="en-US" baseline="0" dirty="0" smtClean="0"/>
              <a:t> shorthand, similar to increment and decrement</a:t>
            </a:r>
            <a:endParaRPr lang="en-US" dirty="0" smtClean="0"/>
          </a:p>
          <a:p>
            <a:r>
              <a:rPr lang="en-US" dirty="0" smtClean="0"/>
              <a:t>The</a:t>
            </a:r>
            <a:r>
              <a:rPr lang="en-US" baseline="0" dirty="0" smtClean="0"/>
              <a:t> equals sign we’ve been using to put data in variables is actually a type of assignment operator, it just stores the data without doing anything.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Just like with the regular math operators, m</a:t>
            </a:r>
            <a:r>
              <a:rPr lang="en-US" dirty="0" smtClean="0"/>
              <a:t>odulus ignores decimals, exponent only works on 5.6+</a:t>
            </a:r>
          </a:p>
        </p:txBody>
      </p:sp>
      <p:sp>
        <p:nvSpPr>
          <p:cNvPr id="4" name="Slide Number Placeholder 3"/>
          <p:cNvSpPr>
            <a:spLocks noGrp="1"/>
          </p:cNvSpPr>
          <p:nvPr>
            <p:ph type="sldNum" sz="quarter" idx="10"/>
          </p:nvPr>
        </p:nvSpPr>
        <p:spPr/>
        <p:txBody>
          <a:bodyPr/>
          <a:lstStyle/>
          <a:p>
            <a:fld id="{E51715A9-EB64-4481-89E4-A64020E86A42}" type="slidenum">
              <a:rPr lang="en-US" smtClean="0"/>
              <a:t>32</a:t>
            </a:fld>
            <a:endParaRPr lang="en-US"/>
          </a:p>
        </p:txBody>
      </p:sp>
    </p:spTree>
    <p:extLst>
      <p:ext uri="{BB962C8B-B14F-4D97-AF65-F5344CB8AC3E}">
        <p14:creationId xmlns:p14="http://schemas.microsoft.com/office/powerpoint/2010/main" val="1822138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884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33</a:t>
            </a:fld>
            <a:endParaRPr lang="en-US"/>
          </a:p>
        </p:txBody>
      </p:sp>
    </p:spTree>
    <p:extLst>
      <p:ext uri="{BB962C8B-B14F-4D97-AF65-F5344CB8AC3E}">
        <p14:creationId xmlns:p14="http://schemas.microsoft.com/office/powerpoint/2010/main" val="72012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&lt;&gt; are the same, there</a:t>
            </a:r>
            <a:r>
              <a:rPr lang="en-US" baseline="0" dirty="0" smtClean="0"/>
              <a:t> are always two ways to do something in PHP</a:t>
            </a:r>
          </a:p>
          <a:p>
            <a:r>
              <a:rPr lang="en-US" baseline="0" dirty="0" smtClean="0"/>
              <a:t>Equal performs type juggling, identical is only true if both variables are the same type as well as being equal</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34</a:t>
            </a:fld>
            <a:endParaRPr lang="en-US"/>
          </a:p>
        </p:txBody>
      </p:sp>
    </p:spTree>
    <p:extLst>
      <p:ext uri="{BB962C8B-B14F-4D97-AF65-F5344CB8AC3E}">
        <p14:creationId xmlns:p14="http://schemas.microsoft.com/office/powerpoint/2010/main" val="3110145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111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35</a:t>
            </a:fld>
            <a:endParaRPr lang="en-US"/>
          </a:p>
        </p:txBody>
      </p:sp>
    </p:spTree>
    <p:extLst>
      <p:ext uri="{BB962C8B-B14F-4D97-AF65-F5344CB8AC3E}">
        <p14:creationId xmlns:p14="http://schemas.microsoft.com/office/powerpoint/2010/main" val="464422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what we use those Boolean values from the comparison operators for: Boolean logic!</a:t>
            </a:r>
          </a:p>
          <a:p>
            <a:r>
              <a:rPr lang="en-US" baseline="0" dirty="0" smtClean="0"/>
              <a:t>Not: true becomes false and false becomes true</a:t>
            </a:r>
          </a:p>
          <a:p>
            <a:r>
              <a:rPr lang="en-US" baseline="0" dirty="0" smtClean="0"/>
              <a:t>And: true and true is true, false and true is false, false and false is false</a:t>
            </a:r>
          </a:p>
          <a:p>
            <a:r>
              <a:rPr lang="en-US" baseline="0" dirty="0" smtClean="0"/>
              <a:t>Or: true or true is true, false or true is true, false or false is false</a:t>
            </a:r>
          </a:p>
        </p:txBody>
      </p:sp>
      <p:sp>
        <p:nvSpPr>
          <p:cNvPr id="4" name="Slide Number Placeholder 3"/>
          <p:cNvSpPr>
            <a:spLocks noGrp="1"/>
          </p:cNvSpPr>
          <p:nvPr>
            <p:ph type="sldNum" sz="quarter" idx="10"/>
          </p:nvPr>
        </p:nvSpPr>
        <p:spPr/>
        <p:txBody>
          <a:bodyPr/>
          <a:lstStyle/>
          <a:p>
            <a:fld id="{E51715A9-EB64-4481-89E4-A64020E86A42}" type="slidenum">
              <a:rPr lang="en-US" smtClean="0"/>
              <a:t>36</a:t>
            </a:fld>
            <a:endParaRPr lang="en-US"/>
          </a:p>
        </p:txBody>
      </p:sp>
    </p:spTree>
    <p:extLst>
      <p:ext uri="{BB962C8B-B14F-4D97-AF65-F5344CB8AC3E}">
        <p14:creationId xmlns:p14="http://schemas.microsoft.com/office/powerpoint/2010/main" val="3947332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37</a:t>
            </a:fld>
            <a:endParaRPr lang="en-US"/>
          </a:p>
        </p:txBody>
      </p:sp>
    </p:spTree>
    <p:extLst>
      <p:ext uri="{BB962C8B-B14F-4D97-AF65-F5344CB8AC3E}">
        <p14:creationId xmlns:p14="http://schemas.microsoft.com/office/powerpoint/2010/main" val="46458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38</a:t>
            </a:fld>
            <a:endParaRPr lang="en-US"/>
          </a:p>
        </p:txBody>
      </p:sp>
    </p:spTree>
    <p:extLst>
      <p:ext uri="{BB962C8B-B14F-4D97-AF65-F5344CB8AC3E}">
        <p14:creationId xmlns:p14="http://schemas.microsoft.com/office/powerpoint/2010/main" val="462787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39</a:t>
            </a:fld>
            <a:endParaRPr lang="en-US"/>
          </a:p>
        </p:txBody>
      </p:sp>
    </p:spTree>
    <p:extLst>
      <p:ext uri="{BB962C8B-B14F-4D97-AF65-F5344CB8AC3E}">
        <p14:creationId xmlns:p14="http://schemas.microsoft.com/office/powerpoint/2010/main" val="88889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Here we create a variable called number and put the number one in it</a:t>
            </a:r>
          </a:p>
          <a:p>
            <a:r>
              <a:rPr kumimoji="0" lang="en-US" altLang="en-US" sz="1200" b="0" i="0" u="none" strike="noStrike" cap="none" normalizeH="0" baseline="0" dirty="0" smtClean="0">
                <a:ln>
                  <a:noFill/>
                </a:ln>
                <a:solidFill>
                  <a:srgbClr val="3F7F59"/>
                </a:solidFill>
                <a:effectLst/>
                <a:latin typeface="Arial Unicode MS" panose="020B0604020202020204" pitchFamily="34" charset="-128"/>
              </a:rPr>
              <a:t>The equals sign is the assignment operator, it tells PHP to put the value after the equals sign into the variable before it, thus making them equal</a:t>
            </a:r>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The echo command simply prints the value that comes after it, notice how that puts 1 in our output</a:t>
            </a:r>
          </a:p>
          <a:p>
            <a:r>
              <a:rPr kumimoji="0" lang="en-US" altLang="en-US" sz="1200" b="0" i="0" u="none" strike="noStrike" cap="none" normalizeH="0" baseline="0" dirty="0" smtClean="0">
                <a:ln>
                  <a:noFill/>
                </a:ln>
                <a:solidFill>
                  <a:schemeClr val="tx1"/>
                </a:solidFill>
                <a:effectLst/>
                <a:latin typeface="+mn-lt"/>
              </a:rPr>
              <a:t>Note that every line ends with a semicolon. PHP </a:t>
            </a:r>
            <a:r>
              <a:rPr kumimoji="0" lang="en-US" altLang="en-US" sz="1200" b="0" i="0" u="none" strike="noStrike" cap="none" normalizeH="0" baseline="0" dirty="0" err="1" smtClean="0">
                <a:ln>
                  <a:noFill/>
                </a:ln>
                <a:solidFill>
                  <a:schemeClr val="tx1"/>
                </a:solidFill>
                <a:effectLst/>
                <a:latin typeface="+mn-lt"/>
              </a:rPr>
              <a:t>reqires</a:t>
            </a:r>
            <a:r>
              <a:rPr kumimoji="0" lang="en-US" altLang="en-US" sz="1200" b="0" i="0" u="none" strike="noStrike" cap="none" normalizeH="0" baseline="0" dirty="0" smtClean="0">
                <a:ln>
                  <a:noFill/>
                </a:ln>
                <a:solidFill>
                  <a:schemeClr val="tx1"/>
                </a:solidFill>
                <a:effectLst/>
                <a:latin typeface="+mn-lt"/>
              </a:rPr>
              <a:t> this, not all languages do.</a:t>
            </a:r>
          </a:p>
          <a:p>
            <a:r>
              <a:rPr kumimoji="0" lang="en-US" altLang="en-US" sz="1200" b="0" i="0" u="none" strike="noStrike" cap="none" normalizeH="0" baseline="0" dirty="0" smtClean="0">
                <a:ln>
                  <a:noFill/>
                </a:ln>
                <a:solidFill>
                  <a:schemeClr val="tx1"/>
                </a:solidFill>
                <a:effectLst/>
                <a:latin typeface="+mn-lt"/>
              </a:rPr>
              <a:t>Semicolons will cause endless frustration. If something isn't working, check your semicolons first.</a:t>
            </a:r>
          </a:p>
          <a:p>
            <a:r>
              <a:rPr kumimoji="0" lang="en-US" altLang="en-US" sz="1200" b="0" i="0" u="none" strike="noStrike" cap="none" normalizeH="0" baseline="0" dirty="0" smtClean="0">
                <a:ln>
                  <a:noFill/>
                </a:ln>
                <a:solidFill>
                  <a:schemeClr val="tx1"/>
                </a:solidFill>
                <a:effectLst/>
                <a:latin typeface="+mn-lt"/>
              </a:rPr>
              <a:t>Here we try to echo a variable that doesn't exist. As you can see, this causes PHP to give us a notice.</a:t>
            </a:r>
          </a:p>
          <a:p>
            <a:r>
              <a:rPr kumimoji="0" lang="en-US" altLang="en-US" sz="1200" b="0" i="0" u="none" strike="noStrike" cap="none" normalizeH="0" baseline="0" dirty="0" smtClean="0">
                <a:ln>
                  <a:noFill/>
                </a:ln>
                <a:solidFill>
                  <a:schemeClr val="tx1"/>
                </a:solidFill>
                <a:effectLst/>
                <a:latin typeface="+mn-lt"/>
              </a:rPr>
              <a:t>Variables that don't exist will have a null value by default, meaning they are empty.</a:t>
            </a:r>
          </a:p>
          <a:p>
            <a:endParaRPr kumimoji="0" lang="en-US" altLang="en-US" sz="1200" b="0" i="0" u="none" strike="noStrike" cap="none" normalizeH="0" baseline="0" dirty="0" smtClean="0">
              <a:ln>
                <a:noFill/>
              </a:ln>
              <a:solidFill>
                <a:schemeClr val="tx1"/>
              </a:solidFill>
              <a:effectLst/>
              <a:latin typeface="+mn-lt"/>
            </a:endParaRPr>
          </a:p>
          <a:p>
            <a:r>
              <a:rPr kumimoji="0" lang="en-US" altLang="en-US" sz="1200" b="0" i="0" u="none" strike="noStrike" cap="none" normalizeH="0" baseline="0" dirty="0" smtClean="0">
                <a:ln>
                  <a:noFill/>
                </a:ln>
                <a:solidFill>
                  <a:schemeClr val="tx1"/>
                </a:solidFill>
                <a:effectLst/>
                <a:latin typeface="+mn-lt"/>
              </a:rPr>
              <a:t>Output:</a:t>
            </a:r>
          </a:p>
          <a:p>
            <a:r>
              <a:rPr lang="en-US" dirty="0" smtClean="0"/>
              <a:t>1</a:t>
            </a:r>
          </a:p>
          <a:p>
            <a:r>
              <a:rPr lang="en-US" dirty="0" smtClean="0"/>
              <a:t>Notice: Undefined variable: missing in {filename} on line 7</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a:t>
            </a:fld>
            <a:endParaRPr lang="en-US"/>
          </a:p>
        </p:txBody>
      </p:sp>
    </p:spTree>
    <p:extLst>
      <p:ext uri="{BB962C8B-B14F-4D97-AF65-F5344CB8AC3E}">
        <p14:creationId xmlns:p14="http://schemas.microsoft.com/office/powerpoint/2010/main" val="1452377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40</a:t>
            </a:fld>
            <a:endParaRPr lang="en-US"/>
          </a:p>
        </p:txBody>
      </p:sp>
    </p:spTree>
    <p:extLst>
      <p:ext uri="{BB962C8B-B14F-4D97-AF65-F5344CB8AC3E}">
        <p14:creationId xmlns:p14="http://schemas.microsoft.com/office/powerpoint/2010/main" val="1684599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real reason for all those</a:t>
            </a:r>
            <a:r>
              <a:rPr lang="en-US" baseline="0" dirty="0" smtClean="0"/>
              <a:t> logical and comparison operators: conditionals</a:t>
            </a:r>
          </a:p>
          <a:p>
            <a:r>
              <a:rPr lang="en-US" dirty="0" smtClean="0"/>
              <a:t>Any valid statement which returns a Boolean can go in the parentheses</a:t>
            </a:r>
          </a:p>
        </p:txBody>
      </p:sp>
      <p:sp>
        <p:nvSpPr>
          <p:cNvPr id="4" name="Slide Number Placeholder 3"/>
          <p:cNvSpPr>
            <a:spLocks noGrp="1"/>
          </p:cNvSpPr>
          <p:nvPr>
            <p:ph type="sldNum" sz="quarter" idx="10"/>
          </p:nvPr>
        </p:nvSpPr>
        <p:spPr/>
        <p:txBody>
          <a:bodyPr/>
          <a:lstStyle/>
          <a:p>
            <a:fld id="{E51715A9-EB64-4481-89E4-A64020E86A42}" type="slidenum">
              <a:rPr lang="en-US" smtClean="0"/>
              <a:t>41</a:t>
            </a:fld>
            <a:endParaRPr lang="en-US"/>
          </a:p>
        </p:txBody>
      </p:sp>
    </p:spTree>
    <p:extLst>
      <p:ext uri="{BB962C8B-B14F-4D97-AF65-F5344CB8AC3E}">
        <p14:creationId xmlns:p14="http://schemas.microsoft.com/office/powerpoint/2010/main" val="2639043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42</a:t>
            </a:fld>
            <a:endParaRPr lang="en-US"/>
          </a:p>
        </p:txBody>
      </p:sp>
    </p:spTree>
    <p:extLst>
      <p:ext uri="{BB962C8B-B14F-4D97-AF65-F5344CB8AC3E}">
        <p14:creationId xmlns:p14="http://schemas.microsoft.com/office/powerpoint/2010/main" val="16254395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43</a:t>
            </a:fld>
            <a:endParaRPr lang="en-US"/>
          </a:p>
        </p:txBody>
      </p:sp>
    </p:spTree>
    <p:extLst>
      <p:ext uri="{BB962C8B-B14F-4D97-AF65-F5344CB8AC3E}">
        <p14:creationId xmlns:p14="http://schemas.microsoft.com/office/powerpoint/2010/main" val="1450516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truetruetruefalse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44</a:t>
            </a:fld>
            <a:endParaRPr lang="en-US"/>
          </a:p>
        </p:txBody>
      </p:sp>
    </p:spTree>
    <p:extLst>
      <p:ext uri="{BB962C8B-B14F-4D97-AF65-F5344CB8AC3E}">
        <p14:creationId xmlns:p14="http://schemas.microsoft.com/office/powerpoint/2010/main" val="16115573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String</a:t>
            </a:r>
            <a:r>
              <a:rPr lang="en-US" baseline="0" dirty="0" smtClean="0"/>
              <a:t> them together to test several values</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45</a:t>
            </a:fld>
            <a:endParaRPr lang="en-US"/>
          </a:p>
        </p:txBody>
      </p:sp>
    </p:spTree>
    <p:extLst>
      <p:ext uri="{BB962C8B-B14F-4D97-AF65-F5344CB8AC3E}">
        <p14:creationId xmlns:p14="http://schemas.microsoft.com/office/powerpoint/2010/main" val="27924771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two</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46</a:t>
            </a:fld>
            <a:endParaRPr lang="en-US"/>
          </a:p>
        </p:txBody>
      </p:sp>
    </p:spTree>
    <p:extLst>
      <p:ext uri="{BB962C8B-B14F-4D97-AF65-F5344CB8AC3E}">
        <p14:creationId xmlns:p14="http://schemas.microsoft.com/office/powerpoint/2010/main" val="2793157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an</a:t>
            </a:r>
            <a:r>
              <a:rPr lang="en-US" baseline="0" dirty="0" smtClean="0"/>
              <a:t> if that repeats itself</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48</a:t>
            </a:fld>
            <a:endParaRPr lang="en-US"/>
          </a:p>
        </p:txBody>
      </p:sp>
    </p:spTree>
    <p:extLst>
      <p:ext uri="{BB962C8B-B14F-4D97-AF65-F5344CB8AC3E}">
        <p14:creationId xmlns:p14="http://schemas.microsoft.com/office/powerpoint/2010/main" val="31992420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49</a:t>
            </a:fld>
            <a:endParaRPr lang="en-US"/>
          </a:p>
        </p:txBody>
      </p:sp>
    </p:spTree>
    <p:extLst>
      <p:ext uri="{BB962C8B-B14F-4D97-AF65-F5344CB8AC3E}">
        <p14:creationId xmlns:p14="http://schemas.microsoft.com/office/powerpoint/2010/main" val="2879533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while, if the condition starts out false, the code never gets run</a:t>
            </a:r>
          </a:p>
          <a:p>
            <a:r>
              <a:rPr lang="en-US" baseline="0" dirty="0" smtClean="0"/>
              <a:t>If the code has to be run at least once, but might need to be run more than once, use do…while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50</a:t>
            </a:fld>
            <a:endParaRPr lang="en-US"/>
          </a:p>
        </p:txBody>
      </p:sp>
    </p:spTree>
    <p:extLst>
      <p:ext uri="{BB962C8B-B14F-4D97-AF65-F5344CB8AC3E}">
        <p14:creationId xmlns:p14="http://schemas.microsoft.com/office/powerpoint/2010/main" val="352302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variable has a type,</a:t>
            </a:r>
            <a:r>
              <a:rPr lang="en-US" baseline="0" dirty="0" smtClean="0"/>
              <a:t> which tells you what kind of value is in it.</a:t>
            </a:r>
            <a:endParaRPr lang="en-US" dirty="0" smtClean="0"/>
          </a:p>
          <a:p>
            <a:r>
              <a:rPr lang="en-US" dirty="0" smtClean="0"/>
              <a:t>These are the types PHP supports.</a:t>
            </a:r>
          </a:p>
          <a:p>
            <a:r>
              <a:rPr lang="en-US" dirty="0" smtClean="0"/>
              <a:t>Scalar types are</a:t>
            </a:r>
            <a:r>
              <a:rPr lang="en-US" baseline="0" dirty="0" smtClean="0"/>
              <a:t> simple types with a single value</a:t>
            </a:r>
          </a:p>
          <a:p>
            <a:r>
              <a:rPr lang="en-US" baseline="0" dirty="0" smtClean="0"/>
              <a:t>Non-scalar types have multiple values, we'll talk about those later.</a:t>
            </a:r>
            <a:endParaRPr lang="en-US" dirty="0" smtClean="0"/>
          </a:p>
          <a:p>
            <a:r>
              <a:rPr lang="en-US" baseline="0" dirty="0" smtClean="0"/>
              <a:t>We'll talk about the scalar types in the next lesson</a:t>
            </a:r>
          </a:p>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a:t>
            </a:fld>
            <a:endParaRPr lang="en-US"/>
          </a:p>
        </p:txBody>
      </p:sp>
    </p:spTree>
    <p:extLst>
      <p:ext uri="{BB962C8B-B14F-4D97-AF65-F5344CB8AC3E}">
        <p14:creationId xmlns:p14="http://schemas.microsoft.com/office/powerpoint/2010/main" val="29081285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51</a:t>
            </a:fld>
            <a:endParaRPr lang="en-US"/>
          </a:p>
        </p:txBody>
      </p:sp>
    </p:spTree>
    <p:extLst>
      <p:ext uri="{BB962C8B-B14F-4D97-AF65-F5344CB8AC3E}">
        <p14:creationId xmlns:p14="http://schemas.microsoft.com/office/powerpoint/2010/main" val="1245876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used when a variable needs to be incremented or decremented each time the code is run</a:t>
            </a:r>
          </a:p>
          <a:p>
            <a:r>
              <a:rPr lang="en-US" dirty="0" smtClean="0"/>
              <a:t>Anything</a:t>
            </a:r>
            <a:r>
              <a:rPr lang="en-US" baseline="0" dirty="0" smtClean="0"/>
              <a:t> can be inside the three expressions, but it’s best practice to have all of them doing something to the same variable or set of variables</a:t>
            </a:r>
          </a:p>
          <a:p>
            <a:r>
              <a:rPr lang="en-US" baseline="0" dirty="0" smtClean="0"/>
              <a:t>For other situations, it’s better to use while</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52</a:t>
            </a:fld>
            <a:endParaRPr lang="en-US"/>
          </a:p>
        </p:txBody>
      </p:sp>
    </p:spTree>
    <p:extLst>
      <p:ext uri="{BB962C8B-B14F-4D97-AF65-F5344CB8AC3E}">
        <p14:creationId xmlns:p14="http://schemas.microsoft.com/office/powerpoint/2010/main" val="39261581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123456789</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53</a:t>
            </a:fld>
            <a:endParaRPr lang="en-US"/>
          </a:p>
        </p:txBody>
      </p:sp>
    </p:spTree>
    <p:extLst>
      <p:ext uri="{BB962C8B-B14F-4D97-AF65-F5344CB8AC3E}">
        <p14:creationId xmlns:p14="http://schemas.microsoft.com/office/powerpoint/2010/main" val="15780587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54</a:t>
            </a:fld>
            <a:endParaRPr lang="en-US"/>
          </a:p>
        </p:txBody>
      </p:sp>
    </p:spTree>
    <p:extLst>
      <p:ext uri="{BB962C8B-B14F-4D97-AF65-F5344CB8AC3E}">
        <p14:creationId xmlns:p14="http://schemas.microsoft.com/office/powerpoint/2010/main" val="3095343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Functions</a:t>
            </a:r>
            <a:r>
              <a:rPr lang="en-US" baseline="0" dirty="0" smtClean="0"/>
              <a:t> which return a value can be used anywhere a variable can. Use them with operators, store them to variables, or even use them as arguments for other functions.</a:t>
            </a:r>
          </a:p>
          <a:p>
            <a:r>
              <a:rPr lang="en-US" baseline="0" dirty="0" smtClean="0"/>
              <a:t>Functions can also be used independently, on their own line.</a:t>
            </a:r>
          </a:p>
          <a:p>
            <a:r>
              <a:rPr lang="en-US" baseline="0" dirty="0" smtClean="0"/>
              <a:t>Some functions have optional arguments which will use a default value if they are not given</a:t>
            </a:r>
          </a:p>
        </p:txBody>
      </p:sp>
      <p:sp>
        <p:nvSpPr>
          <p:cNvPr id="4" name="Slide Number Placeholder 3"/>
          <p:cNvSpPr>
            <a:spLocks noGrp="1"/>
          </p:cNvSpPr>
          <p:nvPr>
            <p:ph type="sldNum" sz="quarter" idx="10"/>
          </p:nvPr>
        </p:nvSpPr>
        <p:spPr/>
        <p:txBody>
          <a:bodyPr/>
          <a:lstStyle/>
          <a:p>
            <a:fld id="{E51715A9-EB64-4481-89E4-A64020E86A42}" type="slidenum">
              <a:rPr lang="en-US" smtClean="0"/>
              <a:t>55</a:t>
            </a:fld>
            <a:endParaRPr lang="en-US"/>
          </a:p>
        </p:txBody>
      </p:sp>
    </p:spTree>
    <p:extLst>
      <p:ext uri="{BB962C8B-B14F-4D97-AF65-F5344CB8AC3E}">
        <p14:creationId xmlns:p14="http://schemas.microsoft.com/office/powerpoint/2010/main" val="6211373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Remember pow() from the math talk? pow() is a function.</a:t>
            </a:r>
          </a:p>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16143046721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56</a:t>
            </a:fld>
            <a:endParaRPr lang="en-US"/>
          </a:p>
        </p:txBody>
      </p:sp>
    </p:spTree>
    <p:extLst>
      <p:ext uri="{BB962C8B-B14F-4D97-AF65-F5344CB8AC3E}">
        <p14:creationId xmlns:p14="http://schemas.microsoft.com/office/powerpoint/2010/main" val="39231295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function definition is inside</a:t>
            </a:r>
            <a:r>
              <a:rPr lang="en-US" baseline="0" dirty="0" smtClean="0"/>
              <a:t> another block of code, an if for example, the function doesn't exist until that code is run. For the most part, you should make sure your function definitions aren't inside anything else.</a:t>
            </a:r>
          </a:p>
        </p:txBody>
      </p:sp>
      <p:sp>
        <p:nvSpPr>
          <p:cNvPr id="4" name="Slide Number Placeholder 3"/>
          <p:cNvSpPr>
            <a:spLocks noGrp="1"/>
          </p:cNvSpPr>
          <p:nvPr>
            <p:ph type="sldNum" sz="quarter" idx="10"/>
          </p:nvPr>
        </p:nvSpPr>
        <p:spPr/>
        <p:txBody>
          <a:bodyPr/>
          <a:lstStyle/>
          <a:p>
            <a:fld id="{E51715A9-EB64-4481-89E4-A64020E86A42}" type="slidenum">
              <a:rPr lang="en-US" smtClean="0"/>
              <a:t>57</a:t>
            </a:fld>
            <a:endParaRPr lang="en-US"/>
          </a:p>
        </p:txBody>
      </p:sp>
    </p:spTree>
    <p:extLst>
      <p:ext uri="{BB962C8B-B14F-4D97-AF65-F5344CB8AC3E}">
        <p14:creationId xmlns:p14="http://schemas.microsoft.com/office/powerpoint/2010/main" val="34392877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err="1" smtClean="0"/>
              <a:t>foobarfoobar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58</a:t>
            </a:fld>
            <a:endParaRPr lang="en-US"/>
          </a:p>
        </p:txBody>
      </p:sp>
    </p:spTree>
    <p:extLst>
      <p:ext uri="{BB962C8B-B14F-4D97-AF65-F5344CB8AC3E}">
        <p14:creationId xmlns:p14="http://schemas.microsoft.com/office/powerpoint/2010/main" val="26668008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an argument, put a variable name inside the parentheses</a:t>
            </a:r>
            <a:r>
              <a:rPr lang="en-US" baseline="0" dirty="0" smtClean="0"/>
              <a:t> when you define the function. When the function is called, the argument will be stored in that variable for you to use in your function</a:t>
            </a:r>
          </a:p>
        </p:txBody>
      </p:sp>
      <p:sp>
        <p:nvSpPr>
          <p:cNvPr id="4" name="Slide Number Placeholder 3"/>
          <p:cNvSpPr>
            <a:spLocks noGrp="1"/>
          </p:cNvSpPr>
          <p:nvPr>
            <p:ph type="sldNum" sz="quarter" idx="10"/>
          </p:nvPr>
        </p:nvSpPr>
        <p:spPr/>
        <p:txBody>
          <a:bodyPr/>
          <a:lstStyle/>
          <a:p>
            <a:fld id="{E51715A9-EB64-4481-89E4-A64020E86A42}" type="slidenum">
              <a:rPr lang="en-US" smtClean="0"/>
              <a:t>59</a:t>
            </a:fld>
            <a:endParaRPr lang="en-US"/>
          </a:p>
        </p:txBody>
      </p:sp>
    </p:spTree>
    <p:extLst>
      <p:ext uri="{BB962C8B-B14F-4D97-AF65-F5344CB8AC3E}">
        <p14:creationId xmlns:p14="http://schemas.microsoft.com/office/powerpoint/2010/main" val="246687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60</a:t>
            </a:fld>
            <a:endParaRPr lang="en-US"/>
          </a:p>
        </p:txBody>
      </p:sp>
    </p:spTree>
    <p:extLst>
      <p:ext uri="{BB962C8B-B14F-4D97-AF65-F5344CB8AC3E}">
        <p14:creationId xmlns:p14="http://schemas.microsoft.com/office/powerpoint/2010/main" val="236902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PHP does it's best to ignore types, not</a:t>
            </a:r>
            <a:r>
              <a:rPr lang="en-US" baseline="0" dirty="0" smtClean="0"/>
              <a:t> all languages do this.</a:t>
            </a:r>
            <a:endParaRPr lang="en-US" dirty="0" smtClean="0"/>
          </a:p>
          <a:p>
            <a:r>
              <a:rPr lang="en-US" dirty="0" smtClean="0"/>
              <a:t>If you use a string as an integer, PHP try to make it an integer</a:t>
            </a:r>
          </a:p>
          <a:p>
            <a:r>
              <a:rPr lang="en-US" dirty="0" smtClean="0"/>
              <a:t>If you use a float as a string, PHP will make it a string</a:t>
            </a:r>
          </a:p>
          <a:p>
            <a:r>
              <a:rPr lang="en-US" dirty="0" smtClean="0"/>
              <a:t>And so on</a:t>
            </a:r>
          </a:p>
          <a:p>
            <a:r>
              <a:rPr lang="en-US" dirty="0" smtClean="0"/>
              <a:t>Try not to abuse this, though,</a:t>
            </a:r>
            <a:r>
              <a:rPr lang="en-US" baseline="0" dirty="0" smtClean="0"/>
              <a:t> it makes your code harder to read.</a:t>
            </a:r>
            <a:endParaRPr lang="en-US"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a:t>
            </a:fld>
            <a:endParaRPr lang="en-US"/>
          </a:p>
        </p:txBody>
      </p:sp>
    </p:spTree>
    <p:extLst>
      <p:ext uri="{BB962C8B-B14F-4D97-AF65-F5344CB8AC3E}">
        <p14:creationId xmlns:p14="http://schemas.microsoft.com/office/powerpoint/2010/main" val="763938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type</a:t>
            </a:r>
            <a:r>
              <a:rPr lang="en-US" baseline="0" dirty="0" smtClean="0"/>
              <a:t> can be returned, but try to make your functions return the same data type every time.</a:t>
            </a:r>
          </a:p>
        </p:txBody>
      </p:sp>
      <p:sp>
        <p:nvSpPr>
          <p:cNvPr id="4" name="Slide Number Placeholder 3"/>
          <p:cNvSpPr>
            <a:spLocks noGrp="1"/>
          </p:cNvSpPr>
          <p:nvPr>
            <p:ph type="sldNum" sz="quarter" idx="10"/>
          </p:nvPr>
        </p:nvSpPr>
        <p:spPr/>
        <p:txBody>
          <a:bodyPr/>
          <a:lstStyle/>
          <a:p>
            <a:fld id="{E51715A9-EB64-4481-89E4-A64020E86A42}" type="slidenum">
              <a:rPr lang="en-US" smtClean="0"/>
              <a:t>61</a:t>
            </a:fld>
            <a:endParaRPr lang="en-US"/>
          </a:p>
        </p:txBody>
      </p:sp>
    </p:spTree>
    <p:extLst>
      <p:ext uri="{BB962C8B-B14F-4D97-AF65-F5344CB8AC3E}">
        <p14:creationId xmlns:p14="http://schemas.microsoft.com/office/powerpoint/2010/main" val="13684798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dirty="0" smtClean="0"/>
              <a:t>5</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62</a:t>
            </a:fld>
            <a:endParaRPr lang="en-US"/>
          </a:p>
        </p:txBody>
      </p:sp>
    </p:spTree>
    <p:extLst>
      <p:ext uri="{BB962C8B-B14F-4D97-AF65-F5344CB8AC3E}">
        <p14:creationId xmlns:p14="http://schemas.microsoft.com/office/powerpoint/2010/main" val="1736979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a:t>
            </a:r>
            <a:r>
              <a:rPr lang="en-US" baseline="0" dirty="0" smtClean="0"/>
              <a:t> library has lots of functions to do lots of things, from advanced math to file manipulation to Internet access. The PHP manual has great documentation about all the functions in the standard library.</a:t>
            </a:r>
          </a:p>
        </p:txBody>
      </p:sp>
      <p:sp>
        <p:nvSpPr>
          <p:cNvPr id="4" name="Slide Number Placeholder 3"/>
          <p:cNvSpPr>
            <a:spLocks noGrp="1"/>
          </p:cNvSpPr>
          <p:nvPr>
            <p:ph type="sldNum" sz="quarter" idx="10"/>
          </p:nvPr>
        </p:nvSpPr>
        <p:spPr/>
        <p:txBody>
          <a:bodyPr/>
          <a:lstStyle/>
          <a:p>
            <a:fld id="{E51715A9-EB64-4481-89E4-A64020E86A42}" type="slidenum">
              <a:rPr lang="en-US" smtClean="0"/>
              <a:t>63</a:t>
            </a:fld>
            <a:endParaRPr lang="en-US"/>
          </a:p>
        </p:txBody>
      </p:sp>
    </p:spTree>
    <p:extLst>
      <p:ext uri="{BB962C8B-B14F-4D97-AF65-F5344CB8AC3E}">
        <p14:creationId xmlns:p14="http://schemas.microsoft.com/office/powerpoint/2010/main" val="11684834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Speaking</a:t>
            </a:r>
            <a:r>
              <a:rPr lang="en-US" baseline="0" dirty="0" smtClean="0"/>
              <a:t> of file manipulation…</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64</a:t>
            </a:fld>
            <a:endParaRPr lang="en-US"/>
          </a:p>
        </p:txBody>
      </p:sp>
    </p:spTree>
    <p:extLst>
      <p:ext uri="{BB962C8B-B14F-4D97-AF65-F5344CB8AC3E}">
        <p14:creationId xmlns:p14="http://schemas.microsoft.com/office/powerpoint/2010/main" val="16775703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a:t>
            </a:r>
            <a:r>
              <a:rPr lang="en-US" baseline="0" dirty="0" smtClean="0"/>
              <a:t> does the same thing as include, but if a require fails, the script stops running and PHP gives an error. A failed include will just print a warning, the script will continue to execute.</a:t>
            </a:r>
          </a:p>
        </p:txBody>
      </p:sp>
      <p:sp>
        <p:nvSpPr>
          <p:cNvPr id="4" name="Slide Number Placeholder 3"/>
          <p:cNvSpPr>
            <a:spLocks noGrp="1"/>
          </p:cNvSpPr>
          <p:nvPr>
            <p:ph type="sldNum" sz="quarter" idx="10"/>
          </p:nvPr>
        </p:nvSpPr>
        <p:spPr/>
        <p:txBody>
          <a:bodyPr/>
          <a:lstStyle/>
          <a:p>
            <a:fld id="{E51715A9-EB64-4481-89E4-A64020E86A42}" type="slidenum">
              <a:rPr lang="en-US" smtClean="0"/>
              <a:t>65</a:t>
            </a:fld>
            <a:endParaRPr lang="en-US"/>
          </a:p>
        </p:txBody>
      </p:sp>
    </p:spTree>
    <p:extLst>
      <p:ext uri="{BB962C8B-B14F-4D97-AF65-F5344CB8AC3E}">
        <p14:creationId xmlns:p14="http://schemas.microsoft.com/office/powerpoint/2010/main" val="34802914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66</a:t>
            </a:fld>
            <a:endParaRPr lang="en-US"/>
          </a:p>
        </p:txBody>
      </p:sp>
    </p:spTree>
    <p:extLst>
      <p:ext uri="{BB962C8B-B14F-4D97-AF65-F5344CB8AC3E}">
        <p14:creationId xmlns:p14="http://schemas.microsoft.com/office/powerpoint/2010/main" val="34909305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67</a:t>
            </a:fld>
            <a:endParaRPr lang="en-US"/>
          </a:p>
        </p:txBody>
      </p:sp>
    </p:spTree>
    <p:extLst>
      <p:ext uri="{BB962C8B-B14F-4D97-AF65-F5344CB8AC3E}">
        <p14:creationId xmlns:p14="http://schemas.microsoft.com/office/powerpoint/2010/main" val="38059574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err="1" smtClean="0">
                <a:ln>
                  <a:noFill/>
                </a:ln>
                <a:solidFill>
                  <a:schemeClr val="tx1"/>
                </a:solidFill>
                <a:effectLst/>
                <a:latin typeface="+mn-lt"/>
              </a:rPr>
              <a:t>foobar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68</a:t>
            </a:fld>
            <a:endParaRPr lang="en-US"/>
          </a:p>
        </p:txBody>
      </p:sp>
    </p:spTree>
    <p:extLst>
      <p:ext uri="{BB962C8B-B14F-4D97-AF65-F5344CB8AC3E}">
        <p14:creationId xmlns:p14="http://schemas.microsoft.com/office/powerpoint/2010/main" val="33615755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69</a:t>
            </a:fld>
            <a:endParaRPr lang="en-US"/>
          </a:p>
        </p:txBody>
      </p:sp>
    </p:spTree>
    <p:extLst>
      <p:ext uri="{BB962C8B-B14F-4D97-AF65-F5344CB8AC3E}">
        <p14:creationId xmlns:p14="http://schemas.microsoft.com/office/powerpoint/2010/main" val="17956823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70</a:t>
            </a:fld>
            <a:endParaRPr lang="en-US"/>
          </a:p>
        </p:txBody>
      </p:sp>
    </p:spTree>
    <p:extLst>
      <p:ext uri="{BB962C8B-B14F-4D97-AF65-F5344CB8AC3E}">
        <p14:creationId xmlns:p14="http://schemas.microsoft.com/office/powerpoint/2010/main" val="244788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some functions that let you mess with variables.</a:t>
            </a:r>
          </a:p>
          <a:p>
            <a:r>
              <a:rPr lang="en-US" baseline="0" dirty="0" smtClean="0"/>
              <a:t>We'll talk more about functions and how to use them in a later lesson, for now just take note of these, you'll use them a lot</a:t>
            </a:r>
            <a:endParaRPr lang="en-US" dirty="0" smtClean="0"/>
          </a:p>
          <a:p>
            <a:r>
              <a:rPr lang="en-US" dirty="0" smtClean="0"/>
              <a:t>A variable is considered empty if it does not exist or if its value equals </a:t>
            </a:r>
            <a:r>
              <a:rPr lang="en-US" b="1" dirty="0" smtClean="0"/>
              <a:t>FALS</a:t>
            </a:r>
            <a:r>
              <a:rPr lang="en-US" b="1" baseline="0" dirty="0" smtClean="0"/>
              <a:t>E</a:t>
            </a:r>
            <a:r>
              <a:rPr lang="en-US" b="0" baseline="0" dirty="0" smtClean="0"/>
              <a:t> – is there actually data in here somewhere?</a:t>
            </a:r>
          </a:p>
          <a:p>
            <a:endParaRPr lang="en-US" b="1" dirty="0" smtClean="0"/>
          </a:p>
        </p:txBody>
      </p:sp>
      <p:sp>
        <p:nvSpPr>
          <p:cNvPr id="4" name="Slide Number Placeholder 3"/>
          <p:cNvSpPr>
            <a:spLocks noGrp="1"/>
          </p:cNvSpPr>
          <p:nvPr>
            <p:ph type="sldNum" sz="quarter" idx="10"/>
          </p:nvPr>
        </p:nvSpPr>
        <p:spPr/>
        <p:txBody>
          <a:bodyPr/>
          <a:lstStyle/>
          <a:p>
            <a:fld id="{E51715A9-EB64-4481-89E4-A64020E86A42}" type="slidenum">
              <a:rPr lang="en-US" smtClean="0"/>
              <a:t>7</a:t>
            </a:fld>
            <a:endParaRPr lang="en-US"/>
          </a:p>
        </p:txBody>
      </p:sp>
    </p:spTree>
    <p:extLst>
      <p:ext uri="{BB962C8B-B14F-4D97-AF65-F5344CB8AC3E}">
        <p14:creationId xmlns:p14="http://schemas.microsoft.com/office/powerpoint/2010/main" val="16763889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mn-lt"/>
              </a:rPr>
              <a:t>1</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71</a:t>
            </a:fld>
            <a:endParaRPr lang="en-US"/>
          </a:p>
        </p:txBody>
      </p:sp>
    </p:spTree>
    <p:extLst>
      <p:ext uri="{BB962C8B-B14F-4D97-AF65-F5344CB8AC3E}">
        <p14:creationId xmlns:p14="http://schemas.microsoft.com/office/powerpoint/2010/main" val="304454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Arrays are a non-scalar type, having more than one value, but they can be stored to any variable</a:t>
            </a:r>
          </a:p>
          <a:p>
            <a:r>
              <a:rPr lang="en-US" baseline="0" dirty="0" smtClean="0"/>
              <a:t>Some functions use the array as a whole. Functions that require a scalar value can be given a specific value from an array using the key</a:t>
            </a:r>
          </a:p>
          <a:p>
            <a:r>
              <a:rPr lang="en-US" baseline="0" dirty="0" smtClean="0"/>
              <a:t>A single array element can be used anywhere a variable of the same type would be </a:t>
            </a:r>
            <a:r>
              <a:rPr lang="en-US" baseline="0" dirty="0" smtClean="0"/>
              <a:t>used</a:t>
            </a:r>
          </a:p>
          <a:p>
            <a:r>
              <a:rPr lang="en-US" baseline="0" dirty="0" smtClean="0"/>
              <a:t>Nonexistent array elements behave like nonexistent variables: they give a notice and their value is null</a:t>
            </a:r>
          </a:p>
        </p:txBody>
      </p:sp>
      <p:sp>
        <p:nvSpPr>
          <p:cNvPr id="4" name="Slide Number Placeholder 3"/>
          <p:cNvSpPr>
            <a:spLocks noGrp="1"/>
          </p:cNvSpPr>
          <p:nvPr>
            <p:ph type="sldNum" sz="quarter" idx="10"/>
          </p:nvPr>
        </p:nvSpPr>
        <p:spPr/>
        <p:txBody>
          <a:bodyPr/>
          <a:lstStyle/>
          <a:p>
            <a:fld id="{E51715A9-EB64-4481-89E4-A64020E86A42}" type="slidenum">
              <a:rPr lang="en-US" smtClean="0"/>
              <a:t>73</a:t>
            </a:fld>
            <a:endParaRPr lang="en-US"/>
          </a:p>
        </p:txBody>
      </p:sp>
    </p:spTree>
    <p:extLst>
      <p:ext uri="{BB962C8B-B14F-4D97-AF65-F5344CB8AC3E}">
        <p14:creationId xmlns:p14="http://schemas.microsoft.com/office/powerpoint/2010/main" val="957342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foobar7</a:t>
            </a:r>
          </a:p>
        </p:txBody>
      </p:sp>
      <p:sp>
        <p:nvSpPr>
          <p:cNvPr id="4" name="Slide Number Placeholder 3"/>
          <p:cNvSpPr>
            <a:spLocks noGrp="1"/>
          </p:cNvSpPr>
          <p:nvPr>
            <p:ph type="sldNum" sz="quarter" idx="10"/>
          </p:nvPr>
        </p:nvSpPr>
        <p:spPr/>
        <p:txBody>
          <a:bodyPr/>
          <a:lstStyle/>
          <a:p>
            <a:fld id="{E51715A9-EB64-4481-89E4-A64020E86A42}" type="slidenum">
              <a:rPr lang="en-US" smtClean="0"/>
              <a:t>74</a:t>
            </a:fld>
            <a:endParaRPr lang="en-US"/>
          </a:p>
        </p:txBody>
      </p:sp>
    </p:spTree>
    <p:extLst>
      <p:ext uri="{BB962C8B-B14F-4D97-AF65-F5344CB8AC3E}">
        <p14:creationId xmlns:p14="http://schemas.microsoft.com/office/powerpoint/2010/main" val="24476283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Square brackets only work on PHP 5.4 or later (which you should be using)</a:t>
            </a:r>
          </a:p>
          <a:p>
            <a:r>
              <a:rPr lang="en-US" baseline="0" dirty="0" smtClean="0"/>
              <a:t>That is an equals sign followed by a greater that symbol (Note: This is not the greater than operator)</a:t>
            </a:r>
          </a:p>
          <a:p>
            <a:r>
              <a:rPr lang="en-US" baseline="0" dirty="0" smtClean="0"/>
              <a:t>Array keys can be </a:t>
            </a:r>
            <a:r>
              <a:rPr lang="en-US" baseline="0" dirty="0" err="1" smtClean="0"/>
              <a:t>ints</a:t>
            </a:r>
            <a:r>
              <a:rPr lang="en-US" baseline="0" dirty="0" smtClean="0"/>
              <a:t> or strings. Strings will be cast to </a:t>
            </a:r>
            <a:r>
              <a:rPr lang="en-US" baseline="0" dirty="0" err="1" smtClean="0"/>
              <a:t>ints</a:t>
            </a:r>
            <a:r>
              <a:rPr lang="en-US" baseline="0" dirty="0" smtClean="0"/>
              <a:t> if possible. Floats will lose the decimal portion and become </a:t>
            </a:r>
            <a:r>
              <a:rPr lang="en-US" baseline="0" dirty="0" err="1" smtClean="0"/>
              <a:t>ints</a:t>
            </a:r>
            <a:r>
              <a:rPr lang="en-US" baseline="0" dirty="0" smtClean="0"/>
              <a:t>. </a:t>
            </a:r>
            <a:r>
              <a:rPr lang="en-US" baseline="0" dirty="0" err="1" smtClean="0"/>
              <a:t>Bools</a:t>
            </a:r>
            <a:r>
              <a:rPr lang="en-US" baseline="0" dirty="0" smtClean="0"/>
              <a:t> also become </a:t>
            </a:r>
            <a:r>
              <a:rPr lang="en-US" baseline="0" dirty="0" err="1" smtClean="0"/>
              <a:t>ints</a:t>
            </a:r>
            <a:r>
              <a:rPr lang="en-US" baseline="0" dirty="0" smtClean="0"/>
              <a:t>, with true becoming 1 and false becoming 0. Null will become an empty string. Other types will give a warning</a:t>
            </a:r>
            <a:r>
              <a:rPr lang="en-US" baseline="0" dirty="0" smtClean="0"/>
              <a:t>.</a:t>
            </a:r>
          </a:p>
        </p:txBody>
      </p:sp>
      <p:sp>
        <p:nvSpPr>
          <p:cNvPr id="4" name="Slide Number Placeholder 3"/>
          <p:cNvSpPr>
            <a:spLocks noGrp="1"/>
          </p:cNvSpPr>
          <p:nvPr>
            <p:ph type="sldNum" sz="quarter" idx="10"/>
          </p:nvPr>
        </p:nvSpPr>
        <p:spPr/>
        <p:txBody>
          <a:bodyPr/>
          <a:lstStyle/>
          <a:p>
            <a:fld id="{E51715A9-EB64-4481-89E4-A64020E86A42}" type="slidenum">
              <a:rPr lang="en-US" smtClean="0"/>
              <a:t>75</a:t>
            </a:fld>
            <a:endParaRPr lang="en-US"/>
          </a:p>
        </p:txBody>
      </p:sp>
    </p:spTree>
    <p:extLst>
      <p:ext uri="{BB962C8B-B14F-4D97-AF65-F5344CB8AC3E}">
        <p14:creationId xmlns:p14="http://schemas.microsoft.com/office/powerpoint/2010/main" val="1638488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kumimoji="0" lang="en-US" altLang="en-US" sz="1200" b="0" i="0" u="none" strike="noStrike" cap="none" normalizeH="0" baseline="0" dirty="0" smtClean="0">
                <a:ln>
                  <a:noFill/>
                </a:ln>
                <a:solidFill>
                  <a:schemeClr val="tx1"/>
                </a:solidFill>
                <a:effectLst/>
                <a:latin typeface="Arial" panose="020B0604020202020204" pitchFamily="34" charset="0"/>
              </a:rPr>
              <a:t>array(4) {</a:t>
            </a:r>
          </a:p>
          <a:p>
            <a:r>
              <a:rPr kumimoji="0" lang="en-US" altLang="en-US" sz="1200" b="0" i="0" u="none" strike="noStrike" cap="none" normalizeH="0" baseline="0" dirty="0" smtClean="0">
                <a:ln>
                  <a:noFill/>
                </a:ln>
                <a:solidFill>
                  <a:schemeClr val="tx1"/>
                </a:solidFill>
                <a:effectLst/>
                <a:latin typeface="Arial" panose="020B0604020202020204" pitchFamily="34" charset="0"/>
              </a:rPr>
              <a:t>  [1]=&gt;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"foo"</a:t>
            </a:r>
          </a:p>
          <a:p>
            <a:r>
              <a:rPr kumimoji="0" lang="en-US" altLang="en-US" sz="1200" b="0" i="0" u="none" strike="noStrike" cap="none" normalizeH="0" baseline="0" dirty="0" smtClean="0">
                <a:ln>
                  <a:noFill/>
                </a:ln>
                <a:solidFill>
                  <a:schemeClr val="tx1"/>
                </a:solidFill>
                <a:effectLst/>
                <a:latin typeface="Arial" panose="020B0604020202020204" pitchFamily="34" charset="0"/>
              </a:rPr>
              <a:t>  [3]=&gt;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string(3) "bar"</a:t>
            </a:r>
          </a:p>
          <a:p>
            <a:r>
              <a:rPr kumimoji="0" lang="en-US" altLang="en-US" sz="12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err="1" smtClean="0">
                <a:ln>
                  <a:noFill/>
                </a:ln>
                <a:solidFill>
                  <a:schemeClr val="tx1"/>
                </a:solidFill>
                <a:effectLst/>
                <a:latin typeface="Arial" panose="020B0604020202020204" pitchFamily="34" charset="0"/>
              </a:rPr>
              <a:t>abc</a:t>
            </a:r>
            <a:r>
              <a:rPr kumimoji="0" lang="en-US" altLang="en-US" sz="1200" b="0" i="0" u="none" strike="noStrike" cap="none" normalizeH="0" baseline="0" dirty="0" smtClean="0">
                <a:ln>
                  <a:noFill/>
                </a:ln>
                <a:solidFill>
                  <a:schemeClr val="tx1"/>
                </a:solidFill>
                <a:effectLst/>
                <a:latin typeface="Arial" panose="020B0604020202020204" pitchFamily="34" charset="0"/>
              </a:rPr>
              <a:t>"]=&gt;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a:t>
            </a:r>
            <a:r>
              <a:rPr kumimoji="0" lang="en-US" altLang="en-US" sz="1200" b="0" i="0" u="none" strike="noStrike" cap="none" normalizeH="0" baseline="0" dirty="0" err="1" smtClean="0">
                <a:ln>
                  <a:noFill/>
                </a:ln>
                <a:solidFill>
                  <a:schemeClr val="tx1"/>
                </a:solidFill>
                <a:effectLst/>
                <a:latin typeface="Arial" panose="020B0604020202020204" pitchFamily="34" charset="0"/>
              </a:rPr>
              <a:t>int</a:t>
            </a:r>
            <a:r>
              <a:rPr kumimoji="0" lang="en-US" altLang="en-US" sz="1200" b="0" i="0" u="none" strike="noStrike" cap="none" normalizeH="0" baseline="0" dirty="0" smtClean="0">
                <a:ln>
                  <a:noFill/>
                </a:ln>
                <a:solidFill>
                  <a:schemeClr val="tx1"/>
                </a:solidFill>
                <a:effectLst/>
                <a:latin typeface="Arial" panose="020B0604020202020204" pitchFamily="34" charset="0"/>
              </a:rPr>
              <a:t>(123)</a:t>
            </a:r>
          </a:p>
          <a:p>
            <a:r>
              <a:rPr kumimoji="0" lang="en-US" altLang="en-US" sz="1200" b="0" i="0" u="none" strike="noStrike" cap="none" normalizeH="0" baseline="0" dirty="0" smtClean="0">
                <a:ln>
                  <a:noFill/>
                </a:ln>
                <a:solidFill>
                  <a:schemeClr val="tx1"/>
                </a:solidFill>
                <a:effectLst/>
                <a:latin typeface="Arial" panose="020B0604020202020204" pitchFamily="34" charset="0"/>
              </a:rPr>
              <a:t>  [4]=&gt;</a:t>
            </a:r>
          </a:p>
          <a:p>
            <a:r>
              <a:rPr kumimoji="0" lang="en-US" altLang="en-US" sz="1200" b="0" i="0" u="none" strike="noStrike" cap="none" normalizeH="0" baseline="0" dirty="0" smtClean="0">
                <a:ln>
                  <a:noFill/>
                </a:ln>
                <a:solidFill>
                  <a:schemeClr val="tx1"/>
                </a:solidFill>
                <a:effectLst/>
                <a:latin typeface="Arial" panose="020B0604020202020204" pitchFamily="34" charset="0"/>
              </a:rPr>
              <a:t>  string(4) "</a:t>
            </a:r>
            <a:r>
              <a:rPr kumimoji="0" lang="en-US" altLang="en-US" sz="1200" b="0" i="0" u="none" strike="noStrike" cap="none" normalizeH="0" baseline="0" dirty="0" err="1" smtClean="0">
                <a:ln>
                  <a:noFill/>
                </a:ln>
                <a:solidFill>
                  <a:schemeClr val="tx1"/>
                </a:solidFill>
                <a:effectLst/>
                <a:latin typeface="Arial" panose="020B0604020202020204" pitchFamily="34" charset="0"/>
              </a:rPr>
              <a:t>asdf</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r>
              <a:rPr kumimoji="0" lang="en-US" altLang="en-US" sz="1200" b="0" i="0" u="none" strike="noStrike" cap="none" normalizeH="0" baseline="0" dirty="0" smtClean="0">
                <a:ln>
                  <a:noFill/>
                </a:ln>
                <a:solidFill>
                  <a:schemeClr val="tx1"/>
                </a:solidFill>
                <a:effectLst/>
                <a:latin typeface="Arial" panose="020B0604020202020204" pitchFamily="34" charset="0"/>
              </a:rPr>
              <a:t>}</a:t>
            </a:r>
          </a:p>
          <a:p>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r>
              <a:rPr lang="en-US" baseline="0" dirty="0" smtClean="0"/>
              <a:t>We </a:t>
            </a:r>
            <a:r>
              <a:rPr lang="en-US" baseline="0" dirty="0" smtClean="0"/>
              <a:t>talked about </a:t>
            </a:r>
            <a:r>
              <a:rPr lang="en-US" baseline="0" dirty="0" err="1" smtClean="0"/>
              <a:t>var_dump</a:t>
            </a:r>
            <a:r>
              <a:rPr lang="en-US" baseline="0" dirty="0" smtClean="0"/>
              <a:t>() before, one of its main uses is printing the entire contents of an array at once</a:t>
            </a:r>
          </a:p>
        </p:txBody>
      </p:sp>
      <p:sp>
        <p:nvSpPr>
          <p:cNvPr id="4" name="Slide Number Placeholder 3"/>
          <p:cNvSpPr>
            <a:spLocks noGrp="1"/>
          </p:cNvSpPr>
          <p:nvPr>
            <p:ph type="sldNum" sz="quarter" idx="10"/>
          </p:nvPr>
        </p:nvSpPr>
        <p:spPr/>
        <p:txBody>
          <a:bodyPr/>
          <a:lstStyle/>
          <a:p>
            <a:fld id="{E51715A9-EB64-4481-89E4-A64020E86A42}" type="slidenum">
              <a:rPr lang="en-US" smtClean="0"/>
              <a:t>76</a:t>
            </a:fld>
            <a:endParaRPr lang="en-US"/>
          </a:p>
        </p:txBody>
      </p:sp>
    </p:spTree>
    <p:extLst>
      <p:ext uri="{BB962C8B-B14F-4D97-AF65-F5344CB8AC3E}">
        <p14:creationId xmlns:p14="http://schemas.microsoft.com/office/powerpoint/2010/main" val="19732772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Values can be given without keys when an array is created, they will automatically be given an integer key</a:t>
            </a:r>
          </a:p>
          <a:p>
            <a:r>
              <a:rPr lang="en-US" baseline="0" dirty="0" smtClean="0"/>
              <a:t>If there are no integer keys in the array yet, it will be given a key of 0, otherwise it counts up from the highest key in the array</a:t>
            </a:r>
          </a:p>
          <a:p>
            <a:r>
              <a:rPr lang="en-US" baseline="0" dirty="0" smtClean="0"/>
              <a:t>New elements can be added to the end of an array, with an automatically assigned integer key, using empty square brackets.</a:t>
            </a:r>
          </a:p>
          <a:p>
            <a:r>
              <a:rPr lang="en-US" baseline="0" dirty="0" smtClean="0"/>
              <a:t>Note that if you unset an element in an array, PHP does not check if the highest integer key has changed.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Automatically assigned keys will continue to count up from the highest integer key that has been used in the array, regardless of whether it still exists.</a:t>
            </a:r>
          </a:p>
        </p:txBody>
      </p:sp>
      <p:sp>
        <p:nvSpPr>
          <p:cNvPr id="4" name="Slide Number Placeholder 3"/>
          <p:cNvSpPr>
            <a:spLocks noGrp="1"/>
          </p:cNvSpPr>
          <p:nvPr>
            <p:ph type="sldNum" sz="quarter" idx="10"/>
          </p:nvPr>
        </p:nvSpPr>
        <p:spPr/>
        <p:txBody>
          <a:bodyPr/>
          <a:lstStyle/>
          <a:p>
            <a:fld id="{E51715A9-EB64-4481-89E4-A64020E86A42}" type="slidenum">
              <a:rPr lang="en-US" smtClean="0"/>
              <a:t>77</a:t>
            </a:fld>
            <a:endParaRPr lang="en-US"/>
          </a:p>
        </p:txBody>
      </p:sp>
    </p:spTree>
    <p:extLst>
      <p:ext uri="{BB962C8B-B14F-4D97-AF65-F5344CB8AC3E}">
        <p14:creationId xmlns:p14="http://schemas.microsoft.com/office/powerpoint/2010/main" val="13418821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[1]=&gt;</a:t>
            </a:r>
          </a:p>
          <a:p>
            <a:r>
              <a:rPr lang="en-US" altLang="en-US" sz="1200" dirty="0" smtClean="0">
                <a:latin typeface="Arial" panose="020B0604020202020204" pitchFamily="34" charset="0"/>
              </a:rPr>
              <a:t>  string(3) "bar"</a:t>
            </a:r>
          </a:p>
          <a:p>
            <a:r>
              <a:rPr lang="en-US" altLang="en-US" sz="1200" dirty="0" smtClean="0">
                <a:latin typeface="Arial" panose="020B0604020202020204" pitchFamily="34" charset="0"/>
              </a:rPr>
              <a:t>}</a:t>
            </a:r>
          </a:p>
          <a:p>
            <a:r>
              <a:rPr lang="en-US" altLang="en-US" sz="1200" dirty="0" smtClean="0">
                <a:latin typeface="Arial" panose="020B0604020202020204" pitchFamily="34" charset="0"/>
              </a:rPr>
              <a:t>array(2) {</a:t>
            </a:r>
          </a:p>
          <a:p>
            <a:r>
              <a:rPr lang="en-US" altLang="en-US" sz="1200" dirty="0" smtClean="0">
                <a:latin typeface="Arial" panose="020B0604020202020204" pitchFamily="34" charset="0"/>
              </a:rPr>
              <a:t>  [0]=&gt;</a:t>
            </a:r>
          </a:p>
          <a:p>
            <a:r>
              <a:rPr lang="en-US" altLang="en-US" sz="1200" dirty="0" smtClean="0">
                <a:latin typeface="Arial" panose="020B0604020202020204" pitchFamily="34" charset="0"/>
              </a:rPr>
              <a:t>  string(3) "foo"</a:t>
            </a:r>
          </a:p>
          <a:p>
            <a:r>
              <a:rPr lang="en-US" altLang="en-US" sz="1200" dirty="0" smtClean="0">
                <a:latin typeface="Arial" panose="020B0604020202020204" pitchFamily="34" charset="0"/>
              </a:rPr>
              <a:t>  [2]=&gt;</a:t>
            </a:r>
          </a:p>
          <a:p>
            <a:r>
              <a:rPr lang="en-US" altLang="en-US" sz="1200" dirty="0" smtClean="0">
                <a:latin typeface="Arial" panose="020B0604020202020204" pitchFamily="34" charset="0"/>
              </a:rPr>
              <a:t>  string(4) "</a:t>
            </a:r>
            <a:r>
              <a:rPr lang="en-US" altLang="en-US" sz="1200" dirty="0" err="1" smtClean="0">
                <a:latin typeface="Arial" panose="020B0604020202020204" pitchFamily="34" charset="0"/>
              </a:rPr>
              <a:t>asdf</a:t>
            </a:r>
            <a:r>
              <a:rPr lang="en-US" altLang="en-US" sz="1200" dirty="0" smtClean="0">
                <a:latin typeface="Arial" panose="020B0604020202020204" pitchFamily="34" charset="0"/>
              </a:rPr>
              <a:t>"</a:t>
            </a:r>
          </a:p>
          <a:p>
            <a:r>
              <a:rPr lang="en-US" altLang="en-US" sz="1200" dirty="0" smtClean="0">
                <a:latin typeface="Arial" panose="020B0604020202020204" pitchFamily="34" charset="0"/>
              </a:rPr>
              <a:t>}</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Because</a:t>
            </a:r>
            <a:r>
              <a:rPr lang="en-US" altLang="en-US" sz="1200" baseline="0" dirty="0" smtClean="0">
                <a:latin typeface="Arial" panose="020B0604020202020204" pitchFamily="34" charset="0"/>
              </a:rPr>
              <a:t> 'foo' and 'bar' are given without keys, they will be given the keys 0 and 1, respectively.</a:t>
            </a:r>
          </a:p>
          <a:p>
            <a:r>
              <a:rPr lang="en-US" altLang="en-US" sz="1200" baseline="0" dirty="0" smtClean="0">
                <a:latin typeface="Arial" panose="020B0604020202020204" pitchFamily="34" charset="0"/>
              </a:rPr>
              <a:t>Notice when we remove element 1 and then add a new one, the new one has a key of 2</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78</a:t>
            </a:fld>
            <a:endParaRPr lang="en-US"/>
          </a:p>
        </p:txBody>
      </p:sp>
    </p:spTree>
    <p:extLst>
      <p:ext uri="{BB962C8B-B14F-4D97-AF65-F5344CB8AC3E}">
        <p14:creationId xmlns:p14="http://schemas.microsoft.com/office/powerpoint/2010/main" val="21741596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Foreach</a:t>
            </a:r>
            <a:r>
              <a:rPr lang="en-US" baseline="0" dirty="0" smtClean="0"/>
              <a:t> is a very useful construct that allows you to easily go through an array and perform some operation on every element</a:t>
            </a:r>
          </a:p>
          <a:p>
            <a:r>
              <a:rPr lang="en-US" baseline="0" dirty="0" smtClean="0"/>
              <a:t>Note that changing the number or order of the elements inside the array during a </a:t>
            </a:r>
            <a:r>
              <a:rPr lang="en-US" baseline="0" dirty="0" err="1" smtClean="0"/>
              <a:t>foreach</a:t>
            </a:r>
            <a:r>
              <a:rPr lang="en-US" baseline="0" dirty="0" smtClean="0"/>
              <a:t> will cause some elements to be skipped or repeated, so don't do it</a:t>
            </a:r>
          </a:p>
          <a:p>
            <a:r>
              <a:rPr lang="en-US" baseline="0" dirty="0" smtClean="0"/>
              <a:t>Also, the key and value variables will remain after the loop is done, make sure to unset them so they don't interfere with other things</a:t>
            </a:r>
          </a:p>
          <a:p>
            <a:r>
              <a:rPr lang="en-US" baseline="0" dirty="0" smtClean="0"/>
              <a:t>This is especially important if you do another </a:t>
            </a:r>
            <a:r>
              <a:rPr lang="en-US" baseline="0" dirty="0" err="1" smtClean="0"/>
              <a:t>foreach</a:t>
            </a:r>
            <a:r>
              <a:rPr lang="en-US" baseline="0" dirty="0" smtClean="0"/>
              <a:t> using the same variable names</a:t>
            </a:r>
          </a:p>
        </p:txBody>
      </p:sp>
      <p:sp>
        <p:nvSpPr>
          <p:cNvPr id="4" name="Slide Number Placeholder 3"/>
          <p:cNvSpPr>
            <a:spLocks noGrp="1"/>
          </p:cNvSpPr>
          <p:nvPr>
            <p:ph type="sldNum" sz="quarter" idx="10"/>
          </p:nvPr>
        </p:nvSpPr>
        <p:spPr/>
        <p:txBody>
          <a:bodyPr/>
          <a:lstStyle/>
          <a:p>
            <a:fld id="{E51715A9-EB64-4481-89E4-A64020E86A42}" type="slidenum">
              <a:rPr lang="en-US" smtClean="0"/>
              <a:t>79</a:t>
            </a:fld>
            <a:endParaRPr lang="en-US"/>
          </a:p>
        </p:txBody>
      </p:sp>
    </p:spTree>
    <p:extLst>
      <p:ext uri="{BB962C8B-B14F-4D97-AF65-F5344CB8AC3E}">
        <p14:creationId xmlns:p14="http://schemas.microsoft.com/office/powerpoint/2010/main" val="40901793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1200" b="0" i="0" u="none" strike="noStrike" cap="none" normalizeH="0" baseline="0" dirty="0" smtClean="0">
                <a:ln>
                  <a:noFill/>
                </a:ln>
                <a:solidFill>
                  <a:schemeClr val="tx1"/>
                </a:solidFill>
                <a:effectLst/>
                <a:latin typeface="Arial" panose="020B0604020202020204" pitchFamily="34" charset="0"/>
              </a:rPr>
              <a:t>Output:</a:t>
            </a:r>
          </a:p>
          <a:p>
            <a:r>
              <a:rPr lang="en-US" altLang="en-US" sz="1200" dirty="0" smtClean="0">
                <a:latin typeface="Arial" panose="020B0604020202020204" pitchFamily="34" charset="0"/>
              </a:rPr>
              <a:t>0foo1bar</a:t>
            </a:r>
          </a:p>
          <a:p>
            <a:endParaRPr lang="en-US" altLang="en-US" sz="1200" dirty="0" smtClean="0">
              <a:latin typeface="Arial" panose="020B0604020202020204" pitchFamily="34" charset="0"/>
            </a:endParaRPr>
          </a:p>
          <a:p>
            <a:r>
              <a:rPr lang="en-US" altLang="en-US" sz="1200" dirty="0" smtClean="0">
                <a:latin typeface="Arial" panose="020B0604020202020204" pitchFamily="34" charset="0"/>
              </a:rPr>
              <a:t>You</a:t>
            </a:r>
            <a:r>
              <a:rPr lang="en-US" altLang="en-US" sz="1200" baseline="0" dirty="0" smtClean="0">
                <a:latin typeface="Arial" panose="020B0604020202020204" pitchFamily="34" charset="0"/>
              </a:rPr>
              <a:t> can leave off the key part and the =&gt; operator if you don't need to use the key inside the loop.</a:t>
            </a:r>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51715A9-EB64-4481-89E4-A64020E86A42}" type="slidenum">
              <a:rPr lang="en-US" smtClean="0"/>
              <a:t>80</a:t>
            </a:fld>
            <a:endParaRPr lang="en-US"/>
          </a:p>
        </p:txBody>
      </p:sp>
    </p:spTree>
    <p:extLst>
      <p:ext uri="{BB962C8B-B14F-4D97-AF65-F5344CB8AC3E}">
        <p14:creationId xmlns:p14="http://schemas.microsoft.com/office/powerpoint/2010/main" val="428129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take an in depth look at</a:t>
            </a:r>
            <a:r>
              <a:rPr lang="en-US" baseline="0" dirty="0" smtClean="0"/>
              <a:t> each of PHP’s scalar data types</a:t>
            </a:r>
            <a:endParaRPr lang="en-US" dirty="0"/>
          </a:p>
        </p:txBody>
      </p:sp>
      <p:sp>
        <p:nvSpPr>
          <p:cNvPr id="4" name="Slide Number Placeholder 3"/>
          <p:cNvSpPr>
            <a:spLocks noGrp="1"/>
          </p:cNvSpPr>
          <p:nvPr>
            <p:ph type="sldNum" sz="quarter" idx="10"/>
          </p:nvPr>
        </p:nvSpPr>
        <p:spPr/>
        <p:txBody>
          <a:bodyPr/>
          <a:lstStyle/>
          <a:p>
            <a:fld id="{E51715A9-EB64-4481-89E4-A64020E86A42}" type="slidenum">
              <a:rPr lang="en-US" smtClean="0"/>
              <a:t>8</a:t>
            </a:fld>
            <a:endParaRPr lang="en-US"/>
          </a:p>
        </p:txBody>
      </p:sp>
    </p:spTree>
    <p:extLst>
      <p:ext uri="{BB962C8B-B14F-4D97-AF65-F5344CB8AC3E}">
        <p14:creationId xmlns:p14="http://schemas.microsoft.com/office/powerpoint/2010/main" val="2205740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variable becomes</a:t>
            </a:r>
            <a:r>
              <a:rPr lang="en-US" baseline="0" dirty="0" smtClean="0"/>
              <a:t> null </a:t>
            </a:r>
            <a:r>
              <a:rPr lang="en-US" dirty="0" smtClean="0"/>
              <a:t>if:</a:t>
            </a:r>
          </a:p>
          <a:p>
            <a:pPr marL="171450" indent="-171450">
              <a:buFont typeface="Arial" panose="020B0604020202020204" pitchFamily="34" charset="0"/>
              <a:buChar char="•"/>
            </a:pPr>
            <a:r>
              <a:rPr lang="en-US" dirty="0" smtClean="0"/>
              <a:t>it has</a:t>
            </a:r>
            <a:r>
              <a:rPr lang="en-US" baseline="0" dirty="0" smtClean="0"/>
              <a:t> been assigned to null</a:t>
            </a:r>
          </a:p>
          <a:p>
            <a:pPr marL="171450" indent="-171450">
              <a:buFont typeface="Arial" panose="020B0604020202020204" pitchFamily="34" charset="0"/>
              <a:buChar char="•"/>
            </a:pPr>
            <a:r>
              <a:rPr lang="en-US" baseline="0" dirty="0" smtClean="0"/>
              <a:t>it hasn’t been assigned a value yet</a:t>
            </a:r>
          </a:p>
          <a:p>
            <a:pPr marL="171450" indent="-171450">
              <a:buFont typeface="Arial" panose="020B0604020202020204" pitchFamily="34" charset="0"/>
              <a:buChar char="•"/>
            </a:pPr>
            <a:r>
              <a:rPr lang="en-US" baseline="0" dirty="0" smtClean="0"/>
              <a:t>it has been unset</a:t>
            </a:r>
          </a:p>
          <a:p>
            <a:pPr marL="0" indent="0">
              <a:buFont typeface="Arial" panose="020B0604020202020204" pitchFamily="34" charset="0"/>
              <a:buNone/>
            </a:pPr>
            <a:r>
              <a:rPr lang="en-US" baseline="0" dirty="0" err="1" smtClean="0"/>
              <a:t>is_null</a:t>
            </a:r>
            <a:r>
              <a:rPr lang="en-US" baseline="0" dirty="0" smtClean="0"/>
              <a:t> is a function which lets you check if a variable is null, every data type has a similar function</a:t>
            </a:r>
          </a:p>
          <a:p>
            <a:pPr marL="0" indent="0">
              <a:buFont typeface="Arial" panose="020B0604020202020204" pitchFamily="34" charset="0"/>
              <a:buNone/>
            </a:pPr>
            <a:r>
              <a:rPr lang="en-US" baseline="0" dirty="0" smtClean="0"/>
              <a:t>Note that unlike many things in PHP, null is not case sensitive, so you can use any combination of capital and lowercase letters</a:t>
            </a:r>
          </a:p>
          <a:p>
            <a:pPr marL="0" indent="0">
              <a:buFont typeface="Arial" panose="020B0604020202020204" pitchFamily="34" charset="0"/>
              <a:buNone/>
            </a:pPr>
            <a:r>
              <a:rPr lang="en-US" baseline="0" dirty="0" smtClean="0"/>
              <a:t>Best practice is to use lowercase, so just use lowercase. Seriously.</a:t>
            </a:r>
          </a:p>
        </p:txBody>
      </p:sp>
      <p:sp>
        <p:nvSpPr>
          <p:cNvPr id="4" name="Slide Number Placeholder 3"/>
          <p:cNvSpPr>
            <a:spLocks noGrp="1"/>
          </p:cNvSpPr>
          <p:nvPr>
            <p:ph type="sldNum" sz="quarter" idx="10"/>
          </p:nvPr>
        </p:nvSpPr>
        <p:spPr/>
        <p:txBody>
          <a:bodyPr/>
          <a:lstStyle/>
          <a:p>
            <a:fld id="{E51715A9-EB64-4481-89E4-A64020E86A42}" type="slidenum">
              <a:rPr lang="en-US" smtClean="0"/>
              <a:t>9</a:t>
            </a:fld>
            <a:endParaRPr lang="en-US"/>
          </a:p>
        </p:txBody>
      </p:sp>
    </p:spTree>
    <p:extLst>
      <p:ext uri="{BB962C8B-B14F-4D97-AF65-F5344CB8AC3E}">
        <p14:creationId xmlns:p14="http://schemas.microsoft.com/office/powerpoint/2010/main" val="345407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45354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09593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16653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2B331-5147-4B01-A8AF-F002CBC8119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74786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2B331-5147-4B01-A8AF-F002CBC81196}" type="datetimeFigureOut">
              <a:rPr lang="en-US" smtClean="0"/>
              <a:t>4/8/2015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20280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2B331-5147-4B01-A8AF-F002CBC8119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153359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2B331-5147-4B01-A8AF-F002CBC81196}" type="datetimeFigureOut">
              <a:rPr lang="en-US" smtClean="0"/>
              <a:t>4/8/2015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235860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2B331-5147-4B01-A8AF-F002CBC81196}" type="datetimeFigureOut">
              <a:rPr lang="en-US" smtClean="0"/>
              <a:t>4/8/2015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1807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2B331-5147-4B01-A8AF-F002CBC81196}" type="datetimeFigureOut">
              <a:rPr lang="en-US" smtClean="0"/>
              <a:t>4/8/2015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377647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2092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2B331-5147-4B01-A8AF-F002CBC81196}" type="datetimeFigureOut">
              <a:rPr lang="en-US" smtClean="0"/>
              <a:t>4/8/2015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08C6D3-9598-4702-879C-5AAAB2A9F9E2}" type="slidenum">
              <a:rPr lang="en-US" smtClean="0"/>
              <a:t>‹#›</a:t>
            </a:fld>
            <a:endParaRPr lang="en-US"/>
          </a:p>
        </p:txBody>
      </p:sp>
    </p:spTree>
    <p:extLst>
      <p:ext uri="{BB962C8B-B14F-4D97-AF65-F5344CB8AC3E}">
        <p14:creationId xmlns:p14="http://schemas.microsoft.com/office/powerpoint/2010/main" val="41390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2B331-5147-4B01-A8AF-F002CBC81196}" type="datetimeFigureOut">
              <a:rPr lang="en-US" smtClean="0"/>
              <a:t>4/8/2015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8C6D3-9598-4702-879C-5AAAB2A9F9E2}" type="slidenum">
              <a:rPr lang="en-US" smtClean="0"/>
              <a:t>‹#›</a:t>
            </a:fld>
            <a:endParaRPr lang="en-US"/>
          </a:p>
        </p:txBody>
      </p:sp>
    </p:spTree>
    <p:extLst>
      <p:ext uri="{BB962C8B-B14F-4D97-AF65-F5344CB8AC3E}">
        <p14:creationId xmlns:p14="http://schemas.microsoft.com/office/powerpoint/2010/main" val="28440794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Basics Of Programming</a:t>
            </a:r>
            <a:endParaRPr lang="en-US" dirty="0"/>
          </a:p>
        </p:txBody>
      </p:sp>
      <p:sp>
        <p:nvSpPr>
          <p:cNvPr id="3" name="Subtitle 2"/>
          <p:cNvSpPr>
            <a:spLocks noGrp="1"/>
          </p:cNvSpPr>
          <p:nvPr>
            <p:ph type="subTitle" idx="1"/>
          </p:nvPr>
        </p:nvSpPr>
        <p:spPr/>
        <p:txBody>
          <a:bodyPr/>
          <a:lstStyle/>
          <a:p>
            <a:r>
              <a:rPr lang="en-US" dirty="0" smtClean="0"/>
              <a:t>Using a language to translate between you and the computer</a:t>
            </a:r>
            <a:endParaRPr lang="en-US" dirty="0"/>
          </a:p>
        </p:txBody>
      </p:sp>
    </p:spTree>
    <p:extLst>
      <p:ext uri="{BB962C8B-B14F-4D97-AF65-F5344CB8AC3E}">
        <p14:creationId xmlns:p14="http://schemas.microsoft.com/office/powerpoint/2010/main" val="4291628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66842"/>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null</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endParaRPr lang="en-US" altLang="en-US" sz="2400" dirty="0">
              <a:latin typeface="Arial" panose="020B0604020202020204" pitchFamily="34" charset="0"/>
            </a:endParaRPr>
          </a:p>
        </p:txBody>
      </p:sp>
    </p:spTree>
    <p:extLst>
      <p:ext uri="{BB962C8B-B14F-4D97-AF65-F5344CB8AC3E}">
        <p14:creationId xmlns:p14="http://schemas.microsoft.com/office/powerpoint/2010/main" val="2880715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lstStyle/>
          <a:p>
            <a:r>
              <a:rPr lang="en-US" dirty="0" smtClean="0"/>
              <a:t>Usually shortened to </a:t>
            </a:r>
            <a:r>
              <a:rPr lang="en-US" dirty="0" err="1" smtClean="0"/>
              <a:t>bool</a:t>
            </a:r>
            <a:r>
              <a:rPr lang="en-US" dirty="0" smtClean="0"/>
              <a:t> (programmers are lazy)</a:t>
            </a:r>
          </a:p>
          <a:p>
            <a:r>
              <a:rPr lang="en-US" dirty="0" smtClean="0"/>
              <a:t>Contains either true or false</a:t>
            </a:r>
          </a:p>
          <a:p>
            <a:r>
              <a:rPr lang="en-US" dirty="0" err="1" smtClean="0"/>
              <a:t>is_bool</a:t>
            </a:r>
            <a:r>
              <a:rPr lang="en-US" dirty="0" smtClean="0"/>
              <a:t>() (NOT </a:t>
            </a:r>
            <a:r>
              <a:rPr lang="en-US" dirty="0" err="1" smtClean="0"/>
              <a:t>is_boolean</a:t>
            </a:r>
            <a:r>
              <a:rPr lang="en-US" dirty="0" smtClean="0"/>
              <a:t>(): that doesn’t exist)</a:t>
            </a:r>
            <a:endParaRPr lang="en-US" dirty="0"/>
          </a:p>
        </p:txBody>
      </p:sp>
    </p:spTree>
    <p:extLst>
      <p:ext uri="{BB962C8B-B14F-4D97-AF65-F5344CB8AC3E}">
        <p14:creationId xmlns:p14="http://schemas.microsoft.com/office/powerpoint/2010/main" val="656361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66842"/>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861798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a:t>
            </a:r>
            <a:endParaRPr lang="en-US" dirty="0"/>
          </a:p>
        </p:txBody>
      </p:sp>
      <p:sp>
        <p:nvSpPr>
          <p:cNvPr id="3" name="Content Placeholder 2"/>
          <p:cNvSpPr>
            <a:spLocks noGrp="1"/>
          </p:cNvSpPr>
          <p:nvPr>
            <p:ph idx="1"/>
          </p:nvPr>
        </p:nvSpPr>
        <p:spPr/>
        <p:txBody>
          <a:bodyPr/>
          <a:lstStyle/>
          <a:p>
            <a:r>
              <a:rPr lang="en-US" dirty="0" smtClean="0"/>
              <a:t>Usually shortened to </a:t>
            </a:r>
            <a:r>
              <a:rPr lang="en-US" dirty="0" err="1" smtClean="0"/>
              <a:t>int</a:t>
            </a:r>
            <a:endParaRPr lang="en-US" dirty="0" smtClean="0"/>
          </a:p>
          <a:p>
            <a:r>
              <a:rPr lang="en-US" dirty="0"/>
              <a:t>A</a:t>
            </a:r>
            <a:r>
              <a:rPr lang="en-US" dirty="0" smtClean="0"/>
              <a:t> number with no fractional part (no decimals)</a:t>
            </a:r>
          </a:p>
          <a:p>
            <a:r>
              <a:rPr lang="en-US" dirty="0" err="1" smtClean="0"/>
              <a:t>is_int</a:t>
            </a:r>
            <a:r>
              <a:rPr lang="en-US" dirty="0" smtClean="0"/>
              <a:t>()/</a:t>
            </a:r>
            <a:r>
              <a:rPr lang="en-US" dirty="0" err="1" smtClean="0"/>
              <a:t>is_integer</a:t>
            </a:r>
            <a:r>
              <a:rPr lang="en-US" dirty="0" smtClean="0"/>
              <a:t>()</a:t>
            </a:r>
          </a:p>
          <a:p>
            <a:endParaRPr lang="en-US" dirty="0"/>
          </a:p>
        </p:txBody>
      </p:sp>
    </p:spTree>
    <p:extLst>
      <p:ext uri="{BB962C8B-B14F-4D97-AF65-F5344CB8AC3E}">
        <p14:creationId xmlns:p14="http://schemas.microsoft.com/office/powerpoint/2010/main" val="224753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66842"/>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5</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15</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720177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Like </a:t>
            </a:r>
            <a:r>
              <a:rPr lang="en-US" dirty="0" err="1" smtClean="0"/>
              <a:t>int</a:t>
            </a:r>
            <a:r>
              <a:rPr lang="en-US" dirty="0" smtClean="0"/>
              <a:t>, but with a decimal point</a:t>
            </a:r>
          </a:p>
          <a:p>
            <a:r>
              <a:rPr lang="en-US" dirty="0" err="1" smtClean="0"/>
              <a:t>is_float</a:t>
            </a:r>
            <a:r>
              <a:rPr lang="en-US" dirty="0" smtClean="0"/>
              <a:t>()</a:t>
            </a:r>
          </a:p>
          <a:p>
            <a:endParaRPr lang="en-US" dirty="0"/>
          </a:p>
        </p:txBody>
      </p:sp>
    </p:spTree>
    <p:extLst>
      <p:ext uri="{BB962C8B-B14F-4D97-AF65-F5344CB8AC3E}">
        <p14:creationId xmlns:p14="http://schemas.microsoft.com/office/powerpoint/2010/main" val="2685997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66842"/>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3.11;</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8.1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3.118.1</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243136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string of text</a:t>
            </a:r>
          </a:p>
          <a:p>
            <a:r>
              <a:rPr lang="en-US" dirty="0" err="1" smtClean="0"/>
              <a:t>is_string</a:t>
            </a:r>
            <a:r>
              <a:rPr lang="en-US" dirty="0" smtClean="0"/>
              <a:t>()</a:t>
            </a:r>
          </a:p>
          <a:p>
            <a:r>
              <a:rPr lang="en-US" dirty="0" err="1" smtClean="0"/>
              <a:t>is_numeric</a:t>
            </a:r>
            <a:r>
              <a:rPr lang="en-US" dirty="0" smtClean="0"/>
              <a:t>()</a:t>
            </a:r>
            <a:endParaRPr lang="en-US" dirty="0"/>
          </a:p>
        </p:txBody>
      </p:sp>
    </p:spTree>
    <p:extLst>
      <p:ext uri="{BB962C8B-B14F-4D97-AF65-F5344CB8AC3E}">
        <p14:creationId xmlns:p14="http://schemas.microsoft.com/office/powerpoint/2010/main" val="37804932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13063"/>
            <a:ext cx="10957560" cy="403187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err="1" smtClean="0"/>
              <a:t>foobar</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055299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vs. Double Quotes</a:t>
            </a:r>
            <a:endParaRPr lang="en-US" dirty="0"/>
          </a:p>
        </p:txBody>
      </p:sp>
      <p:sp>
        <p:nvSpPr>
          <p:cNvPr id="3" name="Content Placeholder 2"/>
          <p:cNvSpPr>
            <a:spLocks noGrp="1"/>
          </p:cNvSpPr>
          <p:nvPr>
            <p:ph idx="1"/>
          </p:nvPr>
        </p:nvSpPr>
        <p:spPr/>
        <p:txBody>
          <a:bodyPr/>
          <a:lstStyle/>
          <a:p>
            <a:r>
              <a:rPr lang="en-US" dirty="0" smtClean="0"/>
              <a:t>Single quotes ('foo') for regular strings</a:t>
            </a:r>
          </a:p>
          <a:p>
            <a:r>
              <a:rPr lang="en-US" dirty="0"/>
              <a:t>D</a:t>
            </a:r>
            <a:r>
              <a:rPr lang="en-US" dirty="0" smtClean="0"/>
              <a:t>ouble quotes ("bar") to interpolate</a:t>
            </a:r>
          </a:p>
          <a:p>
            <a:r>
              <a:rPr lang="en-US" dirty="0" smtClean="0"/>
              <a:t>Escape quotes with backslash (</a:t>
            </a:r>
            <a:r>
              <a:rPr lang="en-US" dirty="0" err="1" smtClean="0"/>
              <a:t>eg</a:t>
            </a:r>
            <a:r>
              <a:rPr lang="en-US" dirty="0" smtClean="0"/>
              <a:t>. ' \' ')</a:t>
            </a:r>
          </a:p>
          <a:p>
            <a:r>
              <a:rPr lang="en-US" dirty="0" smtClean="0"/>
              <a:t>Interpolation: inserting variables into a string</a:t>
            </a:r>
          </a:p>
        </p:txBody>
      </p:sp>
    </p:spTree>
    <p:extLst>
      <p:ext uri="{BB962C8B-B14F-4D97-AF65-F5344CB8AC3E}">
        <p14:creationId xmlns:p14="http://schemas.microsoft.com/office/powerpoint/2010/main" val="2098778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Text Placeholder 4"/>
          <p:cNvSpPr>
            <a:spLocks noGrp="1"/>
          </p:cNvSpPr>
          <p:nvPr>
            <p:ph type="body" idx="1"/>
          </p:nvPr>
        </p:nvSpPr>
        <p:spPr/>
        <p:txBody>
          <a:bodyPr/>
          <a:lstStyle/>
          <a:p>
            <a:r>
              <a:rPr lang="en-US" dirty="0" smtClean="0"/>
              <a:t>Storing Data for Later</a:t>
            </a:r>
            <a:endParaRPr lang="en-US" dirty="0"/>
          </a:p>
        </p:txBody>
      </p:sp>
    </p:spTree>
    <p:extLst>
      <p:ext uri="{BB962C8B-B14F-4D97-AF65-F5344CB8AC3E}">
        <p14:creationId xmlns:p14="http://schemas.microsoft.com/office/powerpoint/2010/main" val="2390856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 ' </a:t>
            </a:r>
            <a:r>
              <a:rPr lang="en-US" altLang="en-US" sz="2400" dirty="0" err="1" smtClean="0"/>
              <a:t>foo$var</a:t>
            </a:r>
            <a:r>
              <a:rPr lang="en-US" altLang="en-US" sz="2400" dirty="0" smtClean="0"/>
              <a:t> </a:t>
            </a:r>
            <a:r>
              <a:rPr lang="en-US" altLang="en-US" sz="2400" dirty="0" err="1" smtClean="0"/>
              <a:t>foobar</a:t>
            </a:r>
            <a:r>
              <a:rPr lang="en-US" altLang="en-US" sz="2400" dirty="0" smtClean="0"/>
              <a:t>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572077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Operators</a:t>
            </a:r>
            <a:endParaRPr lang="en-US" dirty="0"/>
          </a:p>
        </p:txBody>
      </p:sp>
      <p:sp>
        <p:nvSpPr>
          <p:cNvPr id="5" name="Text Placeholder 4"/>
          <p:cNvSpPr>
            <a:spLocks noGrp="1"/>
          </p:cNvSpPr>
          <p:nvPr>
            <p:ph type="body" idx="1"/>
          </p:nvPr>
        </p:nvSpPr>
        <p:spPr/>
        <p:txBody>
          <a:bodyPr/>
          <a:lstStyle/>
          <a:p>
            <a:r>
              <a:rPr lang="en-US" dirty="0" smtClean="0"/>
              <a:t>Add, subtract, multiply, divide, concatenate?</a:t>
            </a:r>
            <a:endParaRPr lang="en-US" dirty="0"/>
          </a:p>
        </p:txBody>
      </p:sp>
    </p:spTree>
    <p:extLst>
      <p:ext uri="{BB962C8B-B14F-4D97-AF65-F5344CB8AC3E}">
        <p14:creationId xmlns:p14="http://schemas.microsoft.com/office/powerpoint/2010/main" val="850835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Operator Basics</a:t>
            </a:r>
            <a:endParaRPr lang="en-US" dirty="0"/>
          </a:p>
        </p:txBody>
      </p:sp>
      <p:sp>
        <p:nvSpPr>
          <p:cNvPr id="5" name="Content Placeholder 4"/>
          <p:cNvSpPr>
            <a:spLocks noGrp="1"/>
          </p:cNvSpPr>
          <p:nvPr>
            <p:ph idx="1"/>
          </p:nvPr>
        </p:nvSpPr>
        <p:spPr/>
        <p:txBody>
          <a:bodyPr/>
          <a:lstStyle/>
          <a:p>
            <a:r>
              <a:rPr lang="en-US" dirty="0" smtClean="0"/>
              <a:t>Operators operate on one or more pieces of data</a:t>
            </a:r>
            <a:endParaRPr lang="en-US" dirty="0"/>
          </a:p>
          <a:p>
            <a:r>
              <a:rPr lang="en-US" dirty="0" smtClean="0"/>
              <a:t>Work with variables or hardcoded values</a:t>
            </a:r>
          </a:p>
          <a:p>
            <a:r>
              <a:rPr lang="en-US" dirty="0" smtClean="0"/>
              <a:t>Multiple operators can be used together</a:t>
            </a:r>
          </a:p>
          <a:p>
            <a:r>
              <a:rPr lang="en-US" dirty="0" smtClean="0"/>
              <a:t>Operations can be separated with parentheses</a:t>
            </a:r>
          </a:p>
          <a:p>
            <a:r>
              <a:rPr lang="en-US" dirty="0" smtClean="0"/>
              <a:t>Result of an operation can be assigned to a variable</a:t>
            </a:r>
          </a:p>
        </p:txBody>
      </p:sp>
    </p:spTree>
    <p:extLst>
      <p:ext uri="{BB962C8B-B14F-4D97-AF65-F5344CB8AC3E}">
        <p14:creationId xmlns:p14="http://schemas.microsoft.com/office/powerpoint/2010/main" val="2053735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81960"/>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4;</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3 / (8 - 2);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lang="en-US" altLang="en-US" sz="3200" dirty="0">
                <a:solidFill>
                  <a:srgbClr val="002060"/>
                </a:solidFill>
                <a:latin typeface="Arial Unicode MS" panose="020B0604020202020204" pitchFamily="34" charset="-128"/>
              </a:rPr>
              <a:t> </a:t>
            </a:r>
            <a:r>
              <a:rPr lang="en-US" altLang="en-US" sz="3200" dirty="0" smtClean="0">
                <a:latin typeface="Arial Unicode MS" panose="020B0604020202020204" pitchFamily="34" charset="-128"/>
              </a:rPr>
              <a:t>$</a:t>
            </a:r>
            <a:r>
              <a:rPr lang="en-US" altLang="en-US" sz="3200" dirty="0" err="1" smtClean="0">
                <a:latin typeface="Arial Unicode MS" panose="020B0604020202020204" pitchFamily="34" charset="-128"/>
              </a:rPr>
              <a:t>var</a:t>
            </a:r>
            <a:r>
              <a:rPr lang="en-US" altLang="en-US" sz="3200" dirty="0" smtClean="0">
                <a:latin typeface="Arial Unicode MS" panose="020B0604020202020204" pitchFamily="34" charset="-128"/>
              </a:rPr>
              <a:t>;</a:t>
            </a:r>
            <a:endParaRPr kumimoji="0" lang="en-US" altLang="en-US" sz="3200" b="0" i="0" u="none" strike="noStrike" cap="none" normalizeH="0" baseline="0" dirty="0" smtClean="0">
              <a:ln>
                <a:noFill/>
              </a:ln>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780.5</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15558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Basic Math</a:t>
            </a:r>
            <a:endParaRPr lang="en-US" dirty="0"/>
          </a:p>
        </p:txBody>
      </p:sp>
      <p:sp>
        <p:nvSpPr>
          <p:cNvPr id="7" name="Content Placeholder 6"/>
          <p:cNvSpPr>
            <a:spLocks noGrp="1"/>
          </p:cNvSpPr>
          <p:nvPr>
            <p:ph idx="1"/>
          </p:nvPr>
        </p:nvSpPr>
        <p:spPr/>
        <p:txBody>
          <a:bodyPr/>
          <a:lstStyle/>
          <a:p>
            <a:r>
              <a:rPr lang="en-US" dirty="0" smtClean="0"/>
              <a:t>+ - Addition</a:t>
            </a:r>
          </a:p>
          <a:p>
            <a:r>
              <a:rPr lang="en-US" dirty="0" smtClean="0"/>
              <a:t>- - Subtraction</a:t>
            </a:r>
          </a:p>
          <a:p>
            <a:r>
              <a:rPr lang="en-US" dirty="0" smtClean="0"/>
              <a:t>* - Multiplication</a:t>
            </a:r>
          </a:p>
          <a:p>
            <a:r>
              <a:rPr lang="en-US" dirty="0" smtClean="0"/>
              <a:t>/ - Division</a:t>
            </a:r>
            <a:endParaRPr lang="en-US" dirty="0"/>
          </a:p>
        </p:txBody>
      </p:sp>
    </p:spTree>
    <p:extLst>
      <p:ext uri="{BB962C8B-B14F-4D97-AF65-F5344CB8AC3E}">
        <p14:creationId xmlns:p14="http://schemas.microsoft.com/office/powerpoint/2010/main" val="611005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7440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4 / 2;</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6282</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851466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Less Basic Math</a:t>
            </a:r>
            <a:endParaRPr lang="en-US" dirty="0"/>
          </a:p>
        </p:txBody>
      </p:sp>
      <p:sp>
        <p:nvSpPr>
          <p:cNvPr id="7" name="Content Placeholder 6"/>
          <p:cNvSpPr>
            <a:spLocks noGrp="1"/>
          </p:cNvSpPr>
          <p:nvPr>
            <p:ph idx="1"/>
          </p:nvPr>
        </p:nvSpPr>
        <p:spPr/>
        <p:txBody>
          <a:bodyPr/>
          <a:lstStyle/>
          <a:p>
            <a:r>
              <a:rPr lang="en-US" dirty="0" smtClean="0"/>
              <a:t>% - Modulus (remainder from division)</a:t>
            </a:r>
          </a:p>
          <a:p>
            <a:r>
              <a:rPr lang="en-US" dirty="0" smtClean="0"/>
              <a:t>** - Exponent (like using ^ on your calculator)</a:t>
            </a:r>
          </a:p>
          <a:p>
            <a:r>
              <a:rPr lang="en-US" dirty="0" smtClean="0"/>
              <a:t>% ignores decimals, use </a:t>
            </a:r>
            <a:r>
              <a:rPr lang="en-US" dirty="0" err="1" smtClean="0"/>
              <a:t>fmod</a:t>
            </a:r>
            <a:r>
              <a:rPr lang="en-US" dirty="0" smtClean="0"/>
              <a:t>() for floats</a:t>
            </a:r>
          </a:p>
          <a:p>
            <a:r>
              <a:rPr lang="en-US" dirty="0" smtClean="0"/>
              <a:t>** only works on PHP 5.6+, use pow() for old versions</a:t>
            </a:r>
          </a:p>
        </p:txBody>
      </p:sp>
    </p:spTree>
    <p:extLst>
      <p:ext uri="{BB962C8B-B14F-4D97-AF65-F5344CB8AC3E}">
        <p14:creationId xmlns:p14="http://schemas.microsoft.com/office/powerpoint/2010/main" val="1166294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0"/>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fmod</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(7, 3.5);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pow</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(2,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1088</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58209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Increment and Decrement</a:t>
            </a:r>
            <a:endParaRPr lang="en-US" dirty="0"/>
          </a:p>
        </p:txBody>
      </p:sp>
      <p:sp>
        <p:nvSpPr>
          <p:cNvPr id="7" name="Content Placeholder 6"/>
          <p:cNvSpPr>
            <a:spLocks noGrp="1"/>
          </p:cNvSpPr>
          <p:nvPr>
            <p:ph idx="1"/>
          </p:nvPr>
        </p:nvSpPr>
        <p:spPr/>
        <p:txBody>
          <a:bodyPr/>
          <a:lstStyle/>
          <a:p>
            <a:r>
              <a:rPr lang="en-US" dirty="0" smtClean="0"/>
              <a:t>Shortcuts for adding or subtracting one from a variable</a:t>
            </a:r>
          </a:p>
          <a:p>
            <a:r>
              <a:rPr lang="en-US" dirty="0" smtClean="0"/>
              <a:t>Increment (++) adds one to the variable</a:t>
            </a:r>
          </a:p>
          <a:p>
            <a:r>
              <a:rPr lang="en-US" dirty="0" smtClean="0"/>
              <a:t>Decrement (--) subtracts one from the variable</a:t>
            </a:r>
          </a:p>
          <a:p>
            <a:r>
              <a:rPr lang="en-US" dirty="0" smtClean="0"/>
              <a:t>Can be before the variable (++$</a:t>
            </a:r>
            <a:r>
              <a:rPr lang="en-US" dirty="0" err="1" smtClean="0"/>
              <a:t>var</a:t>
            </a:r>
            <a:r>
              <a:rPr lang="en-US" dirty="0" smtClean="0"/>
              <a:t>) or after ($</a:t>
            </a:r>
            <a:r>
              <a:rPr lang="en-US" dirty="0" err="1" smtClean="0"/>
              <a:t>var</a:t>
            </a:r>
            <a:r>
              <a:rPr lang="en-US" dirty="0" smtClean="0"/>
              <a:t>++)</a:t>
            </a:r>
          </a:p>
          <a:p>
            <a:r>
              <a:rPr lang="en-US" dirty="0" smtClean="0"/>
              <a:t>Does weird things when combined with other operators</a:t>
            </a:r>
          </a:p>
        </p:txBody>
      </p:sp>
    </p:spTree>
    <p:extLst>
      <p:ext uri="{BB962C8B-B14F-4D97-AF65-F5344CB8AC3E}">
        <p14:creationId xmlns:p14="http://schemas.microsoft.com/office/powerpoint/2010/main" val="165577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0"/>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5;</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65</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984998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Basics</a:t>
            </a:r>
            <a:endParaRPr lang="en-US" dirty="0"/>
          </a:p>
        </p:txBody>
      </p:sp>
      <p:sp>
        <p:nvSpPr>
          <p:cNvPr id="3" name="Content Placeholder 2"/>
          <p:cNvSpPr>
            <a:spLocks noGrp="1"/>
          </p:cNvSpPr>
          <p:nvPr>
            <p:ph idx="1"/>
          </p:nvPr>
        </p:nvSpPr>
        <p:spPr/>
        <p:txBody>
          <a:bodyPr/>
          <a:lstStyle/>
          <a:p>
            <a:r>
              <a:rPr lang="en-US" dirty="0" smtClean="0"/>
              <a:t>Container for storing data</a:t>
            </a:r>
          </a:p>
          <a:p>
            <a:r>
              <a:rPr lang="en-US" dirty="0" smtClean="0"/>
              <a:t>Represented by an identifier prefixed with $</a:t>
            </a:r>
          </a:p>
          <a:p>
            <a:r>
              <a:rPr lang="en-US" dirty="0" smtClean="0"/>
              <a:t>Identifier can have letters, numbers and underscores</a:t>
            </a:r>
          </a:p>
          <a:p>
            <a:r>
              <a:rPr lang="en-US" dirty="0" smtClean="0"/>
              <a:t>Identifier cannot start with a number</a:t>
            </a:r>
          </a:p>
          <a:p>
            <a:r>
              <a:rPr lang="en-US" dirty="0" smtClean="0"/>
              <a:t>Variables are created as soon as you put something in it</a:t>
            </a:r>
            <a:endParaRPr lang="en-US" dirty="0"/>
          </a:p>
        </p:txBody>
      </p:sp>
    </p:spTree>
    <p:extLst>
      <p:ext uri="{BB962C8B-B14F-4D97-AF65-F5344CB8AC3E}">
        <p14:creationId xmlns:p14="http://schemas.microsoft.com/office/powerpoint/2010/main" val="22377448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Concatenation</a:t>
            </a:r>
            <a:endParaRPr lang="en-US" dirty="0"/>
          </a:p>
        </p:txBody>
      </p:sp>
      <p:sp>
        <p:nvSpPr>
          <p:cNvPr id="7" name="Content Placeholder 6"/>
          <p:cNvSpPr>
            <a:spLocks noGrp="1"/>
          </p:cNvSpPr>
          <p:nvPr>
            <p:ph idx="1"/>
          </p:nvPr>
        </p:nvSpPr>
        <p:spPr/>
        <p:txBody>
          <a:bodyPr/>
          <a:lstStyle/>
          <a:p>
            <a:r>
              <a:rPr lang="en-US" dirty="0" smtClean="0"/>
              <a:t>Links two strings together</a:t>
            </a:r>
          </a:p>
          <a:p>
            <a:r>
              <a:rPr lang="en-US" dirty="0" smtClean="0"/>
              <a:t>Operator is a dot (.)</a:t>
            </a:r>
          </a:p>
        </p:txBody>
      </p:sp>
    </p:spTree>
    <p:extLst>
      <p:ext uri="{BB962C8B-B14F-4D97-AF65-F5344CB8AC3E}">
        <p14:creationId xmlns:p14="http://schemas.microsoft.com/office/powerpoint/2010/main" val="590812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49"/>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ghjkl</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asdf</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err="1" smtClean="0"/>
              <a:t>foobarasdfghjkl</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40090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Assignment Operators</a:t>
            </a:r>
            <a:endParaRPr lang="en-US" dirty="0"/>
          </a:p>
        </p:txBody>
      </p:sp>
      <p:sp>
        <p:nvSpPr>
          <p:cNvPr id="7" name="Content Placeholder 6"/>
          <p:cNvSpPr>
            <a:spLocks noGrp="1"/>
          </p:cNvSpPr>
          <p:nvPr>
            <p:ph idx="1"/>
          </p:nvPr>
        </p:nvSpPr>
        <p:spPr/>
        <p:txBody>
          <a:bodyPr/>
          <a:lstStyle/>
          <a:p>
            <a:r>
              <a:rPr lang="en-US" dirty="0" smtClean="0"/>
              <a:t>Perform an operation and store the result with one operator</a:t>
            </a:r>
          </a:p>
          <a:p>
            <a:r>
              <a:rPr lang="en-US" dirty="0" smtClean="0"/>
              <a:t>Works with most operators</a:t>
            </a:r>
          </a:p>
          <a:p>
            <a:r>
              <a:rPr lang="en-US" dirty="0" smtClean="0"/>
              <a:t>+=, *=, .=, etc.</a:t>
            </a:r>
          </a:p>
          <a:p>
            <a:r>
              <a:rPr lang="en-US" dirty="0" smtClean="0"/>
              <a:t>For example, '$</a:t>
            </a:r>
            <a:r>
              <a:rPr lang="en-US" dirty="0" err="1" smtClean="0"/>
              <a:t>var</a:t>
            </a:r>
            <a:r>
              <a:rPr lang="en-US" dirty="0" smtClean="0"/>
              <a:t> += 3' does the same thing as '$</a:t>
            </a:r>
            <a:r>
              <a:rPr lang="en-US" dirty="0" err="1" smtClean="0"/>
              <a:t>var</a:t>
            </a:r>
            <a:r>
              <a:rPr lang="en-US" dirty="0" smtClean="0"/>
              <a:t> = $</a:t>
            </a:r>
            <a:r>
              <a:rPr lang="en-US" dirty="0" err="1" smtClean="0"/>
              <a:t>var</a:t>
            </a:r>
            <a:r>
              <a:rPr lang="en-US" dirty="0" smtClean="0"/>
              <a:t> + 3'</a:t>
            </a:r>
          </a:p>
        </p:txBody>
      </p:sp>
    </p:spTree>
    <p:extLst>
      <p:ext uri="{BB962C8B-B14F-4D97-AF65-F5344CB8AC3E}">
        <p14:creationId xmlns:p14="http://schemas.microsoft.com/office/powerpoint/2010/main" val="3917097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3"/>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"4";</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884</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201691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Comparison operators</a:t>
            </a:r>
            <a:endParaRPr lang="en-US" dirty="0"/>
          </a:p>
        </p:txBody>
      </p:sp>
      <p:sp>
        <p:nvSpPr>
          <p:cNvPr id="7" name="Content Placeholder 6"/>
          <p:cNvSpPr>
            <a:spLocks noGrp="1"/>
          </p:cNvSpPr>
          <p:nvPr>
            <p:ph idx="1"/>
          </p:nvPr>
        </p:nvSpPr>
        <p:spPr/>
        <p:txBody>
          <a:bodyPr/>
          <a:lstStyle/>
          <a:p>
            <a:r>
              <a:rPr lang="en-US" dirty="0" smtClean="0"/>
              <a:t>Used to compare two values</a:t>
            </a:r>
          </a:p>
          <a:p>
            <a:r>
              <a:rPr lang="en-US" dirty="0" smtClean="0"/>
              <a:t>Return a Boolean value rather that a number</a:t>
            </a:r>
          </a:p>
          <a:p>
            <a:r>
              <a:rPr lang="en-US" dirty="0" smtClean="0"/>
              <a:t>Equal (==) and not equal (!= or &lt;&gt;)</a:t>
            </a:r>
          </a:p>
          <a:p>
            <a:r>
              <a:rPr lang="en-US" dirty="0" smtClean="0"/>
              <a:t>Greater than (&gt;) and less than (&lt;)</a:t>
            </a:r>
          </a:p>
          <a:p>
            <a:r>
              <a:rPr lang="en-US" dirty="0" smtClean="0"/>
              <a:t>Greater than or equal to (&gt;=) and less than or equal to (&lt;=)</a:t>
            </a:r>
          </a:p>
          <a:p>
            <a:r>
              <a:rPr lang="en-US" dirty="0" smtClean="0"/>
              <a:t>Identical (===) and not identical (!==)</a:t>
            </a:r>
          </a:p>
        </p:txBody>
      </p:sp>
    </p:spTree>
    <p:extLst>
      <p:ext uri="{BB962C8B-B14F-4D97-AF65-F5344CB8AC3E}">
        <p14:creationId xmlns:p14="http://schemas.microsoft.com/office/powerpoint/2010/main" val="29370381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0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5 == 5;</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2 != 3;</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6 &gt; 8;</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7 &lt;= 7;</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111</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333115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Logical operators</a:t>
            </a:r>
            <a:endParaRPr lang="en-US" dirty="0"/>
          </a:p>
        </p:txBody>
      </p:sp>
      <p:sp>
        <p:nvSpPr>
          <p:cNvPr id="7" name="Content Placeholder 6"/>
          <p:cNvSpPr>
            <a:spLocks noGrp="1"/>
          </p:cNvSpPr>
          <p:nvPr>
            <p:ph idx="1"/>
          </p:nvPr>
        </p:nvSpPr>
        <p:spPr/>
        <p:txBody>
          <a:bodyPr/>
          <a:lstStyle/>
          <a:p>
            <a:r>
              <a:rPr lang="en-US" dirty="0" smtClean="0"/>
              <a:t>Used on Boolean values</a:t>
            </a:r>
          </a:p>
          <a:p>
            <a:r>
              <a:rPr lang="en-US" dirty="0" smtClean="0"/>
              <a:t>Not (!) flips the value</a:t>
            </a:r>
          </a:p>
          <a:p>
            <a:r>
              <a:rPr lang="en-US" dirty="0" smtClean="0"/>
              <a:t>And (&amp;&amp;) is true if both values are true</a:t>
            </a:r>
          </a:p>
          <a:p>
            <a:r>
              <a:rPr lang="en-US" dirty="0" smtClean="0"/>
              <a:t>Or (||) is true if either value is true</a:t>
            </a:r>
          </a:p>
          <a:p>
            <a:r>
              <a:rPr lang="en-US" dirty="0" smtClean="0"/>
              <a:t>Can be combined, just like other operators</a:t>
            </a:r>
          </a:p>
        </p:txBody>
      </p:sp>
    </p:spTree>
    <p:extLst>
      <p:ext uri="{BB962C8B-B14F-4D97-AF65-F5344CB8AC3E}">
        <p14:creationId xmlns:p14="http://schemas.microsoft.com/office/powerpoint/2010/main" val="1564340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2"/>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&amp;&amp;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601962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Conditionals</a:t>
            </a:r>
            <a:endParaRPr lang="en-US" dirty="0"/>
          </a:p>
        </p:txBody>
      </p:sp>
      <p:sp>
        <p:nvSpPr>
          <p:cNvPr id="5" name="Text Placeholder 4"/>
          <p:cNvSpPr>
            <a:spLocks noGrp="1"/>
          </p:cNvSpPr>
          <p:nvPr>
            <p:ph type="body" idx="1"/>
          </p:nvPr>
        </p:nvSpPr>
        <p:spPr/>
        <p:txBody>
          <a:bodyPr/>
          <a:lstStyle/>
          <a:p>
            <a:r>
              <a:rPr lang="en-US" dirty="0" smtClean="0"/>
              <a:t>Deciding what to do</a:t>
            </a:r>
            <a:endParaRPr lang="en-US" dirty="0"/>
          </a:p>
        </p:txBody>
      </p:sp>
    </p:spTree>
    <p:extLst>
      <p:ext uri="{BB962C8B-B14F-4D97-AF65-F5344CB8AC3E}">
        <p14:creationId xmlns:p14="http://schemas.microsoft.com/office/powerpoint/2010/main" val="2214798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a:t>
            </a:r>
            <a:endParaRPr lang="en-US" dirty="0"/>
          </a:p>
        </p:txBody>
      </p:sp>
      <p:sp>
        <p:nvSpPr>
          <p:cNvPr id="5" name="Content Placeholder 4"/>
          <p:cNvSpPr>
            <a:spLocks noGrp="1"/>
          </p:cNvSpPr>
          <p:nvPr>
            <p:ph idx="1"/>
          </p:nvPr>
        </p:nvSpPr>
        <p:spPr/>
        <p:txBody>
          <a:bodyPr/>
          <a:lstStyle/>
          <a:p>
            <a:r>
              <a:rPr lang="en-US" dirty="0" smtClean="0"/>
              <a:t>Executes a section of code if a condition is true</a:t>
            </a:r>
          </a:p>
          <a:p>
            <a:r>
              <a:rPr lang="en-US" dirty="0" smtClean="0"/>
              <a:t>Condition is contained in parentheses ()</a:t>
            </a:r>
          </a:p>
          <a:p>
            <a:r>
              <a:rPr lang="en-US" dirty="0" smtClean="0"/>
              <a:t>Code to execute is contained in braces {}</a:t>
            </a:r>
          </a:p>
        </p:txBody>
      </p:sp>
    </p:spTree>
    <p:extLst>
      <p:ext uri="{BB962C8B-B14F-4D97-AF65-F5344CB8AC3E}">
        <p14:creationId xmlns:p14="http://schemas.microsoft.com/office/powerpoint/2010/main" val="199681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66842"/>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$number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$missing;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8462612" y="2790760"/>
            <a:ext cx="3112168" cy="2308324"/>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a:t>1</a:t>
            </a:r>
          </a:p>
          <a:p>
            <a:r>
              <a:rPr lang="en-US" sz="2400" dirty="0"/>
              <a:t>Notice: Undefined variable: missing in {filename} on line 7</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5624681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69"/>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'foo'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'bar'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!(6 &lt;= 3) )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foobar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7F0055"/>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err="1" smtClean="0"/>
              <a:t>foobar</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384576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Else</a:t>
            </a:r>
            <a:endParaRPr lang="en-US" dirty="0"/>
          </a:p>
        </p:txBody>
      </p:sp>
      <p:sp>
        <p:nvSpPr>
          <p:cNvPr id="5" name="Content Placeholder 4"/>
          <p:cNvSpPr>
            <a:spLocks noGrp="1"/>
          </p:cNvSpPr>
          <p:nvPr>
            <p:ph idx="1"/>
          </p:nvPr>
        </p:nvSpPr>
        <p:spPr/>
        <p:txBody>
          <a:bodyPr/>
          <a:lstStyle/>
          <a:p>
            <a:r>
              <a:rPr lang="en-US" dirty="0" smtClean="0"/>
              <a:t>Placed after an if statement</a:t>
            </a:r>
          </a:p>
          <a:p>
            <a:r>
              <a:rPr lang="en-US" dirty="0" smtClean="0"/>
              <a:t>Executes a block of code if the if statement was false</a:t>
            </a:r>
          </a:p>
          <a:p>
            <a:endParaRPr lang="en-US" dirty="0" smtClean="0"/>
          </a:p>
        </p:txBody>
      </p:sp>
    </p:spTree>
    <p:extLst>
      <p:ext uri="{BB962C8B-B14F-4D97-AF65-F5344CB8AC3E}">
        <p14:creationId xmlns:p14="http://schemas.microsoft.com/office/powerpoint/2010/main" val="34663124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2"/>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'true'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'false'</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err="1" smtClean="0"/>
              <a:t>truefalse</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5491473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Elseif</a:t>
            </a:r>
            <a:endParaRPr lang="en-US" dirty="0"/>
          </a:p>
        </p:txBody>
      </p:sp>
      <p:sp>
        <p:nvSpPr>
          <p:cNvPr id="5" name="Content Placeholder 4"/>
          <p:cNvSpPr>
            <a:spLocks noGrp="1"/>
          </p:cNvSpPr>
          <p:nvPr>
            <p:ph idx="1"/>
          </p:nvPr>
        </p:nvSpPr>
        <p:spPr/>
        <p:txBody>
          <a:bodyPr/>
          <a:lstStyle/>
          <a:p>
            <a:r>
              <a:rPr lang="en-US" dirty="0" smtClean="0"/>
              <a:t>Placed after an if or another </a:t>
            </a:r>
            <a:r>
              <a:rPr lang="en-US" dirty="0" err="1" smtClean="0"/>
              <a:t>elseif</a:t>
            </a:r>
            <a:r>
              <a:rPr lang="en-US" dirty="0" smtClean="0"/>
              <a:t> statement</a:t>
            </a:r>
          </a:p>
          <a:p>
            <a:r>
              <a:rPr lang="en-US" dirty="0" smtClean="0"/>
              <a:t>Works just like if, but is only checked if the previous statement was false</a:t>
            </a:r>
          </a:p>
          <a:p>
            <a:endParaRPr lang="en-US" dirty="0" smtClean="0"/>
          </a:p>
        </p:txBody>
      </p:sp>
    </p:spTree>
    <p:extLst>
      <p:ext uri="{BB962C8B-B14F-4D97-AF65-F5344CB8AC3E}">
        <p14:creationId xmlns:p14="http://schemas.microsoft.com/office/powerpoint/2010/main" val="2035612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72"/>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&lt;?</a:t>
            </a:r>
            <a:r>
              <a:rPr kumimoji="0" lang="en-US" altLang="en-US" sz="3200" b="0" i="0" u="none" strike="noStrike" cap="none" normalizeH="0" baseline="0" dirty="0" err="1" smtClean="0">
                <a:ln>
                  <a:noFill/>
                </a:ln>
                <a:solidFill>
                  <a:srgbClr val="7F0055"/>
                </a:solidFill>
                <a:effectLst/>
                <a:latin typeface="Arial Unicode MS" panose="020B0604020202020204" pitchFamily="34" charset="-128"/>
              </a:rPr>
              <a:t>php</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rgbClr val="000000"/>
              </a:solidFill>
              <a:effectLst/>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1;</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0)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0'</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1)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1'</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err="1" smtClean="0">
                <a:ln>
                  <a:noFill/>
                </a:ln>
                <a:solidFill>
                  <a:srgbClr val="7F0055"/>
                </a:solidFill>
                <a:effectLst/>
                <a:latin typeface="Arial Unicode MS" panose="020B0604020202020204" pitchFamily="34" charset="-128"/>
              </a:rPr>
              <a:t>elseif</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err="1" smtClean="0">
                <a:ln>
                  <a:noFill/>
                </a:ln>
                <a:solidFill>
                  <a:srgbClr val="000000"/>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 2) {</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1" i="0" u="none" strike="noStrike" cap="none" normalizeH="0" baseline="0" dirty="0" smtClean="0">
                <a:ln>
                  <a:noFill/>
                </a:ln>
                <a:solidFill>
                  <a:srgbClr val="7F0055"/>
                </a:solidFill>
                <a:effectLst/>
                <a:latin typeface="Arial Unicode MS" panose="020B0604020202020204" pitchFamily="34" charset="-128"/>
              </a:rPr>
              <a:t>echo</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a:t>
            </a:r>
            <a:r>
              <a:rPr kumimoji="0" lang="en-US" altLang="en-US" sz="3200" b="0" i="0" u="none" strike="noStrike" cap="none" normalizeH="0" baseline="0" dirty="0" err="1" smtClean="0">
                <a:ln>
                  <a:noFill/>
                </a:ln>
                <a:solidFill>
                  <a:srgbClr val="2A00FF"/>
                </a:solidFill>
                <a:effectLst/>
                <a:latin typeface="Arial Unicode MS" panose="020B0604020202020204" pitchFamily="34" charset="-128"/>
              </a:rPr>
              <a:t>var</a:t>
            </a:r>
            <a:r>
              <a:rPr kumimoji="0" lang="en-US" altLang="en-US" sz="3200" b="0" i="0" u="none" strike="noStrike" cap="none" normalizeH="0" baseline="0" dirty="0" smtClean="0">
                <a:ln>
                  <a:noFill/>
                </a:ln>
                <a:solidFill>
                  <a:srgbClr val="2A00FF"/>
                </a:solidFill>
                <a:effectLst/>
                <a:latin typeface="Arial Unicode MS" panose="020B0604020202020204" pitchFamily="34" charset="-128"/>
              </a:rPr>
              <a:t> is 2'</a:t>
            </a: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00"/>
                </a:solidFill>
                <a:effectLst/>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7F0055"/>
                </a:solidFill>
                <a:effectLst/>
                <a:latin typeface="Arial Unicode MS" panose="020B0604020202020204" pitchFamily="34" charset="-128"/>
              </a:rPr>
              <a:t>?&gt;</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err="1" smtClean="0"/>
              <a:t>var</a:t>
            </a:r>
            <a:r>
              <a:rPr lang="en-US" altLang="en-US" sz="2400" dirty="0" smtClean="0"/>
              <a:t> is 1</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1105388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Switch</a:t>
            </a:r>
            <a:endParaRPr lang="en-US" dirty="0"/>
          </a:p>
        </p:txBody>
      </p:sp>
      <p:sp>
        <p:nvSpPr>
          <p:cNvPr id="5" name="Content Placeholder 4"/>
          <p:cNvSpPr>
            <a:spLocks noGrp="1"/>
          </p:cNvSpPr>
          <p:nvPr>
            <p:ph idx="1"/>
          </p:nvPr>
        </p:nvSpPr>
        <p:spPr/>
        <p:txBody>
          <a:bodyPr/>
          <a:lstStyle/>
          <a:p>
            <a:r>
              <a:rPr lang="en-US" dirty="0" smtClean="0"/>
              <a:t>Executes one of several sections of code depending on the value of a variable</a:t>
            </a:r>
          </a:p>
          <a:p>
            <a:r>
              <a:rPr lang="en-US" dirty="0" smtClean="0"/>
              <a:t>Can be used in place of long chains of </a:t>
            </a:r>
            <a:r>
              <a:rPr lang="en-US" dirty="0" err="1" smtClean="0"/>
              <a:t>elseifs</a:t>
            </a:r>
            <a:endParaRPr lang="en-US" dirty="0" smtClean="0"/>
          </a:p>
          <a:p>
            <a:r>
              <a:rPr lang="en-US" dirty="0" smtClean="0"/>
              <a:t>Each section starts with “case value:” and ends with “break;”</a:t>
            </a:r>
          </a:p>
          <a:p>
            <a:r>
              <a:rPr lang="en-US" dirty="0" smtClean="0"/>
              <a:t>Works with integers, floats, and strings</a:t>
            </a:r>
          </a:p>
          <a:p>
            <a:endParaRPr lang="en-US" dirty="0" smtClean="0"/>
          </a:p>
        </p:txBody>
      </p:sp>
    </p:spTree>
    <p:extLst>
      <p:ext uri="{BB962C8B-B14F-4D97-AF65-F5344CB8AC3E}">
        <p14:creationId xmlns:p14="http://schemas.microsoft.com/office/powerpoint/2010/main" val="596196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096"/>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switch</a:t>
            </a:r>
            <a:r>
              <a:rPr lang="en-US" altLang="en-US" sz="3200" dirty="0" smtClean="0">
                <a:solidFill>
                  <a:srgbClr val="000000"/>
                </a:solidFill>
                <a:latin typeface="Arial Unicode MS" panose="020B0604020202020204" pitchFamily="34" charset="-128"/>
              </a:rPr>
              <a:t> (2)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case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1</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“one"</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case</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“two"</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break</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two</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472138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Loops</a:t>
            </a:r>
            <a:endParaRPr lang="en-US" dirty="0"/>
          </a:p>
        </p:txBody>
      </p:sp>
      <p:sp>
        <p:nvSpPr>
          <p:cNvPr id="5" name="Text Placeholder 4"/>
          <p:cNvSpPr>
            <a:spLocks noGrp="1"/>
          </p:cNvSpPr>
          <p:nvPr>
            <p:ph type="body" idx="1"/>
          </p:nvPr>
        </p:nvSpPr>
        <p:spPr/>
        <p:txBody>
          <a:bodyPr/>
          <a:lstStyle/>
          <a:p>
            <a:r>
              <a:rPr lang="en-US" dirty="0" smtClean="0"/>
              <a:t>Do it again (and again and again)</a:t>
            </a:r>
            <a:endParaRPr lang="en-US" dirty="0"/>
          </a:p>
        </p:txBody>
      </p:sp>
    </p:spTree>
    <p:extLst>
      <p:ext uri="{BB962C8B-B14F-4D97-AF65-F5344CB8AC3E}">
        <p14:creationId xmlns:p14="http://schemas.microsoft.com/office/powerpoint/2010/main" val="1112268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While</a:t>
            </a:r>
            <a:endParaRPr lang="en-US" dirty="0"/>
          </a:p>
        </p:txBody>
      </p:sp>
      <p:sp>
        <p:nvSpPr>
          <p:cNvPr id="5" name="Content Placeholder 4"/>
          <p:cNvSpPr>
            <a:spLocks noGrp="1"/>
          </p:cNvSpPr>
          <p:nvPr>
            <p:ph idx="1"/>
          </p:nvPr>
        </p:nvSpPr>
        <p:spPr/>
        <p:txBody>
          <a:bodyPr/>
          <a:lstStyle/>
          <a:p>
            <a:r>
              <a:rPr lang="en-US" dirty="0" smtClean="0"/>
              <a:t>Repeats a block of code as long as a conditional is true</a:t>
            </a:r>
            <a:endParaRPr lang="en-US" dirty="0"/>
          </a:p>
          <a:p>
            <a:r>
              <a:rPr lang="en-US" dirty="0" smtClean="0"/>
              <a:t>Similar syntax to if</a:t>
            </a:r>
          </a:p>
        </p:txBody>
      </p:sp>
    </p:spTree>
    <p:extLst>
      <p:ext uri="{BB962C8B-B14F-4D97-AF65-F5344CB8AC3E}">
        <p14:creationId xmlns:p14="http://schemas.microsoft.com/office/powerpoint/2010/main" val="956046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20985"/>
            <a:ext cx="10957560" cy="5139869"/>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1;</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while</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&lt; 5)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1234</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991907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smtClean="0"/>
              <a:t>scalar types</a:t>
            </a:r>
          </a:p>
          <a:p>
            <a:pPr lvl="1"/>
            <a:r>
              <a:rPr lang="en-US" dirty="0" smtClean="0"/>
              <a:t>null</a:t>
            </a:r>
          </a:p>
          <a:p>
            <a:pPr lvl="1"/>
            <a:r>
              <a:rPr lang="en-US" dirty="0" err="1" smtClean="0"/>
              <a:t>boolean</a:t>
            </a:r>
            <a:endParaRPr lang="en-US" dirty="0" smtClean="0"/>
          </a:p>
          <a:p>
            <a:pPr lvl="1"/>
            <a:r>
              <a:rPr lang="en-US" dirty="0" smtClean="0"/>
              <a:t>integer</a:t>
            </a:r>
          </a:p>
          <a:p>
            <a:pPr lvl="1"/>
            <a:r>
              <a:rPr lang="en-US" dirty="0" smtClean="0"/>
              <a:t>float</a:t>
            </a:r>
          </a:p>
          <a:p>
            <a:pPr lvl="1"/>
            <a:r>
              <a:rPr lang="en-US" dirty="0" smtClean="0"/>
              <a:t>string</a:t>
            </a:r>
          </a:p>
          <a:p>
            <a:r>
              <a:rPr lang="en-US" dirty="0" smtClean="0"/>
              <a:t>non-scalar types</a:t>
            </a:r>
          </a:p>
          <a:p>
            <a:pPr lvl="1"/>
            <a:r>
              <a:rPr lang="en-US" dirty="0" smtClean="0"/>
              <a:t>resource</a:t>
            </a:r>
          </a:p>
          <a:p>
            <a:pPr lvl="1"/>
            <a:r>
              <a:rPr lang="en-US" dirty="0" smtClean="0"/>
              <a:t>object</a:t>
            </a:r>
          </a:p>
          <a:p>
            <a:pPr lvl="1"/>
            <a:r>
              <a:rPr lang="en-US" dirty="0" smtClean="0"/>
              <a:t>array</a:t>
            </a:r>
            <a:endParaRPr lang="en-US" dirty="0"/>
          </a:p>
        </p:txBody>
      </p:sp>
    </p:spTree>
    <p:extLst>
      <p:ext uri="{BB962C8B-B14F-4D97-AF65-F5344CB8AC3E}">
        <p14:creationId xmlns:p14="http://schemas.microsoft.com/office/powerpoint/2010/main" val="963436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Do…While</a:t>
            </a:r>
            <a:endParaRPr lang="en-US" dirty="0"/>
          </a:p>
        </p:txBody>
      </p:sp>
      <p:sp>
        <p:nvSpPr>
          <p:cNvPr id="5" name="Content Placeholder 4"/>
          <p:cNvSpPr>
            <a:spLocks noGrp="1"/>
          </p:cNvSpPr>
          <p:nvPr>
            <p:ph idx="1"/>
          </p:nvPr>
        </p:nvSpPr>
        <p:spPr/>
        <p:txBody>
          <a:bodyPr/>
          <a:lstStyle/>
          <a:p>
            <a:r>
              <a:rPr lang="en-US" dirty="0" smtClean="0"/>
              <a:t>Similar to while, but checks the conditional at the end of the loop</a:t>
            </a:r>
          </a:p>
          <a:p>
            <a:r>
              <a:rPr lang="en-US" dirty="0" smtClean="0"/>
              <a:t>Used to make sure the loop runs at least once</a:t>
            </a:r>
          </a:p>
        </p:txBody>
      </p:sp>
    </p:spTree>
    <p:extLst>
      <p:ext uri="{BB962C8B-B14F-4D97-AF65-F5344CB8AC3E}">
        <p14:creationId xmlns:p14="http://schemas.microsoft.com/office/powerpoint/2010/main" val="17735074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82542"/>
            <a:ext cx="10957560" cy="5016758"/>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5;</a:t>
            </a:r>
          </a:p>
          <a:p>
            <a:pPr marL="0" lvl="0" indent="0" eaLnBrk="0" fontAlgn="base" hangingPunct="0">
              <a:lnSpc>
                <a:spcPct val="100000"/>
              </a:lnSpc>
              <a:spcBef>
                <a:spcPct val="0"/>
              </a:spcBef>
              <a:spcAft>
                <a:spcPct val="0"/>
              </a:spcAft>
              <a:buNone/>
            </a:pPr>
            <a:endParaRPr lang="en-US" altLang="en-US" sz="3200" b="1"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do</a:t>
            </a:r>
            <a:r>
              <a:rPr lang="en-US" altLang="en-US" sz="3200" dirty="0" smtClean="0">
                <a:solidFill>
                  <a:srgbClr val="000000"/>
                </a:solidFill>
                <a:latin typeface="Arial Unicode MS" panose="020B0604020202020204" pitchFamily="34" charset="-128"/>
              </a:rPr>
              <a:t>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echo</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while</a:t>
            </a:r>
            <a:r>
              <a:rPr lang="en-US" altLang="en-US" sz="3200" dirty="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&lt;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2790756"/>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t>5</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759571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a:t>
            </a:r>
            <a:endParaRPr lang="en-US" dirty="0"/>
          </a:p>
        </p:txBody>
      </p:sp>
      <p:sp>
        <p:nvSpPr>
          <p:cNvPr id="5" name="Content Placeholder 4"/>
          <p:cNvSpPr>
            <a:spLocks noGrp="1"/>
          </p:cNvSpPr>
          <p:nvPr>
            <p:ph idx="1"/>
          </p:nvPr>
        </p:nvSpPr>
        <p:spPr/>
        <p:txBody>
          <a:bodyPr/>
          <a:lstStyle/>
          <a:p>
            <a:r>
              <a:rPr lang="en-US" dirty="0" smtClean="0"/>
              <a:t>Executes an instruction before the loop starts</a:t>
            </a:r>
          </a:p>
          <a:p>
            <a:r>
              <a:rPr lang="en-US" dirty="0" smtClean="0"/>
              <a:t>Loops while a condition is true, executing an instruction at the end of each loop</a:t>
            </a:r>
          </a:p>
        </p:txBody>
      </p:sp>
    </p:spTree>
    <p:extLst>
      <p:ext uri="{BB962C8B-B14F-4D97-AF65-F5344CB8AC3E}">
        <p14:creationId xmlns:p14="http://schemas.microsoft.com/office/powerpoint/2010/main" val="29770590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128765"/>
            <a:ext cx="10957560" cy="452431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for</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 1; $</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&lt; 10; $</a:t>
            </a:r>
            <a:r>
              <a:rPr lang="en-US" altLang="en-US" sz="3200" dirty="0" err="1">
                <a:solidFill>
                  <a:srgbClr val="000000"/>
                </a:solidFill>
                <a:latin typeface="Arial Unicode MS" panose="020B0604020202020204" pitchFamily="34" charset="-128"/>
              </a:rPr>
              <a:t>i</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i</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t>123456789</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8827616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Text Placeholder 4"/>
          <p:cNvSpPr>
            <a:spLocks noGrp="1"/>
          </p:cNvSpPr>
          <p:nvPr>
            <p:ph type="body" idx="1"/>
          </p:nvPr>
        </p:nvSpPr>
        <p:spPr/>
        <p:txBody>
          <a:bodyPr/>
          <a:lstStyle/>
          <a:p>
            <a:r>
              <a:rPr lang="en-US" dirty="0" smtClean="0"/>
              <a:t>Reusable chunks of code</a:t>
            </a:r>
            <a:endParaRPr lang="en-US" dirty="0"/>
          </a:p>
        </p:txBody>
      </p:sp>
    </p:spTree>
    <p:extLst>
      <p:ext uri="{BB962C8B-B14F-4D97-AF65-F5344CB8AC3E}">
        <p14:creationId xmlns:p14="http://schemas.microsoft.com/office/powerpoint/2010/main" val="33986468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Function Basics</a:t>
            </a:r>
            <a:endParaRPr lang="en-US" dirty="0"/>
          </a:p>
        </p:txBody>
      </p:sp>
      <p:sp>
        <p:nvSpPr>
          <p:cNvPr id="8" name="Content Placeholder 7"/>
          <p:cNvSpPr>
            <a:spLocks noGrp="1"/>
          </p:cNvSpPr>
          <p:nvPr>
            <p:ph idx="1"/>
          </p:nvPr>
        </p:nvSpPr>
        <p:spPr/>
        <p:txBody>
          <a:bodyPr/>
          <a:lstStyle/>
          <a:p>
            <a:r>
              <a:rPr lang="en-US" dirty="0" smtClean="0"/>
              <a:t>Chunk of code that can be used in other places</a:t>
            </a:r>
          </a:p>
          <a:p>
            <a:r>
              <a:rPr lang="en-US" dirty="0" smtClean="0"/>
              <a:t>Data is given to the function via arguments</a:t>
            </a:r>
          </a:p>
          <a:p>
            <a:r>
              <a:rPr lang="en-US" dirty="0" smtClean="0"/>
              <a:t>Functions may return a value</a:t>
            </a:r>
          </a:p>
          <a:p>
            <a:r>
              <a:rPr lang="en-US" dirty="0" smtClean="0"/>
              <a:t>Can be used like a variable or on their own</a:t>
            </a:r>
            <a:endParaRPr lang="en-US" dirty="0"/>
          </a:p>
        </p:txBody>
      </p:sp>
    </p:spTree>
    <p:extLst>
      <p:ext uri="{BB962C8B-B14F-4D97-AF65-F5344CB8AC3E}">
        <p14:creationId xmlns:p14="http://schemas.microsoft.com/office/powerpoint/2010/main" val="31249511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25"/>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(2,4</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(1,5</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a:t>
            </a:r>
            <a:r>
              <a:rPr lang="en-US" altLang="en-US" sz="3200" dirty="0" err="1">
                <a:solidFill>
                  <a:srgbClr val="000000"/>
                </a:solidFill>
                <a:latin typeface="Arial Unicode MS" panose="020B0604020202020204" pitchFamily="34" charset="-128"/>
              </a:rPr>
              <a:t>var</a:t>
            </a:r>
            <a:r>
              <a:rPr lang="en-US" altLang="en-US" sz="3200" dirty="0">
                <a:solidFill>
                  <a:srgbClr val="000000"/>
                </a:solidFill>
                <a:latin typeface="Arial Unicode MS" panose="020B0604020202020204" pitchFamily="34" charset="-128"/>
              </a:rPr>
              <a:t>, 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(3, </a:t>
            </a:r>
            <a:r>
              <a:rPr lang="en-US" altLang="en-US" sz="3200" b="1" dirty="0">
                <a:solidFill>
                  <a:srgbClr val="7F0055"/>
                </a:solidFill>
                <a:latin typeface="Arial Unicode MS" panose="020B0604020202020204" pitchFamily="34" charset="-128"/>
              </a:rPr>
              <a:t>pow</a:t>
            </a:r>
            <a:r>
              <a:rPr lang="en-US" altLang="en-US" sz="3200" dirty="0">
                <a:solidFill>
                  <a:srgbClr val="000000"/>
                </a:solidFill>
                <a:latin typeface="Arial Unicode MS" panose="020B0604020202020204" pitchFamily="34" charset="-128"/>
              </a:rPr>
              <a:t>(4,2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sz="2400" dirty="0"/>
              <a:t>16143046721</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4111405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a:t>
            </a:r>
            <a:endParaRPr lang="en-US" dirty="0"/>
          </a:p>
        </p:txBody>
      </p:sp>
      <p:sp>
        <p:nvSpPr>
          <p:cNvPr id="8" name="Content Placeholder 7"/>
          <p:cNvSpPr>
            <a:spLocks noGrp="1"/>
          </p:cNvSpPr>
          <p:nvPr>
            <p:ph idx="1"/>
          </p:nvPr>
        </p:nvSpPr>
        <p:spPr/>
        <p:txBody>
          <a:bodyPr/>
          <a:lstStyle/>
          <a:p>
            <a:r>
              <a:rPr lang="en-US" dirty="0" smtClean="0"/>
              <a:t>Naming rules are the same as variables</a:t>
            </a:r>
          </a:p>
          <a:p>
            <a:r>
              <a:rPr lang="en-US" dirty="0" smtClean="0"/>
              <a:t>Defined with the function keyword</a:t>
            </a:r>
          </a:p>
          <a:p>
            <a:r>
              <a:rPr lang="en-US" dirty="0" smtClean="0"/>
              <a:t>Can be declared and called anywhere… sort of</a:t>
            </a:r>
            <a:endParaRPr lang="en-US" dirty="0"/>
          </a:p>
        </p:txBody>
      </p:sp>
    </p:spTree>
    <p:extLst>
      <p:ext uri="{BB962C8B-B14F-4D97-AF65-F5344CB8AC3E}">
        <p14:creationId xmlns:p14="http://schemas.microsoft.com/office/powerpoint/2010/main" val="674288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574772"/>
            <a:ext cx="10957560" cy="5632311"/>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err="1" smtClean="0">
                <a:solidFill>
                  <a:srgbClr val="000000"/>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foobar</a:t>
            </a: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smtClean="0">
                <a:solidFill>
                  <a:srgbClr val="2A00FF"/>
                </a:solidFill>
                <a:latin typeface="Arial Unicode MS" panose="020B0604020202020204" pitchFamily="34" charset="-128"/>
              </a:rPr>
              <a:t>'</a:t>
            </a:r>
            <a:r>
              <a:rPr lang="en-US" altLang="en-US" sz="3200" dirty="0" err="1" smtClean="0">
                <a:solidFill>
                  <a:srgbClr val="2A00FF"/>
                </a:solidFill>
                <a:latin typeface="Arial Unicode MS" panose="020B0604020202020204" pitchFamily="34" charset="-128"/>
              </a:rPr>
              <a:t>foobar</a:t>
            </a:r>
            <a:r>
              <a:rPr lang="en-US" altLang="en-US" sz="3200" dirty="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err="1" smtClean="0">
                <a:solidFill>
                  <a:srgbClr val="000000"/>
                </a:solidFill>
                <a:latin typeface="Arial Unicode MS" panose="020B0604020202020204" pitchFamily="34" charset="-128"/>
              </a:rPr>
              <a:t>foobar</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2"/>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err="1" smtClean="0">
                <a:latin typeface="Arial" panose="020B0604020202020204" pitchFamily="34" charset="0"/>
              </a:rPr>
              <a:t>foobarfoobar</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6197810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Defining a Function with Arguments</a:t>
            </a:r>
            <a:endParaRPr lang="en-US" dirty="0"/>
          </a:p>
        </p:txBody>
      </p:sp>
      <p:sp>
        <p:nvSpPr>
          <p:cNvPr id="8" name="Content Placeholder 7"/>
          <p:cNvSpPr>
            <a:spLocks noGrp="1"/>
          </p:cNvSpPr>
          <p:nvPr>
            <p:ph idx="1"/>
          </p:nvPr>
        </p:nvSpPr>
        <p:spPr/>
        <p:txBody>
          <a:bodyPr/>
          <a:lstStyle/>
          <a:p>
            <a:r>
              <a:rPr lang="en-US" dirty="0" smtClean="0"/>
              <a:t>Arguments are stored to variables</a:t>
            </a:r>
          </a:p>
          <a:p>
            <a:r>
              <a:rPr lang="en-US" dirty="0" smtClean="0"/>
              <a:t>Variables are listed in the parentheses in the definition</a:t>
            </a:r>
          </a:p>
          <a:p>
            <a:r>
              <a:rPr lang="en-US" dirty="0" smtClean="0"/>
              <a:t>Separate arguments with commas</a:t>
            </a:r>
            <a:endParaRPr lang="en-US" dirty="0"/>
          </a:p>
        </p:txBody>
      </p:sp>
    </p:spTree>
    <p:extLst>
      <p:ext uri="{BB962C8B-B14F-4D97-AF65-F5344CB8AC3E}">
        <p14:creationId xmlns:p14="http://schemas.microsoft.com/office/powerpoint/2010/main" val="193705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Juggling</a:t>
            </a:r>
            <a:endParaRPr lang="en-US" dirty="0"/>
          </a:p>
        </p:txBody>
      </p:sp>
      <p:sp>
        <p:nvSpPr>
          <p:cNvPr id="3" name="Content Placeholder 2"/>
          <p:cNvSpPr>
            <a:spLocks noGrp="1"/>
          </p:cNvSpPr>
          <p:nvPr>
            <p:ph idx="1"/>
          </p:nvPr>
        </p:nvSpPr>
        <p:spPr/>
        <p:txBody>
          <a:bodyPr/>
          <a:lstStyle/>
          <a:p>
            <a:r>
              <a:rPr lang="en-US" dirty="0" smtClean="0"/>
              <a:t>Every variable has a type, but PHP does its best to ignore them</a:t>
            </a:r>
          </a:p>
          <a:p>
            <a:r>
              <a:rPr lang="en-US" dirty="0" smtClean="0"/>
              <a:t>PHP tries to convert values to the type it thinks you want</a:t>
            </a:r>
          </a:p>
        </p:txBody>
      </p:sp>
    </p:spTree>
    <p:extLst>
      <p:ext uri="{BB962C8B-B14F-4D97-AF65-F5344CB8AC3E}">
        <p14:creationId xmlns:p14="http://schemas.microsoft.com/office/powerpoint/2010/main" val="17281458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32"/>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addandecho</a:t>
            </a:r>
            <a:r>
              <a:rPr lang="en-US" altLang="en-US" sz="3200" dirty="0">
                <a:solidFill>
                  <a:srgbClr val="000000"/>
                </a:solidFill>
                <a:latin typeface="Arial Unicode MS" panose="020B0604020202020204" pitchFamily="34" charset="-128"/>
              </a:rPr>
              <a:t>($num1,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a:t>
            </a:r>
            <a:r>
              <a:rPr lang="en-US" altLang="en-US" sz="3200" dirty="0" smtClean="0">
                <a:solidFill>
                  <a:srgbClr val="000000"/>
                </a:solidFill>
                <a:latin typeface="Arial Unicode MS" panose="020B0604020202020204" pitchFamily="34" charset="-128"/>
              </a:rPr>
              <a:t>num2</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err="1" smtClean="0">
                <a:solidFill>
                  <a:srgbClr val="000000"/>
                </a:solidFill>
                <a:latin typeface="Arial Unicode MS" panose="020B0604020202020204" pitchFamily="34" charset="-128"/>
              </a:rPr>
              <a:t>addandecho</a:t>
            </a:r>
            <a:r>
              <a:rPr lang="en-US" altLang="en-US" sz="3200" dirty="0" smtClean="0">
                <a:solidFill>
                  <a:srgbClr val="000000"/>
                </a:solidFill>
                <a:latin typeface="Arial Unicode MS" panose="020B0604020202020204" pitchFamily="34" charset="-128"/>
              </a:rPr>
              <a:t>(2</a:t>
            </a:r>
            <a:r>
              <a:rPr lang="en-US" altLang="en-US" sz="3200" dirty="0">
                <a:solidFill>
                  <a:srgbClr val="000000"/>
                </a:solidFill>
                <a:latin typeface="Arial Unicode MS" panose="020B0604020202020204" pitchFamily="34" charset="-128"/>
              </a:rPr>
              <a:t>,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3200" dirty="0" smtClean="0">
                <a:solidFill>
                  <a:srgbClr val="000000"/>
                </a:solidFill>
                <a:latin typeface="Arial Unicode MS" panose="020B0604020202020204" pitchFamily="34" charset="-128"/>
              </a:rPr>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768764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Return Values</a:t>
            </a:r>
            <a:endParaRPr lang="en-US" dirty="0"/>
          </a:p>
        </p:txBody>
      </p:sp>
      <p:sp>
        <p:nvSpPr>
          <p:cNvPr id="8" name="Content Placeholder 7"/>
          <p:cNvSpPr>
            <a:spLocks noGrp="1"/>
          </p:cNvSpPr>
          <p:nvPr>
            <p:ph idx="1"/>
          </p:nvPr>
        </p:nvSpPr>
        <p:spPr/>
        <p:txBody>
          <a:bodyPr/>
          <a:lstStyle/>
          <a:p>
            <a:r>
              <a:rPr lang="en-US" dirty="0" smtClean="0"/>
              <a:t>A value can be returned with the return keyword</a:t>
            </a:r>
          </a:p>
          <a:p>
            <a:r>
              <a:rPr lang="en-US" dirty="0" smtClean="0"/>
              <a:t>Any data type can be returned</a:t>
            </a:r>
          </a:p>
          <a:p>
            <a:r>
              <a:rPr lang="en-US" dirty="0" smtClean="0"/>
              <a:t>Function stops at return, nothing after it gets run</a:t>
            </a:r>
            <a:endParaRPr lang="en-US" dirty="0"/>
          </a:p>
        </p:txBody>
      </p:sp>
    </p:spTree>
    <p:extLst>
      <p:ext uri="{BB962C8B-B14F-4D97-AF65-F5344CB8AC3E}">
        <p14:creationId xmlns:p14="http://schemas.microsoft.com/office/powerpoint/2010/main" val="613190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821000"/>
            <a:ext cx="10957560" cy="5139869"/>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function</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addandreturn</a:t>
            </a:r>
            <a:r>
              <a:rPr lang="en-US" altLang="en-US" sz="3200" dirty="0">
                <a:solidFill>
                  <a:srgbClr val="000000"/>
                </a:solidFill>
                <a:latin typeface="Arial Unicode MS" panose="020B0604020202020204" pitchFamily="34" charset="-128"/>
              </a:rPr>
              <a:t>($num1, $num2) </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return</a:t>
            </a:r>
            <a:r>
              <a:rPr lang="en-US" altLang="en-US" sz="3200" dirty="0" smtClean="0">
                <a:solidFill>
                  <a:srgbClr val="000000"/>
                </a:solidFill>
                <a:latin typeface="Arial Unicode MS" panose="020B0604020202020204" pitchFamily="34" charset="-128"/>
              </a:rPr>
              <a:t> </a:t>
            </a:r>
            <a:r>
              <a:rPr lang="en-US" altLang="en-US" sz="3200" dirty="0">
                <a:solidFill>
                  <a:srgbClr val="000000"/>
                </a:solidFill>
                <a:latin typeface="Arial Unicode MS" panose="020B0604020202020204" pitchFamily="34" charset="-128"/>
              </a:rPr>
              <a:t>$num1 + $num2</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a:solidFill>
                  <a:srgbClr val="000000"/>
                </a:solidFill>
                <a:latin typeface="Arial Unicode MS" panose="020B0604020202020204" pitchFamily="34" charset="-128"/>
              </a:rPr>
              <a:t> </a:t>
            </a:r>
            <a:r>
              <a:rPr lang="en-US" altLang="en-US" sz="3200" b="1" dirty="0" smtClean="0">
                <a:solidFill>
                  <a:srgbClr val="000000"/>
                </a:solidFill>
                <a:latin typeface="Arial Unicode MS" panose="020B0604020202020204" pitchFamily="34" charset="-128"/>
              </a:rPr>
              <a:t>   </a:t>
            </a: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'I never get run</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dirty="0" err="1">
                <a:solidFill>
                  <a:srgbClr val="000000"/>
                </a:solidFill>
                <a:latin typeface="Arial Unicode MS" panose="020B0604020202020204" pitchFamily="34" charset="-128"/>
              </a:rPr>
              <a:t>addandreturn</a:t>
            </a:r>
            <a:r>
              <a:rPr lang="en-US" altLang="en-US" sz="3200" dirty="0">
                <a:solidFill>
                  <a:srgbClr val="000000"/>
                </a:solidFill>
                <a:latin typeface="Arial Unicode MS" panose="020B0604020202020204" pitchFamily="34" charset="-128"/>
              </a:rPr>
              <a:t>(2, 3</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69"/>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5</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4281824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The Standard Library</a:t>
            </a:r>
            <a:endParaRPr lang="en-US" dirty="0"/>
          </a:p>
        </p:txBody>
      </p:sp>
      <p:sp>
        <p:nvSpPr>
          <p:cNvPr id="8" name="Content Placeholder 7"/>
          <p:cNvSpPr>
            <a:spLocks noGrp="1"/>
          </p:cNvSpPr>
          <p:nvPr>
            <p:ph idx="1"/>
          </p:nvPr>
        </p:nvSpPr>
        <p:spPr/>
        <p:txBody>
          <a:bodyPr/>
          <a:lstStyle/>
          <a:p>
            <a:r>
              <a:rPr lang="en-US" dirty="0" smtClean="0"/>
              <a:t>All the functions built in to PHP are part of the standard library</a:t>
            </a:r>
          </a:p>
          <a:p>
            <a:r>
              <a:rPr lang="en-US" dirty="0" smtClean="0"/>
              <a:t>Information about all the functions in the standard library can be found at php.net/manual</a:t>
            </a:r>
            <a:endParaRPr lang="en-US" dirty="0"/>
          </a:p>
        </p:txBody>
      </p:sp>
    </p:spTree>
    <p:extLst>
      <p:ext uri="{BB962C8B-B14F-4D97-AF65-F5344CB8AC3E}">
        <p14:creationId xmlns:p14="http://schemas.microsoft.com/office/powerpoint/2010/main" val="10641439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Files</a:t>
            </a:r>
            <a:endParaRPr lang="en-US" dirty="0"/>
          </a:p>
        </p:txBody>
      </p:sp>
      <p:sp>
        <p:nvSpPr>
          <p:cNvPr id="5" name="Text Placeholder 4"/>
          <p:cNvSpPr>
            <a:spLocks noGrp="1"/>
          </p:cNvSpPr>
          <p:nvPr>
            <p:ph type="body" idx="1"/>
          </p:nvPr>
        </p:nvSpPr>
        <p:spPr/>
        <p:txBody>
          <a:bodyPr/>
          <a:lstStyle/>
          <a:p>
            <a:r>
              <a:rPr lang="en-US" dirty="0" smtClean="0"/>
              <a:t>Using permanent storage</a:t>
            </a:r>
            <a:endParaRPr lang="en-US" dirty="0"/>
          </a:p>
        </p:txBody>
      </p:sp>
    </p:spTree>
    <p:extLst>
      <p:ext uri="{BB962C8B-B14F-4D97-AF65-F5344CB8AC3E}">
        <p14:creationId xmlns:p14="http://schemas.microsoft.com/office/powerpoint/2010/main" val="37703535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Include/Require</a:t>
            </a:r>
            <a:endParaRPr lang="en-US" dirty="0"/>
          </a:p>
        </p:txBody>
      </p:sp>
      <p:sp>
        <p:nvSpPr>
          <p:cNvPr id="8" name="Content Placeholder 7"/>
          <p:cNvSpPr>
            <a:spLocks noGrp="1"/>
          </p:cNvSpPr>
          <p:nvPr>
            <p:ph idx="1"/>
          </p:nvPr>
        </p:nvSpPr>
        <p:spPr/>
        <p:txBody>
          <a:bodyPr/>
          <a:lstStyle/>
          <a:p>
            <a:r>
              <a:rPr lang="en-US" dirty="0" smtClean="0"/>
              <a:t>Include allows you to use more than one file for your project</a:t>
            </a:r>
          </a:p>
          <a:p>
            <a:r>
              <a:rPr lang="en-US" dirty="0" smtClean="0"/>
              <a:t>Including a file allows you to use all the functions and variables defined in that file</a:t>
            </a:r>
          </a:p>
          <a:p>
            <a:r>
              <a:rPr lang="en-US" dirty="0" smtClean="0"/>
              <a:t>Include will just print a warning if something goes wrong, require will stop everything</a:t>
            </a:r>
            <a:endParaRPr lang="en-US" dirty="0"/>
          </a:p>
        </p:txBody>
      </p:sp>
    </p:spTree>
    <p:extLst>
      <p:ext uri="{BB962C8B-B14F-4D97-AF65-F5344CB8AC3E}">
        <p14:creationId xmlns:p14="http://schemas.microsoft.com/office/powerpoint/2010/main" val="1492454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file_put_contents</a:t>
            </a:r>
            <a:endParaRPr lang="en-US" dirty="0"/>
          </a:p>
        </p:txBody>
      </p:sp>
      <p:sp>
        <p:nvSpPr>
          <p:cNvPr id="8" name="Content Placeholder 7"/>
          <p:cNvSpPr>
            <a:spLocks noGrp="1"/>
          </p:cNvSpPr>
          <p:nvPr>
            <p:ph idx="1"/>
          </p:nvPr>
        </p:nvSpPr>
        <p:spPr/>
        <p:txBody>
          <a:bodyPr/>
          <a:lstStyle/>
          <a:p>
            <a:r>
              <a:rPr lang="en-US" dirty="0" smtClean="0"/>
              <a:t>Writes a string to a file</a:t>
            </a:r>
          </a:p>
          <a:p>
            <a:r>
              <a:rPr lang="en-US" dirty="0" smtClean="0"/>
              <a:t>Takes two arguments: the path of the file to write and the data to write</a:t>
            </a:r>
            <a:endParaRPr lang="en-US" dirty="0"/>
          </a:p>
        </p:txBody>
      </p:sp>
    </p:spTree>
    <p:extLst>
      <p:ext uri="{BB962C8B-B14F-4D97-AF65-F5344CB8AC3E}">
        <p14:creationId xmlns:p14="http://schemas.microsoft.com/office/powerpoint/2010/main" val="3294189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file_get_contents</a:t>
            </a:r>
            <a:endParaRPr lang="en-US" dirty="0"/>
          </a:p>
        </p:txBody>
      </p:sp>
      <p:sp>
        <p:nvSpPr>
          <p:cNvPr id="8" name="Content Placeholder 7"/>
          <p:cNvSpPr>
            <a:spLocks noGrp="1"/>
          </p:cNvSpPr>
          <p:nvPr>
            <p:ph idx="1"/>
          </p:nvPr>
        </p:nvSpPr>
        <p:spPr/>
        <p:txBody>
          <a:bodyPr/>
          <a:lstStyle/>
          <a:p>
            <a:r>
              <a:rPr lang="en-US" dirty="0" smtClean="0"/>
              <a:t>Used to get the contents of a file as a string</a:t>
            </a:r>
          </a:p>
          <a:p>
            <a:r>
              <a:rPr lang="en-US" dirty="0" smtClean="0"/>
              <a:t>Requires one argument, a string containing the path to the file</a:t>
            </a:r>
            <a:endParaRPr lang="en-US" dirty="0"/>
          </a:p>
        </p:txBody>
      </p:sp>
    </p:spTree>
    <p:extLst>
      <p:ext uri="{BB962C8B-B14F-4D97-AF65-F5344CB8AC3E}">
        <p14:creationId xmlns:p14="http://schemas.microsoft.com/office/powerpoint/2010/main" val="3495962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559665"/>
            <a:ext cx="10957560" cy="3662541"/>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err="1">
                <a:solidFill>
                  <a:srgbClr val="7F0055"/>
                </a:solidFill>
                <a:latin typeface="Arial Unicode MS" panose="020B0604020202020204" pitchFamily="34" charset="-128"/>
              </a:rPr>
              <a:t>file_get_contents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'foobar.txt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r>
              <a:rPr lang="en-US" altLang="en-US" sz="4000" dirty="0" smtClean="0"/>
              <a:t> </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70"/>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err="1" smtClean="0">
                <a:latin typeface="Arial" panose="020B0604020202020204" pitchFamily="34" charset="0"/>
              </a:rPr>
              <a:t>foobar</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28819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file_exists</a:t>
            </a:r>
            <a:endParaRPr lang="en-US" dirty="0"/>
          </a:p>
        </p:txBody>
      </p:sp>
      <p:sp>
        <p:nvSpPr>
          <p:cNvPr id="8" name="Content Placeholder 7"/>
          <p:cNvSpPr>
            <a:spLocks noGrp="1"/>
          </p:cNvSpPr>
          <p:nvPr>
            <p:ph idx="1"/>
          </p:nvPr>
        </p:nvSpPr>
        <p:spPr/>
        <p:txBody>
          <a:bodyPr/>
          <a:lstStyle/>
          <a:p>
            <a:r>
              <a:rPr lang="en-US" dirty="0" smtClean="0"/>
              <a:t>Used to check if a file exists</a:t>
            </a:r>
          </a:p>
          <a:p>
            <a:r>
              <a:rPr lang="en-US" dirty="0" smtClean="0"/>
              <a:t>Takes one argument, a string containing the file path</a:t>
            </a:r>
          </a:p>
          <a:p>
            <a:r>
              <a:rPr lang="en-US" dirty="0" smtClean="0"/>
              <a:t>Returns a </a:t>
            </a:r>
            <a:r>
              <a:rPr lang="en-US" dirty="0"/>
              <a:t>B</a:t>
            </a:r>
            <a:r>
              <a:rPr lang="en-US" dirty="0" smtClean="0"/>
              <a:t>oolean: true if the file exists, false if it doesn't</a:t>
            </a:r>
            <a:endParaRPr lang="en-US" dirty="0"/>
          </a:p>
        </p:txBody>
      </p:sp>
    </p:spTree>
    <p:extLst>
      <p:ext uri="{BB962C8B-B14F-4D97-AF65-F5344CB8AC3E}">
        <p14:creationId xmlns:p14="http://schemas.microsoft.com/office/powerpoint/2010/main" val="1942485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Tools</a:t>
            </a:r>
            <a:endParaRPr lang="en-US" dirty="0"/>
          </a:p>
        </p:txBody>
      </p:sp>
      <p:sp>
        <p:nvSpPr>
          <p:cNvPr id="3" name="Content Placeholder 2"/>
          <p:cNvSpPr>
            <a:spLocks noGrp="1"/>
          </p:cNvSpPr>
          <p:nvPr>
            <p:ph idx="1"/>
          </p:nvPr>
        </p:nvSpPr>
        <p:spPr/>
        <p:txBody>
          <a:bodyPr/>
          <a:lstStyle/>
          <a:p>
            <a:r>
              <a:rPr lang="en-US" dirty="0" err="1" smtClean="0"/>
              <a:t>isset</a:t>
            </a:r>
            <a:r>
              <a:rPr lang="en-US" dirty="0" smtClean="0"/>
              <a:t>() – does it exist?</a:t>
            </a:r>
          </a:p>
          <a:p>
            <a:r>
              <a:rPr lang="en-US" dirty="0" err="1" smtClean="0"/>
              <a:t>is_null</a:t>
            </a:r>
            <a:r>
              <a:rPr lang="en-US" dirty="0" smtClean="0"/>
              <a:t>() – is the value null?</a:t>
            </a:r>
          </a:p>
          <a:p>
            <a:r>
              <a:rPr lang="en-US" dirty="0" smtClean="0"/>
              <a:t>empty() – does it have data somewhere?</a:t>
            </a:r>
          </a:p>
          <a:p>
            <a:r>
              <a:rPr lang="en-US" dirty="0" smtClean="0"/>
              <a:t>unset() – Deletes the variable</a:t>
            </a:r>
          </a:p>
          <a:p>
            <a:r>
              <a:rPr lang="en-US" dirty="0" err="1" smtClean="0"/>
              <a:t>var_dump</a:t>
            </a:r>
            <a:r>
              <a:rPr lang="en-US" dirty="0" smtClean="0"/>
              <a:t>() – Prints the variable’s contents (great for debugging)</a:t>
            </a:r>
          </a:p>
          <a:p>
            <a:endParaRPr lang="en-US" dirty="0" smtClean="0"/>
          </a:p>
          <a:p>
            <a:endParaRPr lang="en-US" dirty="0"/>
          </a:p>
        </p:txBody>
      </p:sp>
    </p:spTree>
    <p:extLst>
      <p:ext uri="{BB962C8B-B14F-4D97-AF65-F5344CB8AC3E}">
        <p14:creationId xmlns:p14="http://schemas.microsoft.com/office/powerpoint/2010/main" val="35227147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unlink</a:t>
            </a:r>
            <a:endParaRPr lang="en-US" dirty="0"/>
          </a:p>
        </p:txBody>
      </p:sp>
      <p:sp>
        <p:nvSpPr>
          <p:cNvPr id="8" name="Content Placeholder 7"/>
          <p:cNvSpPr>
            <a:spLocks noGrp="1"/>
          </p:cNvSpPr>
          <p:nvPr>
            <p:ph idx="1"/>
          </p:nvPr>
        </p:nvSpPr>
        <p:spPr/>
        <p:txBody>
          <a:bodyPr/>
          <a:lstStyle/>
          <a:p>
            <a:r>
              <a:rPr lang="en-US" dirty="0" smtClean="0"/>
              <a:t>Deletes a file</a:t>
            </a:r>
          </a:p>
          <a:p>
            <a:r>
              <a:rPr lang="en-US" dirty="0" smtClean="0"/>
              <a:t>One argument, the path of the file as a string</a:t>
            </a:r>
          </a:p>
          <a:p>
            <a:r>
              <a:rPr lang="en-US" dirty="0" smtClean="0"/>
              <a:t>Returns true if the file was deleted, false otherwise</a:t>
            </a:r>
            <a:endParaRPr lang="en-US" dirty="0"/>
          </a:p>
        </p:txBody>
      </p:sp>
    </p:spTree>
    <p:extLst>
      <p:ext uri="{BB962C8B-B14F-4D97-AF65-F5344CB8AC3E}">
        <p14:creationId xmlns:p14="http://schemas.microsoft.com/office/powerpoint/2010/main" val="2240721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636338"/>
            <a:ext cx="10957560" cy="5509200"/>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unlink</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err="1">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file_put_contents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a:solidFill>
                  <a:srgbClr val="2A00FF"/>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 </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foobar</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b="1"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a:t>
            </a:r>
            <a:r>
              <a:rPr lang="en-US" altLang="en-US" sz="3200" b="1" dirty="0" err="1">
                <a:solidFill>
                  <a:srgbClr val="7F0055"/>
                </a:solidFill>
                <a:latin typeface="Arial Unicode MS" panose="020B0604020202020204" pitchFamily="34" charset="-128"/>
              </a:rPr>
              <a:t>file_exists</a:t>
            </a:r>
            <a:r>
              <a:rPr lang="en-US" altLang="en-US" sz="3200" dirty="0">
                <a:solidFill>
                  <a:srgbClr val="000000"/>
                </a:solidFill>
                <a:latin typeface="Arial Unicode MS" panose="020B0604020202020204" pitchFamily="34" charset="-128"/>
              </a:rPr>
              <a:t>(</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exists_test</a:t>
            </a:r>
            <a:r>
              <a:rPr lang="en-US" altLang="en-US" sz="3200" dirty="0" smtClean="0">
                <a:solidFill>
                  <a:srgbClr val="2A00FF"/>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6000" dirty="0">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8462612" y="279077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1</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9745838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Arrays</a:t>
            </a:r>
            <a:endParaRPr lang="en-US" dirty="0"/>
          </a:p>
        </p:txBody>
      </p:sp>
      <p:sp>
        <p:nvSpPr>
          <p:cNvPr id="5" name="Text Placeholder 4"/>
          <p:cNvSpPr>
            <a:spLocks noGrp="1"/>
          </p:cNvSpPr>
          <p:nvPr>
            <p:ph type="body" idx="1"/>
          </p:nvPr>
        </p:nvSpPr>
        <p:spPr/>
        <p:txBody>
          <a:bodyPr/>
          <a:lstStyle/>
          <a:p>
            <a:r>
              <a:rPr lang="en-US" dirty="0" smtClean="0"/>
              <a:t>Lists of data</a:t>
            </a:r>
            <a:endParaRPr lang="en-US" dirty="0"/>
          </a:p>
        </p:txBody>
      </p:sp>
    </p:spTree>
    <p:extLst>
      <p:ext uri="{BB962C8B-B14F-4D97-AF65-F5344CB8AC3E}">
        <p14:creationId xmlns:p14="http://schemas.microsoft.com/office/powerpoint/2010/main" val="9322092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Array Basics</a:t>
            </a:r>
            <a:endParaRPr lang="en-US" dirty="0"/>
          </a:p>
        </p:txBody>
      </p:sp>
      <p:sp>
        <p:nvSpPr>
          <p:cNvPr id="8" name="Content Placeholder 7"/>
          <p:cNvSpPr>
            <a:spLocks noGrp="1"/>
          </p:cNvSpPr>
          <p:nvPr>
            <p:ph idx="1"/>
          </p:nvPr>
        </p:nvSpPr>
        <p:spPr/>
        <p:txBody>
          <a:bodyPr/>
          <a:lstStyle/>
          <a:p>
            <a:r>
              <a:rPr lang="en-US" dirty="0" smtClean="0"/>
              <a:t>An array stores multiple values of any type, even other arrays</a:t>
            </a:r>
          </a:p>
          <a:p>
            <a:r>
              <a:rPr lang="en-US" dirty="0" smtClean="0"/>
              <a:t>Each value has a unique key which is used to access it</a:t>
            </a:r>
          </a:p>
          <a:p>
            <a:r>
              <a:rPr lang="en-US" dirty="0" smtClean="0"/>
              <a:t>Each </a:t>
            </a:r>
            <a:r>
              <a:rPr lang="en-US" dirty="0" smtClean="0"/>
              <a:t>key/value </a:t>
            </a:r>
            <a:r>
              <a:rPr lang="en-US" dirty="0" smtClean="0"/>
              <a:t>pair is called an element</a:t>
            </a:r>
          </a:p>
          <a:p>
            <a:r>
              <a:rPr lang="en-US" dirty="0" smtClean="0"/>
              <a:t>Arrays can be used as a whole or one element at a time</a:t>
            </a:r>
          </a:p>
          <a:p>
            <a:r>
              <a:rPr lang="en-US" dirty="0"/>
              <a:t>A</a:t>
            </a:r>
            <a:r>
              <a:rPr lang="en-US" dirty="0" smtClean="0"/>
              <a:t>rray elements are accessed using square brackets [ </a:t>
            </a:r>
            <a:r>
              <a:rPr lang="en-US" dirty="0" smtClean="0"/>
              <a:t>]</a:t>
            </a:r>
          </a:p>
          <a:p>
            <a:r>
              <a:rPr lang="en-US" dirty="0"/>
              <a:t>Accessing a nonexistent array element will give a </a:t>
            </a:r>
            <a:r>
              <a:rPr lang="en-US" dirty="0" smtClean="0"/>
              <a:t>notice</a:t>
            </a:r>
            <a:endParaRPr lang="en-US" dirty="0"/>
          </a:p>
        </p:txBody>
      </p:sp>
    </p:spTree>
    <p:extLst>
      <p:ext uri="{BB962C8B-B14F-4D97-AF65-F5344CB8AC3E}">
        <p14:creationId xmlns:p14="http://schemas.microsoft.com/office/powerpoint/2010/main" val="5041288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896"/>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&lt;?</a:t>
            </a:r>
            <a:r>
              <a:rPr lang="en-US" altLang="en-US" sz="3200" dirty="0" err="1">
                <a:solidFill>
                  <a:srgbClr val="7F0055"/>
                </a:solidFill>
                <a:latin typeface="Arial Unicode MS" panose="020B0604020202020204" pitchFamily="34" charset="-128"/>
              </a:rPr>
              <a:t>php</a:t>
            </a: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 =</a:t>
            </a:r>
            <a:r>
              <a:rPr lang="en-US" altLang="en-US" sz="3200" dirty="0">
                <a:solidFill>
                  <a:srgbClr val="7F0055"/>
                </a:solidFill>
                <a:latin typeface="Arial Unicode MS" panose="020B0604020202020204" pitchFamily="34" charset="-128"/>
              </a:rPr>
              <a:t> </a:t>
            </a:r>
            <a:r>
              <a:rPr lang="en-US" altLang="en-US" sz="3200" b="1" dirty="0">
                <a:solidFill>
                  <a:srgbClr val="7F0055"/>
                </a:solidFill>
                <a:latin typeface="Arial Unicode MS" panose="020B0604020202020204" pitchFamily="34" charset="-128"/>
              </a:rPr>
              <a:t>array</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$array[1] = </a:t>
            </a:r>
            <a:r>
              <a:rPr lang="en-US" altLang="en-US" sz="3200" dirty="0">
                <a:solidFill>
                  <a:srgbClr val="2A00FF"/>
                </a:solidFill>
                <a:latin typeface="Arial Unicode MS" panose="020B0604020202020204" pitchFamily="34" charset="-128"/>
              </a:rPr>
              <a:t>"</a:t>
            </a:r>
            <a:r>
              <a:rPr lang="en-US" altLang="en-US" sz="3200" dirty="0" err="1">
                <a:solidFill>
                  <a:srgbClr val="2A00FF"/>
                </a:solidFill>
                <a:latin typeface="Arial Unicode MS" panose="020B0604020202020204" pitchFamily="34" charset="-128"/>
              </a:rPr>
              <a:t>foobar</a:t>
            </a:r>
            <a:r>
              <a:rPr lang="en-US" altLang="en-US" sz="3200" dirty="0">
                <a:solidFill>
                  <a:srgbClr val="2A00FF"/>
                </a:solidFill>
                <a:latin typeface="Arial Unicode MS" panose="020B0604020202020204" pitchFamily="34" charset="-128"/>
              </a:rPr>
              <a:t>"</a:t>
            </a:r>
            <a:r>
              <a:rPr lang="en-US" altLang="en-US" sz="3200" dirty="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$array[1];</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$array[2] = 4;</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echo </a:t>
            </a:r>
            <a:r>
              <a:rPr lang="en-US" altLang="en-US" sz="3200" dirty="0">
                <a:solidFill>
                  <a:srgbClr val="000000"/>
                </a:solidFill>
                <a:latin typeface="Arial Unicode MS" panose="020B0604020202020204" pitchFamily="34" charset="-128"/>
              </a:rPr>
              <a:t>$array[2] + 3;</a:t>
            </a:r>
          </a:p>
          <a:p>
            <a:pPr marL="0" lvl="0" indent="0" eaLnBrk="0" fontAlgn="base" hangingPunct="0">
              <a:lnSpc>
                <a:spcPct val="100000"/>
              </a:lnSpc>
              <a:spcBef>
                <a:spcPct val="0"/>
              </a:spcBef>
              <a:spcAft>
                <a:spcPct val="0"/>
              </a:spcAft>
              <a:buNone/>
            </a:pPr>
            <a:endParaRPr lang="en-US" altLang="en-US" sz="3200" dirty="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462612" y="2790773"/>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smtClean="0">
                <a:latin typeface="Arial" panose="020B0604020202020204" pitchFamily="34" charset="0"/>
              </a:rPr>
              <a:t>foobar7</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6562559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Arrays</a:t>
            </a:r>
            <a:endParaRPr lang="en-US" dirty="0"/>
          </a:p>
        </p:txBody>
      </p:sp>
      <p:sp>
        <p:nvSpPr>
          <p:cNvPr id="8" name="Content Placeholder 7"/>
          <p:cNvSpPr>
            <a:spLocks noGrp="1"/>
          </p:cNvSpPr>
          <p:nvPr>
            <p:ph idx="1"/>
          </p:nvPr>
        </p:nvSpPr>
        <p:spPr/>
        <p:txBody>
          <a:bodyPr/>
          <a:lstStyle/>
          <a:p>
            <a:r>
              <a:rPr lang="en-US" dirty="0" smtClean="0"/>
              <a:t>Arrays can be created using square brackets or array()</a:t>
            </a:r>
          </a:p>
          <a:p>
            <a:r>
              <a:rPr lang="en-US" dirty="0" smtClean="0"/>
              <a:t>Keys are separated from values using the =&gt; operator</a:t>
            </a:r>
          </a:p>
          <a:p>
            <a:r>
              <a:rPr lang="en-US" dirty="0" smtClean="0"/>
              <a:t>Elements are separated by a comma</a:t>
            </a:r>
          </a:p>
          <a:p>
            <a:r>
              <a:rPr lang="en-US" dirty="0" smtClean="0"/>
              <a:t>Keys can be </a:t>
            </a:r>
            <a:r>
              <a:rPr lang="en-US" dirty="0" err="1" smtClean="0"/>
              <a:t>ints</a:t>
            </a:r>
            <a:r>
              <a:rPr lang="en-US" dirty="0" smtClean="0"/>
              <a:t> or strings, other types will be juggled if </a:t>
            </a:r>
            <a:r>
              <a:rPr lang="en-US" dirty="0" smtClean="0"/>
              <a:t>possible</a:t>
            </a:r>
          </a:p>
        </p:txBody>
      </p:sp>
    </p:spTree>
    <p:extLst>
      <p:ext uri="{BB962C8B-B14F-4D97-AF65-F5344CB8AC3E}">
        <p14:creationId xmlns:p14="http://schemas.microsoft.com/office/powerpoint/2010/main" val="22955202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19"/>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1.2 =&gt; </a:t>
            </a:r>
            <a:r>
              <a:rPr lang="en-US" altLang="en-US" sz="3200" dirty="0" smtClean="0">
                <a:solidFill>
                  <a:srgbClr val="000000"/>
                </a:solidFill>
                <a:latin typeface="Arial Unicode MS" panose="020B0604020202020204" pitchFamily="34" charset="-128"/>
              </a:rPr>
              <a:t>'foo</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'3</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=&gt; 'bar',</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t>
            </a:r>
            <a:r>
              <a:rPr lang="en-US" altLang="en-US" sz="3200" dirty="0" err="1" smtClean="0">
                <a:solidFill>
                  <a:srgbClr val="000000"/>
                </a:solidFill>
                <a:latin typeface="Arial Unicode MS" panose="020B0604020202020204" pitchFamily="34" charset="-128"/>
              </a:rPr>
              <a:t>abc</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=&gt; 123,</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false =&gt; '</a:t>
            </a:r>
            <a:r>
              <a:rPr lang="en-US" altLang="en-US" sz="3200" dirty="0" err="1" smtClean="0">
                <a:solidFill>
                  <a:srgbClr val="000000"/>
                </a:solidFill>
                <a:latin typeface="Arial Unicode MS" panose="020B0604020202020204" pitchFamily="34" charset="-128"/>
              </a:rPr>
              <a:t>asdf</a:t>
            </a:r>
            <a:r>
              <a:rPr lang="en-US" altLang="en-US" sz="3200" dirty="0">
                <a:solidFill>
                  <a:srgbClr val="000000"/>
                </a:solidFill>
                <a:latin typeface="Arial Unicode MS" panose="020B0604020202020204" pitchFamily="34" charset="-128"/>
              </a:rPr>
              <a:t>'</a:t>
            </a:r>
            <a:r>
              <a:rPr lang="en-US" altLang="en-US" sz="3200" dirty="0" smtClean="0">
                <a:solidFill>
                  <a:srgbClr val="000000"/>
                </a:solidFill>
                <a:latin typeface="Arial Unicode MS" panose="020B0604020202020204" pitchFamily="34" charset="-128"/>
              </a:rPr>
              <a:t>,</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$array );</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1128782"/>
            <a:ext cx="3112168" cy="4524315"/>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array(4) {</a:t>
            </a:r>
          </a:p>
          <a:p>
            <a:r>
              <a:rPr lang="en-US" altLang="en-US" sz="2400" dirty="0">
                <a:latin typeface="Arial" panose="020B0604020202020204" pitchFamily="34" charset="0"/>
              </a:rPr>
              <a:t>  [1]=&gt;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[3]=&gt;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  ["</a:t>
            </a:r>
            <a:r>
              <a:rPr lang="en-US" altLang="en-US" sz="2400" dirty="0" err="1">
                <a:latin typeface="Arial" panose="020B0604020202020204" pitchFamily="34" charset="0"/>
              </a:rPr>
              <a:t>abc</a:t>
            </a:r>
            <a:r>
              <a:rPr lang="en-US" altLang="en-US" sz="2400" dirty="0">
                <a:latin typeface="Arial" panose="020B0604020202020204" pitchFamily="34" charset="0"/>
              </a:rPr>
              <a:t>"]=&gt;</a:t>
            </a:r>
          </a:p>
          <a:p>
            <a:r>
              <a:rPr lang="en-US" altLang="en-US" sz="2400" dirty="0">
                <a:latin typeface="Arial" panose="020B0604020202020204" pitchFamily="34" charset="0"/>
              </a:rPr>
              <a:t>  </a:t>
            </a:r>
            <a:r>
              <a:rPr lang="en-US" altLang="en-US" sz="2400" dirty="0" err="1">
                <a:latin typeface="Arial" panose="020B0604020202020204" pitchFamily="34" charset="0"/>
              </a:rPr>
              <a:t>int</a:t>
            </a:r>
            <a:r>
              <a:rPr lang="en-US" altLang="en-US" sz="2400" dirty="0">
                <a:latin typeface="Arial" panose="020B0604020202020204" pitchFamily="34" charset="0"/>
              </a:rPr>
              <a:t>(123)</a:t>
            </a:r>
          </a:p>
          <a:p>
            <a:r>
              <a:rPr lang="en-US" altLang="en-US" sz="2400" dirty="0">
                <a:latin typeface="Arial" panose="020B0604020202020204" pitchFamily="34" charset="0"/>
              </a:rPr>
              <a:t>  [0]=&gt;</a:t>
            </a:r>
          </a:p>
          <a:p>
            <a:r>
              <a:rPr lang="en-US" altLang="en-US" sz="2400" dirty="0">
                <a:latin typeface="Arial" panose="020B0604020202020204" pitchFamily="34" charset="0"/>
              </a:rPr>
              <a:t>  string(4) "</a:t>
            </a:r>
            <a:r>
              <a:rPr lang="en-US" altLang="en-US" sz="2400" dirty="0" err="1">
                <a:latin typeface="Arial" panose="020B0604020202020204" pitchFamily="34" charset="0"/>
              </a:rPr>
              <a:t>asdf</a:t>
            </a:r>
            <a:r>
              <a:rPr lang="en-US" altLang="en-US" sz="2400" dirty="0">
                <a:latin typeface="Arial" panose="020B0604020202020204" pitchFamily="34" charset="0"/>
              </a:rPr>
              <a:t>"</a:t>
            </a:r>
          </a:p>
          <a:p>
            <a:r>
              <a:rPr lang="en-US" altLang="en-US" sz="2400" dirty="0">
                <a:latin typeface="Arial" panose="020B0604020202020204" pitchFamily="34" charset="0"/>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563532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Numeric Indexes</a:t>
            </a:r>
            <a:endParaRPr lang="en-US" dirty="0"/>
          </a:p>
        </p:txBody>
      </p:sp>
      <p:sp>
        <p:nvSpPr>
          <p:cNvPr id="8" name="Content Placeholder 7"/>
          <p:cNvSpPr>
            <a:spLocks noGrp="1"/>
          </p:cNvSpPr>
          <p:nvPr>
            <p:ph idx="1"/>
          </p:nvPr>
        </p:nvSpPr>
        <p:spPr/>
        <p:txBody>
          <a:bodyPr/>
          <a:lstStyle/>
          <a:p>
            <a:r>
              <a:rPr lang="en-US" dirty="0" smtClean="0"/>
              <a:t>Values without keys will be assigned an integer key</a:t>
            </a:r>
          </a:p>
          <a:p>
            <a:r>
              <a:rPr lang="en-US" dirty="0" smtClean="0"/>
              <a:t>New array elements can be added with empty square brackets</a:t>
            </a:r>
          </a:p>
          <a:p>
            <a:r>
              <a:rPr lang="en-US" dirty="0" smtClean="0"/>
              <a:t>Individual array elements can be removed with unset()</a:t>
            </a:r>
          </a:p>
          <a:p>
            <a:r>
              <a:rPr lang="en-US" dirty="0" smtClean="0"/>
              <a:t>New keys count from the highest key that has been used in the array</a:t>
            </a:r>
            <a:endParaRPr lang="en-US" dirty="0" smtClean="0"/>
          </a:p>
        </p:txBody>
      </p:sp>
    </p:spTree>
    <p:extLst>
      <p:ext uri="{BB962C8B-B14F-4D97-AF65-F5344CB8AC3E}">
        <p14:creationId xmlns:p14="http://schemas.microsoft.com/office/powerpoint/2010/main" val="11866226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390120"/>
            <a:ext cx="10957560" cy="6001643"/>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var_dump</a:t>
            </a: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array );</a:t>
            </a:r>
          </a:p>
          <a:p>
            <a:pPr marL="0" lvl="0" indent="0" eaLnBrk="0" fontAlgn="base" hangingPunct="0">
              <a:lnSpc>
                <a:spcPct val="100000"/>
              </a:lnSpc>
              <a:spcBef>
                <a:spcPct val="0"/>
              </a:spcBef>
              <a:spcAft>
                <a:spcPct val="0"/>
              </a:spcAft>
              <a:buNone/>
            </a:pPr>
            <a:r>
              <a:rPr lang="en-US" altLang="en-US" sz="3200" b="1" dirty="0" smtClean="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 $array[1]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r>
              <a:rPr lang="en-US" altLang="en-US" sz="3200" dirty="0" err="1" smtClean="0">
                <a:solidFill>
                  <a:srgbClr val="000000"/>
                </a:solidFill>
                <a:latin typeface="Arial Unicode MS" panose="020B0604020202020204" pitchFamily="34" charset="-128"/>
              </a:rPr>
              <a:t>asdf</a:t>
            </a:r>
            <a:r>
              <a:rPr lang="en-US" altLang="en-US" sz="3200" dirty="0" smtClean="0">
                <a:solidFill>
                  <a:srgbClr val="000000"/>
                </a:solidFill>
                <a:latin typeface="Arial Unicode MS" panose="020B0604020202020204" pitchFamily="34" charset="-128"/>
              </a:rPr>
              <a:t>';</a:t>
            </a:r>
          </a:p>
          <a:p>
            <a:pPr marL="0" indent="0" eaLnBrk="0" fontAlgn="base" hangingPunct="0">
              <a:lnSpc>
                <a:spcPct val="100000"/>
              </a:lnSpc>
              <a:spcBef>
                <a:spcPct val="0"/>
              </a:spcBef>
              <a:spcAft>
                <a:spcPct val="0"/>
              </a:spcAft>
              <a:buNone/>
            </a:pPr>
            <a:r>
              <a:rPr lang="en-US" altLang="en-US" sz="3200" b="1" dirty="0" err="1">
                <a:solidFill>
                  <a:srgbClr val="7F0055"/>
                </a:solidFill>
                <a:latin typeface="Arial Unicode MS" panose="020B0604020202020204" pitchFamily="34" charset="-128"/>
              </a:rPr>
              <a:t>var_dump</a:t>
            </a:r>
            <a:r>
              <a:rPr lang="en-US" altLang="en-US" sz="3200" dirty="0">
                <a:solidFill>
                  <a:srgbClr val="000000"/>
                </a:solidFill>
                <a:latin typeface="Arial Unicode MS" panose="020B0604020202020204" pitchFamily="34" charset="-128"/>
              </a:rPr>
              <a:t>( $array );</a:t>
            </a: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759451"/>
            <a:ext cx="3112168" cy="526297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[1]=&gt;</a:t>
            </a:r>
          </a:p>
          <a:p>
            <a:r>
              <a:rPr lang="en-US" altLang="en-US" sz="2400" dirty="0">
                <a:latin typeface="Arial" panose="020B0604020202020204" pitchFamily="34" charset="0"/>
              </a:rPr>
              <a:t>  string(3) "bar"</a:t>
            </a:r>
          </a:p>
          <a:p>
            <a:r>
              <a:rPr lang="en-US" altLang="en-US" sz="2400" dirty="0">
                <a:latin typeface="Arial" panose="020B0604020202020204" pitchFamily="34" charset="0"/>
              </a:rPr>
              <a:t>}</a:t>
            </a:r>
          </a:p>
          <a:p>
            <a:r>
              <a:rPr lang="en-US" altLang="en-US" sz="2400" dirty="0">
                <a:latin typeface="Arial" panose="020B0604020202020204" pitchFamily="34" charset="0"/>
              </a:rPr>
              <a:t>array(2) {</a:t>
            </a:r>
          </a:p>
          <a:p>
            <a:r>
              <a:rPr lang="en-US" altLang="en-US" sz="2400" dirty="0">
                <a:latin typeface="Arial" panose="020B0604020202020204" pitchFamily="34" charset="0"/>
              </a:rPr>
              <a:t>  [0]=&gt;</a:t>
            </a:r>
          </a:p>
          <a:p>
            <a:r>
              <a:rPr lang="en-US" altLang="en-US" sz="2400" dirty="0">
                <a:latin typeface="Arial" panose="020B0604020202020204" pitchFamily="34" charset="0"/>
              </a:rPr>
              <a:t>  string(3) "foo"</a:t>
            </a:r>
          </a:p>
          <a:p>
            <a:r>
              <a:rPr lang="en-US" altLang="en-US" sz="2400" dirty="0">
                <a:latin typeface="Arial" panose="020B0604020202020204" pitchFamily="34" charset="0"/>
              </a:rPr>
              <a:t>  [2]=&gt;</a:t>
            </a:r>
          </a:p>
          <a:p>
            <a:r>
              <a:rPr lang="en-US" altLang="en-US" sz="2400" dirty="0">
                <a:latin typeface="Arial" panose="020B0604020202020204" pitchFamily="34" charset="0"/>
              </a:rPr>
              <a:t>  string(4) "</a:t>
            </a:r>
            <a:r>
              <a:rPr lang="en-US" altLang="en-US" sz="2400" dirty="0" err="1">
                <a:latin typeface="Arial" panose="020B0604020202020204" pitchFamily="34" charset="0"/>
              </a:rPr>
              <a:t>asdf</a:t>
            </a:r>
            <a:r>
              <a:rPr lang="en-US" altLang="en-US" sz="2400" dirty="0">
                <a:latin typeface="Arial" panose="020B0604020202020204" pitchFamily="34" charset="0"/>
              </a:rPr>
              <a:t>"</a:t>
            </a:r>
          </a:p>
          <a:p>
            <a:r>
              <a:rPr lang="en-US" altLang="en-US" sz="2400" dirty="0">
                <a:latin typeface="Arial" panose="020B0604020202020204" pitchFamily="34" charset="0"/>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38549218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foreach</a:t>
            </a:r>
            <a:endParaRPr lang="en-US" dirty="0"/>
          </a:p>
        </p:txBody>
      </p:sp>
      <p:sp>
        <p:nvSpPr>
          <p:cNvPr id="8" name="Content Placeholder 7"/>
          <p:cNvSpPr>
            <a:spLocks noGrp="1"/>
          </p:cNvSpPr>
          <p:nvPr>
            <p:ph idx="1"/>
          </p:nvPr>
        </p:nvSpPr>
        <p:spPr/>
        <p:txBody>
          <a:bodyPr/>
          <a:lstStyle/>
          <a:p>
            <a:r>
              <a:rPr lang="en-US" dirty="0" smtClean="0"/>
              <a:t>Special loop that goes through all the elements of an array</a:t>
            </a:r>
          </a:p>
          <a:p>
            <a:r>
              <a:rPr lang="en-US" dirty="0" smtClean="0"/>
              <a:t>Places the current value in a variable for easy access inside the loop</a:t>
            </a:r>
          </a:p>
          <a:p>
            <a:r>
              <a:rPr lang="en-US" dirty="0" smtClean="0"/>
              <a:t>Optionally places the current key in a different variable</a:t>
            </a:r>
          </a:p>
          <a:p>
            <a:r>
              <a:rPr lang="en-US" dirty="0" smtClean="0"/>
              <a:t>Adding or removing elements inside the loop will break things</a:t>
            </a:r>
          </a:p>
          <a:p>
            <a:r>
              <a:rPr lang="en-US" dirty="0" smtClean="0"/>
              <a:t>Key and value variables must be unset after the loop</a:t>
            </a:r>
            <a:endParaRPr lang="en-US" dirty="0" smtClean="0"/>
          </a:p>
        </p:txBody>
      </p:sp>
    </p:spTree>
    <p:extLst>
      <p:ext uri="{BB962C8B-B14F-4D97-AF65-F5344CB8AC3E}">
        <p14:creationId xmlns:p14="http://schemas.microsoft.com/office/powerpoint/2010/main" val="273508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Data Types</a:t>
            </a:r>
            <a:endParaRPr lang="en-US" dirty="0"/>
          </a:p>
        </p:txBody>
      </p:sp>
      <p:sp>
        <p:nvSpPr>
          <p:cNvPr id="5" name="Text Placeholder 4"/>
          <p:cNvSpPr>
            <a:spLocks noGrp="1"/>
          </p:cNvSpPr>
          <p:nvPr>
            <p:ph type="body" idx="1"/>
          </p:nvPr>
        </p:nvSpPr>
        <p:spPr/>
        <p:txBody>
          <a:bodyPr/>
          <a:lstStyle/>
          <a:p>
            <a:r>
              <a:rPr lang="en-US" dirty="0" smtClean="0"/>
              <a:t>Integers and Booleans and strings, oh my!</a:t>
            </a:r>
            <a:endParaRPr lang="en-US" dirty="0"/>
          </a:p>
        </p:txBody>
      </p:sp>
    </p:spTree>
    <p:extLst>
      <p:ext uri="{BB962C8B-B14F-4D97-AF65-F5344CB8AC3E}">
        <p14:creationId xmlns:p14="http://schemas.microsoft.com/office/powerpoint/2010/main" val="19330195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617220" y="143900"/>
            <a:ext cx="10957560" cy="6494085"/>
          </a:xfrm>
          <a:prstGeom prst="rect">
            <a:avLst/>
          </a:prstGeom>
          <a:solidFill>
            <a:schemeClr val="bg2"/>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&lt;?</a:t>
            </a:r>
            <a:r>
              <a:rPr lang="en-US" altLang="en-US" sz="3200" dirty="0" err="1" smtClean="0">
                <a:solidFill>
                  <a:srgbClr val="7F0055"/>
                </a:solidFill>
                <a:latin typeface="Arial Unicode MS" panose="020B0604020202020204" pitchFamily="34" charset="-128"/>
              </a:rPr>
              <a:t>php</a:t>
            </a: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$array = [</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'foo',</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'bar',</a:t>
            </a:r>
            <a:endParaRPr lang="en-US" altLang="en-US" sz="3200" dirty="0" smtClean="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p>
          <a:p>
            <a:pPr marL="0" lvl="0" indent="0" eaLnBrk="0" fontAlgn="base" hangingPunct="0">
              <a:lnSpc>
                <a:spcPct val="100000"/>
              </a:lnSpc>
              <a:spcBef>
                <a:spcPct val="0"/>
              </a:spcBef>
              <a:spcAft>
                <a:spcPct val="0"/>
              </a:spcAft>
              <a:buNone/>
            </a:pPr>
            <a:r>
              <a:rPr lang="en-US" altLang="en-US" sz="3200" b="1" dirty="0" err="1" smtClean="0">
                <a:solidFill>
                  <a:srgbClr val="7F0055"/>
                </a:solidFill>
                <a:latin typeface="Arial Unicode MS" panose="020B0604020202020204" pitchFamily="34" charset="-128"/>
              </a:rPr>
              <a:t>foreach</a:t>
            </a:r>
            <a:r>
              <a:rPr lang="en-US" altLang="en-US" sz="3200" dirty="0" smtClean="0">
                <a:solidFill>
                  <a:srgbClr val="000000"/>
                </a:solidFill>
                <a:latin typeface="Arial Unicode MS" panose="020B0604020202020204" pitchFamily="34" charset="-128"/>
              </a:rPr>
              <a:t>($array as $key =&gt; $value) {</a:t>
            </a:r>
          </a:p>
          <a:p>
            <a:pPr marL="0" lvl="0" indent="0" eaLnBrk="0" fontAlgn="base" hangingPunct="0">
              <a:lnSpc>
                <a:spcPct val="100000"/>
              </a:lnSpc>
              <a:spcBef>
                <a:spcPct val="0"/>
              </a:spcBef>
              <a:spcAft>
                <a:spcPct val="0"/>
              </a:spcAft>
              <a:buNone/>
            </a:pPr>
            <a:r>
              <a:rPr lang="en-US" altLang="en-US" sz="3200" dirty="0">
                <a:solidFill>
                  <a:srgbClr val="000000"/>
                </a:solidFill>
                <a:latin typeface="Arial Unicode MS" panose="020B0604020202020204" pitchFamily="34" charset="-128"/>
              </a:rPr>
              <a:t> </a:t>
            </a:r>
            <a:r>
              <a:rPr lang="en-US" altLang="en-US" sz="3200" dirty="0" smtClean="0">
                <a:solidFill>
                  <a:srgbClr val="000000"/>
                </a:solidFill>
                <a:latin typeface="Arial Unicode MS" panose="020B0604020202020204" pitchFamily="34" charset="-128"/>
              </a:rPr>
              <a:t>   </a:t>
            </a:r>
            <a:r>
              <a:rPr lang="en-US" altLang="en-US" sz="3200" dirty="0">
                <a:solidFill>
                  <a:srgbClr val="7F0055"/>
                </a:solidFill>
                <a:latin typeface="Arial Unicode MS" panose="020B0604020202020204" pitchFamily="34" charset="-128"/>
              </a:rPr>
              <a:t>echo</a:t>
            </a:r>
            <a:r>
              <a:rPr lang="en-US" altLang="en-US" sz="3200" dirty="0" smtClean="0">
                <a:solidFill>
                  <a:srgbClr val="000000"/>
                </a:solidFill>
                <a:latin typeface="Arial Unicode MS" panose="020B0604020202020204" pitchFamily="34" charset="-128"/>
              </a:rPr>
              <a:t> $key . $value;</a:t>
            </a:r>
          </a:p>
          <a:p>
            <a:pPr marL="0" lvl="0" indent="0" eaLnBrk="0" fontAlgn="base" hangingPunct="0">
              <a:lnSpc>
                <a:spcPct val="100000"/>
              </a:lnSpc>
              <a:spcBef>
                <a:spcPct val="0"/>
              </a:spcBef>
              <a:spcAft>
                <a:spcPct val="0"/>
              </a:spcAft>
              <a:buNone/>
            </a:pPr>
            <a:r>
              <a:rPr lang="en-US" altLang="en-US" sz="3200" dirty="0" smtClean="0">
                <a:solidFill>
                  <a:srgbClr val="000000"/>
                </a:solidFill>
                <a:latin typeface="Arial Unicode MS" panose="020B0604020202020204" pitchFamily="34" charset="-128"/>
              </a:rPr>
              <a:t>}</a:t>
            </a: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smtClean="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($key);</a:t>
            </a:r>
            <a:endParaRPr lang="en-US" altLang="en-US" sz="3200" dirty="0">
              <a:solidFill>
                <a:srgbClr val="00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unset</a:t>
            </a:r>
            <a:r>
              <a:rPr lang="en-US" altLang="en-US" sz="3200" dirty="0" smtClean="0">
                <a:solidFill>
                  <a:srgbClr val="000000"/>
                </a:solidFill>
                <a:latin typeface="Arial Unicode MS" panose="020B0604020202020204" pitchFamily="34" charset="-128"/>
              </a:rPr>
              <a:t>($value);</a:t>
            </a:r>
            <a:endParaRPr lang="en-US" altLang="en-US" sz="3200" dirty="0">
              <a:solidFill>
                <a:srgbClr val="000000"/>
              </a:solidFill>
              <a:latin typeface="Arial Unicode MS" panose="020B0604020202020204" pitchFamily="34" charset="-128"/>
            </a:endParaRPr>
          </a:p>
          <a:p>
            <a:pPr marL="0" lvl="0" indent="0" eaLnBrk="0" fontAlgn="base" hangingPunct="0">
              <a:lnSpc>
                <a:spcPct val="100000"/>
              </a:lnSpc>
              <a:spcBef>
                <a:spcPct val="0"/>
              </a:spcBef>
              <a:spcAft>
                <a:spcPct val="0"/>
              </a:spcAft>
              <a:buNone/>
            </a:pPr>
            <a:endParaRPr lang="en-US" altLang="en-US" sz="3200" dirty="0" smtClean="0">
              <a:solidFill>
                <a:srgbClr val="7F0055"/>
              </a:solidFill>
              <a:latin typeface="Arial Unicode MS" panose="020B0604020202020204" pitchFamily="34" charset="-128"/>
            </a:endParaRPr>
          </a:p>
          <a:p>
            <a:pPr marL="0" lvl="0" indent="0" eaLnBrk="0" fontAlgn="base" hangingPunct="0">
              <a:lnSpc>
                <a:spcPct val="100000"/>
              </a:lnSpc>
              <a:spcBef>
                <a:spcPct val="0"/>
              </a:spcBef>
              <a:spcAft>
                <a:spcPct val="0"/>
              </a:spcAft>
              <a:buNone/>
            </a:pPr>
            <a:r>
              <a:rPr lang="en-US" altLang="en-US" sz="3200" dirty="0">
                <a:solidFill>
                  <a:srgbClr val="7F0055"/>
                </a:solidFill>
                <a:latin typeface="Arial Unicode MS" panose="020B0604020202020204" pitchFamily="34" charset="-128"/>
              </a:rPr>
              <a:t>?&gt;</a:t>
            </a:r>
            <a:endParaRPr lang="en-US" altLang="en-US" sz="3200" dirty="0">
              <a:solidFill>
                <a:srgbClr val="7F0055"/>
              </a:solidFill>
              <a:latin typeface="Arial Unicode MS" panose="020B0604020202020204" pitchFamily="34" charset="-128"/>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8462612" y="2790777"/>
            <a:ext cx="3112168" cy="1200329"/>
          </a:xfrm>
          <a:prstGeom prst="rect">
            <a:avLst/>
          </a:prstGeom>
          <a:solidFill>
            <a:schemeClr val="bg2">
              <a:lumMod val="75000"/>
            </a:schemeClr>
          </a:solidFill>
        </p:spPr>
        <p:txBody>
          <a:bodyPr wrap="square">
            <a:spAutoFit/>
          </a:bodyPr>
          <a:lstStyle/>
          <a:p>
            <a:r>
              <a:rPr lang="en-US" altLang="en-US" sz="2400" dirty="0" smtClean="0">
                <a:latin typeface="Arial" panose="020B0604020202020204" pitchFamily="34" charset="0"/>
              </a:rPr>
              <a:t>Output:</a:t>
            </a:r>
          </a:p>
          <a:p>
            <a:endParaRPr lang="en-US" altLang="en-US" sz="2400" dirty="0">
              <a:latin typeface="Arial" panose="020B0604020202020204" pitchFamily="34" charset="0"/>
            </a:endParaRPr>
          </a:p>
          <a:p>
            <a:r>
              <a:rPr lang="en-US" altLang="en-US" sz="2400" dirty="0">
                <a:latin typeface="Arial" panose="020B0604020202020204" pitchFamily="34" charset="0"/>
              </a:rPr>
              <a:t>0foo1bar</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41276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a:t>
            </a:r>
            <a:endParaRPr lang="en-US" dirty="0"/>
          </a:p>
        </p:txBody>
      </p:sp>
      <p:sp>
        <p:nvSpPr>
          <p:cNvPr id="3" name="Content Placeholder 2"/>
          <p:cNvSpPr>
            <a:spLocks noGrp="1"/>
          </p:cNvSpPr>
          <p:nvPr>
            <p:ph idx="1"/>
          </p:nvPr>
        </p:nvSpPr>
        <p:spPr/>
        <p:txBody>
          <a:bodyPr/>
          <a:lstStyle/>
          <a:p>
            <a:r>
              <a:rPr lang="en-US" dirty="0"/>
              <a:t>N</a:t>
            </a:r>
            <a:r>
              <a:rPr lang="en-US" dirty="0" smtClean="0"/>
              <a:t>ull is weird</a:t>
            </a:r>
          </a:p>
          <a:p>
            <a:r>
              <a:rPr lang="en-US" dirty="0" smtClean="0"/>
              <a:t>Indicates absence of a value, but existence of a variable</a:t>
            </a:r>
          </a:p>
          <a:p>
            <a:r>
              <a:rPr lang="en-US" dirty="0" err="1" smtClean="0"/>
              <a:t>is_null</a:t>
            </a:r>
            <a:r>
              <a:rPr lang="en-US" dirty="0" smtClean="0"/>
              <a:t>()</a:t>
            </a:r>
          </a:p>
          <a:p>
            <a:endParaRPr lang="en-US" dirty="0"/>
          </a:p>
        </p:txBody>
      </p:sp>
    </p:spTree>
    <p:extLst>
      <p:ext uri="{BB962C8B-B14F-4D97-AF65-F5344CB8AC3E}">
        <p14:creationId xmlns:p14="http://schemas.microsoft.com/office/powerpoint/2010/main" val="85158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1382</TotalTime>
  <Words>5017</Words>
  <Application>Microsoft Office PowerPoint</Application>
  <PresentationFormat>Widescreen</PresentationFormat>
  <Paragraphs>979</Paragraphs>
  <Slides>80</Slides>
  <Notes>78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 Unicode MS</vt:lpstr>
      <vt:lpstr>Arial</vt:lpstr>
      <vt:lpstr>Calibri</vt:lpstr>
      <vt:lpstr>Calibri Light</vt:lpstr>
      <vt:lpstr>Office Theme</vt:lpstr>
      <vt:lpstr>Basics Of Programming</vt:lpstr>
      <vt:lpstr>Variables</vt:lpstr>
      <vt:lpstr>Variable Basics</vt:lpstr>
      <vt:lpstr>PowerPoint Presentation</vt:lpstr>
      <vt:lpstr>Data Types</vt:lpstr>
      <vt:lpstr>Type Juggling</vt:lpstr>
      <vt:lpstr>Variable Tools</vt:lpstr>
      <vt:lpstr>Basic Data Types</vt:lpstr>
      <vt:lpstr>Null</vt:lpstr>
      <vt:lpstr>PowerPoint Presentation</vt:lpstr>
      <vt:lpstr>Boolean</vt:lpstr>
      <vt:lpstr>PowerPoint Presentation</vt:lpstr>
      <vt:lpstr>Integer</vt:lpstr>
      <vt:lpstr>PowerPoint Presentation</vt:lpstr>
      <vt:lpstr>Float</vt:lpstr>
      <vt:lpstr>PowerPoint Presentation</vt:lpstr>
      <vt:lpstr>String</vt:lpstr>
      <vt:lpstr>PowerPoint Presentation</vt:lpstr>
      <vt:lpstr>Single vs. Double Quotes</vt:lpstr>
      <vt:lpstr>PowerPoint Presentation</vt:lpstr>
      <vt:lpstr>Operators</vt:lpstr>
      <vt:lpstr>Operator Basics</vt:lpstr>
      <vt:lpstr>PowerPoint Presentation</vt:lpstr>
      <vt:lpstr>Basic Math</vt:lpstr>
      <vt:lpstr>PowerPoint Presentation</vt:lpstr>
      <vt:lpstr>Less Basic Math</vt:lpstr>
      <vt:lpstr>PowerPoint Presentation</vt:lpstr>
      <vt:lpstr>Increment and Decrement</vt:lpstr>
      <vt:lpstr>PowerPoint Presentation</vt:lpstr>
      <vt:lpstr>Concatenation</vt:lpstr>
      <vt:lpstr>PowerPoint Presentation</vt:lpstr>
      <vt:lpstr>Assignment Operators</vt:lpstr>
      <vt:lpstr>PowerPoint Presentation</vt:lpstr>
      <vt:lpstr>Comparison operators</vt:lpstr>
      <vt:lpstr>PowerPoint Presentation</vt:lpstr>
      <vt:lpstr>Logical operators</vt:lpstr>
      <vt:lpstr>PowerPoint Presentation</vt:lpstr>
      <vt:lpstr>Conditionals</vt:lpstr>
      <vt:lpstr>If</vt:lpstr>
      <vt:lpstr>PowerPoint Presentation</vt:lpstr>
      <vt:lpstr>Else</vt:lpstr>
      <vt:lpstr>PowerPoint Presentation</vt:lpstr>
      <vt:lpstr>Elseif</vt:lpstr>
      <vt:lpstr>PowerPoint Presentation</vt:lpstr>
      <vt:lpstr>Switch</vt:lpstr>
      <vt:lpstr>PowerPoint Presentation</vt:lpstr>
      <vt:lpstr>Loops</vt:lpstr>
      <vt:lpstr>While</vt:lpstr>
      <vt:lpstr>PowerPoint Presentation</vt:lpstr>
      <vt:lpstr>Do…While</vt:lpstr>
      <vt:lpstr>PowerPoint Presentation</vt:lpstr>
      <vt:lpstr>For</vt:lpstr>
      <vt:lpstr>PowerPoint Presentation</vt:lpstr>
      <vt:lpstr>Functions</vt:lpstr>
      <vt:lpstr>Function Basics</vt:lpstr>
      <vt:lpstr>PowerPoint Presentation</vt:lpstr>
      <vt:lpstr>Defining a Function</vt:lpstr>
      <vt:lpstr>PowerPoint Presentation</vt:lpstr>
      <vt:lpstr>Defining a Function with Arguments</vt:lpstr>
      <vt:lpstr>PowerPoint Presentation</vt:lpstr>
      <vt:lpstr>Return Values</vt:lpstr>
      <vt:lpstr>PowerPoint Presentation</vt:lpstr>
      <vt:lpstr>The Standard Library</vt:lpstr>
      <vt:lpstr>Files</vt:lpstr>
      <vt:lpstr>Include/Require</vt:lpstr>
      <vt:lpstr>file_put_contents</vt:lpstr>
      <vt:lpstr>file_get_contents</vt:lpstr>
      <vt:lpstr>PowerPoint Presentation</vt:lpstr>
      <vt:lpstr>file_exists</vt:lpstr>
      <vt:lpstr>unlink</vt:lpstr>
      <vt:lpstr>PowerPoint Presentation</vt:lpstr>
      <vt:lpstr>Arrays</vt:lpstr>
      <vt:lpstr>Array Basics</vt:lpstr>
      <vt:lpstr>PowerPoint Presentation</vt:lpstr>
      <vt:lpstr>Creating Arrays</vt:lpstr>
      <vt:lpstr>PowerPoint Presentation</vt:lpstr>
      <vt:lpstr>Numeric Indexes</vt:lpstr>
      <vt:lpstr>PowerPoint Presentation</vt:lpstr>
      <vt:lpstr>foreach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Programming</dc:title>
  <dc:creator>PHPEmbark</dc:creator>
  <cp:lastModifiedBy>Patrick Andersen</cp:lastModifiedBy>
  <cp:revision>92</cp:revision>
  <dcterms:created xsi:type="dcterms:W3CDTF">2015-03-28T14:33:46Z</dcterms:created>
  <dcterms:modified xsi:type="dcterms:W3CDTF">2015-04-08T20:04:54Z</dcterms:modified>
</cp:coreProperties>
</file>