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2" r:id="rId3"/>
    <p:sldId id="260" r:id="rId4"/>
    <p:sldId id="261" r:id="rId5"/>
    <p:sldId id="280" r:id="rId6"/>
    <p:sldId id="28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9" r:id="rId15"/>
    <p:sldId id="272" r:id="rId16"/>
    <p:sldId id="273" r:id="rId17"/>
    <p:sldId id="274" r:id="rId18"/>
    <p:sldId id="275" r:id="rId19"/>
    <p:sldId id="277" r:id="rId20"/>
    <p:sldId id="278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9C9C"/>
    <a:srgbClr val="FF0D57"/>
    <a:srgbClr val="0082FA"/>
    <a:srgbClr val="FE045C"/>
    <a:srgbClr val="FE6A9F"/>
    <a:srgbClr val="FE0058"/>
    <a:srgbClr val="FFF6D3"/>
    <a:srgbClr val="1E8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664C-B994-4ECC-A988-6278C9E8B1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6590-E37D-481E-9399-E00AAEDF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53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664C-B994-4ECC-A988-6278C9E8B1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6590-E37D-481E-9399-E00AAEDF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66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664C-B994-4ECC-A988-6278C9E8B1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6590-E37D-481E-9399-E00AAEDF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20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664C-B994-4ECC-A988-6278C9E8B1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6590-E37D-481E-9399-E00AAEDF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60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664C-B994-4ECC-A988-6278C9E8B1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6590-E37D-481E-9399-E00AAEDF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0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664C-B994-4ECC-A988-6278C9E8B1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6590-E37D-481E-9399-E00AAEDF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35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664C-B994-4ECC-A988-6278C9E8B1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6590-E37D-481E-9399-E00AAEDF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82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664C-B994-4ECC-A988-6278C9E8B1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6590-E37D-481E-9399-E00AAEDF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7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664C-B994-4ECC-A988-6278C9E8B1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6590-E37D-481E-9399-E00AAEDF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12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664C-B994-4ECC-A988-6278C9E8B1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6590-E37D-481E-9399-E00AAEDF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0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B664C-B994-4ECC-A988-6278C9E8B1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16590-E37D-481E-9399-E00AAEDF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23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B664C-B994-4ECC-A988-6278C9E8B133}" type="datetimeFigureOut">
              <a:rPr lang="ko-KR" altLang="en-US" smtClean="0"/>
              <a:t>2022-05-24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6590-E37D-481E-9399-E00AAEDFED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9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Membership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6133216"/>
            <a:ext cx="9144000" cy="435390"/>
          </a:xfrm>
        </p:spPr>
        <p:txBody>
          <a:bodyPr/>
          <a:lstStyle/>
          <a:p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AI 13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이지현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87782" y="3509963"/>
            <a:ext cx="5238207" cy="125620"/>
          </a:xfrm>
          <a:prstGeom prst="rect">
            <a:avLst/>
          </a:prstGeom>
          <a:solidFill>
            <a:srgbClr val="FE0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24000" y="2224267"/>
            <a:ext cx="9144000" cy="43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Which </a:t>
            </a: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Application User Will Enroll the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3618410"/>
            <a:ext cx="12192000" cy="13063"/>
          </a:xfrm>
          <a:prstGeom prst="line">
            <a:avLst/>
          </a:prstGeom>
          <a:ln w="38100">
            <a:solidFill>
              <a:srgbClr val="FE04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/>
          <p:cNvSpPr txBox="1">
            <a:spLocks/>
          </p:cNvSpPr>
          <p:nvPr/>
        </p:nvSpPr>
        <p:spPr>
          <a:xfrm>
            <a:off x="1524000" y="3780320"/>
            <a:ext cx="9144000" cy="43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어떤 어플리케이션 사용자가 멤버십에 가입할까</a:t>
            </a: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2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 과정 소개 </a:t>
            </a:r>
            <a:r>
              <a:rPr lang="ko-KR" altLang="en-US" sz="28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가설 설정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093" y="1303199"/>
            <a:ext cx="10087707" cy="489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가설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2: </a:t>
            </a:r>
            <a:r>
              <a:rPr lang="en-US" altLang="ko-KR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used_premium_feature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↑ </a:t>
            </a:r>
            <a:r>
              <a:rPr lang="en-US" altLang="ko-KR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erolled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확률↓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9580" y="181809"/>
            <a:ext cx="487361" cy="489261"/>
            <a:chOff x="3217069" y="3403497"/>
            <a:chExt cx="487361" cy="489261"/>
          </a:xfrm>
        </p:grpSpPr>
        <p:sp>
          <p:nvSpPr>
            <p:cNvPr id="5" name="직사각형 4"/>
            <p:cNvSpPr/>
            <p:nvPr/>
          </p:nvSpPr>
          <p:spPr>
            <a:xfrm>
              <a:off x="3471070" y="3403497"/>
              <a:ext cx="233360" cy="231983"/>
            </a:xfrm>
            <a:prstGeom prst="rect">
              <a:avLst/>
            </a:prstGeom>
            <a:solidFill>
              <a:srgbClr val="FE6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17069" y="3660775"/>
              <a:ext cx="230981" cy="231983"/>
            </a:xfrm>
            <a:prstGeom prst="rect">
              <a:avLst/>
            </a:prstGeom>
            <a:solidFill>
              <a:srgbClr val="FE0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34542" y="3423046"/>
              <a:ext cx="193698" cy="192883"/>
            </a:xfrm>
            <a:prstGeom prst="rect">
              <a:avLst/>
            </a:prstGeom>
            <a:noFill/>
            <a:ln w="38100">
              <a:solidFill>
                <a:srgbClr val="FE0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940092" y="1401240"/>
            <a:ext cx="193698" cy="192883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61" y="2343257"/>
            <a:ext cx="6116096" cy="411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7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 과정 소개 </a:t>
            </a:r>
            <a:r>
              <a:rPr lang="ko-KR" altLang="en-US" sz="28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모델링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9580" y="181809"/>
            <a:ext cx="487361" cy="489261"/>
            <a:chOff x="3217069" y="3403497"/>
            <a:chExt cx="487361" cy="489261"/>
          </a:xfrm>
        </p:grpSpPr>
        <p:sp>
          <p:nvSpPr>
            <p:cNvPr id="5" name="직사각형 4"/>
            <p:cNvSpPr/>
            <p:nvPr/>
          </p:nvSpPr>
          <p:spPr>
            <a:xfrm>
              <a:off x="3471070" y="3403497"/>
              <a:ext cx="233360" cy="231983"/>
            </a:xfrm>
            <a:prstGeom prst="rect">
              <a:avLst/>
            </a:prstGeom>
            <a:solidFill>
              <a:srgbClr val="FE6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17069" y="3660775"/>
              <a:ext cx="230981" cy="231983"/>
            </a:xfrm>
            <a:prstGeom prst="rect">
              <a:avLst/>
            </a:prstGeom>
            <a:solidFill>
              <a:srgbClr val="FE0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34542" y="3423046"/>
              <a:ext cx="193698" cy="192883"/>
            </a:xfrm>
            <a:prstGeom prst="rect">
              <a:avLst/>
            </a:prstGeom>
            <a:noFill/>
            <a:ln w="38100">
              <a:solidFill>
                <a:srgbClr val="FE0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940092" y="1401240"/>
            <a:ext cx="193698" cy="192883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7053" y="1853010"/>
            <a:ext cx="3432418" cy="48010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44217" y="1853010"/>
            <a:ext cx="3432418" cy="48010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921381" y="1853010"/>
            <a:ext cx="3432418" cy="48010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1020781" y="1869930"/>
            <a:ext cx="2538345" cy="710661"/>
          </a:xfrm>
          <a:prstGeom prst="round2SameRect">
            <a:avLst>
              <a:gd name="adj1" fmla="val 0"/>
              <a:gd name="adj2" fmla="val 30408"/>
            </a:avLst>
          </a:prstGeom>
          <a:solidFill>
            <a:srgbClr val="FE6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4691253" y="1859803"/>
            <a:ext cx="2538345" cy="710661"/>
          </a:xfrm>
          <a:prstGeom prst="round2SameRect">
            <a:avLst>
              <a:gd name="adj1" fmla="val 0"/>
              <a:gd name="adj2" fmla="val 30408"/>
            </a:avLst>
          </a:prstGeom>
          <a:solidFill>
            <a:srgbClr val="FE6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양쪽 모서리가 둥근 사각형 15"/>
          <p:cNvSpPr/>
          <p:nvPr/>
        </p:nvSpPr>
        <p:spPr>
          <a:xfrm>
            <a:off x="8361725" y="1867825"/>
            <a:ext cx="2538345" cy="710661"/>
          </a:xfrm>
          <a:prstGeom prst="round2SameRect">
            <a:avLst>
              <a:gd name="adj1" fmla="val 0"/>
              <a:gd name="adj2" fmla="val 30408"/>
            </a:avLst>
          </a:prstGeom>
          <a:solidFill>
            <a:srgbClr val="FE6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1235683" y="1992354"/>
            <a:ext cx="2316752" cy="4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이진분류모델</a:t>
            </a:r>
            <a:endParaRPr lang="ko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839280" y="1992354"/>
            <a:ext cx="2316752" cy="4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AUC_ROC</a:t>
            </a:r>
            <a:endParaRPr lang="ko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8808762" y="1992354"/>
            <a:ext cx="1660920" cy="4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기준 모델</a:t>
            </a:r>
            <a:endParaRPr lang="ko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1266093" y="1290136"/>
            <a:ext cx="10087707" cy="489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기본 설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</a:t>
            </a:r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1020780" y="2961813"/>
            <a:ext cx="2531655" cy="3016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멤버십에 가입</a:t>
            </a: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</a:t>
            </a: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유저 </a:t>
            </a: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 </a:t>
            </a:r>
            <a:r>
              <a:rPr lang="en-US" altLang="ko-KR" sz="2000" dirty="0" smtClean="0">
                <a:solidFill>
                  <a:srgbClr val="FF0D5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</a:p>
          <a:p>
            <a:pPr marL="0" indent="0">
              <a:buNone/>
            </a:pP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멤버십에 가입</a:t>
            </a: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 </a:t>
            </a: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유저</a:t>
            </a: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 </a:t>
            </a:r>
            <a:r>
              <a:rPr lang="en-US" altLang="ko-KR" sz="2000" dirty="0" smtClean="0">
                <a:solidFill>
                  <a:srgbClr val="FF0D5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endParaRPr lang="ko-KR" altLang="en-US" sz="2000" dirty="0">
              <a:solidFill>
                <a:srgbClr val="FF0D5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198" y="2858328"/>
            <a:ext cx="3018959" cy="2121636"/>
          </a:xfrm>
          <a:prstGeom prst="rect">
            <a:avLst/>
          </a:prstGeom>
        </p:spPr>
      </p:pic>
      <p:sp>
        <p:nvSpPr>
          <p:cNvPr id="24" name="내용 개체 틀 2"/>
          <p:cNvSpPr txBox="1">
            <a:spLocks/>
          </p:cNvSpPr>
          <p:nvPr/>
        </p:nvSpPr>
        <p:spPr>
          <a:xfrm>
            <a:off x="5753656" y="3775394"/>
            <a:ext cx="886295" cy="726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solidFill>
                  <a:srgbClr val="FF0D5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AUC</a:t>
            </a:r>
            <a:endParaRPr lang="ko-KR" altLang="en-US" sz="2000" dirty="0">
              <a:solidFill>
                <a:srgbClr val="FF0D5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5044118" y="5171613"/>
            <a:ext cx="2531655" cy="494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AUC ↑ </a:t>
            </a: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성능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↑</a:t>
            </a:r>
            <a:endParaRPr lang="ko-KR" altLang="en-US" sz="2000" dirty="0">
              <a:solidFill>
                <a:srgbClr val="FF0D57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7" name="내용 개체 틀 2"/>
          <p:cNvSpPr txBox="1">
            <a:spLocks/>
          </p:cNvSpPr>
          <p:nvPr/>
        </p:nvSpPr>
        <p:spPr>
          <a:xfrm>
            <a:off x="8373622" y="2858328"/>
            <a:ext cx="2531655" cy="3016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값을 </a:t>
            </a:r>
            <a:r>
              <a:rPr lang="ko-KR" altLang="en-US" sz="2000" dirty="0" err="1" smtClean="0">
                <a:solidFill>
                  <a:srgbClr val="FF0D5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최빈값</a:t>
            </a: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</a:t>
            </a:r>
          </a:p>
          <a:p>
            <a:pPr marL="0" indent="0">
              <a:buNone/>
            </a:pPr>
            <a:r>
              <a:rPr lang="ko-KR" altLang="en-US" sz="20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</a:t>
            </a: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예측했을 경우</a:t>
            </a:r>
            <a:endParaRPr lang="en-US" altLang="ko-KR" sz="20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20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Accuracy = 0.55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AUC_ROC = 0.5</a:t>
            </a:r>
          </a:p>
        </p:txBody>
      </p:sp>
    </p:spTree>
    <p:extLst>
      <p:ext uri="{BB962C8B-B14F-4D97-AF65-F5344CB8AC3E}">
        <p14:creationId xmlns:p14="http://schemas.microsoft.com/office/powerpoint/2010/main" val="332752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 과정 소개 </a:t>
            </a:r>
            <a:r>
              <a:rPr lang="ko-KR" altLang="en-US" sz="28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모델링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9580" y="181809"/>
            <a:ext cx="487361" cy="489261"/>
            <a:chOff x="3217069" y="3403497"/>
            <a:chExt cx="487361" cy="489261"/>
          </a:xfrm>
        </p:grpSpPr>
        <p:sp>
          <p:nvSpPr>
            <p:cNvPr id="5" name="직사각형 4"/>
            <p:cNvSpPr/>
            <p:nvPr/>
          </p:nvSpPr>
          <p:spPr>
            <a:xfrm>
              <a:off x="3471070" y="3403497"/>
              <a:ext cx="233360" cy="231983"/>
            </a:xfrm>
            <a:prstGeom prst="rect">
              <a:avLst/>
            </a:prstGeom>
            <a:solidFill>
              <a:srgbClr val="FE6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17069" y="3660775"/>
              <a:ext cx="230981" cy="231983"/>
            </a:xfrm>
            <a:prstGeom prst="rect">
              <a:avLst/>
            </a:prstGeom>
            <a:solidFill>
              <a:srgbClr val="FE0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34542" y="3423046"/>
              <a:ext cx="193698" cy="192883"/>
            </a:xfrm>
            <a:prstGeom prst="rect">
              <a:avLst/>
            </a:prstGeom>
            <a:noFill/>
            <a:ln w="38100">
              <a:solidFill>
                <a:srgbClr val="FE0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940092" y="1401240"/>
            <a:ext cx="193698" cy="192883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67053" y="1853011"/>
            <a:ext cx="3432418" cy="27570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44217" y="1853011"/>
            <a:ext cx="3432418" cy="27570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921381" y="1853011"/>
            <a:ext cx="3432418" cy="27570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양쪽 모서리가 둥근 사각형 12"/>
          <p:cNvSpPr/>
          <p:nvPr/>
        </p:nvSpPr>
        <p:spPr>
          <a:xfrm>
            <a:off x="1020781" y="1869930"/>
            <a:ext cx="2538345" cy="710661"/>
          </a:xfrm>
          <a:prstGeom prst="round2SameRect">
            <a:avLst>
              <a:gd name="adj1" fmla="val 0"/>
              <a:gd name="adj2" fmla="val 30408"/>
            </a:avLst>
          </a:prstGeom>
          <a:solidFill>
            <a:srgbClr val="FE6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양쪽 모서리가 둥근 사각형 14"/>
          <p:cNvSpPr/>
          <p:nvPr/>
        </p:nvSpPr>
        <p:spPr>
          <a:xfrm>
            <a:off x="4691253" y="1859803"/>
            <a:ext cx="2538345" cy="710661"/>
          </a:xfrm>
          <a:prstGeom prst="round2SameRect">
            <a:avLst>
              <a:gd name="adj1" fmla="val 0"/>
              <a:gd name="adj2" fmla="val 30408"/>
            </a:avLst>
          </a:prstGeom>
          <a:solidFill>
            <a:srgbClr val="FE6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양쪽 모서리가 둥근 사각형 15"/>
          <p:cNvSpPr/>
          <p:nvPr/>
        </p:nvSpPr>
        <p:spPr>
          <a:xfrm>
            <a:off x="8361725" y="1867825"/>
            <a:ext cx="2538345" cy="710661"/>
          </a:xfrm>
          <a:prstGeom prst="round2SameRect">
            <a:avLst>
              <a:gd name="adj1" fmla="val 0"/>
              <a:gd name="adj2" fmla="val 30408"/>
            </a:avLst>
          </a:prstGeom>
          <a:solidFill>
            <a:srgbClr val="FE6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1140433" y="1992354"/>
            <a:ext cx="2316752" cy="4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XGB</a:t>
            </a:r>
            <a:endParaRPr lang="ko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839280" y="1992354"/>
            <a:ext cx="2316752" cy="4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RF</a:t>
            </a:r>
            <a:endParaRPr lang="ko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8808762" y="1992354"/>
            <a:ext cx="1660920" cy="4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Cat</a:t>
            </a:r>
            <a:endParaRPr lang="ko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1266093" y="1290136"/>
            <a:ext cx="10087707" cy="489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 간 성능 비교 </a:t>
            </a:r>
            <a:r>
              <a:rPr lang="en-US" altLang="ko-KR" sz="1800" dirty="0" err="1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RandomizedSearchCV</a:t>
            </a:r>
            <a:r>
              <a:rPr lang="ko-KR" altLang="en-US" sz="18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통해 최적의 </a:t>
            </a:r>
            <a:r>
              <a:rPr lang="ko-KR" altLang="en-US" sz="1800" dirty="0" err="1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하이퍼</a:t>
            </a:r>
            <a:r>
              <a:rPr lang="ko-KR" altLang="en-US" sz="18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800" dirty="0" err="1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파라미터</a:t>
            </a:r>
            <a:r>
              <a:rPr lang="ko-KR" altLang="en-US" sz="18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선택</a:t>
            </a:r>
            <a:r>
              <a:rPr lang="ko-KR" altLang="en-US" sz="24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내용 개체 틀 2"/>
          <p:cNvSpPr txBox="1">
            <a:spLocks/>
          </p:cNvSpPr>
          <p:nvPr/>
        </p:nvSpPr>
        <p:spPr>
          <a:xfrm>
            <a:off x="1020780" y="2961813"/>
            <a:ext cx="2531655" cy="1286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Colsample_bylevel</a:t>
            </a:r>
            <a:r>
              <a:rPr lang="en-US" altLang="ko-KR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0.877</a:t>
            </a:r>
          </a:p>
          <a:p>
            <a:pPr marL="0" indent="0">
              <a:buNone/>
            </a:pPr>
            <a:r>
              <a:rPr lang="en-US" altLang="ko-KR" sz="12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Colsample_bytree</a:t>
            </a:r>
            <a:r>
              <a:rPr lang="en-US" altLang="ko-KR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0.887</a:t>
            </a:r>
          </a:p>
          <a:p>
            <a:pPr marL="0" indent="0">
              <a:buNone/>
            </a:pPr>
            <a:r>
              <a:rPr lang="en-US" altLang="ko-KR" sz="12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Max_depth</a:t>
            </a:r>
            <a:r>
              <a:rPr lang="en-US" altLang="ko-KR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6</a:t>
            </a:r>
          </a:p>
          <a:p>
            <a:pPr marL="0" indent="0">
              <a:buNone/>
            </a:pPr>
            <a:r>
              <a:rPr lang="en-US" altLang="ko-KR" sz="12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N_estimators</a:t>
            </a:r>
            <a:r>
              <a:rPr lang="en-US" altLang="ko-KR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112</a:t>
            </a:r>
          </a:p>
        </p:txBody>
      </p:sp>
      <p:sp>
        <p:nvSpPr>
          <p:cNvPr id="26" name="내용 개체 틀 2"/>
          <p:cNvSpPr txBox="1">
            <a:spLocks/>
          </p:cNvSpPr>
          <p:nvPr/>
        </p:nvSpPr>
        <p:spPr>
          <a:xfrm>
            <a:off x="4697943" y="2961813"/>
            <a:ext cx="2531655" cy="164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Max_depth</a:t>
            </a:r>
            <a:r>
              <a:rPr lang="en-US" altLang="ko-KR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11</a:t>
            </a:r>
          </a:p>
          <a:p>
            <a:pPr marL="0" indent="0">
              <a:buNone/>
            </a:pPr>
            <a:r>
              <a:rPr lang="en-US" altLang="ko-KR" sz="12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Max_features</a:t>
            </a:r>
            <a:r>
              <a:rPr lang="en-US" altLang="ko-KR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0.320</a:t>
            </a:r>
          </a:p>
          <a:p>
            <a:pPr marL="0" indent="0">
              <a:buNone/>
            </a:pPr>
            <a:r>
              <a:rPr lang="en-US" altLang="ko-KR" sz="12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Min_samples_split</a:t>
            </a:r>
            <a:r>
              <a:rPr lang="en-US" altLang="ko-KR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8</a:t>
            </a:r>
          </a:p>
          <a:p>
            <a:pPr marL="0" indent="0">
              <a:buNone/>
            </a:pPr>
            <a:r>
              <a:rPr lang="en-US" altLang="ko-KR" sz="12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N_estimators</a:t>
            </a:r>
            <a:r>
              <a:rPr lang="en-US" altLang="ko-KR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358</a:t>
            </a:r>
          </a:p>
        </p:txBody>
      </p:sp>
      <p:sp>
        <p:nvSpPr>
          <p:cNvPr id="28" name="내용 개체 틀 2"/>
          <p:cNvSpPr txBox="1">
            <a:spLocks/>
          </p:cNvSpPr>
          <p:nvPr/>
        </p:nvSpPr>
        <p:spPr>
          <a:xfrm>
            <a:off x="8371762" y="2961813"/>
            <a:ext cx="2531655" cy="164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depth = 7</a:t>
            </a:r>
          </a:p>
          <a:p>
            <a:pPr marL="0" indent="0">
              <a:buNone/>
            </a:pPr>
            <a:r>
              <a:rPr lang="en-US" altLang="ko-KR" sz="12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N_estimators</a:t>
            </a:r>
            <a:r>
              <a:rPr lang="en-US" altLang="ko-KR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165</a:t>
            </a:r>
          </a:p>
        </p:txBody>
      </p:sp>
      <p:sp>
        <p:nvSpPr>
          <p:cNvPr id="29" name="아래쪽 화살표 28"/>
          <p:cNvSpPr/>
          <p:nvPr/>
        </p:nvSpPr>
        <p:spPr>
          <a:xfrm>
            <a:off x="1972944" y="4349872"/>
            <a:ext cx="679268" cy="627017"/>
          </a:xfrm>
          <a:prstGeom prst="downArrow">
            <a:avLst/>
          </a:prstGeom>
          <a:gradFill>
            <a:gsLst>
              <a:gs pos="39000">
                <a:srgbClr val="BFC0C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9C9C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내용 개체 틀 2"/>
          <p:cNvSpPr txBox="1">
            <a:spLocks/>
          </p:cNvSpPr>
          <p:nvPr/>
        </p:nvSpPr>
        <p:spPr>
          <a:xfrm>
            <a:off x="549580" y="5159055"/>
            <a:ext cx="3449891" cy="1265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0.8155</a:t>
            </a:r>
            <a:endParaRPr lang="ko-KR" altLang="en-US" dirty="0">
              <a:solidFill>
                <a:srgbClr val="FE045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1" name="아래쪽 화살표 30"/>
          <p:cNvSpPr/>
          <p:nvPr/>
        </p:nvSpPr>
        <p:spPr>
          <a:xfrm>
            <a:off x="5669663" y="4349872"/>
            <a:ext cx="679268" cy="627017"/>
          </a:xfrm>
          <a:prstGeom prst="downArrow">
            <a:avLst/>
          </a:prstGeom>
          <a:gradFill>
            <a:gsLst>
              <a:gs pos="39000">
                <a:srgbClr val="BFC0C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9C9C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4246299" y="5159055"/>
            <a:ext cx="3449891" cy="1265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0.8151</a:t>
            </a:r>
            <a:endParaRPr lang="ko-KR" altLang="en-US" dirty="0">
              <a:solidFill>
                <a:srgbClr val="FE045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5" name="아래쪽 화살표 34"/>
          <p:cNvSpPr/>
          <p:nvPr/>
        </p:nvSpPr>
        <p:spPr>
          <a:xfrm>
            <a:off x="9344745" y="4349872"/>
            <a:ext cx="679268" cy="627017"/>
          </a:xfrm>
          <a:prstGeom prst="downArrow">
            <a:avLst/>
          </a:prstGeom>
          <a:gradFill>
            <a:gsLst>
              <a:gs pos="39000">
                <a:srgbClr val="BFC0C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9C9C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내용 개체 틀 2"/>
          <p:cNvSpPr txBox="1">
            <a:spLocks/>
          </p:cNvSpPr>
          <p:nvPr/>
        </p:nvSpPr>
        <p:spPr>
          <a:xfrm>
            <a:off x="7921381" y="5159055"/>
            <a:ext cx="3449891" cy="1265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0.8162</a:t>
            </a:r>
            <a:endParaRPr lang="ko-KR" altLang="en-US" dirty="0">
              <a:solidFill>
                <a:srgbClr val="FE045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직사각형 2"/>
          <p:cNvSpPr/>
          <p:nvPr/>
        </p:nvSpPr>
        <p:spPr>
          <a:xfrm rot="20350039">
            <a:off x="8001499" y="4556193"/>
            <a:ext cx="1265118" cy="671929"/>
          </a:xfrm>
          <a:prstGeom prst="rect">
            <a:avLst/>
          </a:prstGeom>
          <a:solidFill>
            <a:srgbClr val="FF0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채택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11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 과정 소개 </a:t>
            </a:r>
            <a:r>
              <a:rPr lang="ko-KR" altLang="en-US" sz="2800" dirty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9580" y="181809"/>
            <a:ext cx="487361" cy="489261"/>
            <a:chOff x="3217069" y="3403497"/>
            <a:chExt cx="487361" cy="489261"/>
          </a:xfrm>
        </p:grpSpPr>
        <p:sp>
          <p:nvSpPr>
            <p:cNvPr id="5" name="직사각형 4"/>
            <p:cNvSpPr/>
            <p:nvPr/>
          </p:nvSpPr>
          <p:spPr>
            <a:xfrm>
              <a:off x="3471070" y="3403497"/>
              <a:ext cx="233360" cy="231983"/>
            </a:xfrm>
            <a:prstGeom prst="rect">
              <a:avLst/>
            </a:prstGeom>
            <a:solidFill>
              <a:srgbClr val="FE6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17069" y="3660775"/>
              <a:ext cx="230981" cy="231983"/>
            </a:xfrm>
            <a:prstGeom prst="rect">
              <a:avLst/>
            </a:prstGeom>
            <a:solidFill>
              <a:srgbClr val="FE0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34542" y="3423046"/>
              <a:ext cx="193698" cy="192883"/>
            </a:xfrm>
            <a:prstGeom prst="rect">
              <a:avLst/>
            </a:prstGeom>
            <a:noFill/>
            <a:ln w="38100">
              <a:solidFill>
                <a:srgbClr val="FE0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940092" y="1401240"/>
            <a:ext cx="193698" cy="192883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1266093" y="1290136"/>
            <a:ext cx="10087707" cy="489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최적의 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임계값으로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조정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0.5 →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0.615 (train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점수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0.76)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01" y="1890065"/>
            <a:ext cx="5713453" cy="3444876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940092" y="5704432"/>
            <a:ext cx="193698" cy="192883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내용 개체 틀 2"/>
          <p:cNvSpPr txBox="1">
            <a:spLocks/>
          </p:cNvSpPr>
          <p:nvPr/>
        </p:nvSpPr>
        <p:spPr>
          <a:xfrm>
            <a:off x="1266093" y="5592541"/>
            <a:ext cx="10087707" cy="1370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모델 최종 성능 평가 점수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0.78 (Normal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 수준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		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정확도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0.78 ( &gt; </a:t>
            </a:r>
            <a:r>
              <a:rPr lang="ko-KR" altLang="en-US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기준모델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0.55)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3682512" y="2793148"/>
            <a:ext cx="419100" cy="228600"/>
          </a:xfrm>
          <a:prstGeom prst="rightArrow">
            <a:avLst/>
          </a:prstGeom>
          <a:solidFill>
            <a:srgbClr val="FF0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6682257" y="2222987"/>
            <a:ext cx="3991604" cy="212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 </a:t>
            </a:r>
            <a:r>
              <a:rPr lang="ko-KR" altLang="en-US" sz="2000" dirty="0" err="1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임계값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>
              <a:buFontTx/>
              <a:buChar char="-"/>
            </a:pP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분류의 기준이 되는 값</a:t>
            </a:r>
            <a:endParaRPr lang="en-US" altLang="ko-KR" sz="2000" dirty="0" smtClean="0">
              <a:solidFill>
                <a:srgbClr val="9C9C9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buFontTx/>
              <a:buChar char="-"/>
            </a:pP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확률 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&lt; </a:t>
            </a:r>
            <a:r>
              <a:rPr lang="ko-KR" altLang="en-US" sz="2000" dirty="0" err="1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임계값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→ 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</a:t>
            </a:r>
          </a:p>
          <a:p>
            <a:pPr>
              <a:buFontTx/>
              <a:buChar char="-"/>
            </a:pP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확률 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&gt; </a:t>
            </a:r>
            <a:r>
              <a:rPr lang="ko-KR" altLang="en-US" sz="2000" dirty="0" err="1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임계값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1</a:t>
            </a:r>
          </a:p>
          <a:p>
            <a:pPr>
              <a:buFontTx/>
              <a:buChar char="-"/>
            </a:pP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기본적으로 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0.5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설정되어 있음</a:t>
            </a:r>
            <a:endParaRPr lang="ko-KR" altLang="en-US" sz="2000" dirty="0">
              <a:solidFill>
                <a:srgbClr val="9C9C9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03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 결과 해석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9580" y="181809"/>
            <a:ext cx="487361" cy="489261"/>
            <a:chOff x="3217069" y="3403497"/>
            <a:chExt cx="487361" cy="489261"/>
          </a:xfrm>
        </p:grpSpPr>
        <p:sp>
          <p:nvSpPr>
            <p:cNvPr id="5" name="직사각형 4"/>
            <p:cNvSpPr/>
            <p:nvPr/>
          </p:nvSpPr>
          <p:spPr>
            <a:xfrm>
              <a:off x="3471070" y="3403497"/>
              <a:ext cx="233360" cy="231983"/>
            </a:xfrm>
            <a:prstGeom prst="rect">
              <a:avLst/>
            </a:prstGeom>
            <a:solidFill>
              <a:srgbClr val="FE6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17069" y="3660775"/>
              <a:ext cx="230981" cy="231983"/>
            </a:xfrm>
            <a:prstGeom prst="rect">
              <a:avLst/>
            </a:prstGeom>
            <a:solidFill>
              <a:srgbClr val="FE0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34542" y="3423046"/>
              <a:ext cx="193698" cy="192883"/>
            </a:xfrm>
            <a:prstGeom prst="rect">
              <a:avLst/>
            </a:prstGeom>
            <a:noFill/>
            <a:ln w="38100">
              <a:solidFill>
                <a:srgbClr val="FE0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33790" y="1779874"/>
            <a:ext cx="8565514" cy="4944776"/>
            <a:chOff x="-1581151" y="-133350"/>
            <a:chExt cx="1157977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60" r="12137"/>
            <a:stretch/>
          </p:blipFill>
          <p:spPr>
            <a:xfrm>
              <a:off x="-1581151" y="-133350"/>
              <a:ext cx="4495801" cy="685800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381" y="-133350"/>
              <a:ext cx="7805238" cy="6858000"/>
            </a:xfrm>
            <a:prstGeom prst="rect">
              <a:avLst/>
            </a:prstGeom>
          </p:spPr>
        </p:pic>
      </p:grpSp>
      <p:sp>
        <p:nvSpPr>
          <p:cNvPr id="13" name="내용 개체 틀 2"/>
          <p:cNvSpPr txBox="1">
            <a:spLocks/>
          </p:cNvSpPr>
          <p:nvPr/>
        </p:nvSpPr>
        <p:spPr>
          <a:xfrm>
            <a:off x="1266092" y="1291049"/>
            <a:ext cx="10451291" cy="4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SHAP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40092" y="1401240"/>
            <a:ext cx="193698" cy="192883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36941" y="1921296"/>
            <a:ext cx="4475585" cy="326822"/>
          </a:xfrm>
          <a:prstGeom prst="rect">
            <a:avLst/>
          </a:prstGeom>
          <a:noFill/>
          <a:ln w="38100">
            <a:solidFill>
              <a:srgbClr val="FF0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636515" y="3265715"/>
            <a:ext cx="4355187" cy="295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&lt;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왼쪽 그래프 보충 설명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&gt;</a:t>
            </a:r>
          </a:p>
          <a:p>
            <a:pPr marL="0" indent="0" algn="ctr">
              <a:buNone/>
            </a:pPr>
            <a:endParaRPr lang="en-US" altLang="ko-KR" sz="2000" dirty="0" smtClean="0">
              <a:solidFill>
                <a:srgbClr val="9C9C9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빨간색일수록 특성에서 높은 값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파란색일수록 특성에서 낮은 값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(0)</a:t>
            </a:r>
          </a:p>
          <a:p>
            <a:pPr marL="0" indent="0">
              <a:buNone/>
            </a:pPr>
            <a:endParaRPr lang="en-US" altLang="ko-KR" sz="2000" dirty="0" smtClean="0">
              <a:solidFill>
                <a:srgbClr val="9C9C9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buFontTx/>
              <a:buChar char="-"/>
            </a:pP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기준선 오른쪽은 확률 증가에 기여</a:t>
            </a:r>
            <a:endParaRPr lang="en-US" altLang="ko-KR" sz="2000" dirty="0" smtClean="0">
              <a:solidFill>
                <a:srgbClr val="9C9C9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buFontTx/>
              <a:buChar char="-"/>
            </a:pP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기준선 왼쪽은 확률 감소에 기여</a:t>
            </a:r>
            <a:endParaRPr lang="ko-KR" altLang="en-US" sz="2000" dirty="0">
              <a:solidFill>
                <a:srgbClr val="9C9C9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39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 결과 해석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9580" y="181809"/>
            <a:ext cx="487361" cy="489261"/>
            <a:chOff x="3217069" y="3403497"/>
            <a:chExt cx="487361" cy="489261"/>
          </a:xfrm>
        </p:grpSpPr>
        <p:sp>
          <p:nvSpPr>
            <p:cNvPr id="5" name="직사각형 4"/>
            <p:cNvSpPr/>
            <p:nvPr/>
          </p:nvSpPr>
          <p:spPr>
            <a:xfrm>
              <a:off x="3471070" y="3403497"/>
              <a:ext cx="233360" cy="231983"/>
            </a:xfrm>
            <a:prstGeom prst="rect">
              <a:avLst/>
            </a:prstGeom>
            <a:solidFill>
              <a:srgbClr val="FE6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17069" y="3660775"/>
              <a:ext cx="230981" cy="231983"/>
            </a:xfrm>
            <a:prstGeom prst="rect">
              <a:avLst/>
            </a:prstGeom>
            <a:solidFill>
              <a:srgbClr val="FE0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34542" y="3423046"/>
              <a:ext cx="193698" cy="192883"/>
            </a:xfrm>
            <a:prstGeom prst="rect">
              <a:avLst/>
            </a:prstGeom>
            <a:noFill/>
            <a:ln w="38100">
              <a:solidFill>
                <a:srgbClr val="FE0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33790" y="1779874"/>
            <a:ext cx="8565514" cy="4944776"/>
            <a:chOff x="-1581151" y="-133350"/>
            <a:chExt cx="1157977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60" r="12137"/>
            <a:stretch/>
          </p:blipFill>
          <p:spPr>
            <a:xfrm>
              <a:off x="-1581151" y="-133350"/>
              <a:ext cx="4495801" cy="685800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381" y="-133350"/>
              <a:ext cx="7805238" cy="6858000"/>
            </a:xfrm>
            <a:prstGeom prst="rect">
              <a:avLst/>
            </a:prstGeom>
          </p:spPr>
        </p:pic>
      </p:grpSp>
      <p:sp>
        <p:nvSpPr>
          <p:cNvPr id="13" name="내용 개체 틀 2"/>
          <p:cNvSpPr txBox="1">
            <a:spLocks/>
          </p:cNvSpPr>
          <p:nvPr/>
        </p:nvSpPr>
        <p:spPr>
          <a:xfrm>
            <a:off x="1266092" y="1291049"/>
            <a:ext cx="10451291" cy="4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가설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1: </a:t>
            </a:r>
            <a:r>
              <a:rPr lang="en-US" altLang="ko-KR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numscreens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↑ </a:t>
            </a:r>
            <a:r>
              <a:rPr lang="en-US" altLang="ko-KR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erolled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확률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↑ - </a:t>
            </a:r>
            <a:r>
              <a:rPr lang="ko-KR" altLang="en-US" dirty="0" smtClean="0">
                <a:solidFill>
                  <a:srgbClr val="FF0D5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어느 정도 상관관계 </a:t>
            </a:r>
            <a:r>
              <a:rPr lang="en-US" altLang="ko-KR" dirty="0" smtClean="0">
                <a:solidFill>
                  <a:srgbClr val="FF0D5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</a:t>
            </a:r>
            <a:endParaRPr lang="ko-KR" altLang="en-US" dirty="0">
              <a:solidFill>
                <a:srgbClr val="FF0D5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40092" y="1401240"/>
            <a:ext cx="193698" cy="192883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36941" y="2168434"/>
            <a:ext cx="4475585" cy="326822"/>
          </a:xfrm>
          <a:prstGeom prst="rect">
            <a:avLst/>
          </a:prstGeom>
          <a:noFill/>
          <a:ln w="38100">
            <a:solidFill>
              <a:srgbClr val="FF0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119025" y="4336869"/>
            <a:ext cx="4872678" cy="1882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전체적으로 기여하는 확률이 커 질수록</a:t>
            </a:r>
            <a:endParaRPr lang="en-US" altLang="ko-KR" sz="2000" dirty="0" smtClean="0">
              <a:solidFill>
                <a:srgbClr val="9C9C9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 algn="ctr">
              <a:buNone/>
            </a:pP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파란색 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보라색 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빨간색 순서로</a:t>
            </a:r>
            <a:endParaRPr lang="en-US" altLang="ko-KR" sz="2000" dirty="0" smtClean="0">
              <a:solidFill>
                <a:srgbClr val="9C9C9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 algn="ctr">
              <a:buNone/>
            </a:pP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분포된 모습을 보이므로</a:t>
            </a:r>
            <a:endParaRPr lang="en-US" altLang="ko-KR" sz="2000" dirty="0" smtClean="0">
              <a:solidFill>
                <a:srgbClr val="9C9C9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 algn="ctr">
              <a:buNone/>
            </a:pP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어느정도 상관관계가 있다고 할 수 있다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0" indent="0" algn="ctr">
              <a:buNone/>
            </a:pPr>
            <a:endParaRPr lang="ko-KR" altLang="en-US" sz="2000" dirty="0">
              <a:solidFill>
                <a:srgbClr val="9C9C9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953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 결과 해석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9580" y="181809"/>
            <a:ext cx="487361" cy="489261"/>
            <a:chOff x="3217069" y="3403497"/>
            <a:chExt cx="487361" cy="489261"/>
          </a:xfrm>
        </p:grpSpPr>
        <p:sp>
          <p:nvSpPr>
            <p:cNvPr id="5" name="직사각형 4"/>
            <p:cNvSpPr/>
            <p:nvPr/>
          </p:nvSpPr>
          <p:spPr>
            <a:xfrm>
              <a:off x="3471070" y="3403497"/>
              <a:ext cx="233360" cy="231983"/>
            </a:xfrm>
            <a:prstGeom prst="rect">
              <a:avLst/>
            </a:prstGeom>
            <a:solidFill>
              <a:srgbClr val="FE6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17069" y="3660775"/>
              <a:ext cx="230981" cy="231983"/>
            </a:xfrm>
            <a:prstGeom prst="rect">
              <a:avLst/>
            </a:prstGeom>
            <a:solidFill>
              <a:srgbClr val="FE0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34542" y="3423046"/>
              <a:ext cx="193698" cy="192883"/>
            </a:xfrm>
            <a:prstGeom prst="rect">
              <a:avLst/>
            </a:prstGeom>
            <a:noFill/>
            <a:ln w="38100">
              <a:solidFill>
                <a:srgbClr val="FE0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133790" y="1779874"/>
            <a:ext cx="8565514" cy="4944776"/>
            <a:chOff x="-1581151" y="-133350"/>
            <a:chExt cx="1157977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60" r="12137"/>
            <a:stretch/>
          </p:blipFill>
          <p:spPr>
            <a:xfrm>
              <a:off x="-1581151" y="-133350"/>
              <a:ext cx="4495801" cy="685800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381" y="-133350"/>
              <a:ext cx="7805238" cy="6858000"/>
            </a:xfrm>
            <a:prstGeom prst="rect">
              <a:avLst/>
            </a:prstGeom>
          </p:spPr>
        </p:pic>
      </p:grpSp>
      <p:sp>
        <p:nvSpPr>
          <p:cNvPr id="13" name="내용 개체 틀 2"/>
          <p:cNvSpPr txBox="1">
            <a:spLocks/>
          </p:cNvSpPr>
          <p:nvPr/>
        </p:nvSpPr>
        <p:spPr>
          <a:xfrm>
            <a:off x="1266093" y="1290136"/>
            <a:ext cx="10087707" cy="4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가설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2: </a:t>
            </a:r>
            <a:r>
              <a:rPr lang="en-US" altLang="ko-KR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used_premium_feature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↑ </a:t>
            </a:r>
            <a:r>
              <a:rPr lang="en-US" altLang="ko-KR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erolled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확률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↓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- </a:t>
            </a:r>
            <a:r>
              <a:rPr lang="en-US" altLang="ko-KR" dirty="0" smtClean="0">
                <a:solidFill>
                  <a:srgbClr val="FF0D5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X</a:t>
            </a:r>
            <a:endParaRPr lang="ko-KR" altLang="en-US" dirty="0">
              <a:solidFill>
                <a:srgbClr val="FF0D5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40092" y="1401240"/>
            <a:ext cx="193698" cy="192883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076994" y="4160821"/>
            <a:ext cx="3435532" cy="326822"/>
          </a:xfrm>
          <a:prstGeom prst="rect">
            <a:avLst/>
          </a:prstGeom>
          <a:noFill/>
          <a:ln w="38100">
            <a:solidFill>
              <a:srgbClr val="FF0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119023" y="4728754"/>
            <a:ext cx="4872678" cy="1882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확률과 상관 없이 빨간색과 파란색이</a:t>
            </a:r>
            <a:endParaRPr lang="en-US" altLang="ko-KR" sz="2000" dirty="0" smtClean="0">
              <a:solidFill>
                <a:srgbClr val="9C9C9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 algn="ctr">
              <a:buNone/>
            </a:pP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분포되어 있으므로</a:t>
            </a:r>
            <a:endParaRPr lang="en-US" altLang="ko-KR" sz="2000" dirty="0" smtClean="0">
              <a:solidFill>
                <a:srgbClr val="9C9C9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 algn="ctr">
              <a:buNone/>
            </a:pP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상관관계가 없다고 할 수 있다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2000" dirty="0">
              <a:solidFill>
                <a:srgbClr val="9C9C9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421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 결과 해석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9580" y="181809"/>
            <a:ext cx="487361" cy="489261"/>
            <a:chOff x="3217069" y="3403497"/>
            <a:chExt cx="487361" cy="489261"/>
          </a:xfrm>
        </p:grpSpPr>
        <p:sp>
          <p:nvSpPr>
            <p:cNvPr id="5" name="직사각형 4"/>
            <p:cNvSpPr/>
            <p:nvPr/>
          </p:nvSpPr>
          <p:spPr>
            <a:xfrm>
              <a:off x="3471070" y="3403497"/>
              <a:ext cx="233360" cy="231983"/>
            </a:xfrm>
            <a:prstGeom prst="rect">
              <a:avLst/>
            </a:prstGeom>
            <a:solidFill>
              <a:srgbClr val="FE6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17069" y="3660775"/>
              <a:ext cx="230981" cy="231983"/>
            </a:xfrm>
            <a:prstGeom prst="rect">
              <a:avLst/>
            </a:prstGeom>
            <a:solidFill>
              <a:srgbClr val="FE0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34542" y="3423046"/>
              <a:ext cx="193698" cy="192883"/>
            </a:xfrm>
            <a:prstGeom prst="rect">
              <a:avLst/>
            </a:prstGeom>
            <a:noFill/>
            <a:ln w="38100">
              <a:solidFill>
                <a:srgbClr val="FE0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940092" y="1401240"/>
            <a:ext cx="193698" cy="192883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1266093" y="1290136"/>
            <a:ext cx="10490478" cy="489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Loan, </a:t>
            </a:r>
            <a:r>
              <a:rPr lang="en-US" altLang="ko-KR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ProfilePage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en-US" altLang="ko-KR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unknown_screen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마케팅 필요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33790" y="1779874"/>
            <a:ext cx="8565514" cy="4944776"/>
            <a:chOff x="-1581151" y="-133350"/>
            <a:chExt cx="11579770" cy="6858000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60" r="12137"/>
            <a:stretch/>
          </p:blipFill>
          <p:spPr>
            <a:xfrm>
              <a:off x="-1581151" y="-133350"/>
              <a:ext cx="4495801" cy="6858000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3381" y="-133350"/>
              <a:ext cx="7805238" cy="6858000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1133791" y="3112086"/>
            <a:ext cx="4311772" cy="192817"/>
          </a:xfrm>
          <a:prstGeom prst="rect">
            <a:avLst/>
          </a:prstGeom>
          <a:noFill/>
          <a:ln w="38100">
            <a:solidFill>
              <a:srgbClr val="FF0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33791" y="3789913"/>
            <a:ext cx="4311772" cy="192817"/>
          </a:xfrm>
          <a:prstGeom prst="rect">
            <a:avLst/>
          </a:prstGeom>
          <a:noFill/>
          <a:ln w="38100">
            <a:solidFill>
              <a:srgbClr val="FF0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3791" y="4011981"/>
            <a:ext cx="4311772" cy="192817"/>
          </a:xfrm>
          <a:prstGeom prst="rect">
            <a:avLst/>
          </a:prstGeom>
          <a:noFill/>
          <a:ln w="38100">
            <a:solidFill>
              <a:srgbClr val="FF0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6516585" y="4781006"/>
            <a:ext cx="5239986" cy="1423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기준선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(0)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기준으로 왼쪽에는 빨간색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(1)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</a:t>
            </a:r>
            <a:r>
              <a:rPr lang="ko-KR" altLang="en-US" sz="2000" dirty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오른쪽에는 파란색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(0)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분포되어 있다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algn="ctr">
              <a:buFontTx/>
              <a:buChar char="-"/>
            </a:pP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다시 말해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화면을 본 유저는 멤버십에</a:t>
            </a:r>
            <a:r>
              <a:rPr lang="en-US" altLang="ko-KR" sz="2000" dirty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가입할 확률이 적다고 할 수 있다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330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 결과 해석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9580" y="181809"/>
            <a:ext cx="487361" cy="489261"/>
            <a:chOff x="3217069" y="3403497"/>
            <a:chExt cx="487361" cy="489261"/>
          </a:xfrm>
        </p:grpSpPr>
        <p:sp>
          <p:nvSpPr>
            <p:cNvPr id="5" name="직사각형 4"/>
            <p:cNvSpPr/>
            <p:nvPr/>
          </p:nvSpPr>
          <p:spPr>
            <a:xfrm>
              <a:off x="3471070" y="3403497"/>
              <a:ext cx="233360" cy="231983"/>
            </a:xfrm>
            <a:prstGeom prst="rect">
              <a:avLst/>
            </a:prstGeom>
            <a:solidFill>
              <a:srgbClr val="FE6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17069" y="3660775"/>
              <a:ext cx="230981" cy="231983"/>
            </a:xfrm>
            <a:prstGeom prst="rect">
              <a:avLst/>
            </a:prstGeom>
            <a:solidFill>
              <a:srgbClr val="FE0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34542" y="3423046"/>
              <a:ext cx="193698" cy="192883"/>
            </a:xfrm>
            <a:prstGeom prst="rect">
              <a:avLst/>
            </a:prstGeom>
            <a:noFill/>
            <a:ln w="38100">
              <a:solidFill>
                <a:srgbClr val="FE0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940092" y="1401240"/>
            <a:ext cx="193698" cy="192883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1266093" y="1290136"/>
            <a:ext cx="10490478" cy="489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개별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해석 가이드 라인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하위 두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user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의 결과 해석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0" y="2087275"/>
            <a:ext cx="11553825" cy="14859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53" y="3736050"/>
            <a:ext cx="11944350" cy="1400175"/>
          </a:xfrm>
          <a:prstGeom prst="rect">
            <a:avLst/>
          </a:prstGeom>
        </p:spPr>
      </p:pic>
      <p:sp>
        <p:nvSpPr>
          <p:cNvPr id="17" name="내용 개체 틀 2"/>
          <p:cNvSpPr txBox="1">
            <a:spLocks/>
          </p:cNvSpPr>
          <p:nvPr/>
        </p:nvSpPr>
        <p:spPr>
          <a:xfrm>
            <a:off x="567053" y="2000960"/>
            <a:ext cx="2531655" cy="3016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■ User #: 23897</a:t>
            </a:r>
          </a:p>
          <a:p>
            <a:pPr marL="0" indent="0">
              <a:buNone/>
            </a:pPr>
            <a:endParaRPr lang="en-US" altLang="ko-KR" sz="20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■ </a:t>
            </a: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User #: 37507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743199" y="4750248"/>
            <a:ext cx="3579223" cy="326822"/>
          </a:xfrm>
          <a:prstGeom prst="rect">
            <a:avLst/>
          </a:prstGeom>
          <a:noFill/>
          <a:ln w="38100">
            <a:solidFill>
              <a:srgbClr val="FF0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894828" y="3112520"/>
            <a:ext cx="3579223" cy="326822"/>
          </a:xfrm>
          <a:prstGeom prst="rect">
            <a:avLst/>
          </a:prstGeom>
          <a:noFill/>
          <a:ln w="38100">
            <a:solidFill>
              <a:srgbClr val="FF0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1312243" y="5599018"/>
            <a:ext cx="10453969" cy="1006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공통점</a:t>
            </a: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sz="20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VerifyPhone</a:t>
            </a: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= 0, </a:t>
            </a:r>
            <a:r>
              <a:rPr lang="en-US" altLang="ko-KR" sz="20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VerifyDateOfBirth</a:t>
            </a: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=0, </a:t>
            </a:r>
            <a:r>
              <a:rPr lang="en-US" altLang="ko-KR" sz="20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used_premium_feature</a:t>
            </a: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=1</a:t>
            </a:r>
          </a:p>
          <a:p>
            <a:pPr marL="0" indent="0">
              <a:buNone/>
            </a:pP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비슷한 특성을 가진 </a:t>
            </a: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user</a:t>
            </a: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에게 집중적인 마케팅 필요 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아래쪽 화살표 21"/>
          <p:cNvSpPr/>
          <p:nvPr/>
        </p:nvSpPr>
        <p:spPr>
          <a:xfrm rot="16200000">
            <a:off x="637777" y="5426776"/>
            <a:ext cx="679268" cy="627017"/>
          </a:xfrm>
          <a:prstGeom prst="downArrow">
            <a:avLst/>
          </a:prstGeom>
          <a:gradFill>
            <a:gsLst>
              <a:gs pos="39000">
                <a:srgbClr val="BFC0C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9C9C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93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549580" y="364689"/>
            <a:ext cx="487361" cy="489261"/>
            <a:chOff x="3217069" y="3403497"/>
            <a:chExt cx="487361" cy="489261"/>
          </a:xfrm>
        </p:grpSpPr>
        <p:sp>
          <p:nvSpPr>
            <p:cNvPr id="20" name="직사각형 19"/>
            <p:cNvSpPr/>
            <p:nvPr/>
          </p:nvSpPr>
          <p:spPr>
            <a:xfrm>
              <a:off x="3471070" y="3403497"/>
              <a:ext cx="233360" cy="231983"/>
            </a:xfrm>
            <a:prstGeom prst="rect">
              <a:avLst/>
            </a:prstGeom>
            <a:solidFill>
              <a:srgbClr val="FE6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217069" y="3660775"/>
              <a:ext cx="230981" cy="231983"/>
            </a:xfrm>
            <a:prstGeom prst="rect">
              <a:avLst/>
            </a:prstGeom>
            <a:solidFill>
              <a:srgbClr val="FE0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234542" y="3423046"/>
              <a:ext cx="193698" cy="192883"/>
            </a:xfrm>
            <a:prstGeom prst="rect">
              <a:avLst/>
            </a:prstGeom>
            <a:noFill/>
            <a:ln w="38100">
              <a:solidFill>
                <a:srgbClr val="FE0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한계점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092" y="1825625"/>
            <a:ext cx="10087707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정보와 유저 정보 부족</a:t>
            </a:r>
            <a:endParaRPr lang="en-US" altLang="ko-KR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indent="0">
              <a:buNone/>
            </a:pPr>
            <a:endParaRPr lang="en-US" altLang="ko-KR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회귀 분석 생략</a:t>
            </a:r>
            <a:endParaRPr lang="en-US" altLang="ko-KR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0092" y="1935816"/>
            <a:ext cx="193698" cy="192883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0092" y="3980189"/>
            <a:ext cx="193698" cy="192883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626825" y="2435328"/>
            <a:ext cx="9489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screen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이름을 토대로 금융 </a:t>
            </a:r>
            <a:r>
              <a:rPr lang="ko-KR" altLang="en-US" sz="2000" dirty="0" err="1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어플이라는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것은 추측할 수 있었지만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구체적으로 어떤 </a:t>
            </a:r>
            <a:r>
              <a:rPr lang="ko-KR" altLang="en-US" sz="2000" dirty="0" err="1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어플인지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 err="1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비공개된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스크린은 어떤 것인지 알 수 있었다면 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  <a:p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유저에 대한 개인 정보가 나이 이외에도 성별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지역 등을 알 수 있었다면 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  <a:endParaRPr lang="ko-KR" altLang="en-US" sz="2000" dirty="0">
              <a:solidFill>
                <a:srgbClr val="9C9C9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6825" y="4613922"/>
            <a:ext cx="94896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000" dirty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분류만으로 분석하는 것은 </a:t>
            </a:r>
            <a:r>
              <a:rPr lang="en-US" altLang="ko-KR" sz="2000" dirty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</a:t>
            </a:r>
            <a:r>
              <a:rPr lang="ko-KR" altLang="en-US" sz="2000" dirty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월에 새로 가입할 유저와 </a:t>
            </a:r>
            <a:r>
              <a:rPr lang="en-US" altLang="ko-KR" sz="2000" dirty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</a:t>
            </a:r>
            <a:r>
              <a:rPr lang="ko-KR" altLang="en-US" sz="2000" dirty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월에 새로 가입할 유저를</a:t>
            </a:r>
            <a:endParaRPr lang="en-US" altLang="ko-KR" sz="2000" dirty="0">
              <a:solidFill>
                <a:srgbClr val="9C9C9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구분할 수 없다는 아쉬운 점이 존재한다</a:t>
            </a:r>
            <a:r>
              <a:rPr lang="en-US" altLang="ko-KR" sz="2000" dirty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sz="2000" dirty="0" smtClean="0">
              <a:solidFill>
                <a:srgbClr val="9C9C9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 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분석 초기에는 가입이 확정된 유저 데이터를 활용하여 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‘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가입까지 걸린 날짜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’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</a:t>
            </a:r>
            <a:endParaRPr lang="en-US" altLang="ko-KR" sz="2000" dirty="0" smtClean="0">
              <a:solidFill>
                <a:srgbClr val="9C9C9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타겟으로 한 추가 분석을 시행하고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수치가 큰 고객을 대상으로 한 마케팅이</a:t>
            </a:r>
            <a:endParaRPr lang="en-US" altLang="ko-KR" sz="2000" dirty="0" smtClean="0">
              <a:solidFill>
                <a:srgbClr val="9C9C9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필요하다는 분석 결과를 도출하려 했으나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시간과 비용의 문제로 생략하게 되었다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endParaRPr lang="ko-KR" altLang="en-US" sz="2000" dirty="0">
              <a:solidFill>
                <a:srgbClr val="9C9C9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83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549580" y="364689"/>
            <a:ext cx="487361" cy="489261"/>
            <a:chOff x="3217069" y="3403497"/>
            <a:chExt cx="487361" cy="489261"/>
          </a:xfrm>
        </p:grpSpPr>
        <p:sp>
          <p:nvSpPr>
            <p:cNvPr id="20" name="직사각형 19"/>
            <p:cNvSpPr/>
            <p:nvPr/>
          </p:nvSpPr>
          <p:spPr>
            <a:xfrm>
              <a:off x="3471070" y="3403497"/>
              <a:ext cx="233360" cy="231983"/>
            </a:xfrm>
            <a:prstGeom prst="rect">
              <a:avLst/>
            </a:prstGeom>
            <a:solidFill>
              <a:srgbClr val="FE6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217069" y="3660775"/>
              <a:ext cx="230981" cy="231983"/>
            </a:xfrm>
            <a:prstGeom prst="rect">
              <a:avLst/>
            </a:prstGeom>
            <a:solidFill>
              <a:srgbClr val="FE0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234542" y="3423046"/>
              <a:ext cx="193698" cy="192883"/>
            </a:xfrm>
            <a:prstGeom prst="rect">
              <a:avLst/>
            </a:prstGeom>
            <a:noFill/>
            <a:ln w="38100">
              <a:solidFill>
                <a:srgbClr val="FE0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 정의</a:t>
            </a:r>
            <a:endParaRPr lang="ko-KR" altLang="en-US" sz="2800" dirty="0">
              <a:solidFill>
                <a:srgbClr val="9C9C9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092" y="1825625"/>
            <a:ext cx="10087707" cy="215456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solidFill>
                  <a:srgbClr val="FF0D5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어플리케이션 운영자 </a:t>
            </a:r>
            <a:endParaRPr lang="en-US" altLang="ko-KR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solidFill>
                  <a:srgbClr val="FF0D5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문제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멤버십에 가입하지 않을 것 같은 사용자를 분석하고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마케팅 방안을 마련하고 싶다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0092" y="1935816"/>
            <a:ext cx="193698" cy="192883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40092" y="2958002"/>
            <a:ext cx="193698" cy="192883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42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Thank you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6133216"/>
            <a:ext cx="9144000" cy="435390"/>
          </a:xfrm>
        </p:spPr>
        <p:txBody>
          <a:bodyPr/>
          <a:lstStyle/>
          <a:p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AI 13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</a:t>
            </a:r>
            <a:r>
              <a:rPr lang="en-US" altLang="ko-KR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이지현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87782" y="3509963"/>
            <a:ext cx="5238207" cy="125620"/>
          </a:xfrm>
          <a:prstGeom prst="rect">
            <a:avLst/>
          </a:prstGeom>
          <a:solidFill>
            <a:srgbClr val="FE0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부제목 2"/>
          <p:cNvSpPr txBox="1">
            <a:spLocks/>
          </p:cNvSpPr>
          <p:nvPr/>
        </p:nvSpPr>
        <p:spPr>
          <a:xfrm>
            <a:off x="1534885" y="3739920"/>
            <a:ext cx="9144000" cy="435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For Listening Until the End</a:t>
            </a:r>
            <a:endParaRPr lang="ko-KR" altLang="en-US" sz="2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3618410"/>
            <a:ext cx="12192000" cy="13063"/>
          </a:xfrm>
          <a:prstGeom prst="line">
            <a:avLst/>
          </a:prstGeom>
          <a:ln w="38100">
            <a:solidFill>
              <a:srgbClr val="FE04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2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549580" y="364689"/>
            <a:ext cx="487361" cy="489261"/>
            <a:chOff x="3217069" y="3403497"/>
            <a:chExt cx="487361" cy="489261"/>
          </a:xfrm>
        </p:grpSpPr>
        <p:sp>
          <p:nvSpPr>
            <p:cNvPr id="20" name="직사각형 19"/>
            <p:cNvSpPr/>
            <p:nvPr/>
          </p:nvSpPr>
          <p:spPr>
            <a:xfrm>
              <a:off x="3471070" y="3403497"/>
              <a:ext cx="233360" cy="231983"/>
            </a:xfrm>
            <a:prstGeom prst="rect">
              <a:avLst/>
            </a:prstGeom>
            <a:solidFill>
              <a:srgbClr val="FE6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217069" y="3660775"/>
              <a:ext cx="230981" cy="231983"/>
            </a:xfrm>
            <a:prstGeom prst="rect">
              <a:avLst/>
            </a:prstGeom>
            <a:solidFill>
              <a:srgbClr val="FE0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234542" y="3423046"/>
              <a:ext cx="193698" cy="192883"/>
            </a:xfrm>
            <a:prstGeom prst="rect">
              <a:avLst/>
            </a:prstGeom>
            <a:noFill/>
            <a:ln w="38100">
              <a:solidFill>
                <a:srgbClr val="FE0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제목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목차</a:t>
            </a:r>
            <a:endParaRPr lang="ko-KR" altLang="en-US" sz="2800" dirty="0">
              <a:solidFill>
                <a:srgbClr val="9C9C9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092" y="1825625"/>
            <a:ext cx="10087707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특이사항 확인</a:t>
            </a:r>
            <a:endParaRPr lang="en-US" altLang="ko-KR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 과정 소개</a:t>
            </a:r>
            <a:endParaRPr lang="en-US" altLang="ko-KR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 결과 해석</a:t>
            </a:r>
            <a:endParaRPr lang="en-US" altLang="ko-KR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한계점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0092" y="1935816"/>
            <a:ext cx="193698" cy="192883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40092" y="2958002"/>
            <a:ext cx="193698" cy="192883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40092" y="3980189"/>
            <a:ext cx="193698" cy="192883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73190" y="2947721"/>
            <a:ext cx="644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데이터 전처리 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가설 설정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/ 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모델링</a:t>
            </a:r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ko-KR" altLang="en-US" sz="2000" dirty="0">
              <a:solidFill>
                <a:srgbClr val="9C9C9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3189" y="3980189"/>
            <a:ext cx="644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SHAP / </a:t>
            </a:r>
            <a:r>
              <a:rPr lang="ko-KR" altLang="en-US" sz="20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가설 확인</a:t>
            </a:r>
            <a:endParaRPr lang="ko-KR" altLang="en-US" sz="2000" dirty="0">
              <a:solidFill>
                <a:srgbClr val="9C9C9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40092" y="5002376"/>
            <a:ext cx="193698" cy="192883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6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고객 특이사항</a:t>
            </a:r>
            <a:endParaRPr lang="ko-KR" altLang="en-US" sz="2800" dirty="0">
              <a:solidFill>
                <a:srgbClr val="9C9C9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49580" y="364689"/>
            <a:ext cx="487361" cy="489261"/>
            <a:chOff x="3217069" y="3403497"/>
            <a:chExt cx="487361" cy="489261"/>
          </a:xfrm>
        </p:grpSpPr>
        <p:sp>
          <p:nvSpPr>
            <p:cNvPr id="5" name="직사각형 4"/>
            <p:cNvSpPr/>
            <p:nvPr/>
          </p:nvSpPr>
          <p:spPr>
            <a:xfrm>
              <a:off x="3471070" y="3403497"/>
              <a:ext cx="233360" cy="231983"/>
            </a:xfrm>
            <a:prstGeom prst="rect">
              <a:avLst/>
            </a:prstGeom>
            <a:solidFill>
              <a:srgbClr val="FE6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17069" y="3660775"/>
              <a:ext cx="230981" cy="231983"/>
            </a:xfrm>
            <a:prstGeom prst="rect">
              <a:avLst/>
            </a:prstGeom>
            <a:solidFill>
              <a:srgbClr val="FE0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34542" y="3423046"/>
              <a:ext cx="193698" cy="192883"/>
            </a:xfrm>
            <a:prstGeom prst="rect">
              <a:avLst/>
            </a:prstGeom>
            <a:noFill/>
            <a:ln w="38100">
              <a:solidFill>
                <a:srgbClr val="FE0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1036941" y="1851660"/>
            <a:ext cx="4906659" cy="22892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6186125" y="1851660"/>
            <a:ext cx="4906659" cy="22892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양쪽 모서리가 둥근 사각형 11"/>
          <p:cNvSpPr/>
          <p:nvPr/>
        </p:nvSpPr>
        <p:spPr>
          <a:xfrm>
            <a:off x="1651405" y="1856191"/>
            <a:ext cx="3677729" cy="710661"/>
          </a:xfrm>
          <a:prstGeom prst="round2SameRect">
            <a:avLst>
              <a:gd name="adj1" fmla="val 0"/>
              <a:gd name="adj2" fmla="val 30408"/>
            </a:avLst>
          </a:prstGeom>
          <a:solidFill>
            <a:srgbClr val="FE6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2876067" y="1986688"/>
            <a:ext cx="1228403" cy="554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익명성</a:t>
            </a:r>
            <a:endParaRPr lang="ko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양쪽 모서리가 둥근 사각형 16"/>
          <p:cNvSpPr/>
          <p:nvPr/>
        </p:nvSpPr>
        <p:spPr>
          <a:xfrm>
            <a:off x="6756805" y="1851660"/>
            <a:ext cx="3677729" cy="710661"/>
          </a:xfrm>
          <a:prstGeom prst="round2SameRect">
            <a:avLst>
              <a:gd name="adj1" fmla="val 0"/>
              <a:gd name="adj2" fmla="val 30408"/>
            </a:avLst>
          </a:prstGeom>
          <a:solidFill>
            <a:srgbClr val="FE6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7063758" y="1978851"/>
            <a:ext cx="3151395" cy="554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마케팅 비용 최소화</a:t>
            </a:r>
            <a:endParaRPr lang="ko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내용 개체 틀 2"/>
          <p:cNvSpPr txBox="1">
            <a:spLocks/>
          </p:cNvSpPr>
          <p:nvPr/>
        </p:nvSpPr>
        <p:spPr>
          <a:xfrm>
            <a:off x="1828904" y="2701790"/>
            <a:ext cx="3322727" cy="1265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어떤 어플리케이션인지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구체적으로 밝히지 않았으며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일부 스크린 이름 비공개</a:t>
            </a:r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6892426" y="2697258"/>
            <a:ext cx="3688488" cy="1265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멤버십에 가입하지 않을 것으로</a:t>
            </a:r>
            <a:endParaRPr lang="en-US" altLang="ko-KR" sz="20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예상되는 사용자를 대상으로</a:t>
            </a:r>
            <a:endParaRPr lang="en-US" altLang="ko-KR" sz="20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마케팅을 진행할 예정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아래쪽 화살표 21"/>
          <p:cNvSpPr/>
          <p:nvPr/>
        </p:nvSpPr>
        <p:spPr>
          <a:xfrm>
            <a:off x="3153772" y="3963232"/>
            <a:ext cx="679268" cy="627017"/>
          </a:xfrm>
          <a:prstGeom prst="downArrow">
            <a:avLst/>
          </a:prstGeom>
          <a:gradFill>
            <a:gsLst>
              <a:gs pos="39000">
                <a:srgbClr val="BFC0C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9C9C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아래쪽 화살표 22"/>
          <p:cNvSpPr/>
          <p:nvPr/>
        </p:nvSpPr>
        <p:spPr>
          <a:xfrm>
            <a:off x="8299820" y="3956410"/>
            <a:ext cx="679268" cy="627017"/>
          </a:xfrm>
          <a:prstGeom prst="downArrow">
            <a:avLst/>
          </a:prstGeom>
          <a:gradFill>
            <a:gsLst>
              <a:gs pos="39000">
                <a:srgbClr val="BFC0C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9C9C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내용 개체 틀 2"/>
          <p:cNvSpPr txBox="1">
            <a:spLocks/>
          </p:cNvSpPr>
          <p:nvPr/>
        </p:nvSpPr>
        <p:spPr>
          <a:xfrm>
            <a:off x="1424078" y="4772415"/>
            <a:ext cx="4114697" cy="1265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비공개 된 부분을 고려한</a:t>
            </a:r>
            <a:endParaRPr lang="en-US" altLang="ko-KR" dirty="0" smtClean="0">
              <a:solidFill>
                <a:srgbClr val="FE045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indent="0" algn="ctr">
              <a:buNone/>
            </a:pPr>
            <a:r>
              <a:rPr lang="ko-KR" altLang="en-US" dirty="0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특성 추가</a:t>
            </a:r>
            <a:endParaRPr lang="ko-KR" altLang="en-US" dirty="0">
              <a:solidFill>
                <a:srgbClr val="FE045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5" name="내용 개체 틀 2"/>
          <p:cNvSpPr txBox="1">
            <a:spLocks/>
          </p:cNvSpPr>
          <p:nvPr/>
        </p:nvSpPr>
        <p:spPr>
          <a:xfrm>
            <a:off x="6582105" y="4747208"/>
            <a:ext cx="4114697" cy="1265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마케팅 대상이 될</a:t>
            </a:r>
            <a:endParaRPr lang="en-US" altLang="ko-KR" dirty="0" smtClean="0">
              <a:solidFill>
                <a:srgbClr val="FE045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indent="0" algn="ctr">
              <a:buNone/>
            </a:pPr>
            <a:r>
              <a:rPr lang="ko-KR" altLang="en-US" dirty="0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사용자에 대한 추가 분석</a:t>
            </a:r>
            <a:endParaRPr lang="ko-KR" altLang="en-US" dirty="0">
              <a:solidFill>
                <a:srgbClr val="FE045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15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1809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 과정 소개 </a:t>
            </a:r>
            <a:r>
              <a:rPr lang="ko-KR" altLang="en-US" sz="2800" dirty="0" err="1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머신러닝</a:t>
            </a:r>
            <a:r>
              <a:rPr lang="ko-KR" altLang="en-US" sz="2800" dirty="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소개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9580" y="181809"/>
            <a:ext cx="487361" cy="489261"/>
            <a:chOff x="3217069" y="3403497"/>
            <a:chExt cx="487361" cy="489261"/>
          </a:xfrm>
        </p:grpSpPr>
        <p:sp>
          <p:nvSpPr>
            <p:cNvPr id="5" name="직사각형 4"/>
            <p:cNvSpPr/>
            <p:nvPr/>
          </p:nvSpPr>
          <p:spPr>
            <a:xfrm>
              <a:off x="3471070" y="3403497"/>
              <a:ext cx="233360" cy="231983"/>
            </a:xfrm>
            <a:prstGeom prst="rect">
              <a:avLst/>
            </a:prstGeom>
            <a:solidFill>
              <a:srgbClr val="FE6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17069" y="3660775"/>
              <a:ext cx="230981" cy="231983"/>
            </a:xfrm>
            <a:prstGeom prst="rect">
              <a:avLst/>
            </a:prstGeom>
            <a:solidFill>
              <a:srgbClr val="FE0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34542" y="3423046"/>
              <a:ext cx="193698" cy="192883"/>
            </a:xfrm>
            <a:prstGeom prst="rect">
              <a:avLst/>
            </a:prstGeom>
            <a:noFill/>
            <a:ln w="38100">
              <a:solidFill>
                <a:srgbClr val="FE0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1977356" y="2313039"/>
            <a:ext cx="1473926" cy="1001468"/>
          </a:xfrm>
          <a:prstGeom prst="rect">
            <a:avLst/>
          </a:prstGeom>
          <a:solidFill>
            <a:srgbClr val="FE6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raw</a:t>
            </a:r>
          </a:p>
          <a:p>
            <a:pPr algn="ctr"/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49996" y="2313039"/>
            <a:ext cx="1473926" cy="1001468"/>
          </a:xfrm>
          <a:prstGeom prst="rect">
            <a:avLst/>
          </a:prstGeom>
          <a:solidFill>
            <a:srgbClr val="FE6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train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049996" y="5221702"/>
            <a:ext cx="1473926" cy="1001468"/>
          </a:xfrm>
          <a:prstGeom prst="rect">
            <a:avLst/>
          </a:prstGeom>
          <a:solidFill>
            <a:srgbClr val="FE6A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test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442676" y="2228130"/>
            <a:ext cx="2704012" cy="1171286"/>
          </a:xfrm>
          <a:prstGeom prst="ellipse">
            <a:avLst/>
          </a:prstGeom>
          <a:noFill/>
          <a:ln w="76200">
            <a:solidFill>
              <a:srgbClr val="FF0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rgbClr val="FF0D57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Model</a:t>
            </a:r>
            <a:endParaRPr lang="ko-KR" altLang="en-US" sz="2800" dirty="0">
              <a:solidFill>
                <a:srgbClr val="FF0D57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057719" y="5221702"/>
            <a:ext cx="1473926" cy="1001468"/>
          </a:xfrm>
          <a:prstGeom prst="rect">
            <a:avLst/>
          </a:prstGeom>
          <a:solidFill>
            <a:srgbClr val="FF0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최종</a:t>
            </a:r>
            <a:endParaRPr lang="en-US" altLang="ko-KR" sz="28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8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평가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3" name="꺾인 연결선 12"/>
          <p:cNvCxnSpPr>
            <a:stCxn id="16" idx="3"/>
            <a:endCxn id="24" idx="1"/>
          </p:cNvCxnSpPr>
          <p:nvPr/>
        </p:nvCxnSpPr>
        <p:spPr>
          <a:xfrm>
            <a:off x="3451282" y="2813773"/>
            <a:ext cx="598714" cy="2908663"/>
          </a:xfrm>
          <a:prstGeom prst="bentConnector3">
            <a:avLst/>
          </a:prstGeom>
          <a:ln w="76200">
            <a:solidFill>
              <a:srgbClr val="FF0D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6" idx="3"/>
            <a:endCxn id="23" idx="1"/>
          </p:cNvCxnSpPr>
          <p:nvPr/>
        </p:nvCxnSpPr>
        <p:spPr>
          <a:xfrm>
            <a:off x="3451282" y="2813773"/>
            <a:ext cx="598714" cy="0"/>
          </a:xfrm>
          <a:prstGeom prst="straightConnector1">
            <a:avLst/>
          </a:prstGeom>
          <a:ln w="76200">
            <a:solidFill>
              <a:srgbClr val="FF0D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5523922" y="3073085"/>
            <a:ext cx="1049383" cy="0"/>
          </a:xfrm>
          <a:prstGeom prst="straightConnector1">
            <a:avLst/>
          </a:prstGeom>
          <a:ln w="76200">
            <a:solidFill>
              <a:srgbClr val="FF0D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6" idx="0"/>
          </p:cNvCxnSpPr>
          <p:nvPr/>
        </p:nvCxnSpPr>
        <p:spPr>
          <a:xfrm>
            <a:off x="7794682" y="3416842"/>
            <a:ext cx="0" cy="1804860"/>
          </a:xfrm>
          <a:prstGeom prst="straightConnector1">
            <a:avLst/>
          </a:prstGeom>
          <a:ln w="76200">
            <a:solidFill>
              <a:srgbClr val="FF0D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5523922" y="5743319"/>
            <a:ext cx="1557745" cy="0"/>
          </a:xfrm>
          <a:prstGeom prst="straightConnector1">
            <a:avLst/>
          </a:prstGeom>
          <a:ln w="76200">
            <a:solidFill>
              <a:srgbClr val="FF0D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5499974" y="2550617"/>
            <a:ext cx="1073331" cy="21734"/>
          </a:xfrm>
          <a:prstGeom prst="straightConnector1">
            <a:avLst/>
          </a:prstGeom>
          <a:ln w="76200">
            <a:solidFill>
              <a:srgbClr val="FF0D5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5149453" y="3354905"/>
            <a:ext cx="1908266" cy="1866798"/>
          </a:xfrm>
          <a:prstGeom prst="straightConnector1">
            <a:avLst/>
          </a:prstGeom>
          <a:ln w="76200">
            <a:solidFill>
              <a:srgbClr val="0082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내용 개체 틀 2"/>
          <p:cNvSpPr>
            <a:spLocks noGrp="1"/>
          </p:cNvSpPr>
          <p:nvPr>
            <p:ph idx="1"/>
          </p:nvPr>
        </p:nvSpPr>
        <p:spPr>
          <a:xfrm rot="18901963">
            <a:off x="4403278" y="3842235"/>
            <a:ext cx="3438714" cy="10215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mtClean="0">
                <a:solidFill>
                  <a:srgbClr val="0082F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</a:t>
            </a:r>
          </a:p>
          <a:p>
            <a:pPr marL="0" indent="0" algn="ctr">
              <a:buNone/>
            </a:pPr>
            <a:r>
              <a:rPr lang="en-US" altLang="ko-KR" dirty="0" smtClean="0">
                <a:solidFill>
                  <a:srgbClr val="0082F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LEAKAGE</a:t>
            </a:r>
            <a:endParaRPr lang="ko-KR" altLang="en-US" dirty="0">
              <a:solidFill>
                <a:srgbClr val="0082FA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" name="내용 개체 틀 2"/>
          <p:cNvSpPr txBox="1">
            <a:spLocks/>
          </p:cNvSpPr>
          <p:nvPr/>
        </p:nvSpPr>
        <p:spPr>
          <a:xfrm>
            <a:off x="4375275" y="1525863"/>
            <a:ext cx="3322727" cy="719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특성</a:t>
            </a:r>
            <a:r>
              <a:rPr lang="en-US" altLang="ko-KR" sz="1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예측에 사용하는 변수</a:t>
            </a:r>
            <a:endParaRPr lang="en-US" altLang="ko-KR" sz="18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>
              <a:buNone/>
            </a:pPr>
            <a:r>
              <a:rPr lang="ko-KR" altLang="en-US" sz="1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타겟</a:t>
            </a:r>
            <a:r>
              <a:rPr lang="en-US" altLang="ko-KR" sz="1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예측 대상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54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77219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 과정 소개 </a:t>
            </a:r>
            <a:r>
              <a:rPr lang="ko-KR" altLang="en-US" sz="2800" dirty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데이터 전처리</a:t>
            </a:r>
            <a:r>
              <a:rPr lang="en-US" altLang="ko-KR" sz="2800" dirty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092" y="1291049"/>
            <a:ext cx="10087707" cy="4897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RAW DATA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탐색</a:t>
            </a:r>
            <a:endParaRPr lang="ko-KR" altLang="en-US" sz="2000" dirty="0">
              <a:solidFill>
                <a:srgbClr val="9C9C9C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9580" y="176783"/>
            <a:ext cx="487361" cy="489261"/>
            <a:chOff x="3217069" y="3403497"/>
            <a:chExt cx="487361" cy="489261"/>
          </a:xfrm>
        </p:grpSpPr>
        <p:sp>
          <p:nvSpPr>
            <p:cNvPr id="5" name="직사각형 4"/>
            <p:cNvSpPr/>
            <p:nvPr/>
          </p:nvSpPr>
          <p:spPr>
            <a:xfrm>
              <a:off x="3471070" y="3403497"/>
              <a:ext cx="233360" cy="231983"/>
            </a:xfrm>
            <a:prstGeom prst="rect">
              <a:avLst/>
            </a:prstGeom>
            <a:solidFill>
              <a:srgbClr val="FE6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17069" y="3660775"/>
              <a:ext cx="230981" cy="231983"/>
            </a:xfrm>
            <a:prstGeom prst="rect">
              <a:avLst/>
            </a:prstGeom>
            <a:solidFill>
              <a:srgbClr val="FE0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34542" y="3423046"/>
              <a:ext cx="193698" cy="192883"/>
            </a:xfrm>
            <a:prstGeom prst="rect">
              <a:avLst/>
            </a:prstGeom>
            <a:noFill/>
            <a:ln w="38100">
              <a:solidFill>
                <a:srgbClr val="FE0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940092" y="1401240"/>
            <a:ext cx="193698" cy="192883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1266092" y="1780787"/>
            <a:ext cx="10087707" cy="4467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user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유저마다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주어진 </a:t>
            </a:r>
            <a:r>
              <a:rPr lang="ko-KR" altLang="en-US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고유값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first_open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어플리케이션에 첫 번째로 로그인한 날짜와 시간</a:t>
            </a:r>
          </a:p>
          <a:p>
            <a:pPr>
              <a:lnSpc>
                <a:spcPct val="100000"/>
              </a:lnSpc>
            </a:pPr>
            <a:r>
              <a:rPr lang="en-US" altLang="ko-KR" sz="18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dayofweek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로그인한 요일</a:t>
            </a:r>
          </a:p>
          <a:p>
            <a:pPr>
              <a:lnSpc>
                <a:spcPct val="100000"/>
              </a:lnSpc>
            </a:pPr>
            <a:r>
              <a:rPr lang="en-US" altLang="ko-KR" sz="1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hour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로그인한 시간</a:t>
            </a:r>
          </a:p>
          <a:p>
            <a:pPr>
              <a:lnSpc>
                <a:spcPct val="100000"/>
              </a:lnSpc>
            </a:pPr>
            <a:r>
              <a:rPr lang="en-US" altLang="ko-KR" sz="1800" b="1" dirty="0" err="1">
                <a:solidFill>
                  <a:srgbClr val="FF0D5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screen_list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유저가 본 스크린들의 </a:t>
            </a:r>
            <a:r>
              <a:rPr lang="ko-KR" altLang="en-US" sz="1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이름 </a:t>
            </a:r>
            <a:r>
              <a:rPr lang="ko-KR" altLang="en-US" sz="1800" dirty="0" smtClean="0">
                <a:solidFill>
                  <a:srgbClr val="FF0D5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리스트로 바꾼 후 각각 특성으로 전환</a:t>
            </a:r>
            <a:endParaRPr lang="en-US" altLang="ko-KR" sz="1800" dirty="0" smtClean="0">
              <a:solidFill>
                <a:srgbClr val="FF0D57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age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등록한 유저의 나이</a:t>
            </a:r>
          </a:p>
          <a:p>
            <a:pPr>
              <a:lnSpc>
                <a:spcPct val="100000"/>
              </a:lnSpc>
            </a:pPr>
            <a:r>
              <a:rPr lang="en-US" altLang="ko-KR" sz="18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minigame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유저가 어플리케이션에서 제공한 미니게임을 했는지 여부</a:t>
            </a:r>
          </a:p>
          <a:p>
            <a:pPr>
              <a:lnSpc>
                <a:spcPct val="100000"/>
              </a:lnSpc>
            </a:pPr>
            <a:r>
              <a:rPr lang="en-US" altLang="ko-KR" sz="18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used_premium_feature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유저가 프리미엄 상품을 이용했는지 여부</a:t>
            </a:r>
          </a:p>
          <a:p>
            <a:pPr>
              <a:lnSpc>
                <a:spcPct val="100000"/>
              </a:lnSpc>
            </a:pPr>
            <a:r>
              <a:rPr lang="en-US" altLang="ko-KR" sz="1800" b="1" dirty="0">
                <a:solidFill>
                  <a:srgbClr val="FF0D5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enrolled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유저가 멤버십에 가입했는지 </a:t>
            </a:r>
            <a:r>
              <a:rPr lang="ko-KR" altLang="en-US" sz="1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여부 </a:t>
            </a:r>
            <a:r>
              <a:rPr lang="ko-KR" altLang="en-US" sz="1800" dirty="0" smtClean="0">
                <a:solidFill>
                  <a:srgbClr val="FF0D5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</a:t>
            </a:r>
            <a:r>
              <a:rPr lang="en-US" altLang="ko-KR" sz="1800" dirty="0" smtClean="0">
                <a:solidFill>
                  <a:srgbClr val="FF0D5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target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b="1" dirty="0" err="1" smtClean="0">
                <a:solidFill>
                  <a:srgbClr val="FF0D5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Enrolled_date</a:t>
            </a:r>
            <a:r>
              <a:rPr lang="en-US" altLang="ko-KR" sz="1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유저가 멤버십에 가입한 </a:t>
            </a:r>
            <a:r>
              <a:rPr lang="ko-KR" altLang="en-US" sz="1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날짜 </a:t>
            </a:r>
            <a:r>
              <a:rPr lang="ko-KR" altLang="en-US" sz="1800" dirty="0" smtClean="0">
                <a:solidFill>
                  <a:srgbClr val="FF0D5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→ </a:t>
            </a:r>
            <a:r>
              <a:rPr lang="en-US" altLang="ko-KR" sz="1800" dirty="0" smtClean="0">
                <a:solidFill>
                  <a:srgbClr val="FF0D5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data leakage </a:t>
            </a:r>
            <a:r>
              <a:rPr lang="ko-KR" altLang="en-US" sz="1800" dirty="0" smtClean="0">
                <a:solidFill>
                  <a:srgbClr val="FF0D57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방지 위해 삭제</a:t>
            </a:r>
            <a:endParaRPr lang="en-US" altLang="ko-KR" sz="1800" dirty="0" smtClean="0">
              <a:solidFill>
                <a:srgbClr val="FF0D57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liked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유저가 어플리케이션 좋아요 버튼을 눌렀는지 여부</a:t>
            </a:r>
          </a:p>
          <a:p>
            <a:pPr>
              <a:lnSpc>
                <a:spcPct val="100000"/>
              </a:lnSpc>
            </a:pPr>
            <a:r>
              <a:rPr lang="en-US" altLang="ko-KR" sz="18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numscreens</a:t>
            </a:r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유저가 본 스크린의 총 개수</a:t>
            </a:r>
          </a:p>
        </p:txBody>
      </p:sp>
    </p:spTree>
    <p:extLst>
      <p:ext uri="{BB962C8B-B14F-4D97-AF65-F5344CB8AC3E}">
        <p14:creationId xmlns:p14="http://schemas.microsoft.com/office/powerpoint/2010/main" val="282661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092" y="1291049"/>
            <a:ext cx="10087707" cy="489738"/>
          </a:xfrm>
        </p:spPr>
        <p:txBody>
          <a:bodyPr/>
          <a:lstStyle/>
          <a:p>
            <a:pPr marL="0" lvl="0" indent="0">
              <a:buNone/>
            </a:pP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RAW DATA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탐색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0092" y="1401240"/>
            <a:ext cx="193698" cy="192883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568" y="1849373"/>
            <a:ext cx="11963400" cy="265747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6660" y="4227400"/>
            <a:ext cx="11991975" cy="18097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879398" y="4235658"/>
            <a:ext cx="1524099" cy="1700786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733990" y="4235658"/>
            <a:ext cx="612044" cy="1700786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부등호 17"/>
          <p:cNvSpPr/>
          <p:nvPr/>
        </p:nvSpPr>
        <p:spPr>
          <a:xfrm>
            <a:off x="6271760" y="3719804"/>
            <a:ext cx="752037" cy="488588"/>
          </a:xfrm>
          <a:prstGeom prst="mathNotEqual">
            <a:avLst>
              <a:gd name="adj1" fmla="val 12003"/>
              <a:gd name="adj2" fmla="val 6600000"/>
              <a:gd name="adj3" fmla="val 17518"/>
            </a:avLst>
          </a:prstGeom>
          <a:solidFill>
            <a:srgbClr val="FE0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아래쪽 화살표 18"/>
          <p:cNvSpPr/>
          <p:nvPr/>
        </p:nvSpPr>
        <p:spPr>
          <a:xfrm rot="16200000">
            <a:off x="7529704" y="3638594"/>
            <a:ext cx="679268" cy="627017"/>
          </a:xfrm>
          <a:prstGeom prst="downArrow">
            <a:avLst/>
          </a:prstGeom>
          <a:gradFill>
            <a:gsLst>
              <a:gs pos="39000">
                <a:srgbClr val="BFC0C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9C9C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8067676" y="3754082"/>
            <a:ext cx="4114697" cy="1265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 err="1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Unknown_screen</a:t>
            </a:r>
            <a:endParaRPr lang="en-US" altLang="ko-KR" dirty="0" smtClean="0">
              <a:solidFill>
                <a:srgbClr val="FE045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838200" y="177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 과정 소개 </a:t>
            </a:r>
            <a:r>
              <a:rPr lang="ko-KR" altLang="en-US" sz="280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데이터 전처리</a:t>
            </a:r>
            <a:r>
              <a:rPr lang="en-US" altLang="ko-KR" sz="280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49580" y="176783"/>
            <a:ext cx="487361" cy="489261"/>
            <a:chOff x="3217069" y="3403497"/>
            <a:chExt cx="487361" cy="489261"/>
          </a:xfrm>
        </p:grpSpPr>
        <p:sp>
          <p:nvSpPr>
            <p:cNvPr id="23" name="직사각형 22"/>
            <p:cNvSpPr/>
            <p:nvPr/>
          </p:nvSpPr>
          <p:spPr>
            <a:xfrm>
              <a:off x="3471070" y="3403497"/>
              <a:ext cx="233360" cy="231983"/>
            </a:xfrm>
            <a:prstGeom prst="rect">
              <a:avLst/>
            </a:prstGeom>
            <a:solidFill>
              <a:srgbClr val="FE6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217069" y="3660775"/>
              <a:ext cx="230981" cy="231983"/>
            </a:xfrm>
            <a:prstGeom prst="rect">
              <a:avLst/>
            </a:prstGeom>
            <a:solidFill>
              <a:srgbClr val="FE0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234542" y="3423046"/>
              <a:ext cx="193698" cy="192883"/>
            </a:xfrm>
            <a:prstGeom prst="rect">
              <a:avLst/>
            </a:prstGeom>
            <a:noFill/>
            <a:ln w="38100">
              <a:solidFill>
                <a:srgbClr val="FE0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13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 과정 소개 </a:t>
            </a:r>
            <a:r>
              <a:rPr lang="ko-KR" altLang="en-US" sz="2800" dirty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데이터 전처리</a:t>
            </a:r>
            <a:r>
              <a:rPr lang="en-US" altLang="ko-KR" sz="2800" dirty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092" y="1291049"/>
            <a:ext cx="10087707" cy="4897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 Leakage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방지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9580" y="181809"/>
            <a:ext cx="487361" cy="489261"/>
            <a:chOff x="3217069" y="3403497"/>
            <a:chExt cx="487361" cy="489261"/>
          </a:xfrm>
        </p:grpSpPr>
        <p:sp>
          <p:nvSpPr>
            <p:cNvPr id="5" name="직사각형 4"/>
            <p:cNvSpPr/>
            <p:nvPr/>
          </p:nvSpPr>
          <p:spPr>
            <a:xfrm>
              <a:off x="3471070" y="3403497"/>
              <a:ext cx="233360" cy="231983"/>
            </a:xfrm>
            <a:prstGeom prst="rect">
              <a:avLst/>
            </a:prstGeom>
            <a:solidFill>
              <a:srgbClr val="FE6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17069" y="3660775"/>
              <a:ext cx="230981" cy="231983"/>
            </a:xfrm>
            <a:prstGeom prst="rect">
              <a:avLst/>
            </a:prstGeom>
            <a:solidFill>
              <a:srgbClr val="FE0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34542" y="3423046"/>
              <a:ext cx="193698" cy="192883"/>
            </a:xfrm>
            <a:prstGeom prst="rect">
              <a:avLst/>
            </a:prstGeom>
            <a:noFill/>
            <a:ln w="38100">
              <a:solidFill>
                <a:srgbClr val="FE0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940092" y="1401240"/>
            <a:ext cx="193698" cy="192883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아래쪽 화살표 18"/>
          <p:cNvSpPr/>
          <p:nvPr/>
        </p:nvSpPr>
        <p:spPr>
          <a:xfrm rot="16200000">
            <a:off x="4988304" y="1713074"/>
            <a:ext cx="679268" cy="627017"/>
          </a:xfrm>
          <a:prstGeom prst="downArrow">
            <a:avLst/>
          </a:prstGeom>
          <a:gradFill>
            <a:gsLst>
              <a:gs pos="39000">
                <a:srgbClr val="BFC0C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9C9C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내용 개체 틀 2"/>
          <p:cNvSpPr txBox="1">
            <a:spLocks/>
          </p:cNvSpPr>
          <p:nvPr/>
        </p:nvSpPr>
        <p:spPr>
          <a:xfrm>
            <a:off x="5510038" y="1808053"/>
            <a:ext cx="6306824" cy="4733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ctr">
              <a:buAutoNum type="arabicParenR"/>
            </a:pPr>
            <a:r>
              <a:rPr lang="ko-KR" altLang="en-US" dirty="0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분리 전 </a:t>
            </a:r>
            <a:r>
              <a:rPr lang="en-US" altLang="ko-KR" dirty="0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EDA</a:t>
            </a:r>
            <a:r>
              <a:rPr lang="ko-KR" altLang="en-US" dirty="0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할 경우</a:t>
            </a:r>
            <a:endParaRPr lang="en-US" altLang="ko-KR" dirty="0" smtClean="0">
              <a:solidFill>
                <a:srgbClr val="FE045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indent="0" algn="ctr">
              <a:buNone/>
            </a:pP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Train</a:t>
            </a: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</a:t>
            </a: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각각 다른 특성이</a:t>
            </a:r>
            <a:endParaRPr lang="en-US" altLang="ko-KR" sz="20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 algn="ctr">
              <a:buNone/>
            </a:pP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삭제될 가능성이 있다</a:t>
            </a: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0" indent="0" algn="ctr">
              <a:buNone/>
            </a:pPr>
            <a:endParaRPr lang="en-US" altLang="ko-KR" dirty="0" smtClean="0">
              <a:solidFill>
                <a:srgbClr val="FE045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2) </a:t>
            </a:r>
            <a:r>
              <a:rPr lang="ko-KR" altLang="en-US" dirty="0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분리 후 </a:t>
            </a:r>
            <a:r>
              <a:rPr lang="en-US" altLang="ko-KR" dirty="0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EDA</a:t>
            </a:r>
            <a:r>
              <a:rPr lang="ko-KR" altLang="en-US" dirty="0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할 경우</a:t>
            </a:r>
            <a:endParaRPr lang="en-US" altLang="ko-KR" dirty="0" smtClean="0">
              <a:solidFill>
                <a:srgbClr val="FE045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indent="0" algn="ctr">
              <a:buNone/>
            </a:pP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정보가 </a:t>
            </a: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Train</a:t>
            </a: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영향을 미치는</a:t>
            </a:r>
            <a:endParaRPr lang="en-US" altLang="ko-KR" sz="20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indent="0" algn="ctr">
              <a:buNone/>
            </a:pPr>
            <a:r>
              <a:rPr lang="en-US" altLang="ko-KR" sz="20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Data Leakage</a:t>
            </a: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발생할 수 있다</a:t>
            </a: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sz="2000" dirty="0" smtClean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61" y="1855276"/>
            <a:ext cx="3790950" cy="2133600"/>
          </a:xfrm>
          <a:prstGeom prst="rect">
            <a:avLst/>
          </a:prstGeom>
        </p:spPr>
      </p:pic>
      <p:sp>
        <p:nvSpPr>
          <p:cNvPr id="21" name="내용 개체 틀 2"/>
          <p:cNvSpPr txBox="1">
            <a:spLocks/>
          </p:cNvSpPr>
          <p:nvPr/>
        </p:nvSpPr>
        <p:spPr>
          <a:xfrm>
            <a:off x="5510038" y="5500468"/>
            <a:ext cx="6306824" cy="1357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Train</a:t>
            </a:r>
            <a:r>
              <a:rPr lang="ko-KR" altLang="en-US" dirty="0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구한 평균을 기준으로</a:t>
            </a:r>
            <a:endParaRPr lang="en-US" altLang="ko-KR" dirty="0" smtClean="0">
              <a:solidFill>
                <a:srgbClr val="FE045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0" indent="0" algn="ctr">
              <a:buNone/>
            </a:pPr>
            <a:r>
              <a:rPr lang="en-US" altLang="ko-KR" dirty="0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Train</a:t>
            </a:r>
            <a:r>
              <a:rPr lang="ko-KR" altLang="en-US" dirty="0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 </a:t>
            </a:r>
            <a:r>
              <a:rPr lang="en-US" altLang="ko-KR" dirty="0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Test</a:t>
            </a:r>
            <a:r>
              <a:rPr lang="ko-KR" altLang="en-US" dirty="0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에서 특성</a:t>
            </a:r>
            <a:r>
              <a:rPr lang="en-US" altLang="ko-KR" dirty="0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 smtClean="0">
                <a:solidFill>
                  <a:srgbClr val="FE045C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삭제 </a:t>
            </a:r>
            <a:endParaRPr lang="en-US" altLang="ko-KR" dirty="0" smtClean="0">
              <a:solidFill>
                <a:srgbClr val="FE045C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아래쪽 화살표 21"/>
          <p:cNvSpPr/>
          <p:nvPr/>
        </p:nvSpPr>
        <p:spPr>
          <a:xfrm rot="16200000">
            <a:off x="5068212" y="5405489"/>
            <a:ext cx="679268" cy="627017"/>
          </a:xfrm>
          <a:prstGeom prst="downArrow">
            <a:avLst/>
          </a:prstGeom>
          <a:gradFill>
            <a:gsLst>
              <a:gs pos="39000">
                <a:srgbClr val="BFC0C1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9C9C9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4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66092" y="1304112"/>
            <a:ext cx="10087707" cy="489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가설 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1: </a:t>
            </a:r>
            <a:r>
              <a:rPr lang="en-US" altLang="ko-KR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numscreens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↑ </a:t>
            </a:r>
            <a:r>
              <a:rPr lang="en-US" altLang="ko-KR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erolled</a:t>
            </a:r>
            <a:r>
              <a:rPr lang="en-US" altLang="ko-KR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확률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↑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9580" y="181809"/>
            <a:ext cx="487361" cy="489261"/>
            <a:chOff x="3217069" y="3403497"/>
            <a:chExt cx="487361" cy="489261"/>
          </a:xfrm>
        </p:grpSpPr>
        <p:sp>
          <p:nvSpPr>
            <p:cNvPr id="5" name="직사각형 4"/>
            <p:cNvSpPr/>
            <p:nvPr/>
          </p:nvSpPr>
          <p:spPr>
            <a:xfrm>
              <a:off x="3471070" y="3403497"/>
              <a:ext cx="233360" cy="231983"/>
            </a:xfrm>
            <a:prstGeom prst="rect">
              <a:avLst/>
            </a:prstGeom>
            <a:solidFill>
              <a:srgbClr val="FE6A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17069" y="3660775"/>
              <a:ext cx="230981" cy="231983"/>
            </a:xfrm>
            <a:prstGeom prst="rect">
              <a:avLst/>
            </a:prstGeom>
            <a:solidFill>
              <a:srgbClr val="FE04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234542" y="3423046"/>
              <a:ext cx="193698" cy="192883"/>
            </a:xfrm>
            <a:prstGeom prst="rect">
              <a:avLst/>
            </a:prstGeom>
            <a:noFill/>
            <a:ln w="38100">
              <a:solidFill>
                <a:srgbClr val="FE0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940092" y="1401240"/>
            <a:ext cx="193698" cy="192883"/>
          </a:xfrm>
          <a:prstGeom prst="rect">
            <a:avLst/>
          </a:prstGeom>
          <a:noFill/>
          <a:ln w="38100">
            <a:solidFill>
              <a:srgbClr val="FE04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92" y="2331206"/>
            <a:ext cx="6125303" cy="4017343"/>
          </a:xfrm>
          <a:prstGeom prst="rect">
            <a:avLst/>
          </a:prstGeom>
        </p:spPr>
      </p:pic>
      <p:sp>
        <p:nvSpPr>
          <p:cNvPr id="12" name="제목 1"/>
          <p:cNvSpPr txBox="1">
            <a:spLocks/>
          </p:cNvSpPr>
          <p:nvPr/>
        </p:nvSpPr>
        <p:spPr>
          <a:xfrm>
            <a:off x="838200" y="1822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분석 과정 소개 </a:t>
            </a:r>
            <a:r>
              <a:rPr lang="ko-KR" altLang="en-US" sz="2800" smtClean="0">
                <a:solidFill>
                  <a:srgbClr val="9C9C9C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가설 설정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874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763</Words>
  <Application>Microsoft Office PowerPoint</Application>
  <PresentationFormat>와이드스크린</PresentationFormat>
  <Paragraphs>169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G마켓 산스 TTF Bold</vt:lpstr>
      <vt:lpstr>G마켓 산스 TTF Medium</vt:lpstr>
      <vt:lpstr>맑은 고딕</vt:lpstr>
      <vt:lpstr>Arial</vt:lpstr>
      <vt:lpstr>Office 테마</vt:lpstr>
      <vt:lpstr>Membership</vt:lpstr>
      <vt:lpstr>PowerPoint 프레젠테이션</vt:lpstr>
      <vt:lpstr>PowerPoint 프레젠테이션</vt:lpstr>
      <vt:lpstr>고객 특이사항</vt:lpstr>
      <vt:lpstr>분석 과정 소개 머신러닝 소개</vt:lpstr>
      <vt:lpstr>분석 과정 소개 데이터 전처리 </vt:lpstr>
      <vt:lpstr>PowerPoint 프레젠테이션</vt:lpstr>
      <vt:lpstr>분석 과정 소개 데이터 전처리 </vt:lpstr>
      <vt:lpstr>PowerPoint 프레젠테이션</vt:lpstr>
      <vt:lpstr>분석 과정 소개 가설 설정</vt:lpstr>
      <vt:lpstr>분석 과정 소개 모델링</vt:lpstr>
      <vt:lpstr>분석 과정 소개 모델링</vt:lpstr>
      <vt:lpstr>분석 과정 소개 모델링</vt:lpstr>
      <vt:lpstr>분석 결과 해석</vt:lpstr>
      <vt:lpstr>분석 결과 해석</vt:lpstr>
      <vt:lpstr>분석 결과 해석</vt:lpstr>
      <vt:lpstr>분석 결과 해석</vt:lpstr>
      <vt:lpstr>분석 결과 해석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이지현</dc:creator>
  <cp:lastModifiedBy>이지현</cp:lastModifiedBy>
  <cp:revision>65</cp:revision>
  <dcterms:created xsi:type="dcterms:W3CDTF">2022-05-23T04:11:18Z</dcterms:created>
  <dcterms:modified xsi:type="dcterms:W3CDTF">2022-05-24T01:32:56Z</dcterms:modified>
</cp:coreProperties>
</file>