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6" r:id="rId3"/>
    <p:sldId id="258" r:id="rId4"/>
    <p:sldId id="260" r:id="rId5"/>
    <p:sldId id="259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1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3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4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7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5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1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9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9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4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9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B4B0516-8D7C-48D8-81A4-AC9CA3D6D16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3A9D0C8-EB29-47BF-B7F0-696F0243B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3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kolisnyk.blogspot.com/2015/05/cucumber-jvm-advanced-reporting.html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archive.fosdem.org/2017/schedule/event/mobile_testing_with_appiu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gboyega\Desktop\Expose.ba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122-4D1B-4051-9A4D-1C48D7F2B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207180"/>
            <a:ext cx="9966960" cy="1325880"/>
          </a:xfrm>
        </p:spPr>
        <p:txBody>
          <a:bodyPr>
            <a:normAutofit/>
          </a:bodyPr>
          <a:lstStyle/>
          <a:p>
            <a:r>
              <a:rPr lang="en-GB" sz="6600" dirty="0"/>
              <a:t>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751FB-38EA-42E8-9893-773CC886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472" y="4949345"/>
            <a:ext cx="8767860" cy="1026225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F9CF82-BDE6-4DF9-B68F-133CE4F82210}"/>
              </a:ext>
            </a:extLst>
          </p:cNvPr>
          <p:cNvSpPr txBox="1">
            <a:spLocks/>
          </p:cNvSpPr>
          <p:nvPr/>
        </p:nvSpPr>
        <p:spPr>
          <a:xfrm>
            <a:off x="927568" y="3824395"/>
            <a:ext cx="9966960" cy="2230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88AA8-6BC3-417B-885D-C17DA3DE1E10}"/>
              </a:ext>
            </a:extLst>
          </p:cNvPr>
          <p:cNvSpPr txBox="1"/>
          <p:nvPr/>
        </p:nvSpPr>
        <p:spPr>
          <a:xfrm>
            <a:off x="2416946" y="3824395"/>
            <a:ext cx="7845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 algn="l">
              <a:buClr>
                <a:schemeClr val="tx1">
                  <a:lumMod val="75000"/>
                  <a:lumOff val="25000"/>
                </a:schemeClr>
              </a:buClr>
            </a:pPr>
            <a:r>
              <a:rPr lang="en-GB" dirty="0"/>
              <a:t>To build a Core Web Automation Framework that will support testing via automation of EFORMS Web and Windows UI</a:t>
            </a:r>
          </a:p>
        </p:txBody>
      </p:sp>
    </p:spTree>
    <p:extLst>
      <p:ext uri="{BB962C8B-B14F-4D97-AF65-F5344CB8AC3E}">
        <p14:creationId xmlns:p14="http://schemas.microsoft.com/office/powerpoint/2010/main" val="4196540036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122-4D1B-4051-9A4D-1C48D7F2B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1783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2800" dirty="0"/>
            </a:br>
            <a:r>
              <a:rPr lang="en-US" sz="2800" dirty="0"/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426C110-6E65-47B2-9849-8190A2F62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41174"/>
              </p:ext>
            </p:extLst>
          </p:nvPr>
        </p:nvGraphicFramePr>
        <p:xfrm>
          <a:off x="1057156" y="1162975"/>
          <a:ext cx="10244832" cy="530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472">
                  <a:extLst>
                    <a:ext uri="{9D8B030D-6E8A-4147-A177-3AD203B41FA5}">
                      <a16:colId xmlns:a16="http://schemas.microsoft.com/office/drawing/2014/main" val="1935381834"/>
                    </a:ext>
                  </a:extLst>
                </a:gridCol>
                <a:gridCol w="1707472">
                  <a:extLst>
                    <a:ext uri="{9D8B030D-6E8A-4147-A177-3AD203B41FA5}">
                      <a16:colId xmlns:a16="http://schemas.microsoft.com/office/drawing/2014/main" val="3673895566"/>
                    </a:ext>
                  </a:extLst>
                </a:gridCol>
                <a:gridCol w="1707472">
                  <a:extLst>
                    <a:ext uri="{9D8B030D-6E8A-4147-A177-3AD203B41FA5}">
                      <a16:colId xmlns:a16="http://schemas.microsoft.com/office/drawing/2014/main" val="2654965550"/>
                    </a:ext>
                  </a:extLst>
                </a:gridCol>
                <a:gridCol w="1707472">
                  <a:extLst>
                    <a:ext uri="{9D8B030D-6E8A-4147-A177-3AD203B41FA5}">
                      <a16:colId xmlns:a16="http://schemas.microsoft.com/office/drawing/2014/main" val="1523140192"/>
                    </a:ext>
                  </a:extLst>
                </a:gridCol>
                <a:gridCol w="1707472">
                  <a:extLst>
                    <a:ext uri="{9D8B030D-6E8A-4147-A177-3AD203B41FA5}">
                      <a16:colId xmlns:a16="http://schemas.microsoft.com/office/drawing/2014/main" val="1895249648"/>
                    </a:ext>
                  </a:extLst>
                </a:gridCol>
                <a:gridCol w="1707472">
                  <a:extLst>
                    <a:ext uri="{9D8B030D-6E8A-4147-A177-3AD203B41FA5}">
                      <a16:colId xmlns:a16="http://schemas.microsoft.com/office/drawing/2014/main" val="1239517076"/>
                    </a:ext>
                  </a:extLst>
                </a:gridCol>
              </a:tblGrid>
              <a:tr h="1191062">
                <a:tc>
                  <a:txBody>
                    <a:bodyPr/>
                    <a:lstStyle/>
                    <a:p>
                      <a:r>
                        <a:rPr lang="en-GB" dirty="0"/>
                        <a:t>Factors/Tools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Automate </a:t>
                      </a:r>
                    </a:p>
                    <a:p>
                      <a:r>
                        <a:rPr lang="en-GB" dirty="0"/>
                        <a:t>Web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Automate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Windows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Component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Easy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11204"/>
                  </a:ext>
                </a:extLst>
              </a:tr>
              <a:tr h="522575">
                <a:tc>
                  <a:txBody>
                    <a:bodyPr/>
                    <a:lstStyle/>
                    <a:p>
                      <a:r>
                        <a:rPr lang="en-GB" dirty="0"/>
                        <a:t>Appium WebDriver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Moderate Learning Curve for QA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Should be easy to instal and use in CI/CD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16348"/>
                  </a:ext>
                </a:extLst>
              </a:tr>
              <a:tr h="522575">
                <a:tc>
                  <a:txBody>
                    <a:bodyPr/>
                    <a:lstStyle/>
                    <a:p>
                      <a:r>
                        <a:rPr lang="en-GB" dirty="0"/>
                        <a:t>Silk4J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Moderate Learning Curve for QA Engineers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Should be easy to instal and use in CI/CD process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81704"/>
                  </a:ext>
                </a:extLst>
              </a:tr>
              <a:tr h="522575">
                <a:tc>
                  <a:txBody>
                    <a:bodyPr/>
                    <a:lstStyle/>
                    <a:p>
                      <a:r>
                        <a:rPr lang="en-GB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£0.00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Easy Learning Curve for QA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 to get approval to open COM ports for </a:t>
                      </a:r>
                    </a:p>
                    <a:p>
                      <a:r>
                        <a:rPr lang="en-GB" dirty="0"/>
                        <a:t>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46548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B76D6D8-93D0-4E87-9584-11D376D3579B}"/>
              </a:ext>
            </a:extLst>
          </p:cNvPr>
          <p:cNvSpPr txBox="1">
            <a:spLocks/>
          </p:cNvSpPr>
          <p:nvPr/>
        </p:nvSpPr>
        <p:spPr>
          <a:xfrm>
            <a:off x="1300569" y="307019"/>
            <a:ext cx="6693061" cy="72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CHOICE OF TOOLS TO USE</a:t>
            </a:r>
          </a:p>
        </p:txBody>
      </p:sp>
    </p:spTree>
    <p:extLst>
      <p:ext uri="{BB962C8B-B14F-4D97-AF65-F5344CB8AC3E}">
        <p14:creationId xmlns:p14="http://schemas.microsoft.com/office/powerpoint/2010/main" val="2326004984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84122-4D1B-4051-9A4D-1C48D7F2B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503" y="548640"/>
            <a:ext cx="6693061" cy="8001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PROPOSED Testing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751FB-38EA-42E8-9893-773CC886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546" y="1752896"/>
            <a:ext cx="8688291" cy="4038600"/>
          </a:xfrm>
        </p:spPr>
        <p:txBody>
          <a:bodyPr vert="horz" lIns="91440" tIns="45720" rIns="91440" bIns="45720" rtlCol="0">
            <a:normAutofit/>
          </a:bodyPr>
          <a:lstStyle/>
          <a:p>
            <a:pPr marL="445770" indent="-342900" algn="l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Java SDK                      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For Test Hosting Development</a:t>
            </a:r>
            <a:endParaRPr lang="en-US" dirty="0"/>
          </a:p>
          <a:p>
            <a:pPr marL="445770" indent="-342900" algn="l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Appium WebDriver  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To Test Web /Windows Components</a:t>
            </a:r>
            <a:endParaRPr lang="en-US" dirty="0"/>
          </a:p>
          <a:p>
            <a:pPr marL="445770" indent="-342900" algn="l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err="1"/>
              <a:t>AssertJ</a:t>
            </a:r>
            <a:r>
              <a:rPr lang="en-US" dirty="0"/>
              <a:t> Fluent Assertions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For Test Assertion </a:t>
            </a:r>
            <a:endParaRPr lang="en-US" dirty="0"/>
          </a:p>
          <a:p>
            <a:pPr marL="445770" indent="-342900" algn="l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Extent Reports          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For Test Reporting </a:t>
            </a:r>
            <a:endParaRPr lang="en-US" dirty="0"/>
          </a:p>
          <a:p>
            <a:pPr marL="445770" indent="-342900" algn="l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Cucumber Java         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For Test Specification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0609892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84122-4D1B-4051-9A4D-1C48D7F2B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1783" y="609600"/>
            <a:ext cx="6693061" cy="11659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    PLUS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751FB-38EA-42E8-9893-773CC886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157" y="1965960"/>
            <a:ext cx="10077688" cy="1700518"/>
          </a:xfrm>
        </p:spPr>
        <p:txBody>
          <a:bodyPr vert="horz" lIns="91440" tIns="45720" rIns="91440" bIns="45720" rtlCol="0">
            <a:normAutofit/>
          </a:bodyPr>
          <a:lstStyle/>
          <a:p>
            <a:pPr marL="262890" algn="l"/>
            <a:r>
              <a:rPr lang="en-GB" dirty="0"/>
              <a:t>The Appium Driver(Open Source) supports testing of</a:t>
            </a:r>
          </a:p>
          <a:p>
            <a:pPr marL="605790" indent="-342900" algn="l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Web / Windows UI Components</a:t>
            </a:r>
          </a:p>
          <a:p>
            <a:pPr marL="605790" indent="-342900" algn="l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Uses the same wire protocol as Selenium</a:t>
            </a:r>
          </a:p>
          <a:p>
            <a:pPr marL="262890" algn="l">
              <a:buClr>
                <a:schemeClr val="tx1">
                  <a:lumMod val="75000"/>
                  <a:lumOff val="25000"/>
                </a:schemeClr>
              </a:buClr>
            </a:pP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4EA3317-F768-4591-9E6B-EB823CBE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4036" y="176355"/>
            <a:ext cx="3837808" cy="1789605"/>
          </a:xfrm>
          <a:prstGeom prst="rect">
            <a:avLst/>
          </a:prstGeom>
          <a:effectLst>
            <a:reflection endPos="0" dist="50800" dir="5400000" sy="-100000" algn="bl" rotWithShape="0"/>
            <a:softEdge rad="381000"/>
          </a:effec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D420CC8-EC96-40AC-9A04-EB0FE044A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94881" y="236221"/>
            <a:ext cx="3024327" cy="1587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C3031A-9F63-4FEE-A776-E1051B29B45C}"/>
              </a:ext>
            </a:extLst>
          </p:cNvPr>
          <p:cNvSpPr txBox="1"/>
          <p:nvPr/>
        </p:nvSpPr>
        <p:spPr>
          <a:xfrm>
            <a:off x="1057157" y="3835437"/>
            <a:ext cx="973809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 algn="l">
              <a:buClr>
                <a:schemeClr val="tx1">
                  <a:lumMod val="75000"/>
                  <a:lumOff val="25000"/>
                </a:schemeClr>
              </a:buClr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Cucumber Java Plugins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generator that can turn Gherkin specifications into executable test classes, available.</a:t>
            </a:r>
            <a:endParaRPr lang="en-GB" sz="20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runtime required for executing the generated tests. There are different runtime assemblies compiled for different target platforms</a:t>
            </a:r>
            <a:r>
              <a:rPr lang="en-GB" sz="20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27956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CC4AC7C4-D5CE-4603-98D5-CCABE64C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67B85-7016-4944-92F6-187112D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45" y="448491"/>
            <a:ext cx="6693061" cy="9231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 Specification By Example</a:t>
            </a:r>
          </a:p>
        </p:txBody>
      </p:sp>
      <p:pic>
        <p:nvPicPr>
          <p:cNvPr id="12" name="Content Placeholder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F459E0-2C7D-47CE-BDEE-E63B61C16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92" y="1540872"/>
            <a:ext cx="7775340" cy="4911634"/>
          </a:xfr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78CF0775-27C9-4D32-A833-64CE4537F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5167773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7D6A0C-0C70-4258-9BB7-1A877147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05" y="882376"/>
            <a:ext cx="10562035" cy="421340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 action="ppaction://hlinkfile"/>
              </a:rPr>
              <a:t>Live Demo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run a  simple scenario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054202022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C2330C-D375-4506-894A-068F4247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503" y="548640"/>
            <a:ext cx="6693061" cy="7652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br>
              <a:rPr lang="en-US" sz="2800" dirty="0"/>
            </a:br>
            <a:r>
              <a:rPr lang="en-US" sz="2800" dirty="0"/>
              <a:t>What is not accomplished yet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67D971-E33F-4F4C-8104-E1D881F59D79}"/>
              </a:ext>
            </a:extLst>
          </p:cNvPr>
          <p:cNvSpPr/>
          <p:nvPr/>
        </p:nvSpPr>
        <p:spPr>
          <a:xfrm>
            <a:off x="2059620" y="2095131"/>
            <a:ext cx="1402672" cy="7812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5CC989-457E-4F67-8D22-DF744D6DB5BB}"/>
              </a:ext>
            </a:extLst>
          </p:cNvPr>
          <p:cNvSpPr txBox="1">
            <a:spLocks/>
          </p:cNvSpPr>
          <p:nvPr/>
        </p:nvSpPr>
        <p:spPr>
          <a:xfrm>
            <a:off x="3784834" y="2013455"/>
            <a:ext cx="7223477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800" dirty="0"/>
              <a:t>Code refactor and git repository creation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2140C9-65DA-490D-B3B1-2CF95C8D610F}"/>
              </a:ext>
            </a:extLst>
          </p:cNvPr>
          <p:cNvSpPr/>
          <p:nvPr/>
        </p:nvSpPr>
        <p:spPr>
          <a:xfrm>
            <a:off x="2059620" y="3266984"/>
            <a:ext cx="1402672" cy="7812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EBB2D8-2EE8-4C90-8512-3B5A765AE42F}"/>
              </a:ext>
            </a:extLst>
          </p:cNvPr>
          <p:cNvSpPr txBox="1">
            <a:spLocks/>
          </p:cNvSpPr>
          <p:nvPr/>
        </p:nvSpPr>
        <p:spPr>
          <a:xfrm>
            <a:off x="3784833" y="3304714"/>
            <a:ext cx="7223477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800" dirty="0"/>
              <a:t>Building framework to support robust </a:t>
            </a:r>
            <a:r>
              <a:rPr lang="en-US" sz="2800" dirty="0" err="1"/>
              <a:t>ui</a:t>
            </a:r>
            <a:r>
              <a:rPr lang="en-US" sz="2800" dirty="0"/>
              <a:t> testing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BEF8AC-631F-4D77-8B89-1A060B6457E6}"/>
              </a:ext>
            </a:extLst>
          </p:cNvPr>
          <p:cNvSpPr/>
          <p:nvPr/>
        </p:nvSpPr>
        <p:spPr>
          <a:xfrm>
            <a:off x="2059620" y="4316028"/>
            <a:ext cx="1402672" cy="7812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73E68A-22AC-4BA4-AA4D-7E64F1B7BE9A}"/>
              </a:ext>
            </a:extLst>
          </p:cNvPr>
          <p:cNvSpPr txBox="1">
            <a:spLocks/>
          </p:cNvSpPr>
          <p:nvPr/>
        </p:nvSpPr>
        <p:spPr>
          <a:xfrm>
            <a:off x="3670903" y="4316028"/>
            <a:ext cx="7223477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800" dirty="0"/>
              <a:t>QA TEAM KNOWLEDGE TRANSFER AND SUPPORTING DOCUMEMTATION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3F90F-F752-4887-9B1E-A4210C2255D3}"/>
              </a:ext>
            </a:extLst>
          </p:cNvPr>
          <p:cNvSpPr/>
          <p:nvPr/>
        </p:nvSpPr>
        <p:spPr>
          <a:xfrm>
            <a:off x="2059620" y="5365072"/>
            <a:ext cx="1402672" cy="7812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1752E32-D9A2-4F5C-86C6-401DFE250B69}"/>
              </a:ext>
            </a:extLst>
          </p:cNvPr>
          <p:cNvSpPr txBox="1">
            <a:spLocks/>
          </p:cNvSpPr>
          <p:nvPr/>
        </p:nvSpPr>
        <p:spPr>
          <a:xfrm>
            <a:off x="3778901" y="5415638"/>
            <a:ext cx="7223477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800" dirty="0"/>
              <a:t>CONTINIOUS INTEGRATION + CONTINIOUS DELIVERY</a:t>
            </a:r>
          </a:p>
        </p:txBody>
      </p:sp>
    </p:spTree>
    <p:extLst>
      <p:ext uri="{BB962C8B-B14F-4D97-AF65-F5344CB8AC3E}">
        <p14:creationId xmlns:p14="http://schemas.microsoft.com/office/powerpoint/2010/main" val="2310834243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122-4D1B-4051-9A4D-1C48D7F2B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questions</a:t>
            </a:r>
          </a:p>
        </p:txBody>
      </p:sp>
      <p:pic>
        <p:nvPicPr>
          <p:cNvPr id="8" name="Picture 7" descr="Several hands raised and ready to answer a question">
            <a:extLst>
              <a:ext uri="{FF2B5EF4-FFF2-40B4-BE49-F238E27FC236}">
                <a16:creationId xmlns:a16="http://schemas.microsoft.com/office/drawing/2014/main" id="{99D4FF2A-26DA-4A81-8D29-7DD977B915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3" r="8641" b="-3"/>
          <a:stretch/>
        </p:blipFill>
        <p:spPr>
          <a:xfrm>
            <a:off x="3770524" y="1789178"/>
            <a:ext cx="3928873" cy="32796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D1CDEA5-032D-4FA6-B394-4467557F0C26}"/>
              </a:ext>
            </a:extLst>
          </p:cNvPr>
          <p:cNvSpPr txBox="1">
            <a:spLocks/>
          </p:cNvSpPr>
          <p:nvPr/>
        </p:nvSpPr>
        <p:spPr>
          <a:xfrm>
            <a:off x="960539" y="-106828"/>
            <a:ext cx="996696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346901806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264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Basis</vt:lpstr>
      <vt:lpstr>proposal</vt:lpstr>
      <vt:lpstr>  </vt:lpstr>
      <vt:lpstr>  PROPOSED Testing stack</vt:lpstr>
      <vt:lpstr>    PLUS  </vt:lpstr>
      <vt:lpstr>A Specification By Example</vt:lpstr>
      <vt:lpstr>Live Demo  run a  simple scenario    </vt:lpstr>
      <vt:lpstr> What is not accomplished yet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demo</dc:title>
  <dc:creator>Gboyega Odunaiya</dc:creator>
  <cp:lastModifiedBy>Gboyega Odunaiya</cp:lastModifiedBy>
  <cp:revision>3</cp:revision>
  <dcterms:created xsi:type="dcterms:W3CDTF">2020-09-10T18:00:27Z</dcterms:created>
  <dcterms:modified xsi:type="dcterms:W3CDTF">2021-08-04T06:27:14Z</dcterms:modified>
</cp:coreProperties>
</file>