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7" r:id="rId10"/>
    <p:sldId id="266" r:id="rId11"/>
    <p:sldId id="264" r:id="rId12"/>
    <p:sldId id="263" r:id="rId13"/>
    <p:sldId id="265" r:id="rId14"/>
    <p:sldId id="270" r:id="rId15"/>
    <p:sldId id="271" r:id="rId16"/>
    <p:sldId id="272" r:id="rId17"/>
    <p:sldId id="273" r:id="rId18"/>
    <p:sldId id="274" r:id="rId19"/>
    <p:sldId id="277" r:id="rId20"/>
    <p:sldId id="276" r:id="rId21"/>
  </p:sldIdLst>
  <p:sldSz cx="9144000" cy="6858000" type="screen4x3"/>
  <p:notesSz cx="6858000" cy="9144000"/>
  <p:custDataLst>
    <p:tags r:id="rId2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FFF"/>
    <a:srgbClr val="008000"/>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p:cViewPr varScale="1">
        <p:scale>
          <a:sx n="68" d="100"/>
          <a:sy n="68" d="100"/>
        </p:scale>
        <p:origin x="126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D5BFE8E4-7E7F-49F4-B23B-8DFC94C2F66E}" type="slidenum">
              <a:rPr lang="en-US" altLang="fr-FR" smtClean="0"/>
              <a:pPr/>
              <a:t>‹N°›</a:t>
            </a:fld>
            <a:endParaRPr lang="en-US" altLang="fr-FR"/>
          </a:p>
        </p:txBody>
      </p:sp>
    </p:spTree>
    <p:extLst>
      <p:ext uri="{BB962C8B-B14F-4D97-AF65-F5344CB8AC3E}">
        <p14:creationId xmlns:p14="http://schemas.microsoft.com/office/powerpoint/2010/main" val="33119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6897A7EE-F8D7-4342-AB73-BF80AF97A1B2}" type="slidenum">
              <a:rPr lang="en-US" altLang="fr-FR" smtClean="0"/>
              <a:pPr/>
              <a:t>‹N°›</a:t>
            </a:fld>
            <a:endParaRPr lang="en-US" altLang="fr-FR"/>
          </a:p>
        </p:txBody>
      </p:sp>
    </p:spTree>
    <p:extLst>
      <p:ext uri="{BB962C8B-B14F-4D97-AF65-F5344CB8AC3E}">
        <p14:creationId xmlns:p14="http://schemas.microsoft.com/office/powerpoint/2010/main" val="35474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6897A7EE-F8D7-4342-AB73-BF80AF97A1B2}" type="slidenum">
              <a:rPr lang="en-US" altLang="fr-FR" smtClean="0"/>
              <a:pPr/>
              <a:t>‹N°›</a:t>
            </a:fld>
            <a:endParaRPr lang="en-US" alt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748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6897A7EE-F8D7-4342-AB73-BF80AF97A1B2}" type="slidenum">
              <a:rPr lang="en-US" altLang="fr-FR" smtClean="0"/>
              <a:pPr/>
              <a:t>‹N°›</a:t>
            </a:fld>
            <a:endParaRPr lang="en-US" altLang="fr-FR"/>
          </a:p>
        </p:txBody>
      </p:sp>
    </p:spTree>
    <p:extLst>
      <p:ext uri="{BB962C8B-B14F-4D97-AF65-F5344CB8AC3E}">
        <p14:creationId xmlns:p14="http://schemas.microsoft.com/office/powerpoint/2010/main" val="107241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6897A7EE-F8D7-4342-AB73-BF80AF97A1B2}" type="slidenum">
              <a:rPr lang="en-US" altLang="fr-FR" smtClean="0"/>
              <a:pPr/>
              <a:t>‹N°›</a:t>
            </a:fld>
            <a:endParaRPr lang="en-US" alt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0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6897A7EE-F8D7-4342-AB73-BF80AF97A1B2}" type="slidenum">
              <a:rPr lang="en-US" altLang="fr-FR" smtClean="0"/>
              <a:pPr/>
              <a:t>‹N°›</a:t>
            </a:fld>
            <a:endParaRPr lang="en-US" altLang="fr-FR"/>
          </a:p>
        </p:txBody>
      </p:sp>
    </p:spTree>
    <p:extLst>
      <p:ext uri="{BB962C8B-B14F-4D97-AF65-F5344CB8AC3E}">
        <p14:creationId xmlns:p14="http://schemas.microsoft.com/office/powerpoint/2010/main" val="218525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6CB17D67-C647-43BC-B480-0A34800E8E52}" type="slidenum">
              <a:rPr lang="en-US" altLang="fr-FR" smtClean="0"/>
              <a:pPr/>
              <a:t>‹N°›</a:t>
            </a:fld>
            <a:endParaRPr lang="en-US" altLang="fr-FR"/>
          </a:p>
        </p:txBody>
      </p:sp>
    </p:spTree>
    <p:extLst>
      <p:ext uri="{BB962C8B-B14F-4D97-AF65-F5344CB8AC3E}">
        <p14:creationId xmlns:p14="http://schemas.microsoft.com/office/powerpoint/2010/main" val="167151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D1AC3456-F7F5-4AC5-BA3B-32C98EA994CE}" type="slidenum">
              <a:rPr lang="en-US" altLang="fr-FR" smtClean="0"/>
              <a:pPr/>
              <a:t>‹N°›</a:t>
            </a:fld>
            <a:endParaRPr lang="en-US" altLang="fr-FR"/>
          </a:p>
        </p:txBody>
      </p:sp>
    </p:spTree>
    <p:extLst>
      <p:ext uri="{BB962C8B-B14F-4D97-AF65-F5344CB8AC3E}">
        <p14:creationId xmlns:p14="http://schemas.microsoft.com/office/powerpoint/2010/main" val="228554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779B4CEB-E8C4-4C5B-B1F0-4C1BE95772F4}" type="slidenum">
              <a:rPr lang="en-US" altLang="fr-FR" smtClean="0"/>
              <a:pPr/>
              <a:t>‹N°›</a:t>
            </a:fld>
            <a:endParaRPr lang="en-US" altLang="fr-FR"/>
          </a:p>
        </p:txBody>
      </p:sp>
    </p:spTree>
    <p:extLst>
      <p:ext uri="{BB962C8B-B14F-4D97-AF65-F5344CB8AC3E}">
        <p14:creationId xmlns:p14="http://schemas.microsoft.com/office/powerpoint/2010/main" val="263130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fr-FR"/>
          </a:p>
        </p:txBody>
      </p:sp>
      <p:sp>
        <p:nvSpPr>
          <p:cNvPr id="5" name="Footer Placeholder 4"/>
          <p:cNvSpPr>
            <a:spLocks noGrp="1"/>
          </p:cNvSpPr>
          <p:nvPr>
            <p:ph type="ftr" sz="quarter" idx="11"/>
          </p:nvPr>
        </p:nvSpPr>
        <p:spPr/>
        <p:txBody>
          <a:bodyPr/>
          <a:lstStyle/>
          <a:p>
            <a:endParaRPr lang="en-US" altLang="fr-FR"/>
          </a:p>
        </p:txBody>
      </p:sp>
      <p:sp>
        <p:nvSpPr>
          <p:cNvPr id="6" name="Slide Number Placeholder 5"/>
          <p:cNvSpPr>
            <a:spLocks noGrp="1"/>
          </p:cNvSpPr>
          <p:nvPr>
            <p:ph type="sldNum" sz="quarter" idx="12"/>
          </p:nvPr>
        </p:nvSpPr>
        <p:spPr/>
        <p:txBody>
          <a:bodyPr/>
          <a:lstStyle/>
          <a:p>
            <a:fld id="{AB475787-70C5-4925-BFA1-7AF683B16A6E}" type="slidenum">
              <a:rPr lang="en-US" altLang="fr-FR" smtClean="0"/>
              <a:pPr/>
              <a:t>‹N°›</a:t>
            </a:fld>
            <a:endParaRPr lang="en-US" altLang="fr-FR"/>
          </a:p>
        </p:txBody>
      </p:sp>
    </p:spTree>
    <p:extLst>
      <p:ext uri="{BB962C8B-B14F-4D97-AF65-F5344CB8AC3E}">
        <p14:creationId xmlns:p14="http://schemas.microsoft.com/office/powerpoint/2010/main" val="123598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fr-FR"/>
          </a:p>
        </p:txBody>
      </p:sp>
      <p:sp>
        <p:nvSpPr>
          <p:cNvPr id="6" name="Footer Placeholder 5"/>
          <p:cNvSpPr>
            <a:spLocks noGrp="1"/>
          </p:cNvSpPr>
          <p:nvPr>
            <p:ph type="ftr" sz="quarter" idx="11"/>
          </p:nvPr>
        </p:nvSpPr>
        <p:spPr/>
        <p:txBody>
          <a:bodyPr/>
          <a:lstStyle/>
          <a:p>
            <a:endParaRPr lang="en-US" altLang="fr-FR"/>
          </a:p>
        </p:txBody>
      </p:sp>
      <p:sp>
        <p:nvSpPr>
          <p:cNvPr id="7" name="Slide Number Placeholder 6"/>
          <p:cNvSpPr>
            <a:spLocks noGrp="1"/>
          </p:cNvSpPr>
          <p:nvPr>
            <p:ph type="sldNum" sz="quarter" idx="12"/>
          </p:nvPr>
        </p:nvSpPr>
        <p:spPr/>
        <p:txBody>
          <a:bodyPr/>
          <a:lstStyle/>
          <a:p>
            <a:fld id="{AED807BF-1C07-4465-B8F1-FF5C975BABB0}" type="slidenum">
              <a:rPr lang="en-US" altLang="fr-FR" smtClean="0"/>
              <a:pPr/>
              <a:t>‹N°›</a:t>
            </a:fld>
            <a:endParaRPr lang="en-US" altLang="fr-FR"/>
          </a:p>
        </p:txBody>
      </p:sp>
    </p:spTree>
    <p:extLst>
      <p:ext uri="{BB962C8B-B14F-4D97-AF65-F5344CB8AC3E}">
        <p14:creationId xmlns:p14="http://schemas.microsoft.com/office/powerpoint/2010/main" val="142294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fr-FR"/>
          </a:p>
        </p:txBody>
      </p:sp>
      <p:sp>
        <p:nvSpPr>
          <p:cNvPr id="8" name="Footer Placeholder 7"/>
          <p:cNvSpPr>
            <a:spLocks noGrp="1"/>
          </p:cNvSpPr>
          <p:nvPr>
            <p:ph type="ftr" sz="quarter" idx="11"/>
          </p:nvPr>
        </p:nvSpPr>
        <p:spPr/>
        <p:txBody>
          <a:bodyPr/>
          <a:lstStyle/>
          <a:p>
            <a:endParaRPr lang="en-US" altLang="fr-FR"/>
          </a:p>
        </p:txBody>
      </p:sp>
      <p:sp>
        <p:nvSpPr>
          <p:cNvPr id="9" name="Slide Number Placeholder 8"/>
          <p:cNvSpPr>
            <a:spLocks noGrp="1"/>
          </p:cNvSpPr>
          <p:nvPr>
            <p:ph type="sldNum" sz="quarter" idx="12"/>
          </p:nvPr>
        </p:nvSpPr>
        <p:spPr/>
        <p:txBody>
          <a:bodyPr/>
          <a:lstStyle/>
          <a:p>
            <a:fld id="{F4430DB2-672E-497D-B243-2C3E6C771AE0}" type="slidenum">
              <a:rPr lang="en-US" altLang="fr-FR" smtClean="0"/>
              <a:pPr/>
              <a:t>‹N°›</a:t>
            </a:fld>
            <a:endParaRPr lang="en-US" altLang="fr-FR"/>
          </a:p>
        </p:txBody>
      </p:sp>
    </p:spTree>
    <p:extLst>
      <p:ext uri="{BB962C8B-B14F-4D97-AF65-F5344CB8AC3E}">
        <p14:creationId xmlns:p14="http://schemas.microsoft.com/office/powerpoint/2010/main" val="55642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fr-FR"/>
          </a:p>
        </p:txBody>
      </p:sp>
      <p:sp>
        <p:nvSpPr>
          <p:cNvPr id="4" name="Footer Placeholder 3"/>
          <p:cNvSpPr>
            <a:spLocks noGrp="1"/>
          </p:cNvSpPr>
          <p:nvPr>
            <p:ph type="ftr" sz="quarter" idx="11"/>
          </p:nvPr>
        </p:nvSpPr>
        <p:spPr/>
        <p:txBody>
          <a:bodyPr/>
          <a:lstStyle/>
          <a:p>
            <a:endParaRPr lang="en-US" altLang="fr-FR"/>
          </a:p>
        </p:txBody>
      </p:sp>
      <p:sp>
        <p:nvSpPr>
          <p:cNvPr id="5" name="Slide Number Placeholder 4"/>
          <p:cNvSpPr>
            <a:spLocks noGrp="1"/>
          </p:cNvSpPr>
          <p:nvPr>
            <p:ph type="sldNum" sz="quarter" idx="12"/>
          </p:nvPr>
        </p:nvSpPr>
        <p:spPr/>
        <p:txBody>
          <a:bodyPr/>
          <a:lstStyle/>
          <a:p>
            <a:fld id="{38117C78-1B98-4DB5-9BF9-20B7B13B4CC4}" type="slidenum">
              <a:rPr lang="en-US" altLang="fr-FR" smtClean="0"/>
              <a:pPr/>
              <a:t>‹N°›</a:t>
            </a:fld>
            <a:endParaRPr lang="en-US" altLang="fr-FR"/>
          </a:p>
        </p:txBody>
      </p:sp>
    </p:spTree>
    <p:extLst>
      <p:ext uri="{BB962C8B-B14F-4D97-AF65-F5344CB8AC3E}">
        <p14:creationId xmlns:p14="http://schemas.microsoft.com/office/powerpoint/2010/main" val="345087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fr-FR"/>
          </a:p>
        </p:txBody>
      </p:sp>
      <p:sp>
        <p:nvSpPr>
          <p:cNvPr id="3" name="Footer Placeholder 2"/>
          <p:cNvSpPr>
            <a:spLocks noGrp="1"/>
          </p:cNvSpPr>
          <p:nvPr>
            <p:ph type="ftr" sz="quarter" idx="11"/>
          </p:nvPr>
        </p:nvSpPr>
        <p:spPr/>
        <p:txBody>
          <a:bodyPr/>
          <a:lstStyle/>
          <a:p>
            <a:endParaRPr lang="en-US" altLang="fr-FR"/>
          </a:p>
        </p:txBody>
      </p:sp>
      <p:sp>
        <p:nvSpPr>
          <p:cNvPr id="4" name="Slide Number Placeholder 3"/>
          <p:cNvSpPr>
            <a:spLocks noGrp="1"/>
          </p:cNvSpPr>
          <p:nvPr>
            <p:ph type="sldNum" sz="quarter" idx="12"/>
          </p:nvPr>
        </p:nvSpPr>
        <p:spPr/>
        <p:txBody>
          <a:bodyPr/>
          <a:lstStyle/>
          <a:p>
            <a:fld id="{4CE675D5-25BF-4ABB-B15D-6BDADB232BDA}" type="slidenum">
              <a:rPr lang="en-US" altLang="fr-FR" smtClean="0"/>
              <a:pPr/>
              <a:t>‹N°›</a:t>
            </a:fld>
            <a:endParaRPr lang="en-US" altLang="fr-FR"/>
          </a:p>
        </p:txBody>
      </p:sp>
    </p:spTree>
    <p:extLst>
      <p:ext uri="{BB962C8B-B14F-4D97-AF65-F5344CB8AC3E}">
        <p14:creationId xmlns:p14="http://schemas.microsoft.com/office/powerpoint/2010/main" val="51415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fr-FR"/>
          </a:p>
        </p:txBody>
      </p:sp>
      <p:sp>
        <p:nvSpPr>
          <p:cNvPr id="6" name="Footer Placeholder 5"/>
          <p:cNvSpPr>
            <a:spLocks noGrp="1"/>
          </p:cNvSpPr>
          <p:nvPr>
            <p:ph type="ftr" sz="quarter" idx="11"/>
          </p:nvPr>
        </p:nvSpPr>
        <p:spPr/>
        <p:txBody>
          <a:bodyPr/>
          <a:lstStyle/>
          <a:p>
            <a:endParaRPr lang="en-US" altLang="fr-FR"/>
          </a:p>
        </p:txBody>
      </p:sp>
      <p:sp>
        <p:nvSpPr>
          <p:cNvPr id="7" name="Slide Number Placeholder 6"/>
          <p:cNvSpPr>
            <a:spLocks noGrp="1"/>
          </p:cNvSpPr>
          <p:nvPr>
            <p:ph type="sldNum" sz="quarter" idx="12"/>
          </p:nvPr>
        </p:nvSpPr>
        <p:spPr/>
        <p:txBody>
          <a:bodyPr/>
          <a:lstStyle/>
          <a:p>
            <a:fld id="{A6DE3D74-DFF4-4ADF-9CF4-890211685C8A}" type="slidenum">
              <a:rPr lang="en-US" altLang="fr-FR" smtClean="0"/>
              <a:pPr/>
              <a:t>‹N°›</a:t>
            </a:fld>
            <a:endParaRPr lang="en-US" altLang="fr-FR"/>
          </a:p>
        </p:txBody>
      </p:sp>
    </p:spTree>
    <p:extLst>
      <p:ext uri="{BB962C8B-B14F-4D97-AF65-F5344CB8AC3E}">
        <p14:creationId xmlns:p14="http://schemas.microsoft.com/office/powerpoint/2010/main" val="382116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fr-FR"/>
          </a:p>
        </p:txBody>
      </p:sp>
      <p:sp>
        <p:nvSpPr>
          <p:cNvPr id="6" name="Footer Placeholder 5"/>
          <p:cNvSpPr>
            <a:spLocks noGrp="1"/>
          </p:cNvSpPr>
          <p:nvPr>
            <p:ph type="ftr" sz="quarter" idx="11"/>
          </p:nvPr>
        </p:nvSpPr>
        <p:spPr/>
        <p:txBody>
          <a:bodyPr/>
          <a:lstStyle/>
          <a:p>
            <a:endParaRPr lang="en-US" altLang="fr-FR"/>
          </a:p>
        </p:txBody>
      </p:sp>
      <p:sp>
        <p:nvSpPr>
          <p:cNvPr id="7" name="Slide Number Placeholder 6"/>
          <p:cNvSpPr>
            <a:spLocks noGrp="1"/>
          </p:cNvSpPr>
          <p:nvPr>
            <p:ph type="sldNum" sz="quarter" idx="12"/>
          </p:nvPr>
        </p:nvSpPr>
        <p:spPr/>
        <p:txBody>
          <a:bodyPr/>
          <a:lstStyle/>
          <a:p>
            <a:fld id="{1B71A933-6C1B-4331-8F2D-29C4D2B2AD5B}" type="slidenum">
              <a:rPr lang="en-US" altLang="fr-FR" smtClean="0"/>
              <a:pPr/>
              <a:t>‹N°›</a:t>
            </a:fld>
            <a:endParaRPr lang="en-US" altLang="fr-FR"/>
          </a:p>
        </p:txBody>
      </p:sp>
    </p:spTree>
    <p:extLst>
      <p:ext uri="{BB962C8B-B14F-4D97-AF65-F5344CB8AC3E}">
        <p14:creationId xmlns:p14="http://schemas.microsoft.com/office/powerpoint/2010/main" val="198764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897A7EE-F8D7-4342-AB73-BF80AF97A1B2}" type="slidenum">
              <a:rPr lang="en-US" altLang="fr-FR" smtClean="0"/>
              <a:pPr/>
              <a:t>‹N°›</a:t>
            </a:fld>
            <a:endParaRPr lang="en-US" altLang="fr-FR"/>
          </a:p>
        </p:txBody>
      </p:sp>
    </p:spTree>
    <p:extLst>
      <p:ext uri="{BB962C8B-B14F-4D97-AF65-F5344CB8AC3E}">
        <p14:creationId xmlns:p14="http://schemas.microsoft.com/office/powerpoint/2010/main" val="4192142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50" name="Rectangle 2"/>
          <p:cNvSpPr>
            <a:spLocks noGrp="1" noChangeArrowheads="1"/>
          </p:cNvSpPr>
          <p:nvPr>
            <p:ph type="ctrTitle"/>
          </p:nvPr>
        </p:nvSpPr>
        <p:spPr>
          <a:xfrm>
            <a:off x="609600" y="1778682"/>
            <a:ext cx="8226425" cy="1012825"/>
          </a:xfrm>
          <a:effectLst>
            <a:glow rad="228600">
              <a:schemeClr val="accent5">
                <a:satMod val="175000"/>
                <a:alpha val="40000"/>
              </a:schemeClr>
            </a:glow>
            <a:outerShdw blurRad="50800" dist="38100" dir="16200000" rotWithShape="0">
              <a:prstClr val="black">
                <a:alpha val="40000"/>
              </a:prstClr>
            </a:outerShdw>
          </a:effectLst>
        </p:spPr>
        <p:txBody>
          <a:bodyPr/>
          <a:lstStyle/>
          <a:p>
            <a:pPr algn="ctr"/>
            <a:r>
              <a:rPr lang="en-US" altLang="fr-FR" sz="4800" dirty="0">
                <a:solidFill>
                  <a:srgbClr val="DDDDDD"/>
                </a:solidFill>
              </a:rPr>
              <a:t>Mini Project In C Language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600" y="476513"/>
            <a:ext cx="1067158" cy="10474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1442" y="460847"/>
            <a:ext cx="1092558" cy="1063152"/>
          </a:xfrm>
          <a:prstGeom prst="rect">
            <a:avLst/>
          </a:prstGeom>
        </p:spPr>
      </p:pic>
      <p:sp>
        <p:nvSpPr>
          <p:cNvPr id="9" name="Rectangle 2"/>
          <p:cNvSpPr txBox="1">
            <a:spLocks noChangeArrowheads="1"/>
          </p:cNvSpPr>
          <p:nvPr/>
        </p:nvSpPr>
        <p:spPr bwMode="auto">
          <a:xfrm>
            <a:off x="2245792" y="224270"/>
            <a:ext cx="8226425" cy="873125"/>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kern="1200">
                <a:solidFill>
                  <a:srgbClr val="FFFFFF"/>
                </a:solidFill>
                <a:latin typeface="+mj-lt"/>
                <a:ea typeface="+mj-ea"/>
                <a:cs typeface="+mj-cs"/>
              </a:defRPr>
            </a:lvl1pPr>
            <a:lvl2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9pPr>
          </a:lstStyle>
          <a:p>
            <a:r>
              <a:rPr lang="en-US" altLang="fr-FR" sz="2800" dirty="0">
                <a:latin typeface="Vijaya" panose="020B0604020202020204" pitchFamily="34" charset="0"/>
                <a:cs typeface="Vijaya" panose="020B0604020202020204" pitchFamily="34" charset="0"/>
              </a:rPr>
              <a:t>University of Hassan II Casablanca</a:t>
            </a:r>
          </a:p>
        </p:txBody>
      </p:sp>
      <p:sp>
        <p:nvSpPr>
          <p:cNvPr id="10" name="Rectangle 2"/>
          <p:cNvSpPr txBox="1">
            <a:spLocks noChangeArrowheads="1"/>
          </p:cNvSpPr>
          <p:nvPr/>
        </p:nvSpPr>
        <p:spPr bwMode="auto">
          <a:xfrm>
            <a:off x="2514600" y="555860"/>
            <a:ext cx="8226425" cy="873125"/>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kern="1200">
                <a:solidFill>
                  <a:srgbClr val="FFFFFF"/>
                </a:solidFill>
                <a:latin typeface="+mj-lt"/>
                <a:ea typeface="+mj-ea"/>
                <a:cs typeface="+mj-cs"/>
              </a:defRPr>
            </a:lvl1pPr>
            <a:lvl2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rgbClr val="00FF00"/>
                </a:solidFill>
                <a:latin typeface="Arial" panose="020B0604020202020204" pitchFamily="34" charset="0"/>
                <a:cs typeface="Arial" panose="020B0604020202020204" pitchFamily="34" charset="0"/>
              </a:defRPr>
            </a:lvl9pPr>
          </a:lstStyle>
          <a:p>
            <a:r>
              <a:rPr lang="en-US" altLang="fr-FR" sz="2800" dirty="0">
                <a:latin typeface="Vijaya" panose="020B0604020202020204" pitchFamily="34" charset="0"/>
                <a:cs typeface="Vijaya" panose="020B0604020202020204" pitchFamily="34" charset="0"/>
              </a:rPr>
              <a:t>Ben </a:t>
            </a:r>
            <a:r>
              <a:rPr lang="en-US" altLang="fr-FR" sz="2800" dirty="0" err="1">
                <a:latin typeface="Vijaya" panose="020B0604020202020204" pitchFamily="34" charset="0"/>
                <a:cs typeface="Vijaya" panose="020B0604020202020204" pitchFamily="34" charset="0"/>
              </a:rPr>
              <a:t>M’Sik</a:t>
            </a:r>
            <a:r>
              <a:rPr lang="en-US" altLang="fr-FR" sz="2800" dirty="0">
                <a:latin typeface="Vijaya" panose="020B0604020202020204" pitchFamily="34" charset="0"/>
                <a:cs typeface="Vijaya" panose="020B0604020202020204" pitchFamily="34" charset="0"/>
              </a:rPr>
              <a:t> Faculty of Science</a:t>
            </a:r>
          </a:p>
        </p:txBody>
      </p:sp>
      <p:sp>
        <p:nvSpPr>
          <p:cNvPr id="7" name="Rectangle 6"/>
          <p:cNvSpPr/>
          <p:nvPr/>
        </p:nvSpPr>
        <p:spPr>
          <a:xfrm>
            <a:off x="2989675" y="2845671"/>
            <a:ext cx="3164649" cy="923330"/>
          </a:xfrm>
          <a:prstGeom prst="rect">
            <a:avLst/>
          </a:prstGeom>
          <a:noFill/>
        </p:spPr>
        <p:txBody>
          <a:bodyPr wrap="none" lIns="91440" tIns="45720" rIns="91440" bIns="45720">
            <a:spAutoFit/>
          </a:bodyPr>
          <a:lstStyle/>
          <a:p>
            <a:pPr algn="ctr"/>
            <a:r>
              <a:rPr lang="en-US" altLang="fr-FR" sz="5400" b="1" dirty="0">
                <a:ln w="22225">
                  <a:solidFill>
                    <a:schemeClr val="tx2">
                      <a:lumMod val="50000"/>
                    </a:schemeClr>
                  </a:solidFill>
                  <a:prstDash val="solid"/>
                </a:ln>
                <a:solidFill>
                  <a:schemeClr val="accent2">
                    <a:lumMod val="40000"/>
                    <a:lumOff val="60000"/>
                  </a:schemeClr>
                </a:solidFill>
                <a:latin typeface="MV Boli" panose="02000500030200090000" pitchFamily="2" charset="0"/>
                <a:ea typeface="Kozuka Mincho Pr6N B" panose="02020800000000000000" pitchFamily="18" charset="-128"/>
                <a:cs typeface="MV Boli" panose="02000500030200090000" pitchFamily="2" charset="0"/>
              </a:rPr>
              <a:t>The Bank</a:t>
            </a:r>
            <a:endParaRPr lang="fr-FR" sz="5400" b="1" dirty="0">
              <a:ln w="22225">
                <a:solidFill>
                  <a:schemeClr val="tx2">
                    <a:lumMod val="50000"/>
                  </a:schemeClr>
                </a:solidFill>
                <a:prstDash val="solid"/>
              </a:ln>
              <a:solidFill>
                <a:schemeClr val="accent2">
                  <a:lumMod val="40000"/>
                  <a:lumOff val="60000"/>
                </a:schemeClr>
              </a:solidFill>
            </a:endParaRPr>
          </a:p>
        </p:txBody>
      </p:sp>
      <p:sp>
        <p:nvSpPr>
          <p:cNvPr id="13" name="Rectangle 3"/>
          <p:cNvSpPr txBox="1">
            <a:spLocks noChangeArrowheads="1"/>
          </p:cNvSpPr>
          <p:nvPr/>
        </p:nvSpPr>
        <p:spPr>
          <a:xfrm>
            <a:off x="501918" y="4245199"/>
            <a:ext cx="6071050" cy="270781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fontAlgn="auto">
              <a:buFont typeface="Wingdings" panose="05000000000000000000" pitchFamily="2" charset="2"/>
              <a:buChar char="Ø"/>
            </a:pPr>
            <a:r>
              <a:rPr lang="en-US" altLang="fr-FR" sz="1200" dirty="0">
                <a:solidFill>
                  <a:srgbClr val="92D050"/>
                </a:solidFill>
              </a:rPr>
              <a:t>Khouna Rida</a:t>
            </a:r>
          </a:p>
          <a:p>
            <a:pPr marL="285750" indent="-285750" algn="l" fontAlgn="auto">
              <a:buFont typeface="Wingdings" panose="05000000000000000000" pitchFamily="2" charset="2"/>
              <a:buChar char="Ø"/>
            </a:pPr>
            <a:r>
              <a:rPr lang="fr-FR" sz="1200" dirty="0">
                <a:solidFill>
                  <a:srgbClr val="92D050"/>
                </a:solidFill>
              </a:rPr>
              <a:t>El Ahrach</a:t>
            </a:r>
            <a:r>
              <a:rPr lang="en-US" altLang="fr-FR" sz="1200" dirty="0">
                <a:solidFill>
                  <a:srgbClr val="92D050"/>
                </a:solidFill>
              </a:rPr>
              <a:t> </a:t>
            </a:r>
            <a:r>
              <a:rPr lang="fr-FR" sz="1200" dirty="0">
                <a:solidFill>
                  <a:srgbClr val="92D050"/>
                </a:solidFill>
              </a:rPr>
              <a:t>Otmane</a:t>
            </a:r>
            <a:endParaRPr lang="en-US" altLang="fr-FR" sz="1200" dirty="0">
              <a:solidFill>
                <a:srgbClr val="92D050"/>
              </a:solidFill>
            </a:endParaRPr>
          </a:p>
          <a:p>
            <a:pPr marL="285750" indent="-285750" algn="l" fontAlgn="auto">
              <a:buFont typeface="Wingdings" panose="05000000000000000000" pitchFamily="2" charset="2"/>
              <a:buChar char="Ø"/>
            </a:pPr>
            <a:r>
              <a:rPr lang="en-US" altLang="fr-FR" sz="1200" dirty="0">
                <a:solidFill>
                  <a:srgbClr val="92D050"/>
                </a:solidFill>
              </a:rPr>
              <a:t>Kilani Hassan</a:t>
            </a:r>
          </a:p>
          <a:p>
            <a:pPr marL="285750" lvl="0" indent="-285750" algn="l" fontAlgn="auto">
              <a:buFont typeface="Wingdings" panose="05000000000000000000" pitchFamily="2" charset="2"/>
              <a:buChar char="Ø"/>
            </a:pPr>
            <a:r>
              <a:rPr lang="fr-FR" sz="1200" dirty="0">
                <a:solidFill>
                  <a:srgbClr val="92D050"/>
                </a:solidFill>
              </a:rPr>
              <a:t>El Chaabi Abdelaziz</a:t>
            </a:r>
          </a:p>
          <a:p>
            <a:pPr marL="285750" indent="-285750" algn="l" fontAlgn="auto">
              <a:buFont typeface="Wingdings" panose="05000000000000000000" pitchFamily="2" charset="2"/>
              <a:buChar char="Ø"/>
            </a:pPr>
            <a:endParaRPr lang="en-US" altLang="fr-FR" sz="1200" dirty="0">
              <a:solidFill>
                <a:srgbClr val="92D050"/>
              </a:solidFill>
            </a:endParaRPr>
          </a:p>
        </p:txBody>
      </p:sp>
      <p:sp>
        <p:nvSpPr>
          <p:cNvPr id="8" name="TextBox 7"/>
          <p:cNvSpPr txBox="1"/>
          <p:nvPr/>
        </p:nvSpPr>
        <p:spPr>
          <a:xfrm>
            <a:off x="536262" y="3822434"/>
            <a:ext cx="1676400" cy="369332"/>
          </a:xfrm>
          <a:prstGeom prst="rect">
            <a:avLst/>
          </a:prstGeom>
          <a:noFill/>
        </p:spPr>
        <p:txBody>
          <a:bodyPr wrap="square" rtlCol="0">
            <a:spAutoFit/>
          </a:bodyPr>
          <a:lstStyle/>
          <a:p>
            <a:r>
              <a:rPr lang="fr-FR" dirty="0" err="1">
                <a:solidFill>
                  <a:schemeClr val="bg1">
                    <a:lumMod val="75000"/>
                  </a:schemeClr>
                </a:solidFill>
                <a:latin typeface="+mj-lt"/>
              </a:rPr>
              <a:t>Produced</a:t>
            </a:r>
            <a:r>
              <a:rPr lang="fr-FR" dirty="0">
                <a:solidFill>
                  <a:schemeClr val="bg1">
                    <a:lumMod val="75000"/>
                  </a:schemeClr>
                </a:solidFill>
                <a:latin typeface="+mj-lt"/>
              </a:rPr>
              <a:t>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76200" y="533097"/>
            <a:ext cx="92964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The stages of implementation</a:t>
            </a:r>
          </a:p>
        </p:txBody>
      </p:sp>
      <p:sp>
        <p:nvSpPr>
          <p:cNvPr id="7" name="Rectangle 3"/>
          <p:cNvSpPr txBox="1">
            <a:spLocks noChangeArrowheads="1"/>
          </p:cNvSpPr>
          <p:nvPr/>
        </p:nvSpPr>
        <p:spPr>
          <a:xfrm>
            <a:off x="608526" y="1671881"/>
            <a:ext cx="6506516" cy="22143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None/>
            </a:pPr>
            <a:r>
              <a:rPr lang="en-US" altLang="fr-FR" dirty="0">
                <a:solidFill>
                  <a:schemeClr val="bg1">
                    <a:lumMod val="95000"/>
                  </a:schemeClr>
                </a:solidFill>
              </a:rPr>
              <a:t>	</a:t>
            </a:r>
            <a:r>
              <a:rPr lang="en-US" altLang="fr-FR" b="1" dirty="0">
                <a:solidFill>
                  <a:schemeClr val="accent1"/>
                </a:solidFill>
              </a:rPr>
              <a:t>&lt;&lt; 1st stage &gt;&gt;</a:t>
            </a:r>
          </a:p>
          <a:p>
            <a:pPr fontAlgn="auto">
              <a:buFont typeface="+mj-lt"/>
              <a:buAutoNum type="arabicParenR"/>
            </a:pPr>
            <a:r>
              <a:rPr lang="en-US" altLang="fr-FR" dirty="0">
                <a:solidFill>
                  <a:schemeClr val="bg1">
                    <a:lumMod val="95000"/>
                  </a:schemeClr>
                </a:solidFill>
              </a:rPr>
              <a:t>Analysis of the project to get an overview</a:t>
            </a:r>
          </a:p>
          <a:p>
            <a:pPr fontAlgn="auto">
              <a:buFont typeface="+mj-lt"/>
              <a:buAutoNum type="arabicParenR"/>
            </a:pPr>
            <a:r>
              <a:rPr lang="en-US" altLang="fr-FR" dirty="0">
                <a:solidFill>
                  <a:schemeClr val="bg1">
                    <a:lumMod val="95000"/>
                  </a:schemeClr>
                </a:solidFill>
              </a:rPr>
              <a:t>Clarified the idea of the project</a:t>
            </a:r>
          </a:p>
          <a:p>
            <a:pPr fontAlgn="auto">
              <a:buFont typeface="+mj-lt"/>
              <a:buAutoNum type="arabicParenR"/>
            </a:pPr>
            <a:r>
              <a:rPr lang="en-US" altLang="fr-FR" dirty="0">
                <a:solidFill>
                  <a:schemeClr val="bg1">
                    <a:lumMod val="95000"/>
                  </a:schemeClr>
                </a:solidFill>
              </a:rPr>
              <a:t>formalized the purpose of the project</a:t>
            </a:r>
          </a:p>
          <a:p>
            <a:pPr fontAlgn="auto">
              <a:buFont typeface="+mj-lt"/>
              <a:buAutoNum type="arabicParenR"/>
            </a:pPr>
            <a:r>
              <a:rPr lang="en-US" dirty="0">
                <a:solidFill>
                  <a:schemeClr val="bg1"/>
                </a:solidFill>
              </a:rPr>
              <a:t>Definition</a:t>
            </a:r>
            <a:r>
              <a:rPr lang="fr-FR" dirty="0">
                <a:solidFill>
                  <a:schemeClr val="bg1"/>
                </a:solidFill>
              </a:rPr>
              <a:t> of the scope and objectives of the </a:t>
            </a:r>
            <a:r>
              <a:rPr lang="fr-FR" dirty="0" err="1">
                <a:solidFill>
                  <a:schemeClr val="bg1"/>
                </a:solidFill>
              </a:rPr>
              <a:t>project</a:t>
            </a:r>
            <a:endParaRPr lang="en-US" altLang="fr-FR" dirty="0">
              <a:solidFill>
                <a:schemeClr val="bg1">
                  <a:lumMod val="95000"/>
                </a:schemeClr>
              </a:solidFill>
            </a:endParaRPr>
          </a:p>
          <a:p>
            <a:pPr marL="0" indent="0" fontAlgn="auto">
              <a:buFont typeface="Wingdings 3" charset="2"/>
              <a:buNone/>
            </a:pPr>
            <a:endParaRPr lang="fr-FR" altLang="fr-FR" dirty="0">
              <a:solidFill>
                <a:schemeClr val="bg1">
                  <a:lumMod val="95000"/>
                </a:schemeClr>
              </a:solidFill>
            </a:endParaRPr>
          </a:p>
        </p:txBody>
      </p:sp>
      <p:sp>
        <p:nvSpPr>
          <p:cNvPr id="8" name="Rectangle 3"/>
          <p:cNvSpPr txBox="1">
            <a:spLocks noChangeArrowheads="1"/>
          </p:cNvSpPr>
          <p:nvPr/>
        </p:nvSpPr>
        <p:spPr>
          <a:xfrm>
            <a:off x="609599" y="3962703"/>
            <a:ext cx="7082308" cy="23410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None/>
            </a:pPr>
            <a:r>
              <a:rPr lang="en-US" altLang="fr-FR" b="1" dirty="0">
                <a:solidFill>
                  <a:schemeClr val="accent1"/>
                </a:solidFill>
              </a:rPr>
              <a:t>	&lt;&lt; 2nd stage &gt;&gt;</a:t>
            </a:r>
            <a:endParaRPr lang="fr-FR" dirty="0">
              <a:solidFill>
                <a:schemeClr val="bg1"/>
              </a:solidFill>
            </a:endParaRPr>
          </a:p>
          <a:p>
            <a:pPr fontAlgn="auto">
              <a:buFont typeface="+mj-lt"/>
              <a:buAutoNum type="arabicParenR"/>
            </a:pPr>
            <a:r>
              <a:rPr lang="en-US" altLang="fr-FR" dirty="0">
                <a:solidFill>
                  <a:schemeClr val="bg1">
                    <a:lumMod val="95000"/>
                  </a:schemeClr>
                </a:solidFill>
              </a:rPr>
              <a:t>Study of the specifications</a:t>
            </a:r>
          </a:p>
          <a:p>
            <a:pPr fontAlgn="auto">
              <a:buFont typeface="+mj-lt"/>
              <a:buAutoNum type="arabicParenR"/>
            </a:pPr>
            <a:r>
              <a:rPr lang="en-US" altLang="fr-FR" dirty="0">
                <a:solidFill>
                  <a:schemeClr val="bg1">
                    <a:lumMod val="95000"/>
                  </a:schemeClr>
                </a:solidFill>
              </a:rPr>
              <a:t>Documentation Research on the meadows received for the realization</a:t>
            </a:r>
          </a:p>
          <a:p>
            <a:pPr fontAlgn="auto">
              <a:buFont typeface="+mj-lt"/>
              <a:buAutoNum type="arabicParenR"/>
            </a:pPr>
            <a:r>
              <a:rPr lang="en-US" altLang="fr-FR" dirty="0">
                <a:solidFill>
                  <a:schemeClr val="bg1">
                    <a:lumMod val="95000"/>
                  </a:schemeClr>
                </a:solidFill>
              </a:rPr>
              <a:t>General structure of the program</a:t>
            </a:r>
          </a:p>
          <a:p>
            <a:pPr fontAlgn="auto">
              <a:buFont typeface="+mj-lt"/>
              <a:buAutoNum type="arabicParenR"/>
            </a:pPr>
            <a:r>
              <a:rPr lang="en-US" altLang="fr-FR" dirty="0">
                <a:solidFill>
                  <a:schemeClr val="bg1">
                    <a:lumMod val="95000"/>
                  </a:schemeClr>
                </a:solidFill>
              </a:rPr>
              <a:t>Build the action plan	</a:t>
            </a:r>
            <a:endParaRPr lang="en-US" altLang="fr-FR" b="1" dirty="0">
              <a:solidFill>
                <a:schemeClr val="accent1"/>
              </a:solidFill>
            </a:endParaRPr>
          </a:p>
          <a:p>
            <a:pPr marL="0" indent="0" algn="just" fontAlgn="auto">
              <a:buFont typeface="Wingdings 3" charset="2"/>
              <a:buNone/>
            </a:pPr>
            <a:endParaRPr lang="en-US" altLang="fr-FR" dirty="0">
              <a:solidFill>
                <a:schemeClr val="bg1">
                  <a:lumMod val="95000"/>
                </a:schemeClr>
              </a:solidFill>
            </a:endParaRPr>
          </a:p>
          <a:p>
            <a:pPr marL="0" indent="0" fontAlgn="auto">
              <a:buFont typeface="Wingdings 3" charset="2"/>
              <a:buNone/>
            </a:pPr>
            <a:endParaRPr lang="fr-FR" altLang="fr-FR" dirty="0">
              <a:solidFill>
                <a:schemeClr val="bg1">
                  <a:lumMod val="95000"/>
                </a:schemeClr>
              </a:solidFill>
            </a:endParaRPr>
          </a:p>
        </p:txBody>
      </p:sp>
    </p:spTree>
    <p:extLst>
      <p:ext uri="{BB962C8B-B14F-4D97-AF65-F5344CB8AC3E}">
        <p14:creationId xmlns:p14="http://schemas.microsoft.com/office/powerpoint/2010/main" val="124912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 y="0"/>
            <a:ext cx="9144000" cy="6858000"/>
          </a:xfrm>
          <a:prstGeom prst="rect">
            <a:avLst/>
          </a:prstGeom>
        </p:spPr>
      </p:pic>
      <p:sp>
        <p:nvSpPr>
          <p:cNvPr id="5" name="Rectangle 3"/>
          <p:cNvSpPr txBox="1">
            <a:spLocks noChangeArrowheads="1"/>
          </p:cNvSpPr>
          <p:nvPr/>
        </p:nvSpPr>
        <p:spPr>
          <a:xfrm>
            <a:off x="762000" y="1748633"/>
            <a:ext cx="7086601" cy="234235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None/>
            </a:pPr>
            <a:r>
              <a:rPr lang="en-US" altLang="fr-FR" b="1" dirty="0">
                <a:solidFill>
                  <a:schemeClr val="accent1"/>
                </a:solidFill>
              </a:rPr>
              <a:t>	&lt;&lt; 3rd stage &gt;&gt;</a:t>
            </a:r>
            <a:endParaRPr lang="en-US" altLang="fr-FR" dirty="0">
              <a:solidFill>
                <a:schemeClr val="bg1">
                  <a:lumMod val="95000"/>
                </a:schemeClr>
              </a:solidFill>
            </a:endParaRPr>
          </a:p>
          <a:p>
            <a:pPr marL="457200" indent="-457200" algn="just" fontAlgn="auto">
              <a:buFont typeface="+mj-lt"/>
              <a:buAutoNum type="arabicParenR"/>
            </a:pPr>
            <a:r>
              <a:rPr lang="en-US" altLang="fr-FR" dirty="0">
                <a:solidFill>
                  <a:schemeClr val="bg1">
                    <a:lumMod val="95000"/>
                  </a:schemeClr>
                </a:solidFill>
              </a:rPr>
              <a:t>Breakdown of the project and distribution of tasks</a:t>
            </a:r>
          </a:p>
          <a:p>
            <a:pPr marL="457200" indent="-457200" algn="just" fontAlgn="auto">
              <a:buFont typeface="+mj-lt"/>
              <a:buAutoNum type="arabicParenR"/>
            </a:pPr>
            <a:r>
              <a:rPr lang="en-US" altLang="fr-FR" dirty="0" err="1">
                <a:solidFill>
                  <a:schemeClr val="bg1">
                    <a:lumMod val="95000"/>
                  </a:schemeClr>
                </a:solidFill>
              </a:rPr>
              <a:t>Cordinations</a:t>
            </a:r>
            <a:r>
              <a:rPr lang="en-US" altLang="fr-FR" dirty="0">
                <a:solidFill>
                  <a:schemeClr val="bg1">
                    <a:lumMod val="95000"/>
                  </a:schemeClr>
                </a:solidFill>
              </a:rPr>
              <a:t> between the team members</a:t>
            </a:r>
          </a:p>
          <a:p>
            <a:pPr marL="457200" indent="-457200" algn="just" fontAlgn="auto">
              <a:buFont typeface="+mj-lt"/>
              <a:buAutoNum type="arabicParenR"/>
            </a:pPr>
            <a:r>
              <a:rPr lang="en-US" altLang="fr-FR" dirty="0">
                <a:solidFill>
                  <a:schemeClr val="bg1">
                    <a:lumMod val="95000"/>
                  </a:schemeClr>
                </a:solidFill>
              </a:rPr>
              <a:t>Editing according to the logical sequence</a:t>
            </a:r>
          </a:p>
          <a:p>
            <a:pPr marL="457200" indent="-457200" algn="just" fontAlgn="auto">
              <a:buFont typeface="+mj-lt"/>
              <a:buAutoNum type="arabicParenR"/>
            </a:pPr>
            <a:r>
              <a:rPr lang="en-US" altLang="fr-FR" dirty="0">
                <a:solidFill>
                  <a:schemeClr val="bg1">
                    <a:lumMod val="95000"/>
                  </a:schemeClr>
                </a:solidFill>
              </a:rPr>
              <a:t>Compiling and Testing the Program</a:t>
            </a:r>
          </a:p>
          <a:p>
            <a:pPr marL="457200" indent="-457200" algn="just" fontAlgn="auto">
              <a:buFont typeface="+mj-lt"/>
              <a:buAutoNum type="arabicParenR"/>
            </a:pPr>
            <a:r>
              <a:rPr lang="en-US" altLang="fr-FR" dirty="0">
                <a:solidFill>
                  <a:schemeClr val="bg1">
                    <a:lumMod val="95000"/>
                  </a:schemeClr>
                </a:solidFill>
              </a:rPr>
              <a:t>Solve the problems</a:t>
            </a:r>
          </a:p>
          <a:p>
            <a:pPr marL="0" indent="0" fontAlgn="auto">
              <a:buFont typeface="Wingdings 3" charset="2"/>
              <a:buNone/>
            </a:pPr>
            <a:endParaRPr lang="fr-FR" altLang="fr-FR" dirty="0">
              <a:solidFill>
                <a:schemeClr val="bg1">
                  <a:lumMod val="95000"/>
                </a:schemeClr>
              </a:solidFill>
            </a:endParaRPr>
          </a:p>
        </p:txBody>
      </p:sp>
      <p:sp>
        <p:nvSpPr>
          <p:cNvPr id="6" name="Rectangle 3"/>
          <p:cNvSpPr txBox="1">
            <a:spLocks noChangeArrowheads="1"/>
          </p:cNvSpPr>
          <p:nvPr/>
        </p:nvSpPr>
        <p:spPr>
          <a:xfrm>
            <a:off x="762000" y="4102049"/>
            <a:ext cx="6477000" cy="15753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None/>
            </a:pPr>
            <a:r>
              <a:rPr lang="en-US" altLang="fr-FR" b="1" dirty="0">
                <a:solidFill>
                  <a:schemeClr val="accent1"/>
                </a:solidFill>
              </a:rPr>
              <a:t>	&lt;&lt; 4th stage &gt;&gt;</a:t>
            </a:r>
            <a:endParaRPr lang="en-US" altLang="fr-FR" dirty="0">
              <a:solidFill>
                <a:schemeClr val="bg1">
                  <a:lumMod val="95000"/>
                </a:schemeClr>
              </a:solidFill>
            </a:endParaRPr>
          </a:p>
          <a:p>
            <a:pPr algn="just" fontAlgn="auto">
              <a:buFont typeface="+mj-lt"/>
              <a:buAutoNum type="arabicParenR"/>
            </a:pPr>
            <a:r>
              <a:rPr lang="en-US" altLang="fr-FR" dirty="0">
                <a:solidFill>
                  <a:schemeClr val="bg1">
                    <a:lumMod val="95000"/>
                  </a:schemeClr>
                </a:solidFill>
              </a:rPr>
              <a:t>Decoration</a:t>
            </a:r>
          </a:p>
          <a:p>
            <a:pPr algn="just" fontAlgn="auto">
              <a:buFont typeface="+mj-lt"/>
              <a:buAutoNum type="arabicParenR"/>
            </a:pPr>
            <a:r>
              <a:rPr lang="en-US" altLang="fr-FR" dirty="0">
                <a:solidFill>
                  <a:schemeClr val="bg1">
                    <a:lumMod val="95000"/>
                  </a:schemeClr>
                </a:solidFill>
              </a:rPr>
              <a:t>Evaluation and realization of the project report 	</a:t>
            </a:r>
            <a:endParaRPr lang="en-US" altLang="fr-FR" b="1" dirty="0">
              <a:solidFill>
                <a:schemeClr val="accent1"/>
              </a:solidFill>
            </a:endParaRPr>
          </a:p>
          <a:p>
            <a:pPr marL="0" indent="0" algn="just" fontAlgn="auto">
              <a:buFont typeface="Wingdings 3" charset="2"/>
              <a:buNone/>
            </a:pPr>
            <a:endParaRPr lang="en-US" altLang="fr-FR" dirty="0">
              <a:solidFill>
                <a:schemeClr val="bg1">
                  <a:lumMod val="95000"/>
                </a:schemeClr>
              </a:solidFill>
            </a:endParaRPr>
          </a:p>
          <a:p>
            <a:pPr marL="0" indent="0" fontAlgn="auto">
              <a:buFont typeface="Wingdings 3" charset="2"/>
              <a:buNone/>
            </a:pPr>
            <a:endParaRPr lang="fr-FR" altLang="fr-FR" dirty="0">
              <a:solidFill>
                <a:schemeClr val="bg1">
                  <a:lumMod val="95000"/>
                </a:schemeClr>
              </a:solidFill>
            </a:endParaRPr>
          </a:p>
        </p:txBody>
      </p:sp>
      <p:sp>
        <p:nvSpPr>
          <p:cNvPr id="7" name="Rectangle 2"/>
          <p:cNvSpPr txBox="1">
            <a:spLocks noChangeArrowheads="1"/>
          </p:cNvSpPr>
          <p:nvPr/>
        </p:nvSpPr>
        <p:spPr>
          <a:xfrm>
            <a:off x="-448614" y="529967"/>
            <a:ext cx="9507828"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The stages of implementation</a:t>
            </a:r>
          </a:p>
          <a:p>
            <a:pPr fontAlgn="auto">
              <a:spcAft>
                <a:spcPts val="0"/>
              </a:spcAft>
            </a:pPr>
            <a:endParaRPr lang="en-US" altLang="fr-FR" dirty="0"/>
          </a:p>
        </p:txBody>
      </p:sp>
    </p:spTree>
    <p:extLst>
      <p:ext uri="{BB962C8B-B14F-4D97-AF65-F5344CB8AC3E}">
        <p14:creationId xmlns:p14="http://schemas.microsoft.com/office/powerpoint/2010/main" val="171242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228600" y="31242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 The obstacles ”</a:t>
            </a:r>
          </a:p>
        </p:txBody>
      </p:sp>
    </p:spTree>
    <p:extLst>
      <p:ext uri="{BB962C8B-B14F-4D97-AF65-F5344CB8AC3E}">
        <p14:creationId xmlns:p14="http://schemas.microsoft.com/office/powerpoint/2010/main" val="330152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440028" y="60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Les Obstacles</a:t>
            </a:r>
          </a:p>
        </p:txBody>
      </p:sp>
      <p:sp>
        <p:nvSpPr>
          <p:cNvPr id="6" name="Rectangle 3"/>
          <p:cNvSpPr txBox="1">
            <a:spLocks noChangeArrowheads="1"/>
          </p:cNvSpPr>
          <p:nvPr/>
        </p:nvSpPr>
        <p:spPr>
          <a:xfrm>
            <a:off x="609598" y="1676400"/>
            <a:ext cx="8001001" cy="4364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None/>
            </a:pPr>
            <a:r>
              <a:rPr lang="fr-FR" dirty="0">
                <a:solidFill>
                  <a:schemeClr val="bg1"/>
                </a:solidFill>
              </a:rPr>
              <a:t>	</a:t>
            </a:r>
            <a:r>
              <a:rPr lang="fr-FR" dirty="0" err="1">
                <a:solidFill>
                  <a:schemeClr val="accent1"/>
                </a:solidFill>
              </a:rPr>
              <a:t>Among</a:t>
            </a:r>
            <a:r>
              <a:rPr lang="fr-FR" dirty="0">
                <a:solidFill>
                  <a:schemeClr val="accent1"/>
                </a:solidFill>
              </a:rPr>
              <a:t> the obstacles </a:t>
            </a:r>
            <a:r>
              <a:rPr lang="fr-FR" dirty="0" err="1">
                <a:solidFill>
                  <a:schemeClr val="accent1"/>
                </a:solidFill>
              </a:rPr>
              <a:t>that</a:t>
            </a:r>
            <a:r>
              <a:rPr lang="fr-FR" dirty="0">
                <a:solidFill>
                  <a:schemeClr val="accent1"/>
                </a:solidFill>
              </a:rPr>
              <a:t> made us </a:t>
            </a:r>
            <a:r>
              <a:rPr lang="fr-FR" dirty="0" err="1">
                <a:solidFill>
                  <a:schemeClr val="accent1"/>
                </a:solidFill>
              </a:rPr>
              <a:t>suffer</a:t>
            </a:r>
            <a:r>
              <a:rPr lang="fr-FR" dirty="0">
                <a:solidFill>
                  <a:schemeClr val="accent1"/>
                </a:solidFill>
              </a:rPr>
              <a:t>:</a:t>
            </a:r>
            <a:endParaRPr lang="fr-FR" dirty="0">
              <a:solidFill>
                <a:schemeClr val="bg1"/>
              </a:solidFill>
            </a:endParaRPr>
          </a:p>
          <a:p>
            <a:pPr algn="just" fontAlgn="auto">
              <a:buFont typeface="+mj-lt"/>
              <a:buAutoNum type="arabicParenR"/>
            </a:pPr>
            <a:r>
              <a:rPr lang="fr-FR" altLang="fr-FR" dirty="0">
                <a:solidFill>
                  <a:schemeClr val="bg1"/>
                </a:solidFill>
              </a:rPr>
              <a:t>The use of notions of file and structure.</a:t>
            </a:r>
          </a:p>
          <a:p>
            <a:pPr algn="just" fontAlgn="auto">
              <a:buFont typeface="+mj-lt"/>
              <a:buAutoNum type="arabicParenR"/>
            </a:pPr>
            <a:r>
              <a:rPr lang="fr-FR" altLang="fr-FR" dirty="0" err="1">
                <a:solidFill>
                  <a:schemeClr val="bg1"/>
                </a:solidFill>
              </a:rPr>
              <a:t>Modifying</a:t>
            </a:r>
            <a:r>
              <a:rPr lang="fr-FR" altLang="fr-FR" dirty="0">
                <a:solidFill>
                  <a:schemeClr val="bg1"/>
                </a:solidFill>
              </a:rPr>
              <a:t> a structure </a:t>
            </a:r>
            <a:r>
              <a:rPr lang="fr-FR" altLang="fr-FR" dirty="0" err="1">
                <a:solidFill>
                  <a:schemeClr val="bg1"/>
                </a:solidFill>
              </a:rPr>
              <a:t>inside</a:t>
            </a:r>
            <a:r>
              <a:rPr lang="fr-FR" altLang="fr-FR" dirty="0">
                <a:solidFill>
                  <a:schemeClr val="bg1"/>
                </a:solidFill>
              </a:rPr>
              <a:t> a file.</a:t>
            </a:r>
          </a:p>
          <a:p>
            <a:pPr algn="just" fontAlgn="auto">
              <a:buFont typeface="+mj-lt"/>
              <a:buAutoNum type="arabicParenR"/>
            </a:pPr>
            <a:r>
              <a:rPr lang="fr-FR" altLang="fr-FR" dirty="0">
                <a:solidFill>
                  <a:schemeClr val="bg1"/>
                </a:solidFill>
              </a:rPr>
              <a:t>The design of a </a:t>
            </a:r>
            <a:r>
              <a:rPr lang="fr-FR" altLang="fr-FR" dirty="0" err="1">
                <a:solidFill>
                  <a:schemeClr val="bg1"/>
                </a:solidFill>
              </a:rPr>
              <a:t>function</a:t>
            </a:r>
            <a:r>
              <a:rPr lang="fr-FR" altLang="fr-FR" dirty="0">
                <a:solidFill>
                  <a:schemeClr val="bg1"/>
                </a:solidFill>
              </a:rPr>
              <a:t> </a:t>
            </a:r>
            <a:r>
              <a:rPr lang="fr-FR" altLang="fr-FR" dirty="0" err="1">
                <a:solidFill>
                  <a:schemeClr val="bg1"/>
                </a:solidFill>
              </a:rPr>
              <a:t>that</a:t>
            </a:r>
            <a:r>
              <a:rPr lang="fr-FR" altLang="fr-FR" dirty="0">
                <a:solidFill>
                  <a:schemeClr val="bg1"/>
                </a:solidFill>
              </a:rPr>
              <a:t> </a:t>
            </a:r>
            <a:r>
              <a:rPr lang="fr-FR" altLang="fr-FR" dirty="0" err="1">
                <a:solidFill>
                  <a:schemeClr val="bg1"/>
                </a:solidFill>
              </a:rPr>
              <a:t>generates</a:t>
            </a:r>
            <a:r>
              <a:rPr lang="fr-FR" altLang="fr-FR" dirty="0">
                <a:solidFill>
                  <a:schemeClr val="bg1"/>
                </a:solidFill>
              </a:rPr>
              <a:t> an id </a:t>
            </a:r>
            <a:r>
              <a:rPr lang="fr-FR" altLang="fr-FR" dirty="0" err="1">
                <a:solidFill>
                  <a:schemeClr val="bg1"/>
                </a:solidFill>
              </a:rPr>
              <a:t>randomly</a:t>
            </a:r>
            <a:r>
              <a:rPr lang="fr-FR" altLang="fr-FR" dirty="0">
                <a:solidFill>
                  <a:schemeClr val="bg1"/>
                </a:solidFill>
              </a:rPr>
              <a:t>.</a:t>
            </a:r>
          </a:p>
          <a:p>
            <a:pPr algn="just" fontAlgn="auto">
              <a:buFont typeface="+mj-lt"/>
              <a:buAutoNum type="arabicParenR"/>
            </a:pPr>
            <a:r>
              <a:rPr lang="fr-FR" altLang="fr-FR" dirty="0">
                <a:solidFill>
                  <a:schemeClr val="bg1"/>
                </a:solidFill>
              </a:rPr>
              <a:t>Compliance </a:t>
            </a:r>
            <a:r>
              <a:rPr lang="fr-FR" altLang="fr-FR" dirty="0" err="1">
                <a:solidFill>
                  <a:schemeClr val="bg1"/>
                </a:solidFill>
              </a:rPr>
              <a:t>with</a:t>
            </a:r>
            <a:r>
              <a:rPr lang="fr-FR" altLang="fr-FR" dirty="0">
                <a:solidFill>
                  <a:schemeClr val="bg1"/>
                </a:solidFill>
              </a:rPr>
              <a:t> the </a:t>
            </a:r>
            <a:r>
              <a:rPr lang="fr-FR" altLang="fr-FR" dirty="0" err="1">
                <a:solidFill>
                  <a:schemeClr val="bg1"/>
                </a:solidFill>
              </a:rPr>
              <a:t>specifications</a:t>
            </a:r>
            <a:r>
              <a:rPr lang="fr-FR" altLang="fr-FR" dirty="0">
                <a:solidFill>
                  <a:schemeClr val="bg1"/>
                </a:solidFill>
              </a:rPr>
              <a:t>.</a:t>
            </a:r>
          </a:p>
          <a:p>
            <a:pPr algn="just" fontAlgn="auto">
              <a:buFont typeface="+mj-lt"/>
              <a:buAutoNum type="arabicParenR"/>
            </a:pPr>
            <a:r>
              <a:rPr lang="fr-FR" altLang="fr-FR" dirty="0">
                <a:solidFill>
                  <a:schemeClr val="bg1"/>
                </a:solidFill>
              </a:rPr>
              <a:t>Poor time management </a:t>
            </a:r>
            <a:r>
              <a:rPr lang="fr-FR" altLang="fr-FR" dirty="0" err="1">
                <a:solidFill>
                  <a:schemeClr val="bg1"/>
                </a:solidFill>
              </a:rPr>
              <a:t>estimate</a:t>
            </a:r>
            <a:r>
              <a:rPr lang="fr-FR" altLang="fr-FR" dirty="0">
                <a:solidFill>
                  <a:schemeClr val="bg1"/>
                </a:solidFill>
              </a:rPr>
              <a:t> for the </a:t>
            </a:r>
            <a:r>
              <a:rPr lang="fr-FR" altLang="fr-FR" dirty="0" err="1">
                <a:solidFill>
                  <a:schemeClr val="bg1"/>
                </a:solidFill>
              </a:rPr>
              <a:t>completion</a:t>
            </a:r>
            <a:r>
              <a:rPr lang="fr-FR" altLang="fr-FR" dirty="0">
                <a:solidFill>
                  <a:schemeClr val="bg1"/>
                </a:solidFill>
              </a:rPr>
              <a:t> of the </a:t>
            </a:r>
            <a:r>
              <a:rPr lang="fr-FR" altLang="fr-FR" dirty="0" err="1">
                <a:solidFill>
                  <a:schemeClr val="bg1"/>
                </a:solidFill>
              </a:rPr>
              <a:t>project</a:t>
            </a:r>
            <a:r>
              <a:rPr lang="fr-FR" altLang="fr-FR" dirty="0">
                <a:solidFill>
                  <a:schemeClr val="bg1"/>
                </a:solidFill>
              </a:rPr>
              <a:t>.</a:t>
            </a:r>
          </a:p>
          <a:p>
            <a:pPr algn="just" fontAlgn="auto">
              <a:buFont typeface="+mj-lt"/>
              <a:buAutoNum type="arabicParenR"/>
            </a:pPr>
            <a:r>
              <a:rPr lang="fr-FR" altLang="fr-FR" dirty="0" err="1">
                <a:solidFill>
                  <a:schemeClr val="bg1"/>
                </a:solidFill>
              </a:rPr>
              <a:t>Difficulties</a:t>
            </a:r>
            <a:r>
              <a:rPr lang="fr-FR" altLang="fr-FR" dirty="0">
                <a:solidFill>
                  <a:schemeClr val="bg1"/>
                </a:solidFill>
              </a:rPr>
              <a:t> </a:t>
            </a:r>
            <a:r>
              <a:rPr lang="fr-FR" altLang="fr-FR" dirty="0" err="1">
                <a:solidFill>
                  <a:schemeClr val="bg1"/>
                </a:solidFill>
              </a:rPr>
              <a:t>related</a:t>
            </a:r>
            <a:r>
              <a:rPr lang="fr-FR" altLang="fr-FR" dirty="0">
                <a:solidFill>
                  <a:schemeClr val="bg1"/>
                </a:solidFill>
              </a:rPr>
              <a:t> to the manipulation of </a:t>
            </a:r>
            <a:r>
              <a:rPr lang="fr-FR" altLang="fr-FR" dirty="0" err="1">
                <a:solidFill>
                  <a:schemeClr val="bg1"/>
                </a:solidFill>
              </a:rPr>
              <a:t>work</a:t>
            </a:r>
            <a:r>
              <a:rPr lang="fr-FR" altLang="fr-FR" dirty="0">
                <a:solidFill>
                  <a:schemeClr val="bg1"/>
                </a:solidFill>
              </a:rPr>
              <a:t> </a:t>
            </a:r>
            <a:r>
              <a:rPr lang="fr-FR" altLang="fr-FR" dirty="0" err="1">
                <a:solidFill>
                  <a:schemeClr val="bg1"/>
                </a:solidFill>
              </a:rPr>
              <a:t>tools</a:t>
            </a:r>
            <a:r>
              <a:rPr lang="fr-FR" altLang="fr-FR" dirty="0">
                <a:solidFill>
                  <a:schemeClr val="bg1"/>
                </a:solidFill>
              </a:rPr>
              <a:t> (</a:t>
            </a:r>
            <a:r>
              <a:rPr lang="fr-FR" altLang="fr-FR" dirty="0" err="1">
                <a:solidFill>
                  <a:schemeClr val="bg1"/>
                </a:solidFill>
              </a:rPr>
              <a:t>Codeblocks</a:t>
            </a:r>
            <a:r>
              <a:rPr lang="fr-FR" altLang="fr-FR" dirty="0">
                <a:solidFill>
                  <a:schemeClr val="bg1"/>
                </a:solidFill>
              </a:rPr>
              <a:t>).</a:t>
            </a:r>
            <a:r>
              <a:rPr lang="en-US" altLang="fr-FR" dirty="0">
                <a:solidFill>
                  <a:schemeClr val="bg1">
                    <a:lumMod val="95000"/>
                  </a:schemeClr>
                </a:solidFill>
              </a:rPr>
              <a:t>	</a:t>
            </a:r>
            <a:endParaRPr lang="fr-FR" dirty="0">
              <a:solidFill>
                <a:schemeClr val="bg1"/>
              </a:solidFill>
            </a:endParaRPr>
          </a:p>
          <a:p>
            <a:pPr marL="0" indent="0" algn="just" fontAlgn="auto">
              <a:buNone/>
            </a:pPr>
            <a:r>
              <a:rPr lang="fr-FR" dirty="0">
                <a:solidFill>
                  <a:schemeClr val="bg1"/>
                </a:solidFill>
              </a:rPr>
              <a:t>	</a:t>
            </a:r>
            <a:endParaRPr lang="fr-FR" altLang="fr-FR" dirty="0">
              <a:solidFill>
                <a:schemeClr val="bg1"/>
              </a:solidFill>
            </a:endParaRPr>
          </a:p>
          <a:p>
            <a:pPr marL="0" indent="0" algn="just" fontAlgn="auto">
              <a:buNone/>
            </a:pPr>
            <a:endParaRPr lang="fr-FR" altLang="fr-FR" dirty="0">
              <a:solidFill>
                <a:schemeClr val="bg1"/>
              </a:solidFill>
            </a:endParaRPr>
          </a:p>
        </p:txBody>
      </p:sp>
    </p:spTree>
    <p:extLst>
      <p:ext uri="{BB962C8B-B14F-4D97-AF65-F5344CB8AC3E}">
        <p14:creationId xmlns:p14="http://schemas.microsoft.com/office/powerpoint/2010/main" val="62882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6" name="Rectangle 2"/>
          <p:cNvSpPr txBox="1">
            <a:spLocks noChangeArrowheads="1"/>
          </p:cNvSpPr>
          <p:nvPr/>
        </p:nvSpPr>
        <p:spPr>
          <a:xfrm>
            <a:off x="-228600" y="31242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 Production ”</a:t>
            </a:r>
          </a:p>
        </p:txBody>
      </p:sp>
    </p:spTree>
    <p:extLst>
      <p:ext uri="{BB962C8B-B14F-4D97-AF65-F5344CB8AC3E}">
        <p14:creationId xmlns:p14="http://schemas.microsoft.com/office/powerpoint/2010/main" val="222731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txBox="1">
            <a:spLocks noChangeArrowheads="1"/>
          </p:cNvSpPr>
          <p:nvPr/>
        </p:nvSpPr>
        <p:spPr>
          <a:xfrm>
            <a:off x="381000" y="60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Production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200" y="1606524"/>
            <a:ext cx="5411488" cy="3644952"/>
          </a:xfrm>
        </p:spPr>
      </p:pic>
      <p:sp>
        <p:nvSpPr>
          <p:cNvPr id="7" name="Rectangle 6"/>
          <p:cNvSpPr/>
          <p:nvPr/>
        </p:nvSpPr>
        <p:spPr>
          <a:xfrm>
            <a:off x="647699" y="5513204"/>
            <a:ext cx="7848601" cy="646331"/>
          </a:xfrm>
          <a:prstGeom prst="rect">
            <a:avLst/>
          </a:prstGeom>
        </p:spPr>
        <p:txBody>
          <a:bodyPr wrap="square">
            <a:spAutoFit/>
          </a:bodyPr>
          <a:lstStyle/>
          <a:p>
            <a:pPr marL="0" indent="0" algn="ctr" fontAlgn="auto">
              <a:buNone/>
            </a:pPr>
            <a:r>
              <a:rPr lang="fr-FR" altLang="fr-FR" dirty="0">
                <a:solidFill>
                  <a:schemeClr val="bg1"/>
                </a:solidFill>
              </a:rPr>
              <a:t>The </a:t>
            </a:r>
            <a:r>
              <a:rPr lang="fr-FR" altLang="fr-FR" dirty="0" err="1">
                <a:solidFill>
                  <a:schemeClr val="bg1"/>
                </a:solidFill>
              </a:rPr>
              <a:t>general</a:t>
            </a:r>
            <a:r>
              <a:rPr lang="fr-FR" altLang="fr-FR" dirty="0">
                <a:solidFill>
                  <a:schemeClr val="bg1"/>
                </a:solidFill>
              </a:rPr>
              <a:t> menu </a:t>
            </a:r>
            <a:r>
              <a:rPr lang="fr-FR" altLang="fr-FR" dirty="0" err="1">
                <a:solidFill>
                  <a:schemeClr val="bg1"/>
                </a:solidFill>
              </a:rPr>
              <a:t>which</a:t>
            </a:r>
            <a:r>
              <a:rPr lang="fr-FR" altLang="fr-FR" dirty="0">
                <a:solidFill>
                  <a:schemeClr val="bg1"/>
                </a:solidFill>
              </a:rPr>
              <a:t> </a:t>
            </a:r>
            <a:r>
              <a:rPr lang="fr-FR" altLang="fr-FR" dirty="0" err="1">
                <a:solidFill>
                  <a:schemeClr val="bg1"/>
                </a:solidFill>
              </a:rPr>
              <a:t>contains</a:t>
            </a:r>
            <a:r>
              <a:rPr lang="fr-FR" altLang="fr-FR" dirty="0">
                <a:solidFill>
                  <a:schemeClr val="bg1"/>
                </a:solidFill>
              </a:rPr>
              <a:t> the </a:t>
            </a:r>
            <a:r>
              <a:rPr lang="fr-FR" altLang="fr-FR" dirty="0" err="1">
                <a:solidFill>
                  <a:schemeClr val="bg1"/>
                </a:solidFill>
              </a:rPr>
              <a:t>submenus</a:t>
            </a:r>
            <a:r>
              <a:rPr lang="fr-FR" altLang="fr-FR" dirty="0">
                <a:solidFill>
                  <a:schemeClr val="bg1"/>
                </a:solidFill>
              </a:rPr>
              <a:t>, </a:t>
            </a:r>
            <a:r>
              <a:rPr lang="fr-FR" altLang="fr-FR" dirty="0" err="1">
                <a:solidFill>
                  <a:schemeClr val="bg1"/>
                </a:solidFill>
              </a:rPr>
              <a:t>is</a:t>
            </a:r>
            <a:r>
              <a:rPr lang="fr-FR" altLang="fr-FR" dirty="0">
                <a:solidFill>
                  <a:schemeClr val="bg1"/>
                </a:solidFill>
              </a:rPr>
              <a:t> made up of four </a:t>
            </a:r>
            <a:r>
              <a:rPr lang="fr-FR" altLang="fr-FR" dirty="0" err="1">
                <a:solidFill>
                  <a:schemeClr val="bg1"/>
                </a:solidFill>
              </a:rPr>
              <a:t>choices</a:t>
            </a:r>
            <a:r>
              <a:rPr lang="fr-FR" altLang="fr-FR" dirty="0">
                <a:solidFill>
                  <a:schemeClr val="bg1"/>
                </a:solidFill>
              </a:rPr>
              <a:t> </a:t>
            </a:r>
            <a:r>
              <a:rPr lang="fr-FR" altLang="fr-FR" dirty="0" err="1">
                <a:solidFill>
                  <a:schemeClr val="bg1"/>
                </a:solidFill>
              </a:rPr>
              <a:t>indicated</a:t>
            </a:r>
            <a:r>
              <a:rPr lang="fr-FR" altLang="fr-FR" dirty="0">
                <a:solidFill>
                  <a:schemeClr val="bg1"/>
                </a:solidFill>
              </a:rPr>
              <a:t> on the surface </a:t>
            </a:r>
            <a:r>
              <a:rPr lang="fr-FR" altLang="fr-FR" dirty="0" err="1">
                <a:solidFill>
                  <a:schemeClr val="bg1"/>
                </a:solidFill>
              </a:rPr>
              <a:t>above</a:t>
            </a:r>
            <a:r>
              <a:rPr lang="fr-FR" altLang="fr-FR" dirty="0">
                <a:solidFill>
                  <a:schemeClr val="bg1"/>
                </a:solidFill>
              </a:rPr>
              <a:t>.</a:t>
            </a:r>
          </a:p>
        </p:txBody>
      </p:sp>
    </p:spTree>
    <p:extLst>
      <p:ext uri="{BB962C8B-B14F-4D97-AF65-F5344CB8AC3E}">
        <p14:creationId xmlns:p14="http://schemas.microsoft.com/office/powerpoint/2010/main" val="272389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txBox="1">
            <a:spLocks noChangeArrowheads="1"/>
          </p:cNvSpPr>
          <p:nvPr/>
        </p:nvSpPr>
        <p:spPr>
          <a:xfrm>
            <a:off x="440028" y="60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Production</a:t>
            </a:r>
          </a:p>
        </p:txBody>
      </p:sp>
      <p:sp>
        <p:nvSpPr>
          <p:cNvPr id="7" name="Rectangle 6"/>
          <p:cNvSpPr/>
          <p:nvPr/>
        </p:nvSpPr>
        <p:spPr>
          <a:xfrm>
            <a:off x="647699" y="5513204"/>
            <a:ext cx="7848601" cy="646331"/>
          </a:xfrm>
          <a:prstGeom prst="rect">
            <a:avLst/>
          </a:prstGeom>
        </p:spPr>
        <p:txBody>
          <a:bodyPr wrap="square">
            <a:spAutoFit/>
          </a:bodyPr>
          <a:lstStyle/>
          <a:p>
            <a:pPr marL="0" indent="0" algn="ctr" fontAlgn="auto">
              <a:buNone/>
            </a:pPr>
            <a:r>
              <a:rPr lang="fr-FR" altLang="fr-FR" dirty="0">
                <a:solidFill>
                  <a:schemeClr val="bg1"/>
                </a:solidFill>
              </a:rPr>
              <a:t>The </a:t>
            </a:r>
            <a:r>
              <a:rPr lang="fr-FR" altLang="fr-FR" dirty="0" err="1">
                <a:solidFill>
                  <a:schemeClr val="bg1"/>
                </a:solidFill>
              </a:rPr>
              <a:t>customer</a:t>
            </a:r>
            <a:r>
              <a:rPr lang="fr-FR" altLang="fr-FR" dirty="0">
                <a:solidFill>
                  <a:schemeClr val="bg1"/>
                </a:solidFill>
              </a:rPr>
              <a:t> menu </a:t>
            </a:r>
            <a:r>
              <a:rPr lang="fr-FR" altLang="fr-FR" dirty="0" err="1">
                <a:solidFill>
                  <a:schemeClr val="bg1"/>
                </a:solidFill>
              </a:rPr>
              <a:t>which</a:t>
            </a:r>
            <a:r>
              <a:rPr lang="fr-FR" altLang="fr-FR" dirty="0">
                <a:solidFill>
                  <a:schemeClr val="bg1"/>
                </a:solidFill>
              </a:rPr>
              <a:t> </a:t>
            </a:r>
            <a:r>
              <a:rPr lang="fr-FR" altLang="fr-FR" dirty="0" err="1">
                <a:solidFill>
                  <a:schemeClr val="bg1"/>
                </a:solidFill>
              </a:rPr>
              <a:t>contains</a:t>
            </a:r>
            <a:r>
              <a:rPr lang="fr-FR" altLang="fr-FR" dirty="0">
                <a:solidFill>
                  <a:schemeClr val="bg1"/>
                </a:solidFill>
              </a:rPr>
              <a:t> the options </a:t>
            </a:r>
            <a:r>
              <a:rPr lang="fr-FR" altLang="fr-FR" dirty="0" err="1">
                <a:solidFill>
                  <a:schemeClr val="bg1"/>
                </a:solidFill>
              </a:rPr>
              <a:t>that</a:t>
            </a:r>
            <a:r>
              <a:rPr lang="fr-FR" altLang="fr-FR" dirty="0">
                <a:solidFill>
                  <a:schemeClr val="bg1"/>
                </a:solidFill>
              </a:rPr>
              <a:t> </a:t>
            </a:r>
            <a:r>
              <a:rPr lang="fr-FR" altLang="fr-FR" dirty="0" err="1">
                <a:solidFill>
                  <a:schemeClr val="bg1"/>
                </a:solidFill>
              </a:rPr>
              <a:t>can</a:t>
            </a:r>
            <a:r>
              <a:rPr lang="fr-FR" altLang="fr-FR" dirty="0">
                <a:solidFill>
                  <a:schemeClr val="bg1"/>
                </a:solidFill>
              </a:rPr>
              <a:t> </a:t>
            </a:r>
            <a:r>
              <a:rPr lang="fr-FR" altLang="fr-FR" dirty="0" err="1">
                <a:solidFill>
                  <a:schemeClr val="bg1"/>
                </a:solidFill>
              </a:rPr>
              <a:t>be</a:t>
            </a:r>
            <a:r>
              <a:rPr lang="fr-FR" altLang="fr-FR" dirty="0">
                <a:solidFill>
                  <a:schemeClr val="bg1"/>
                </a:solidFill>
              </a:rPr>
              <a:t> </a:t>
            </a:r>
            <a:r>
              <a:rPr lang="fr-FR" altLang="fr-FR" dirty="0" err="1">
                <a:solidFill>
                  <a:schemeClr val="bg1"/>
                </a:solidFill>
              </a:rPr>
              <a:t>performed</a:t>
            </a:r>
            <a:r>
              <a:rPr lang="fr-FR" altLang="fr-FR" dirty="0">
                <a:solidFill>
                  <a:schemeClr val="bg1"/>
                </a:solidFill>
              </a:rPr>
              <a:t> (</a:t>
            </a:r>
            <a:r>
              <a:rPr lang="fr-FR" altLang="fr-FR" dirty="0" err="1">
                <a:solidFill>
                  <a:schemeClr val="bg1"/>
                </a:solidFill>
              </a:rPr>
              <a:t>add-edit-delete-search</a:t>
            </a:r>
            <a:r>
              <a:rPr lang="fr-FR" altLang="fr-FR" dirty="0">
                <a:solidFill>
                  <a:schemeClr val="bg1"/>
                </a:solidFill>
              </a:rPr>
              <a:t>) </a:t>
            </a:r>
            <a:r>
              <a:rPr lang="fr-FR" altLang="fr-FR" dirty="0" err="1">
                <a:solidFill>
                  <a:schemeClr val="bg1"/>
                </a:solidFill>
              </a:rPr>
              <a:t>indicate</a:t>
            </a:r>
            <a:r>
              <a:rPr lang="fr-FR" altLang="fr-FR" dirty="0">
                <a:solidFill>
                  <a:schemeClr val="bg1"/>
                </a:solidFill>
              </a:rPr>
              <a:t> on the surface </a:t>
            </a:r>
            <a:r>
              <a:rPr lang="fr-FR" altLang="fr-FR" dirty="0" err="1">
                <a:solidFill>
                  <a:schemeClr val="bg1"/>
                </a:solidFill>
              </a:rPr>
              <a:t>above</a:t>
            </a:r>
            <a:r>
              <a:rPr lang="fr-FR" altLang="fr-FR" dirty="0">
                <a:solidFill>
                  <a:schemeClr val="bg1"/>
                </a:solidFil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952" y="1553781"/>
            <a:ext cx="5568095" cy="3750437"/>
          </a:xfrm>
          <a:prstGeom prst="rect">
            <a:avLst/>
          </a:prstGeom>
        </p:spPr>
      </p:pic>
    </p:spTree>
    <p:extLst>
      <p:ext uri="{BB962C8B-B14F-4D97-AF65-F5344CB8AC3E}">
        <p14:creationId xmlns:p14="http://schemas.microsoft.com/office/powerpoint/2010/main" val="314745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txBox="1">
            <a:spLocks noChangeArrowheads="1"/>
          </p:cNvSpPr>
          <p:nvPr/>
        </p:nvSpPr>
        <p:spPr>
          <a:xfrm>
            <a:off x="440028" y="60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Production</a:t>
            </a:r>
          </a:p>
        </p:txBody>
      </p:sp>
      <p:sp>
        <p:nvSpPr>
          <p:cNvPr id="7" name="Rectangle 6"/>
          <p:cNvSpPr/>
          <p:nvPr/>
        </p:nvSpPr>
        <p:spPr>
          <a:xfrm>
            <a:off x="647699" y="5513204"/>
            <a:ext cx="7848601" cy="646331"/>
          </a:xfrm>
          <a:prstGeom prst="rect">
            <a:avLst/>
          </a:prstGeom>
        </p:spPr>
        <p:txBody>
          <a:bodyPr wrap="square">
            <a:spAutoFit/>
          </a:bodyPr>
          <a:lstStyle/>
          <a:p>
            <a:pPr marL="0" indent="0" algn="ctr" fontAlgn="auto">
              <a:buNone/>
            </a:pPr>
            <a:r>
              <a:rPr lang="fr-FR" altLang="fr-FR" dirty="0">
                <a:solidFill>
                  <a:schemeClr val="bg1"/>
                </a:solidFill>
              </a:rPr>
              <a:t>The </a:t>
            </a:r>
            <a:r>
              <a:rPr lang="fr-FR" altLang="fr-FR" dirty="0" err="1">
                <a:solidFill>
                  <a:schemeClr val="bg1"/>
                </a:solidFill>
              </a:rPr>
              <a:t>accounts</a:t>
            </a:r>
            <a:r>
              <a:rPr lang="fr-FR" altLang="fr-FR" dirty="0">
                <a:solidFill>
                  <a:schemeClr val="bg1"/>
                </a:solidFill>
              </a:rPr>
              <a:t> menu </a:t>
            </a:r>
            <a:r>
              <a:rPr lang="fr-FR" altLang="fr-FR" dirty="0" err="1">
                <a:solidFill>
                  <a:schemeClr val="bg1"/>
                </a:solidFill>
              </a:rPr>
              <a:t>which</a:t>
            </a:r>
            <a:r>
              <a:rPr lang="fr-FR" altLang="fr-FR" dirty="0">
                <a:solidFill>
                  <a:schemeClr val="bg1"/>
                </a:solidFill>
              </a:rPr>
              <a:t> </a:t>
            </a:r>
            <a:r>
              <a:rPr lang="fr-FR" altLang="fr-FR" dirty="0" err="1">
                <a:solidFill>
                  <a:schemeClr val="bg1"/>
                </a:solidFill>
              </a:rPr>
              <a:t>contains</a:t>
            </a:r>
            <a:r>
              <a:rPr lang="fr-FR" altLang="fr-FR" dirty="0">
                <a:solidFill>
                  <a:schemeClr val="bg1"/>
                </a:solidFill>
              </a:rPr>
              <a:t> the options </a:t>
            </a:r>
            <a:r>
              <a:rPr lang="fr-FR" altLang="fr-FR" dirty="0" err="1">
                <a:solidFill>
                  <a:schemeClr val="bg1"/>
                </a:solidFill>
              </a:rPr>
              <a:t>that</a:t>
            </a:r>
            <a:r>
              <a:rPr lang="fr-FR" altLang="fr-FR" dirty="0">
                <a:solidFill>
                  <a:schemeClr val="bg1"/>
                </a:solidFill>
              </a:rPr>
              <a:t> </a:t>
            </a:r>
            <a:r>
              <a:rPr lang="fr-FR" altLang="fr-FR" dirty="0" err="1">
                <a:solidFill>
                  <a:schemeClr val="bg1"/>
                </a:solidFill>
              </a:rPr>
              <a:t>can</a:t>
            </a:r>
            <a:r>
              <a:rPr lang="fr-FR" altLang="fr-FR" dirty="0">
                <a:solidFill>
                  <a:schemeClr val="bg1"/>
                </a:solidFill>
              </a:rPr>
              <a:t> </a:t>
            </a:r>
            <a:r>
              <a:rPr lang="fr-FR" altLang="fr-FR" dirty="0" err="1">
                <a:solidFill>
                  <a:schemeClr val="bg1"/>
                </a:solidFill>
              </a:rPr>
              <a:t>be</a:t>
            </a:r>
            <a:r>
              <a:rPr lang="fr-FR" altLang="fr-FR" dirty="0">
                <a:solidFill>
                  <a:schemeClr val="bg1"/>
                </a:solidFill>
              </a:rPr>
              <a:t> </a:t>
            </a:r>
            <a:r>
              <a:rPr lang="fr-FR" altLang="fr-FR" dirty="0" err="1">
                <a:solidFill>
                  <a:schemeClr val="bg1"/>
                </a:solidFill>
              </a:rPr>
              <a:t>performed</a:t>
            </a:r>
            <a:r>
              <a:rPr lang="fr-FR" altLang="fr-FR" dirty="0">
                <a:solidFill>
                  <a:schemeClr val="bg1"/>
                </a:solidFill>
              </a:rPr>
              <a:t> (</a:t>
            </a:r>
            <a:r>
              <a:rPr lang="fr-FR" altLang="fr-FR" dirty="0" err="1">
                <a:solidFill>
                  <a:schemeClr val="bg1"/>
                </a:solidFill>
              </a:rPr>
              <a:t>add</a:t>
            </a:r>
            <a:r>
              <a:rPr lang="fr-FR" altLang="fr-FR" dirty="0">
                <a:solidFill>
                  <a:schemeClr val="bg1"/>
                </a:solidFill>
              </a:rPr>
              <a:t>-</a:t>
            </a:r>
            <a:r>
              <a:rPr lang="fr-FR" altLang="fr-FR" dirty="0" err="1">
                <a:solidFill>
                  <a:schemeClr val="bg1"/>
                </a:solidFill>
              </a:rPr>
              <a:t>consult</a:t>
            </a:r>
            <a:r>
              <a:rPr lang="fr-FR" altLang="fr-FR" dirty="0">
                <a:solidFill>
                  <a:schemeClr val="bg1"/>
                </a:solidFill>
              </a:rPr>
              <a:t>-close) </a:t>
            </a:r>
            <a:r>
              <a:rPr lang="fr-FR" altLang="fr-FR" dirty="0" err="1">
                <a:solidFill>
                  <a:schemeClr val="bg1"/>
                </a:solidFill>
              </a:rPr>
              <a:t>indicate</a:t>
            </a:r>
            <a:r>
              <a:rPr lang="fr-FR" altLang="fr-FR" dirty="0">
                <a:solidFill>
                  <a:schemeClr val="bg1"/>
                </a:solidFill>
              </a:rPr>
              <a:t> on the surface </a:t>
            </a:r>
            <a:r>
              <a:rPr lang="fr-FR" altLang="fr-FR" dirty="0" err="1">
                <a:solidFill>
                  <a:schemeClr val="bg1"/>
                </a:solidFill>
              </a:rPr>
              <a:t>above</a:t>
            </a:r>
            <a:r>
              <a:rPr lang="fr-FR" altLang="fr-FR" dirty="0">
                <a:solidFill>
                  <a:schemeClr val="bg1"/>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1" y="1697602"/>
            <a:ext cx="5483310" cy="3693329"/>
          </a:xfrm>
          <a:prstGeom prst="rect">
            <a:avLst/>
          </a:prstGeom>
        </p:spPr>
      </p:pic>
    </p:spTree>
    <p:extLst>
      <p:ext uri="{BB962C8B-B14F-4D97-AF65-F5344CB8AC3E}">
        <p14:creationId xmlns:p14="http://schemas.microsoft.com/office/powerpoint/2010/main" val="156573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txBox="1">
            <a:spLocks noChangeArrowheads="1"/>
          </p:cNvSpPr>
          <p:nvPr/>
        </p:nvSpPr>
        <p:spPr>
          <a:xfrm>
            <a:off x="440028" y="60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Production</a:t>
            </a:r>
          </a:p>
        </p:txBody>
      </p:sp>
      <p:sp>
        <p:nvSpPr>
          <p:cNvPr id="7" name="Rectangle 6"/>
          <p:cNvSpPr/>
          <p:nvPr/>
        </p:nvSpPr>
        <p:spPr>
          <a:xfrm>
            <a:off x="647699" y="5513204"/>
            <a:ext cx="7848601" cy="646331"/>
          </a:xfrm>
          <a:prstGeom prst="rect">
            <a:avLst/>
          </a:prstGeom>
        </p:spPr>
        <p:txBody>
          <a:bodyPr wrap="square">
            <a:spAutoFit/>
          </a:bodyPr>
          <a:lstStyle/>
          <a:p>
            <a:pPr marL="0" indent="0" algn="ctr" fontAlgn="auto">
              <a:buNone/>
            </a:pPr>
            <a:r>
              <a:rPr lang="fr-FR" altLang="fr-FR" dirty="0">
                <a:solidFill>
                  <a:schemeClr val="bg1"/>
                </a:solidFill>
              </a:rPr>
              <a:t>The </a:t>
            </a:r>
            <a:r>
              <a:rPr lang="fr-FR" altLang="fr-FR" dirty="0" err="1">
                <a:solidFill>
                  <a:schemeClr val="bg1"/>
                </a:solidFill>
              </a:rPr>
              <a:t>operations</a:t>
            </a:r>
            <a:r>
              <a:rPr lang="fr-FR" altLang="fr-FR" dirty="0">
                <a:solidFill>
                  <a:schemeClr val="bg1"/>
                </a:solidFill>
              </a:rPr>
              <a:t> menu </a:t>
            </a:r>
            <a:r>
              <a:rPr lang="fr-FR" altLang="fr-FR" dirty="0" err="1">
                <a:solidFill>
                  <a:schemeClr val="bg1"/>
                </a:solidFill>
              </a:rPr>
              <a:t>which</a:t>
            </a:r>
            <a:r>
              <a:rPr lang="fr-FR" altLang="fr-FR" dirty="0">
                <a:solidFill>
                  <a:schemeClr val="bg1"/>
                </a:solidFill>
              </a:rPr>
              <a:t> </a:t>
            </a:r>
            <a:r>
              <a:rPr lang="fr-FR" altLang="fr-FR" dirty="0" err="1">
                <a:solidFill>
                  <a:schemeClr val="bg1"/>
                </a:solidFill>
              </a:rPr>
              <a:t>contains</a:t>
            </a:r>
            <a:r>
              <a:rPr lang="fr-FR" altLang="fr-FR" dirty="0">
                <a:solidFill>
                  <a:schemeClr val="bg1"/>
                </a:solidFill>
              </a:rPr>
              <a:t> the options </a:t>
            </a:r>
            <a:r>
              <a:rPr lang="fr-FR" altLang="fr-FR" dirty="0" err="1">
                <a:solidFill>
                  <a:schemeClr val="bg1"/>
                </a:solidFill>
              </a:rPr>
              <a:t>that</a:t>
            </a:r>
            <a:r>
              <a:rPr lang="fr-FR" altLang="fr-FR" dirty="0">
                <a:solidFill>
                  <a:schemeClr val="bg1"/>
                </a:solidFill>
              </a:rPr>
              <a:t> </a:t>
            </a:r>
            <a:r>
              <a:rPr lang="fr-FR" altLang="fr-FR" dirty="0" err="1">
                <a:solidFill>
                  <a:schemeClr val="bg1"/>
                </a:solidFill>
              </a:rPr>
              <a:t>can</a:t>
            </a:r>
            <a:r>
              <a:rPr lang="fr-FR" altLang="fr-FR" dirty="0">
                <a:solidFill>
                  <a:schemeClr val="bg1"/>
                </a:solidFill>
              </a:rPr>
              <a:t> </a:t>
            </a:r>
            <a:r>
              <a:rPr lang="fr-FR" altLang="fr-FR" dirty="0" err="1">
                <a:solidFill>
                  <a:schemeClr val="bg1"/>
                </a:solidFill>
              </a:rPr>
              <a:t>be</a:t>
            </a:r>
            <a:r>
              <a:rPr lang="fr-FR" altLang="fr-FR" dirty="0">
                <a:solidFill>
                  <a:schemeClr val="bg1"/>
                </a:solidFill>
              </a:rPr>
              <a:t> </a:t>
            </a:r>
            <a:r>
              <a:rPr lang="fr-FR" altLang="fr-FR" dirty="0" err="1">
                <a:solidFill>
                  <a:schemeClr val="bg1"/>
                </a:solidFill>
              </a:rPr>
              <a:t>performed</a:t>
            </a:r>
            <a:r>
              <a:rPr lang="fr-FR" altLang="fr-FR" dirty="0">
                <a:solidFill>
                  <a:schemeClr val="bg1"/>
                </a:solidFill>
              </a:rPr>
              <a:t> (</a:t>
            </a:r>
            <a:r>
              <a:rPr lang="fr-FR" altLang="fr-FR" dirty="0" err="1">
                <a:solidFill>
                  <a:schemeClr val="bg1"/>
                </a:solidFill>
              </a:rPr>
              <a:t>withdrawal-transfer</a:t>
            </a:r>
            <a:r>
              <a:rPr lang="fr-FR" altLang="fr-FR" dirty="0">
                <a:solidFill>
                  <a:schemeClr val="bg1"/>
                </a:solidFill>
              </a:rPr>
              <a:t>) </a:t>
            </a:r>
            <a:r>
              <a:rPr lang="fr-FR" altLang="fr-FR" dirty="0" err="1">
                <a:solidFill>
                  <a:schemeClr val="bg1"/>
                </a:solidFill>
              </a:rPr>
              <a:t>indicate</a:t>
            </a:r>
            <a:r>
              <a:rPr lang="fr-FR" altLang="fr-FR" dirty="0">
                <a:solidFill>
                  <a:schemeClr val="bg1"/>
                </a:solidFill>
              </a:rPr>
              <a:t> on the surface </a:t>
            </a:r>
            <a:r>
              <a:rPr lang="fr-FR" altLang="fr-FR" dirty="0" err="1">
                <a:solidFill>
                  <a:schemeClr val="bg1"/>
                </a:solidFill>
              </a:rPr>
              <a:t>above</a:t>
            </a:r>
            <a:r>
              <a:rPr lang="fr-FR" altLang="fr-FR" dirty="0">
                <a:solidFill>
                  <a:schemeClr val="bg1"/>
                </a:solidFil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445" y="1607998"/>
            <a:ext cx="5407110" cy="3642004"/>
          </a:xfrm>
          <a:prstGeom prst="rect">
            <a:avLst/>
          </a:prstGeom>
        </p:spPr>
      </p:pic>
    </p:spTree>
    <p:extLst>
      <p:ext uri="{BB962C8B-B14F-4D97-AF65-F5344CB8AC3E}">
        <p14:creationId xmlns:p14="http://schemas.microsoft.com/office/powerpoint/2010/main" val="371678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txBox="1">
            <a:spLocks noChangeArrowheads="1"/>
          </p:cNvSpPr>
          <p:nvPr/>
        </p:nvSpPr>
        <p:spPr>
          <a:xfrm>
            <a:off x="440028" y="60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Production</a:t>
            </a:r>
          </a:p>
        </p:txBody>
      </p:sp>
      <p:sp>
        <p:nvSpPr>
          <p:cNvPr id="7" name="Rectangle 6"/>
          <p:cNvSpPr/>
          <p:nvPr/>
        </p:nvSpPr>
        <p:spPr>
          <a:xfrm>
            <a:off x="647699" y="5513204"/>
            <a:ext cx="7848601" cy="646331"/>
          </a:xfrm>
          <a:prstGeom prst="rect">
            <a:avLst/>
          </a:prstGeom>
        </p:spPr>
        <p:txBody>
          <a:bodyPr wrap="square">
            <a:spAutoFit/>
          </a:bodyPr>
          <a:lstStyle/>
          <a:p>
            <a:pPr marL="0" indent="0" algn="ctr" fontAlgn="auto">
              <a:buNone/>
            </a:pPr>
            <a:r>
              <a:rPr lang="fr-FR" altLang="fr-FR" dirty="0">
                <a:solidFill>
                  <a:schemeClr val="bg1"/>
                </a:solidFill>
              </a:rPr>
              <a:t>Consulting </a:t>
            </a:r>
            <a:r>
              <a:rPr lang="fr-FR" altLang="fr-FR" dirty="0" err="1">
                <a:solidFill>
                  <a:schemeClr val="bg1"/>
                </a:solidFill>
              </a:rPr>
              <a:t>accounts</a:t>
            </a:r>
            <a:r>
              <a:rPr lang="fr-FR" altLang="fr-FR" dirty="0">
                <a:solidFill>
                  <a:schemeClr val="bg1"/>
                </a:solidFill>
              </a:rPr>
              <a:t> </a:t>
            </a:r>
            <a:r>
              <a:rPr lang="fr-FR" altLang="fr-FR" dirty="0" err="1">
                <a:solidFill>
                  <a:schemeClr val="bg1"/>
                </a:solidFill>
              </a:rPr>
              <a:t>which</a:t>
            </a:r>
            <a:r>
              <a:rPr lang="fr-FR" altLang="fr-FR" dirty="0">
                <a:solidFill>
                  <a:schemeClr val="bg1"/>
                </a:solidFill>
              </a:rPr>
              <a:t> </a:t>
            </a:r>
            <a:r>
              <a:rPr lang="fr-FR" altLang="fr-FR" dirty="0" err="1">
                <a:solidFill>
                  <a:schemeClr val="bg1"/>
                </a:solidFill>
              </a:rPr>
              <a:t>contains</a:t>
            </a:r>
            <a:r>
              <a:rPr lang="fr-FR" altLang="fr-FR" dirty="0">
                <a:solidFill>
                  <a:schemeClr val="bg1"/>
                </a:solidFill>
              </a:rPr>
              <a:t> a table of </a:t>
            </a:r>
            <a:r>
              <a:rPr lang="en-US" altLang="fr-FR" dirty="0">
                <a:solidFill>
                  <a:schemeClr val="bg1"/>
                </a:solidFill>
              </a:rPr>
              <a:t>history of operations performed by a customer</a:t>
            </a:r>
            <a:r>
              <a:rPr lang="fr-FR" altLang="fr-FR" dirty="0">
                <a:solidFill>
                  <a:schemeClr val="bg1"/>
                </a:solidFil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445" y="1607998"/>
            <a:ext cx="5407110" cy="3642003"/>
          </a:xfrm>
          <a:prstGeom prst="rect">
            <a:avLst/>
          </a:prstGeom>
        </p:spPr>
      </p:pic>
    </p:spTree>
    <p:extLst>
      <p:ext uri="{BB962C8B-B14F-4D97-AF65-F5344CB8AC3E}">
        <p14:creationId xmlns:p14="http://schemas.microsoft.com/office/powerpoint/2010/main" val="360230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8" name="Rectangle 2"/>
          <p:cNvSpPr>
            <a:spLocks noGrp="1" noChangeArrowheads="1"/>
          </p:cNvSpPr>
          <p:nvPr>
            <p:ph type="title"/>
          </p:nvPr>
        </p:nvSpPr>
        <p:spPr>
          <a:xfrm>
            <a:off x="609599" y="609600"/>
            <a:ext cx="7772401" cy="1320800"/>
          </a:xfrm>
        </p:spPr>
        <p:txBody>
          <a:bodyPr/>
          <a:lstStyle/>
          <a:p>
            <a:r>
              <a:rPr lang="en-US" altLang="fr-FR" dirty="0"/>
              <a:t>      Mini Project In C Language: Plan</a:t>
            </a:r>
          </a:p>
        </p:txBody>
      </p:sp>
      <p:sp>
        <p:nvSpPr>
          <p:cNvPr id="4099" name="Rectangle 3"/>
          <p:cNvSpPr>
            <a:spLocks noGrp="1" noChangeArrowheads="1"/>
          </p:cNvSpPr>
          <p:nvPr>
            <p:ph idx="1"/>
          </p:nvPr>
        </p:nvSpPr>
        <p:spPr/>
        <p:txBody>
          <a:bodyPr/>
          <a:lstStyle/>
          <a:p>
            <a:r>
              <a:rPr lang="en-US" altLang="fr-FR" dirty="0">
                <a:solidFill>
                  <a:schemeClr val="bg1">
                    <a:lumMod val="95000"/>
                  </a:schemeClr>
                </a:solidFill>
              </a:rPr>
              <a:t>Mini project specifications (bank)</a:t>
            </a:r>
          </a:p>
          <a:p>
            <a:r>
              <a:rPr lang="en-US" altLang="fr-FR" dirty="0">
                <a:solidFill>
                  <a:schemeClr val="bg1">
                    <a:lumMod val="95000"/>
                  </a:schemeClr>
                </a:solidFill>
              </a:rPr>
              <a:t>The stages of implementation </a:t>
            </a:r>
          </a:p>
          <a:p>
            <a:r>
              <a:rPr lang="en-US" altLang="fr-FR" dirty="0">
                <a:solidFill>
                  <a:schemeClr val="bg1">
                    <a:lumMod val="95000"/>
                  </a:schemeClr>
                </a:solidFill>
              </a:rPr>
              <a:t>The obstacles</a:t>
            </a:r>
          </a:p>
          <a:p>
            <a:r>
              <a:rPr lang="en-US" altLang="fr-FR" dirty="0">
                <a:solidFill>
                  <a:schemeClr val="bg1">
                    <a:lumMod val="95000"/>
                  </a:schemeClr>
                </a:solidFill>
              </a:rPr>
              <a:t>Compilation de programme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50" name="Rectangle 2"/>
          <p:cNvSpPr>
            <a:spLocks noGrp="1" noChangeArrowheads="1"/>
          </p:cNvSpPr>
          <p:nvPr>
            <p:ph type="ctrTitle"/>
          </p:nvPr>
        </p:nvSpPr>
        <p:spPr>
          <a:xfrm>
            <a:off x="609600" y="1778682"/>
            <a:ext cx="8226425" cy="1012825"/>
          </a:xfrm>
          <a:effectLst>
            <a:glow rad="228600">
              <a:schemeClr val="accent5">
                <a:satMod val="175000"/>
                <a:alpha val="40000"/>
              </a:schemeClr>
            </a:glow>
            <a:outerShdw blurRad="50800" dist="38100" dir="16200000" rotWithShape="0">
              <a:prstClr val="black">
                <a:alpha val="40000"/>
              </a:prstClr>
            </a:outerShdw>
          </a:effectLst>
        </p:spPr>
        <p:txBody>
          <a:bodyPr/>
          <a:lstStyle/>
          <a:p>
            <a:pPr algn="ctr"/>
            <a:r>
              <a:rPr lang="en-US" altLang="fr-FR" sz="4800" dirty="0">
                <a:solidFill>
                  <a:srgbClr val="DDDDDD"/>
                </a:solidFill>
              </a:rPr>
              <a:t>Mini Project In C Language</a:t>
            </a:r>
          </a:p>
        </p:txBody>
      </p:sp>
      <p:sp>
        <p:nvSpPr>
          <p:cNvPr id="7" name="Rectangle 6"/>
          <p:cNvSpPr/>
          <p:nvPr/>
        </p:nvSpPr>
        <p:spPr>
          <a:xfrm>
            <a:off x="2989675" y="2845671"/>
            <a:ext cx="3164649" cy="923330"/>
          </a:xfrm>
          <a:prstGeom prst="rect">
            <a:avLst/>
          </a:prstGeom>
          <a:noFill/>
        </p:spPr>
        <p:txBody>
          <a:bodyPr wrap="none" lIns="91440" tIns="45720" rIns="91440" bIns="45720">
            <a:spAutoFit/>
          </a:bodyPr>
          <a:lstStyle/>
          <a:p>
            <a:pPr algn="ctr"/>
            <a:r>
              <a:rPr lang="en-US" altLang="fr-FR" sz="5400" b="1" dirty="0">
                <a:ln w="22225">
                  <a:solidFill>
                    <a:schemeClr val="tx2">
                      <a:lumMod val="50000"/>
                    </a:schemeClr>
                  </a:solidFill>
                  <a:prstDash val="solid"/>
                </a:ln>
                <a:solidFill>
                  <a:schemeClr val="accent2">
                    <a:lumMod val="40000"/>
                    <a:lumOff val="60000"/>
                  </a:schemeClr>
                </a:solidFill>
                <a:latin typeface="MV Boli" panose="02000500030200090000" pitchFamily="2" charset="0"/>
                <a:ea typeface="Kozuka Mincho Pr6N B" panose="02020800000000000000" pitchFamily="18" charset="-128"/>
                <a:cs typeface="MV Boli" panose="02000500030200090000" pitchFamily="2" charset="0"/>
              </a:rPr>
              <a:t>The Bank</a:t>
            </a:r>
            <a:endParaRPr lang="fr-FR" sz="5400" b="1" dirty="0">
              <a:ln w="22225">
                <a:solidFill>
                  <a:schemeClr val="tx2">
                    <a:lumMod val="50000"/>
                  </a:schemeClr>
                </a:solidFill>
                <a:prstDash val="solid"/>
              </a:ln>
              <a:solidFill>
                <a:schemeClr val="accent2">
                  <a:lumMod val="40000"/>
                  <a:lumOff val="60000"/>
                </a:schemeClr>
              </a:solidFill>
            </a:endParaRPr>
          </a:p>
        </p:txBody>
      </p:sp>
      <p:sp>
        <p:nvSpPr>
          <p:cNvPr id="11" name="Rectangle 2"/>
          <p:cNvSpPr txBox="1">
            <a:spLocks noChangeArrowheads="1"/>
          </p:cNvSpPr>
          <p:nvPr/>
        </p:nvSpPr>
        <p:spPr>
          <a:xfrm>
            <a:off x="149225" y="4419600"/>
            <a:ext cx="86868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fr-FR" dirty="0"/>
              <a:t> Thank you for your attention</a:t>
            </a:r>
          </a:p>
        </p:txBody>
      </p:sp>
    </p:spTree>
    <p:extLst>
      <p:ext uri="{BB962C8B-B14F-4D97-AF65-F5344CB8AC3E}">
        <p14:creationId xmlns:p14="http://schemas.microsoft.com/office/powerpoint/2010/main" val="399996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2"/>
          <p:cNvSpPr>
            <a:spLocks noGrp="1" noChangeArrowheads="1"/>
          </p:cNvSpPr>
          <p:nvPr>
            <p:ph type="title"/>
          </p:nvPr>
        </p:nvSpPr>
        <p:spPr>
          <a:xfrm>
            <a:off x="228600" y="3124200"/>
            <a:ext cx="8686800" cy="1320800"/>
          </a:xfrm>
        </p:spPr>
        <p:txBody>
          <a:bodyPr>
            <a:noAutofit/>
          </a:bodyPr>
          <a:lstStyle/>
          <a:p>
            <a:r>
              <a:rPr lang="en-US" altLang="fr-FR" dirty="0"/>
              <a:t>  “Mini project specifications”</a:t>
            </a:r>
          </a:p>
        </p:txBody>
      </p:sp>
    </p:spTree>
    <p:extLst>
      <p:ext uri="{BB962C8B-B14F-4D97-AF65-F5344CB8AC3E}">
        <p14:creationId xmlns:p14="http://schemas.microsoft.com/office/powerpoint/2010/main" val="28259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8" name="Rectangle 2"/>
          <p:cNvSpPr>
            <a:spLocks noGrp="1" noChangeArrowheads="1"/>
          </p:cNvSpPr>
          <p:nvPr>
            <p:ph type="title"/>
          </p:nvPr>
        </p:nvSpPr>
        <p:spPr>
          <a:xfrm>
            <a:off x="609599" y="609600"/>
            <a:ext cx="8001001" cy="1320800"/>
          </a:xfrm>
        </p:spPr>
        <p:txBody>
          <a:bodyPr/>
          <a:lstStyle/>
          <a:p>
            <a:r>
              <a:rPr lang="en-US" altLang="fr-FR" dirty="0"/>
              <a:t>Mini project specifications</a:t>
            </a:r>
          </a:p>
        </p:txBody>
      </p:sp>
      <p:sp>
        <p:nvSpPr>
          <p:cNvPr id="4099" name="Rectangle 3"/>
          <p:cNvSpPr>
            <a:spLocks noGrp="1" noChangeArrowheads="1"/>
          </p:cNvSpPr>
          <p:nvPr>
            <p:ph idx="1"/>
          </p:nvPr>
        </p:nvSpPr>
        <p:spPr>
          <a:xfrm>
            <a:off x="609598" y="2160590"/>
            <a:ext cx="8001001" cy="3880773"/>
          </a:xfrm>
        </p:spPr>
        <p:txBody>
          <a:bodyPr/>
          <a:lstStyle/>
          <a:p>
            <a:pPr marL="0" indent="0" algn="just">
              <a:buNone/>
            </a:pPr>
            <a:r>
              <a:rPr lang="en-US" altLang="fr-FR" dirty="0">
                <a:solidFill>
                  <a:schemeClr val="bg1">
                    <a:lumMod val="95000"/>
                  </a:schemeClr>
                </a:solidFill>
              </a:rPr>
              <a:t>	The mini project consists in creating two structures one contains the information on the customers (Customer ID, Last name, First name, Profession and Telephone number) and the second contains the information on the accounts of the customers, and to implement the functionalities and the treatments which will be called through the following menus:</a:t>
            </a:r>
          </a:p>
          <a:p>
            <a:pPr marL="0" indent="0">
              <a:buNone/>
            </a:pPr>
            <a:endParaRPr lang="fr-FR" altLang="fr-FR" dirty="0">
              <a:solidFill>
                <a:schemeClr val="bg1">
                  <a:lumMod val="9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96937532"/>
              </p:ext>
            </p:extLst>
          </p:nvPr>
        </p:nvGraphicFramePr>
        <p:xfrm>
          <a:off x="2057400" y="4191000"/>
          <a:ext cx="4953000" cy="16459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tblGrid>
              <a:tr h="457200">
                <a:tc>
                  <a:txBody>
                    <a:bodyPr/>
                    <a:lstStyle/>
                    <a:p>
                      <a:pPr algn="ctr"/>
                      <a:r>
                        <a:rPr lang="fr-FR" dirty="0"/>
                        <a:t>GENERAL MENU</a:t>
                      </a:r>
                    </a:p>
                  </a:txBody>
                  <a:tcPr/>
                </a:tc>
                <a:extLst>
                  <a:ext uri="{0D108BD9-81ED-4DB2-BD59-A6C34878D82A}">
                    <a16:rowId xmlns:a16="http://schemas.microsoft.com/office/drawing/2014/main" val="10000"/>
                  </a:ext>
                </a:extLst>
              </a:tr>
              <a:tr h="1104900">
                <a:tc>
                  <a:txBody>
                    <a:bodyPr/>
                    <a:lstStyle/>
                    <a:p>
                      <a:pPr marL="800100" lvl="1" indent="-342900" algn="l">
                        <a:buAutoNum type="alphaUcPeriod"/>
                      </a:pPr>
                      <a:r>
                        <a:rPr lang="fr-FR" dirty="0"/>
                        <a:t>Customer management</a:t>
                      </a:r>
                    </a:p>
                    <a:p>
                      <a:pPr marL="800100" lvl="1" indent="-342900" algn="l">
                        <a:buAutoNum type="alphaUcPeriod"/>
                      </a:pPr>
                      <a:r>
                        <a:rPr lang="fr-FR" baseline="0" dirty="0" err="1"/>
                        <a:t>Account</a:t>
                      </a:r>
                      <a:r>
                        <a:rPr lang="fr-FR" baseline="0" dirty="0"/>
                        <a:t> management</a:t>
                      </a:r>
                    </a:p>
                    <a:p>
                      <a:pPr marL="800100" lvl="1" indent="-342900" algn="l">
                        <a:buAutoNum type="alphaUcPeriod"/>
                      </a:pPr>
                      <a:r>
                        <a:rPr lang="fr-FR" baseline="0" dirty="0"/>
                        <a:t>Operations management</a:t>
                      </a:r>
                    </a:p>
                    <a:p>
                      <a:pPr marL="800100" lvl="1" indent="-342900" algn="l">
                        <a:buAutoNum type="alphaUcPeriod"/>
                      </a:pPr>
                      <a:r>
                        <a:rPr lang="fr-FR" baseline="0" dirty="0" err="1"/>
                        <a:t>Quit</a:t>
                      </a:r>
                      <a:endParaRPr lang="fr-FR"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8895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4098" name="Rectangle 2"/>
          <p:cNvSpPr>
            <a:spLocks noGrp="1" noChangeArrowheads="1"/>
          </p:cNvSpPr>
          <p:nvPr>
            <p:ph type="title"/>
          </p:nvPr>
        </p:nvSpPr>
        <p:spPr>
          <a:xfrm>
            <a:off x="609599" y="609600"/>
            <a:ext cx="8001001" cy="1320800"/>
          </a:xfrm>
        </p:spPr>
        <p:txBody>
          <a:bodyPr/>
          <a:lstStyle/>
          <a:p>
            <a:r>
              <a:rPr lang="en-US" altLang="fr-FR" dirty="0"/>
              <a:t>Mini project specifications</a:t>
            </a:r>
          </a:p>
        </p:txBody>
      </p:sp>
      <p:graphicFrame>
        <p:nvGraphicFramePr>
          <p:cNvPr id="7" name="Table 6"/>
          <p:cNvGraphicFramePr>
            <a:graphicFrameLocks noGrp="1"/>
          </p:cNvGraphicFramePr>
          <p:nvPr>
            <p:extLst>
              <p:ext uri="{D42A27DB-BD31-4B8C-83A1-F6EECF244321}">
                <p14:modId xmlns:p14="http://schemas.microsoft.com/office/powerpoint/2010/main" val="2177367873"/>
              </p:ext>
            </p:extLst>
          </p:nvPr>
        </p:nvGraphicFramePr>
        <p:xfrm>
          <a:off x="457201" y="3200400"/>
          <a:ext cx="3657600" cy="19202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tblGrid>
              <a:tr h="457200">
                <a:tc>
                  <a:txBody>
                    <a:bodyPr/>
                    <a:lstStyle/>
                    <a:p>
                      <a:pPr algn="ctr"/>
                      <a:r>
                        <a:rPr lang="fr-FR" dirty="0"/>
                        <a:t>CUSTOMER MANAGEMENT MENU</a:t>
                      </a:r>
                    </a:p>
                  </a:txBody>
                  <a:tcPr/>
                </a:tc>
                <a:extLst>
                  <a:ext uri="{0D108BD9-81ED-4DB2-BD59-A6C34878D82A}">
                    <a16:rowId xmlns:a16="http://schemas.microsoft.com/office/drawing/2014/main" val="10000"/>
                  </a:ext>
                </a:extLst>
              </a:tr>
              <a:tr h="1104900">
                <a:tc>
                  <a:txBody>
                    <a:bodyPr/>
                    <a:lstStyle/>
                    <a:p>
                      <a:pPr marL="800100" lvl="1" indent="-342900" algn="l">
                        <a:buFont typeface="+mj-lt"/>
                        <a:buAutoNum type="arabicPeriod"/>
                      </a:pPr>
                      <a:r>
                        <a:rPr lang="fr-FR" baseline="0" dirty="0" err="1"/>
                        <a:t>Add</a:t>
                      </a:r>
                      <a:r>
                        <a:rPr lang="fr-FR" baseline="0" dirty="0"/>
                        <a:t> </a:t>
                      </a:r>
                      <a:r>
                        <a:rPr lang="fr-FR" baseline="0" dirty="0" err="1"/>
                        <a:t>customer</a:t>
                      </a:r>
                      <a:endParaRPr lang="fr-FR" baseline="0" dirty="0"/>
                    </a:p>
                    <a:p>
                      <a:pPr marL="800100" lvl="1" indent="-342900" algn="l">
                        <a:buFont typeface="+mj-lt"/>
                        <a:buAutoNum type="arabicPeriod"/>
                      </a:pPr>
                      <a:r>
                        <a:rPr lang="fr-FR" baseline="0" dirty="0"/>
                        <a:t>Edit </a:t>
                      </a:r>
                      <a:r>
                        <a:rPr lang="fr-FR" baseline="0" dirty="0" err="1"/>
                        <a:t>customer</a:t>
                      </a:r>
                      <a:endParaRPr lang="fr-FR" baseline="0" dirty="0"/>
                    </a:p>
                    <a:p>
                      <a:pPr marL="800100" lvl="1" indent="-342900" algn="l">
                        <a:buFont typeface="+mj-lt"/>
                        <a:buAutoNum type="arabicPeriod"/>
                      </a:pPr>
                      <a:r>
                        <a:rPr lang="fr-FR" baseline="0" dirty="0" err="1"/>
                        <a:t>Delete</a:t>
                      </a:r>
                      <a:r>
                        <a:rPr lang="fr-FR" baseline="0" dirty="0"/>
                        <a:t> </a:t>
                      </a:r>
                      <a:r>
                        <a:rPr lang="fr-FR" baseline="0" dirty="0" err="1"/>
                        <a:t>customer</a:t>
                      </a:r>
                      <a:endParaRPr lang="fr-FR" baseline="0" dirty="0"/>
                    </a:p>
                    <a:p>
                      <a:pPr marL="800100" lvl="1" indent="-342900" algn="l">
                        <a:buFont typeface="+mj-lt"/>
                        <a:buAutoNum type="arabicPeriod"/>
                      </a:pPr>
                      <a:r>
                        <a:rPr lang="fr-FR" baseline="0" dirty="0" err="1"/>
                        <a:t>Search</a:t>
                      </a:r>
                      <a:endParaRPr lang="fr-FR" baseline="0" dirty="0"/>
                    </a:p>
                    <a:p>
                      <a:pPr marL="800100" lvl="1" indent="-342900" algn="l">
                        <a:buFont typeface="+mj-lt"/>
                        <a:buAutoNum type="arabicPeriod"/>
                      </a:pPr>
                      <a:r>
                        <a:rPr lang="fr-FR" b="1" baseline="0" dirty="0"/>
                        <a:t>GENERAL MENU</a:t>
                      </a:r>
                      <a:endParaRPr lang="fr-FR" b="1"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89427837"/>
              </p:ext>
            </p:extLst>
          </p:nvPr>
        </p:nvGraphicFramePr>
        <p:xfrm>
          <a:off x="6553200" y="1844040"/>
          <a:ext cx="2057400" cy="11887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1104900">
                <a:tc>
                  <a:txBody>
                    <a:bodyPr/>
                    <a:lstStyle/>
                    <a:p>
                      <a:pPr marL="457200" lvl="1" indent="0" algn="l">
                        <a:buFontTx/>
                        <a:buNone/>
                      </a:pPr>
                      <a:r>
                        <a:rPr lang="fr-FR" sz="1200" b="0" baseline="0" dirty="0" err="1">
                          <a:solidFill>
                            <a:schemeClr val="tx1"/>
                          </a:solidFill>
                        </a:rPr>
                        <a:t>Id_customer</a:t>
                      </a:r>
                      <a:r>
                        <a:rPr lang="fr-FR" sz="1200" b="0" baseline="0" dirty="0">
                          <a:solidFill>
                            <a:schemeClr val="tx1"/>
                          </a:solidFill>
                        </a:rPr>
                        <a:t> :</a:t>
                      </a:r>
                    </a:p>
                    <a:p>
                      <a:pPr marL="457200" lvl="1" indent="0" algn="l">
                        <a:buFontTx/>
                        <a:buNone/>
                      </a:pPr>
                      <a:r>
                        <a:rPr lang="fr-FR" sz="1200" b="0" baseline="0" dirty="0" err="1">
                          <a:solidFill>
                            <a:schemeClr val="tx1"/>
                          </a:solidFill>
                        </a:rPr>
                        <a:t>Lastname</a:t>
                      </a:r>
                      <a:r>
                        <a:rPr lang="fr-FR" sz="1200" b="0" baseline="0" dirty="0">
                          <a:solidFill>
                            <a:schemeClr val="tx1"/>
                          </a:solidFill>
                        </a:rPr>
                        <a:t> :</a:t>
                      </a:r>
                    </a:p>
                    <a:p>
                      <a:pPr marL="457200" lvl="1" indent="0" algn="l">
                        <a:buFontTx/>
                        <a:buNone/>
                      </a:pPr>
                      <a:r>
                        <a:rPr lang="fr-FR" sz="1200" b="0" baseline="0" dirty="0" err="1">
                          <a:solidFill>
                            <a:schemeClr val="tx1"/>
                          </a:solidFill>
                        </a:rPr>
                        <a:t>Firstname</a:t>
                      </a:r>
                      <a:r>
                        <a:rPr lang="fr-FR" sz="1200" b="0" baseline="0" dirty="0">
                          <a:solidFill>
                            <a:schemeClr val="tx1"/>
                          </a:solidFill>
                        </a:rPr>
                        <a:t> :</a:t>
                      </a:r>
                    </a:p>
                    <a:p>
                      <a:pPr marL="457200" lvl="1" indent="0" algn="l">
                        <a:buFontTx/>
                        <a:buNone/>
                      </a:pPr>
                      <a:r>
                        <a:rPr lang="fr-FR" sz="1200" b="0" baseline="0" dirty="0">
                          <a:solidFill>
                            <a:schemeClr val="tx1"/>
                          </a:solidFill>
                        </a:rPr>
                        <a:t>Profession :</a:t>
                      </a:r>
                    </a:p>
                    <a:p>
                      <a:pPr marL="457200" lvl="1" indent="0" algn="l">
                        <a:buFontTx/>
                        <a:buNone/>
                      </a:pPr>
                      <a:r>
                        <a:rPr lang="fr-FR" sz="1200" b="0" baseline="0" dirty="0" err="1">
                          <a:solidFill>
                            <a:schemeClr val="tx1"/>
                          </a:solidFill>
                        </a:rPr>
                        <a:t>Phone_number</a:t>
                      </a:r>
                      <a:r>
                        <a:rPr lang="fr-FR" sz="1200" b="0" baseline="0" dirty="0">
                          <a:solidFill>
                            <a:schemeClr val="tx1"/>
                          </a:solidFill>
                        </a:rPr>
                        <a:t> :</a:t>
                      </a:r>
                    </a:p>
                    <a:p>
                      <a:pPr marL="457200" lvl="1" indent="0" algn="l">
                        <a:buFontTx/>
                        <a:buNone/>
                      </a:pPr>
                      <a:r>
                        <a:rPr lang="fr-FR" sz="1200" baseline="0" dirty="0">
                          <a:solidFill>
                            <a:schemeClr val="tx1"/>
                          </a:solidFill>
                        </a:rPr>
                        <a:t>             Return</a:t>
                      </a:r>
                      <a:endParaRPr lang="fr-FR" sz="12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2650771"/>
              </p:ext>
            </p:extLst>
          </p:nvPr>
        </p:nvGraphicFramePr>
        <p:xfrm>
          <a:off x="6553200" y="3294308"/>
          <a:ext cx="2057400" cy="11049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1104900">
                <a:tc>
                  <a:txBody>
                    <a:bodyPr/>
                    <a:lstStyle/>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1200" b="0" baseline="0" dirty="0" err="1">
                          <a:solidFill>
                            <a:schemeClr val="tx1"/>
                          </a:solidFill>
                        </a:rPr>
                        <a:t>Lastname</a:t>
                      </a:r>
                      <a:r>
                        <a:rPr lang="fr-FR" sz="1200" b="0" baseline="0" dirty="0">
                          <a:solidFill>
                            <a:schemeClr val="tx1"/>
                          </a:solidFill>
                        </a:rPr>
                        <a:t> :</a:t>
                      </a:r>
                    </a:p>
                    <a:p>
                      <a:pPr marL="685800" lvl="1" indent="-228600" algn="l">
                        <a:buFont typeface="+mj-lt"/>
                        <a:buAutoNum type="arabicPeriod"/>
                      </a:pPr>
                      <a:r>
                        <a:rPr lang="fr-FR" sz="1200" b="0" baseline="0" dirty="0" err="1">
                          <a:solidFill>
                            <a:schemeClr val="tx1"/>
                          </a:solidFill>
                        </a:rPr>
                        <a:t>Firstname</a:t>
                      </a:r>
                      <a:r>
                        <a:rPr lang="fr-FR" sz="1200" b="0" baseline="0" dirty="0">
                          <a:solidFill>
                            <a:schemeClr val="tx1"/>
                          </a:solidFill>
                        </a:rPr>
                        <a:t> :</a:t>
                      </a:r>
                    </a:p>
                    <a:p>
                      <a:pPr marL="685800" lvl="1" indent="-228600" algn="l">
                        <a:buFont typeface="+mj-lt"/>
                        <a:buAutoNum type="arabicPeriod"/>
                      </a:pPr>
                      <a:r>
                        <a:rPr lang="fr-FR" sz="1200" b="0" baseline="0" dirty="0">
                          <a:solidFill>
                            <a:schemeClr val="tx1"/>
                          </a:solidFill>
                        </a:rPr>
                        <a:t>Profession :</a:t>
                      </a:r>
                    </a:p>
                    <a:p>
                      <a:pPr marL="685800" lvl="1" indent="-228600" algn="l">
                        <a:buFont typeface="+mj-lt"/>
                        <a:buAutoNum type="arabicPeriod"/>
                      </a:pPr>
                      <a:r>
                        <a:rPr lang="fr-FR" sz="1200" b="0" baseline="0" dirty="0" err="1">
                          <a:solidFill>
                            <a:schemeClr val="tx1"/>
                          </a:solidFill>
                        </a:rPr>
                        <a:t>Phone_number</a:t>
                      </a:r>
                      <a:r>
                        <a:rPr lang="fr-FR" sz="1200" b="0" baseline="0" dirty="0">
                          <a:solidFill>
                            <a:schemeClr val="tx1"/>
                          </a:solidFill>
                        </a:rPr>
                        <a:t> :</a:t>
                      </a:r>
                    </a:p>
                    <a:p>
                      <a:pPr marL="685800" lvl="1" indent="-228600" algn="l">
                        <a:buFont typeface="+mj-lt"/>
                        <a:buAutoNum type="arabicPeriod"/>
                      </a:pPr>
                      <a:r>
                        <a:rPr lang="fr-FR" sz="1200" baseline="0" dirty="0">
                          <a:solidFill>
                            <a:schemeClr val="tx1"/>
                          </a:solidFill>
                        </a:rPr>
                        <a:t>Return </a:t>
                      </a:r>
                      <a:endParaRPr lang="fr-FR" sz="12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40966067"/>
              </p:ext>
            </p:extLst>
          </p:nvPr>
        </p:nvGraphicFramePr>
        <p:xfrm>
          <a:off x="6553200" y="4667250"/>
          <a:ext cx="2057400" cy="533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533400">
                <a:tc>
                  <a:txBody>
                    <a:bodyPr/>
                    <a:lstStyle/>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1200" b="0" baseline="0" dirty="0">
                          <a:solidFill>
                            <a:schemeClr val="tx1"/>
                          </a:solidFill>
                        </a:rPr>
                        <a:t>One by one</a:t>
                      </a:r>
                    </a:p>
                    <a:p>
                      <a:pPr marL="685800" lvl="1" indent="-228600" algn="l">
                        <a:buFont typeface="+mj-lt"/>
                        <a:buAutoNum type="arabicPeriod"/>
                      </a:pPr>
                      <a:r>
                        <a:rPr lang="fr-FR" sz="1200" b="0" baseline="0" dirty="0">
                          <a:solidFill>
                            <a:schemeClr val="tx1"/>
                          </a:solidFill>
                        </a:rPr>
                        <a:t>All</a:t>
                      </a: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87639227"/>
              </p:ext>
            </p:extLst>
          </p:nvPr>
        </p:nvGraphicFramePr>
        <p:xfrm>
          <a:off x="6553200" y="5524500"/>
          <a:ext cx="2057400" cy="533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533400">
                <a:tc>
                  <a:txBody>
                    <a:bodyPr/>
                    <a:lstStyle/>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1200" b="0" baseline="0" dirty="0">
                          <a:solidFill>
                            <a:schemeClr val="tx1"/>
                          </a:solidFill>
                        </a:rPr>
                        <a:t>By </a:t>
                      </a:r>
                      <a:r>
                        <a:rPr lang="fr-FR" sz="1200" b="0" baseline="0" dirty="0" err="1">
                          <a:solidFill>
                            <a:schemeClr val="tx1"/>
                          </a:solidFill>
                        </a:rPr>
                        <a:t>id_customer</a:t>
                      </a:r>
                      <a:endParaRPr lang="fr-FR" sz="1200" b="0" baseline="0" dirty="0">
                        <a:solidFill>
                          <a:schemeClr val="tx1"/>
                        </a:solidFill>
                      </a:endParaRPr>
                    </a:p>
                    <a:p>
                      <a:pPr marL="685800" lvl="1" indent="-228600" algn="l">
                        <a:buFont typeface="+mj-lt"/>
                        <a:buAutoNum type="arabicPeriod"/>
                      </a:pPr>
                      <a:r>
                        <a:rPr lang="fr-FR" sz="1200" b="0" baseline="0" dirty="0">
                          <a:solidFill>
                            <a:schemeClr val="tx1"/>
                          </a:solidFill>
                        </a:rPr>
                        <a:t>By </a:t>
                      </a:r>
                      <a:r>
                        <a:rPr lang="fr-FR" sz="1200" b="0" baseline="0" dirty="0" err="1">
                          <a:solidFill>
                            <a:schemeClr val="tx1"/>
                          </a:solidFill>
                        </a:rPr>
                        <a:t>lastname</a:t>
                      </a:r>
                      <a:endParaRPr lang="fr-FR" sz="1200" b="0" baseline="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cxnSp>
        <p:nvCxnSpPr>
          <p:cNvPr id="18" name="Elbow Connector 17"/>
          <p:cNvCxnSpPr/>
          <p:nvPr/>
        </p:nvCxnSpPr>
        <p:spPr>
          <a:xfrm flipV="1">
            <a:off x="3048000" y="2438400"/>
            <a:ext cx="3352800" cy="1447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3051142" y="3681608"/>
            <a:ext cx="3352800" cy="479425"/>
          </a:xfrm>
          <a:prstGeom prst="bentConnector3">
            <a:avLst>
              <a:gd name="adj1" fmla="val 630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cxnSpLocks/>
          </p:cNvCxnSpPr>
          <p:nvPr/>
        </p:nvCxnSpPr>
        <p:spPr>
          <a:xfrm>
            <a:off x="3124200" y="4399208"/>
            <a:ext cx="3276600" cy="477592"/>
          </a:xfrm>
          <a:prstGeom prst="bentConnector3">
            <a:avLst>
              <a:gd name="adj1" fmla="val 62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1" name="Elbow Connector 4100"/>
          <p:cNvCxnSpPr/>
          <p:nvPr/>
        </p:nvCxnSpPr>
        <p:spPr>
          <a:xfrm>
            <a:off x="3048000" y="4667250"/>
            <a:ext cx="3352800" cy="1123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4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609599" y="609600"/>
            <a:ext cx="800100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Mini project specifications</a:t>
            </a:r>
          </a:p>
        </p:txBody>
      </p:sp>
      <p:graphicFrame>
        <p:nvGraphicFramePr>
          <p:cNvPr id="6" name="Table 5"/>
          <p:cNvGraphicFramePr>
            <a:graphicFrameLocks noGrp="1"/>
          </p:cNvGraphicFramePr>
          <p:nvPr>
            <p:extLst>
              <p:ext uri="{D42A27DB-BD31-4B8C-83A1-F6EECF244321}">
                <p14:modId xmlns:p14="http://schemas.microsoft.com/office/powerpoint/2010/main" val="4183517979"/>
              </p:ext>
            </p:extLst>
          </p:nvPr>
        </p:nvGraphicFramePr>
        <p:xfrm>
          <a:off x="838200" y="1859280"/>
          <a:ext cx="3657600" cy="16459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tblGrid>
              <a:tr h="457200">
                <a:tc>
                  <a:txBody>
                    <a:bodyPr/>
                    <a:lstStyle/>
                    <a:p>
                      <a:pPr algn="ctr"/>
                      <a:r>
                        <a:rPr lang="fr-FR" dirty="0"/>
                        <a:t>ACCOUNT MANAGEMENT MENU</a:t>
                      </a:r>
                    </a:p>
                  </a:txBody>
                  <a:tcPr/>
                </a:tc>
                <a:extLst>
                  <a:ext uri="{0D108BD9-81ED-4DB2-BD59-A6C34878D82A}">
                    <a16:rowId xmlns:a16="http://schemas.microsoft.com/office/drawing/2014/main" val="10000"/>
                  </a:ext>
                </a:extLst>
              </a:tr>
              <a:tr h="1104900">
                <a:tc>
                  <a:txBody>
                    <a:bodyPr/>
                    <a:lstStyle/>
                    <a:p>
                      <a:pPr marL="800100" lvl="1" indent="-342900" algn="l">
                        <a:buFont typeface="+mj-lt"/>
                        <a:buAutoNum type="arabicPeriod"/>
                      </a:pPr>
                      <a:r>
                        <a:rPr lang="fr-FR" baseline="0" dirty="0"/>
                        <a:t>New </a:t>
                      </a:r>
                      <a:r>
                        <a:rPr lang="fr-FR" baseline="0" dirty="0" err="1"/>
                        <a:t>account</a:t>
                      </a:r>
                      <a:endParaRPr lang="fr-FR" baseline="0" dirty="0"/>
                    </a:p>
                    <a:p>
                      <a:pPr marL="800100" lvl="1" indent="-342900" algn="l">
                        <a:buFont typeface="+mj-lt"/>
                        <a:buAutoNum type="arabicPeriod"/>
                      </a:pPr>
                      <a:r>
                        <a:rPr lang="fr-FR" baseline="0" dirty="0"/>
                        <a:t>Consultation</a:t>
                      </a:r>
                    </a:p>
                    <a:p>
                      <a:pPr marL="800100" lvl="1" indent="-342900" algn="l">
                        <a:buFont typeface="+mj-lt"/>
                        <a:buAutoNum type="arabicPeriod"/>
                      </a:pPr>
                      <a:r>
                        <a:rPr lang="fr-FR" baseline="0" dirty="0" err="1"/>
                        <a:t>Account</a:t>
                      </a:r>
                      <a:r>
                        <a:rPr lang="fr-FR" baseline="0" dirty="0"/>
                        <a:t> </a:t>
                      </a:r>
                      <a:r>
                        <a:rPr lang="fr-FR" baseline="0" dirty="0" err="1"/>
                        <a:t>closure</a:t>
                      </a:r>
                      <a:endParaRPr lang="fr-FR" baseline="0" dirty="0"/>
                    </a:p>
                    <a:p>
                      <a:pPr marL="800100" lvl="1" indent="-342900" algn="l">
                        <a:buFont typeface="+mj-lt"/>
                        <a:buAutoNum type="arabicPeriod"/>
                      </a:pPr>
                      <a:r>
                        <a:rPr lang="fr-FR" b="1" baseline="0" dirty="0"/>
                        <a:t>GENERAL MENU</a:t>
                      </a:r>
                      <a:endParaRPr lang="fr-FR" b="1" dirty="0"/>
                    </a:p>
                  </a:txBody>
                  <a:tcPr marL="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2981193"/>
              </p:ext>
            </p:extLst>
          </p:nvPr>
        </p:nvGraphicFramePr>
        <p:xfrm>
          <a:off x="6477000" y="2160590"/>
          <a:ext cx="1905000" cy="914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914400">
                <a:tc>
                  <a:txBody>
                    <a:bodyPr/>
                    <a:lstStyle/>
                    <a:p>
                      <a:pPr marL="457200" lvl="1" indent="0" algn="l">
                        <a:buFontTx/>
                        <a:buNone/>
                      </a:pPr>
                      <a:r>
                        <a:rPr lang="fr-FR" sz="1200" b="0" baseline="0" dirty="0" err="1">
                          <a:solidFill>
                            <a:schemeClr val="tx1"/>
                          </a:solidFill>
                        </a:rPr>
                        <a:t>Id_account</a:t>
                      </a:r>
                      <a:r>
                        <a:rPr lang="fr-FR" sz="1200" b="0" baseline="0" dirty="0">
                          <a:solidFill>
                            <a:schemeClr val="tx1"/>
                          </a:solidFill>
                        </a:rPr>
                        <a:t> :</a:t>
                      </a:r>
                    </a:p>
                    <a:p>
                      <a:pPr marL="457200" lvl="1" indent="0" algn="l">
                        <a:buFontTx/>
                        <a:buNone/>
                      </a:pPr>
                      <a:r>
                        <a:rPr lang="fr-FR" sz="1200" b="0" baseline="0" dirty="0" err="1">
                          <a:solidFill>
                            <a:schemeClr val="tx1"/>
                          </a:solidFill>
                        </a:rPr>
                        <a:t>Id_customer</a:t>
                      </a:r>
                      <a:r>
                        <a:rPr lang="fr-FR" sz="1200" b="0" baseline="0" dirty="0">
                          <a:solidFill>
                            <a:schemeClr val="tx1"/>
                          </a:solidFill>
                        </a:rPr>
                        <a:t> :</a:t>
                      </a:r>
                    </a:p>
                    <a:p>
                      <a:pPr marL="457200" lvl="1" indent="0" algn="l">
                        <a:buFontTx/>
                        <a:buNone/>
                      </a:pPr>
                      <a:r>
                        <a:rPr lang="fr-FR" sz="1200" b="0" baseline="0" dirty="0">
                          <a:solidFill>
                            <a:schemeClr val="tx1"/>
                          </a:solidFill>
                        </a:rPr>
                        <a:t>Basic balance :</a:t>
                      </a:r>
                    </a:p>
                    <a:p>
                      <a:pPr marL="457200" lvl="1" indent="0" algn="l">
                        <a:buFontTx/>
                        <a:buNone/>
                      </a:pPr>
                      <a:r>
                        <a:rPr lang="fr-FR" sz="1200" b="0" baseline="0" dirty="0" err="1">
                          <a:solidFill>
                            <a:schemeClr val="tx1"/>
                          </a:solidFill>
                        </a:rPr>
                        <a:t>Opening</a:t>
                      </a:r>
                      <a:r>
                        <a:rPr lang="fr-FR" sz="1200" b="0" baseline="0" dirty="0">
                          <a:solidFill>
                            <a:schemeClr val="tx1"/>
                          </a:solidFill>
                        </a:rPr>
                        <a:t> date :</a:t>
                      </a:r>
                      <a:endParaRPr lang="fr-FR" sz="1200" dirty="0">
                        <a:solidFill>
                          <a:schemeClr val="tx1"/>
                        </a:solidFill>
                      </a:endParaRPr>
                    </a:p>
                  </a:txBody>
                  <a:tcPr marL="0">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84620587"/>
              </p:ext>
            </p:extLst>
          </p:nvPr>
        </p:nvGraphicFramePr>
        <p:xfrm>
          <a:off x="838200" y="4191000"/>
          <a:ext cx="7543800" cy="23545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4572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dirty="0" err="1"/>
                        <a:t>Id</a:t>
                      </a:r>
                      <a:r>
                        <a:rPr lang="fr-FR" baseline="0" dirty="0" err="1"/>
                        <a:t>_customer</a:t>
                      </a:r>
                      <a:r>
                        <a:rPr lang="fr-FR" baseline="0" dirty="0"/>
                        <a:t> :</a:t>
                      </a:r>
                      <a:endParaRPr lang="fr-FR" dirty="0"/>
                    </a:p>
                  </a:txBody>
                  <a:tcPr marL="0" marR="0"/>
                </a:tc>
                <a:tc>
                  <a:txBody>
                    <a:bodyPr/>
                    <a:lstStyle/>
                    <a:p>
                      <a:pPr algn="ctr"/>
                      <a:endParaRPr lang="fr-FR" dirty="0"/>
                    </a:p>
                  </a:txBody>
                  <a:tcPr marL="0" marR="0"/>
                </a:tc>
                <a:tc>
                  <a:txBody>
                    <a:bodyPr/>
                    <a:lstStyle/>
                    <a:p>
                      <a:pPr algn="ctr"/>
                      <a:endParaRPr lang="fr-FR" dirty="0"/>
                    </a:p>
                  </a:txBody>
                  <a:tcPr marL="0" marR="0"/>
                </a:tc>
                <a:tc>
                  <a:txBody>
                    <a:bodyPr/>
                    <a:lstStyle/>
                    <a:p>
                      <a:pPr algn="ctr"/>
                      <a:endParaRPr lang="fr-FR" dirty="0"/>
                    </a:p>
                  </a:txBody>
                  <a:tcPr marL="0" marR="0"/>
                </a:tc>
                <a:extLst>
                  <a:ext uri="{0D108BD9-81ED-4DB2-BD59-A6C34878D82A}">
                    <a16:rowId xmlns:a16="http://schemas.microsoft.com/office/drawing/2014/main" val="10000"/>
                  </a:ext>
                </a:extLst>
              </a:tr>
              <a:tr h="4572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400" b="0" dirty="0" err="1"/>
                        <a:t>Id</a:t>
                      </a:r>
                      <a:r>
                        <a:rPr lang="fr-FR" sz="1400" b="0" baseline="0" dirty="0" err="1"/>
                        <a:t>_customer</a:t>
                      </a:r>
                      <a:r>
                        <a:rPr lang="fr-FR" sz="1400" b="0" baseline="0" dirty="0"/>
                        <a:t> :</a:t>
                      </a:r>
                      <a:endParaRPr lang="fr-FR" sz="1400" b="0" dirty="0"/>
                    </a:p>
                  </a:txBody>
                  <a:tcPr marL="0" marR="0"/>
                </a:tc>
                <a:tc>
                  <a:txBody>
                    <a:bodyPr/>
                    <a:lstStyle/>
                    <a:p>
                      <a:pPr marL="457200" lvl="1" indent="0" algn="l">
                        <a:buFontTx/>
                        <a:buNone/>
                      </a:pPr>
                      <a:r>
                        <a:rPr lang="fr-FR" sz="1400" b="0" baseline="0" dirty="0" err="1">
                          <a:solidFill>
                            <a:schemeClr val="tx1"/>
                          </a:solidFill>
                        </a:rPr>
                        <a:t>Lastname</a:t>
                      </a:r>
                      <a:r>
                        <a:rPr lang="fr-FR" sz="1400" b="0" baseline="0" dirty="0">
                          <a:solidFill>
                            <a:schemeClr val="tx1"/>
                          </a:solidFill>
                        </a:rPr>
                        <a:t> &amp; </a:t>
                      </a:r>
                      <a:r>
                        <a:rPr lang="fr-FR" sz="1400" b="0" baseline="0" dirty="0" err="1">
                          <a:solidFill>
                            <a:schemeClr val="tx1"/>
                          </a:solidFill>
                        </a:rPr>
                        <a:t>Firstname</a:t>
                      </a:r>
                      <a:r>
                        <a:rPr lang="fr-FR" sz="1400" b="0" baseline="0" dirty="0">
                          <a:solidFill>
                            <a:schemeClr val="tx1"/>
                          </a:solidFill>
                        </a:rPr>
                        <a:t> :</a:t>
                      </a:r>
                    </a:p>
                    <a:p>
                      <a:pPr algn="ctr"/>
                      <a:endParaRPr lang="fr-FR" dirty="0"/>
                    </a:p>
                  </a:txBody>
                  <a:tcPr marL="0" marR="0"/>
                </a:tc>
                <a:tc>
                  <a:txBody>
                    <a:bodyPr/>
                    <a:lstStyle/>
                    <a:p>
                      <a:pPr algn="ctr"/>
                      <a:r>
                        <a:rPr lang="fr-FR" sz="1400" dirty="0"/>
                        <a:t>Basic balance</a:t>
                      </a:r>
                    </a:p>
                  </a:txBody>
                  <a:tcPr marL="0" marR="0"/>
                </a:tc>
                <a:tc>
                  <a:txBody>
                    <a:bodyPr/>
                    <a:lstStyle/>
                    <a:p>
                      <a:pPr algn="ctr"/>
                      <a:r>
                        <a:rPr lang="fr-FR" sz="1400" dirty="0"/>
                        <a:t>Operations </a:t>
                      </a:r>
                      <a:r>
                        <a:rPr lang="fr-FR" sz="1400" dirty="0" err="1"/>
                        <a:t>carried</a:t>
                      </a:r>
                      <a:r>
                        <a:rPr lang="fr-FR" sz="1400" dirty="0"/>
                        <a:t> out/ date</a:t>
                      </a:r>
                    </a:p>
                  </a:txBody>
                  <a:tcPr marL="0" marR="0"/>
                </a:tc>
                <a:extLst>
                  <a:ext uri="{0D108BD9-81ED-4DB2-BD59-A6C34878D82A}">
                    <a16:rowId xmlns:a16="http://schemas.microsoft.com/office/drawing/2014/main" val="10001"/>
                  </a:ext>
                </a:extLst>
              </a:tr>
              <a:tr h="1104900">
                <a:tc>
                  <a:txBody>
                    <a:bodyPr/>
                    <a:lstStyle/>
                    <a:p>
                      <a:pPr marL="800100" lvl="1" indent="-342900" algn="l">
                        <a:buFont typeface="Arial" panose="020B0604020202020204" pitchFamily="34" charset="0"/>
                        <a:buChar char="•"/>
                      </a:pPr>
                      <a:r>
                        <a:rPr lang="fr-FR" b="1" dirty="0"/>
                        <a:t>…</a:t>
                      </a:r>
                    </a:p>
                    <a:p>
                      <a:pPr marL="800100" lvl="1" indent="-342900" algn="l">
                        <a:buFont typeface="Arial" panose="020B0604020202020204" pitchFamily="34" charset="0"/>
                        <a:buChar char="•"/>
                      </a:pPr>
                      <a:r>
                        <a:rPr lang="fr-FR" b="1" dirty="0"/>
                        <a:t>…</a:t>
                      </a:r>
                    </a:p>
                    <a:p>
                      <a:pPr marL="800100" lvl="1" indent="-342900" algn="l">
                        <a:buFont typeface="Arial" panose="020B0604020202020204" pitchFamily="34" charset="0"/>
                        <a:buChar char="•"/>
                      </a:pPr>
                      <a:r>
                        <a:rPr lang="fr-FR" b="1" dirty="0"/>
                        <a:t>…</a:t>
                      </a:r>
                    </a:p>
                  </a:txBody>
                  <a:tcPr marL="0" marR="0"/>
                </a:tc>
                <a:tc>
                  <a:txBody>
                    <a:bodyPr/>
                    <a:lstStyle/>
                    <a:p>
                      <a:pPr marL="800100" lvl="1" indent="-342900" algn="l">
                        <a:buFont typeface="+mj-lt"/>
                        <a:buAutoNum type="arabicPeriod"/>
                      </a:pPr>
                      <a:endParaRPr lang="fr-FR" b="1" dirty="0"/>
                    </a:p>
                  </a:txBody>
                  <a:tcPr marL="0" marR="0"/>
                </a:tc>
                <a:tc>
                  <a:txBody>
                    <a:bodyPr/>
                    <a:lstStyle/>
                    <a:p>
                      <a:pPr marL="800100" lvl="1" indent="-342900" algn="l">
                        <a:buFont typeface="+mj-lt"/>
                        <a:buAutoNum type="arabicPeriod"/>
                      </a:pPr>
                      <a:endParaRPr lang="fr-FR" b="1" dirty="0"/>
                    </a:p>
                  </a:txBody>
                  <a:tcPr marL="0" marR="0"/>
                </a:tc>
                <a:tc>
                  <a:txBody>
                    <a:bodyPr/>
                    <a:lstStyle/>
                    <a:p>
                      <a:pPr marL="457200" lvl="1" indent="0" algn="l">
                        <a:buFontTx/>
                        <a:buNone/>
                      </a:pPr>
                      <a:endParaRPr lang="fr-FR" b="1" dirty="0"/>
                    </a:p>
                  </a:txBody>
                  <a:tcPr marL="0" marR="0"/>
                </a:tc>
                <a:extLst>
                  <a:ext uri="{0D108BD9-81ED-4DB2-BD59-A6C34878D82A}">
                    <a16:rowId xmlns:a16="http://schemas.microsoft.com/office/drawing/2014/main" val="10002"/>
                  </a:ext>
                </a:extLst>
              </a:tr>
            </a:tbl>
          </a:graphicData>
        </a:graphic>
      </p:graphicFrame>
      <p:cxnSp>
        <p:nvCxnSpPr>
          <p:cNvPr id="10" name="Straight Arrow Connector 9"/>
          <p:cNvCxnSpPr>
            <a:cxnSpLocks/>
          </p:cNvCxnSpPr>
          <p:nvPr/>
        </p:nvCxnSpPr>
        <p:spPr>
          <a:xfrm>
            <a:off x="3200400" y="2514600"/>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a:off x="3200400" y="2819400"/>
            <a:ext cx="2133600" cy="1143000"/>
          </a:xfrm>
          <a:prstGeom prst="bentConnector3">
            <a:avLst>
              <a:gd name="adj1" fmla="val 1001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16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609599" y="609600"/>
            <a:ext cx="830580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Mini project specifications</a:t>
            </a:r>
          </a:p>
        </p:txBody>
      </p:sp>
      <p:graphicFrame>
        <p:nvGraphicFramePr>
          <p:cNvPr id="6" name="Table 5"/>
          <p:cNvGraphicFramePr>
            <a:graphicFrameLocks noGrp="1"/>
          </p:cNvGraphicFramePr>
          <p:nvPr>
            <p:extLst>
              <p:ext uri="{D42A27DB-BD31-4B8C-83A1-F6EECF244321}">
                <p14:modId xmlns:p14="http://schemas.microsoft.com/office/powerpoint/2010/main" val="887115214"/>
              </p:ext>
            </p:extLst>
          </p:nvPr>
        </p:nvGraphicFramePr>
        <p:xfrm>
          <a:off x="838200" y="2743200"/>
          <a:ext cx="3733800" cy="1524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457200">
                <a:tc>
                  <a:txBody>
                    <a:bodyPr/>
                    <a:lstStyle/>
                    <a:p>
                      <a:pPr algn="ctr"/>
                      <a:r>
                        <a:rPr lang="fr-FR" dirty="0"/>
                        <a:t>OPERATIONS MANAGEMENT MENU</a:t>
                      </a:r>
                    </a:p>
                  </a:txBody>
                  <a:tcPr/>
                </a:tc>
                <a:extLst>
                  <a:ext uri="{0D108BD9-81ED-4DB2-BD59-A6C34878D82A}">
                    <a16:rowId xmlns:a16="http://schemas.microsoft.com/office/drawing/2014/main" val="10000"/>
                  </a:ext>
                </a:extLst>
              </a:tr>
              <a:tr h="1066800">
                <a:tc>
                  <a:txBody>
                    <a:bodyPr/>
                    <a:lstStyle/>
                    <a:p>
                      <a:pPr marL="800100" lvl="1" indent="-342900" algn="l">
                        <a:buFont typeface="+mj-lt"/>
                        <a:buAutoNum type="arabicPeriod"/>
                      </a:pPr>
                      <a:r>
                        <a:rPr lang="fr-FR" baseline="0" dirty="0" err="1"/>
                        <a:t>Withdrawal</a:t>
                      </a:r>
                      <a:endParaRPr lang="fr-FR" baseline="0" dirty="0"/>
                    </a:p>
                    <a:p>
                      <a:pPr marL="800100" lvl="1" indent="-342900" algn="l">
                        <a:buFont typeface="+mj-lt"/>
                        <a:buAutoNum type="arabicPeriod"/>
                      </a:pPr>
                      <a:r>
                        <a:rPr lang="fr-FR" baseline="0" dirty="0"/>
                        <a:t>Transfer</a:t>
                      </a:r>
                    </a:p>
                    <a:p>
                      <a:pPr marL="800100" lvl="1" indent="-342900" algn="l">
                        <a:buFont typeface="+mj-lt"/>
                        <a:buAutoNum type="arabicPeriod"/>
                      </a:pPr>
                      <a:r>
                        <a:rPr lang="fr-FR" b="1" baseline="0" dirty="0"/>
                        <a:t>GENERAL MENU</a:t>
                      </a:r>
                      <a:endParaRPr lang="fr-FR" b="1" dirty="0"/>
                    </a:p>
                  </a:txBody>
                  <a:tcPr marL="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29328573"/>
              </p:ext>
            </p:extLst>
          </p:nvPr>
        </p:nvGraphicFramePr>
        <p:xfrm>
          <a:off x="6477000" y="2160590"/>
          <a:ext cx="2057400" cy="65881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658810">
                <a:tc>
                  <a:txBody>
                    <a:bodyPr/>
                    <a:lstStyle/>
                    <a:p>
                      <a:pPr marL="457200" lvl="1" indent="0" algn="l">
                        <a:buFontTx/>
                        <a:buNone/>
                      </a:pPr>
                      <a:r>
                        <a:rPr lang="fr-FR" sz="1200" b="0" baseline="0" dirty="0" err="1">
                          <a:solidFill>
                            <a:schemeClr val="tx1"/>
                          </a:solidFill>
                        </a:rPr>
                        <a:t>Id_account</a:t>
                      </a:r>
                      <a:r>
                        <a:rPr lang="fr-FR" sz="1200" b="0" baseline="0" dirty="0">
                          <a:solidFill>
                            <a:schemeClr val="tx1"/>
                          </a:solidFill>
                        </a:rPr>
                        <a:t> :</a:t>
                      </a:r>
                    </a:p>
                    <a:p>
                      <a:pPr marL="457200" lvl="1" indent="0" algn="l">
                        <a:buFontTx/>
                        <a:buNone/>
                      </a:pPr>
                      <a:r>
                        <a:rPr lang="fr-FR" sz="1200" b="0" baseline="0" dirty="0" err="1">
                          <a:solidFill>
                            <a:schemeClr val="tx1"/>
                          </a:solidFill>
                        </a:rPr>
                        <a:t>Id_customer</a:t>
                      </a:r>
                      <a:r>
                        <a:rPr lang="fr-FR" sz="1200" b="0" baseline="0" dirty="0">
                          <a:solidFill>
                            <a:schemeClr val="tx1"/>
                          </a:solidFill>
                        </a:rPr>
                        <a:t> :</a:t>
                      </a:r>
                    </a:p>
                    <a:p>
                      <a:pPr marL="457200" lvl="1" indent="0" algn="l">
                        <a:buFontTx/>
                        <a:buNone/>
                      </a:pPr>
                      <a:r>
                        <a:rPr lang="fr-FR" sz="1200" b="0" baseline="0" dirty="0" err="1">
                          <a:solidFill>
                            <a:schemeClr val="tx1"/>
                          </a:solidFill>
                        </a:rPr>
                        <a:t>Withdrawn</a:t>
                      </a:r>
                      <a:r>
                        <a:rPr lang="fr-FR" sz="1200" b="0" baseline="0" dirty="0">
                          <a:solidFill>
                            <a:schemeClr val="tx1"/>
                          </a:solidFill>
                        </a:rPr>
                        <a:t> </a:t>
                      </a:r>
                      <a:r>
                        <a:rPr lang="fr-FR" sz="1200" b="0" baseline="0" dirty="0" err="1">
                          <a:solidFill>
                            <a:schemeClr val="tx1"/>
                          </a:solidFill>
                        </a:rPr>
                        <a:t>Amount</a:t>
                      </a:r>
                      <a:r>
                        <a:rPr lang="fr-FR" sz="1200" b="0" baseline="0" dirty="0">
                          <a:solidFill>
                            <a:schemeClr val="tx1"/>
                          </a:solidFill>
                        </a:rPr>
                        <a:t>  :</a:t>
                      </a:r>
                    </a:p>
                  </a:txBody>
                  <a:tcPr marL="0" marR="0">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92357176"/>
              </p:ext>
            </p:extLst>
          </p:nvPr>
        </p:nvGraphicFramePr>
        <p:xfrm>
          <a:off x="6476999" y="3962400"/>
          <a:ext cx="2057401" cy="685800"/>
        </p:xfrm>
        <a:graphic>
          <a:graphicData uri="http://schemas.openxmlformats.org/drawingml/2006/table">
            <a:tbl>
              <a:tblPr firstRow="1" bandRow="1">
                <a:tableStyleId>{5C22544A-7EE6-4342-B048-85BDC9FD1C3A}</a:tableStyleId>
              </a:tblPr>
              <a:tblGrid>
                <a:gridCol w="2057401">
                  <a:extLst>
                    <a:ext uri="{9D8B030D-6E8A-4147-A177-3AD203B41FA5}">
                      <a16:colId xmlns:a16="http://schemas.microsoft.com/office/drawing/2014/main" val="20000"/>
                    </a:ext>
                  </a:extLst>
                </a:gridCol>
              </a:tblGrid>
              <a:tr h="685800">
                <a:tc>
                  <a:txBody>
                    <a:bodyPr/>
                    <a:lstStyle/>
                    <a:p>
                      <a:pPr marL="457200" lvl="1" indent="0" algn="l">
                        <a:buFontTx/>
                        <a:buNone/>
                      </a:pPr>
                      <a:r>
                        <a:rPr lang="fr-FR" sz="1200" b="0" baseline="0" dirty="0" err="1">
                          <a:solidFill>
                            <a:schemeClr val="tx1"/>
                          </a:solidFill>
                        </a:rPr>
                        <a:t>Id_account</a:t>
                      </a:r>
                      <a:r>
                        <a:rPr lang="fr-FR" sz="1200" b="0" baseline="0" dirty="0">
                          <a:solidFill>
                            <a:schemeClr val="tx1"/>
                          </a:solidFill>
                        </a:rPr>
                        <a:t> :</a:t>
                      </a:r>
                    </a:p>
                    <a:p>
                      <a:pPr marL="457200" lvl="1" indent="0" algn="l">
                        <a:buFontTx/>
                        <a:buNone/>
                      </a:pPr>
                      <a:r>
                        <a:rPr lang="fr-FR" sz="1200" b="0" baseline="0" dirty="0" err="1">
                          <a:solidFill>
                            <a:schemeClr val="tx1"/>
                          </a:solidFill>
                        </a:rPr>
                        <a:t>Id_customer</a:t>
                      </a:r>
                      <a:r>
                        <a:rPr lang="fr-FR" sz="1200" b="0" baseline="0" dirty="0">
                          <a:solidFill>
                            <a:schemeClr val="tx1"/>
                          </a:solidFill>
                        </a:rPr>
                        <a:t> :</a:t>
                      </a:r>
                    </a:p>
                    <a:p>
                      <a:pPr marL="457200" lvl="1" indent="0" algn="l">
                        <a:buFontTx/>
                        <a:buNone/>
                      </a:pPr>
                      <a:r>
                        <a:rPr lang="fr-FR" sz="1200" b="0" baseline="0" dirty="0" err="1">
                          <a:solidFill>
                            <a:schemeClr val="tx1"/>
                          </a:solidFill>
                        </a:rPr>
                        <a:t>Paid</a:t>
                      </a:r>
                      <a:r>
                        <a:rPr lang="fr-FR" sz="1200" b="0" baseline="0" dirty="0">
                          <a:solidFill>
                            <a:schemeClr val="tx1"/>
                          </a:solidFill>
                        </a:rPr>
                        <a:t> </a:t>
                      </a:r>
                      <a:r>
                        <a:rPr lang="fr-FR" sz="1200" b="0" baseline="0" dirty="0" err="1">
                          <a:solidFill>
                            <a:schemeClr val="tx1"/>
                          </a:solidFill>
                        </a:rPr>
                        <a:t>Amount</a:t>
                      </a:r>
                      <a:r>
                        <a:rPr lang="fr-FR" sz="1200" b="0" baseline="0" dirty="0">
                          <a:solidFill>
                            <a:schemeClr val="tx1"/>
                          </a:solidFill>
                        </a:rPr>
                        <a:t>:</a:t>
                      </a:r>
                    </a:p>
                  </a:txBody>
                  <a:tcPr marL="0">
                    <a:solidFill>
                      <a:schemeClr val="accent1">
                        <a:lumMod val="20000"/>
                        <a:lumOff val="80000"/>
                      </a:schemeClr>
                    </a:solidFill>
                  </a:tcPr>
                </a:tc>
                <a:extLst>
                  <a:ext uri="{0D108BD9-81ED-4DB2-BD59-A6C34878D82A}">
                    <a16:rowId xmlns:a16="http://schemas.microsoft.com/office/drawing/2014/main" val="10000"/>
                  </a:ext>
                </a:extLst>
              </a:tr>
            </a:tbl>
          </a:graphicData>
        </a:graphic>
      </p:graphicFrame>
      <p:cxnSp>
        <p:nvCxnSpPr>
          <p:cNvPr id="10" name="Elbow Connector 9"/>
          <p:cNvCxnSpPr>
            <a:cxnSpLocks/>
          </p:cNvCxnSpPr>
          <p:nvPr/>
        </p:nvCxnSpPr>
        <p:spPr>
          <a:xfrm flipV="1">
            <a:off x="2895600" y="2438400"/>
            <a:ext cx="3352800" cy="990600"/>
          </a:xfrm>
          <a:prstGeom prst="bentConnector3">
            <a:avLst>
              <a:gd name="adj1" fmla="val 722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895600" y="3657600"/>
            <a:ext cx="3352800" cy="609600"/>
          </a:xfrm>
          <a:prstGeom prst="bentConnector3">
            <a:avLst>
              <a:gd name="adj1" fmla="val 7266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26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609599" y="609600"/>
            <a:ext cx="800100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Mini project specifications</a:t>
            </a:r>
          </a:p>
        </p:txBody>
      </p:sp>
      <p:sp>
        <p:nvSpPr>
          <p:cNvPr id="6" name="Rectangle 3"/>
          <p:cNvSpPr txBox="1">
            <a:spLocks noChangeArrowheads="1"/>
          </p:cNvSpPr>
          <p:nvPr/>
        </p:nvSpPr>
        <p:spPr>
          <a:xfrm>
            <a:off x="609598" y="1600200"/>
            <a:ext cx="8001001" cy="4800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None/>
            </a:pPr>
            <a:r>
              <a:rPr lang="en-US" altLang="fr-FR" dirty="0">
                <a:solidFill>
                  <a:schemeClr val="bg1">
                    <a:lumMod val="95000"/>
                  </a:schemeClr>
                </a:solidFill>
              </a:rPr>
              <a:t>	</a:t>
            </a:r>
            <a:r>
              <a:rPr lang="en-US" altLang="fr-FR" b="1" dirty="0">
                <a:solidFill>
                  <a:schemeClr val="accent1"/>
                </a:solidFill>
              </a:rPr>
              <a:t>&lt;&lt; Customer management &gt;&gt;</a:t>
            </a:r>
          </a:p>
          <a:p>
            <a:pPr algn="just" fontAlgn="auto">
              <a:buFont typeface="+mj-lt"/>
              <a:buAutoNum type="arabicParenR"/>
            </a:pPr>
            <a:r>
              <a:rPr lang="en-US" altLang="fr-FR" dirty="0">
                <a:solidFill>
                  <a:schemeClr val="bg1">
                    <a:lumMod val="95000"/>
                  </a:schemeClr>
                </a:solidFill>
              </a:rPr>
              <a:t>You cannot add a customer who already exists.</a:t>
            </a:r>
          </a:p>
          <a:p>
            <a:pPr algn="just" fontAlgn="auto">
              <a:buFont typeface="+mj-lt"/>
              <a:buAutoNum type="arabicParenR"/>
            </a:pPr>
            <a:r>
              <a:rPr lang="en-US" altLang="fr-FR" dirty="0">
                <a:solidFill>
                  <a:schemeClr val="bg1">
                    <a:lumMod val="95000"/>
                  </a:schemeClr>
                </a:solidFill>
              </a:rPr>
              <a:t>Modification and Deletion are done by </a:t>
            </a:r>
            <a:r>
              <a:rPr lang="en-US" altLang="fr-FR" dirty="0" err="1">
                <a:solidFill>
                  <a:schemeClr val="bg1">
                    <a:lumMod val="95000"/>
                  </a:schemeClr>
                </a:solidFill>
              </a:rPr>
              <a:t>id_customer</a:t>
            </a:r>
            <a:r>
              <a:rPr lang="en-US" altLang="fr-FR" dirty="0">
                <a:solidFill>
                  <a:schemeClr val="bg1">
                    <a:lumMod val="95000"/>
                  </a:schemeClr>
                </a:solidFill>
              </a:rPr>
              <a:t>.</a:t>
            </a:r>
          </a:p>
          <a:p>
            <a:pPr algn="just" fontAlgn="auto">
              <a:buFont typeface="+mj-lt"/>
              <a:buAutoNum type="arabicParenR"/>
            </a:pPr>
            <a:r>
              <a:rPr lang="en-US" altLang="fr-FR" dirty="0">
                <a:solidFill>
                  <a:schemeClr val="bg1">
                    <a:lumMod val="95000"/>
                  </a:schemeClr>
                </a:solidFill>
              </a:rPr>
              <a:t>The deletion must be confirmed (Delete Y / N?).</a:t>
            </a:r>
          </a:p>
          <a:p>
            <a:pPr marL="0" indent="0" algn="just" fontAlgn="auto">
              <a:buNone/>
            </a:pPr>
            <a:r>
              <a:rPr lang="en-US" altLang="fr-FR" b="1" dirty="0">
                <a:solidFill>
                  <a:schemeClr val="accent1"/>
                </a:solidFill>
              </a:rPr>
              <a:t>	&lt;&lt; Account management &gt;&gt;</a:t>
            </a:r>
          </a:p>
          <a:p>
            <a:pPr algn="just" fontAlgn="auto">
              <a:buFont typeface="+mj-lt"/>
              <a:buAutoNum type="arabicParenR"/>
            </a:pPr>
            <a:r>
              <a:rPr lang="en-US" altLang="fr-FR" dirty="0">
                <a:solidFill>
                  <a:schemeClr val="bg1">
                    <a:lumMod val="95000"/>
                  </a:schemeClr>
                </a:solidFill>
              </a:rPr>
              <a:t>You cannot add an account that already exists.</a:t>
            </a:r>
          </a:p>
          <a:p>
            <a:pPr algn="just" fontAlgn="auto">
              <a:buFont typeface="+mj-lt"/>
              <a:buAutoNum type="arabicParenR"/>
            </a:pPr>
            <a:r>
              <a:rPr lang="en-US" altLang="fr-FR" dirty="0">
                <a:solidFill>
                  <a:schemeClr val="bg1">
                    <a:lumMod val="95000"/>
                  </a:schemeClr>
                </a:solidFill>
              </a:rPr>
              <a:t>A customer can have multiple accounts.</a:t>
            </a:r>
          </a:p>
          <a:p>
            <a:pPr algn="just" fontAlgn="auto">
              <a:buFont typeface="+mj-lt"/>
              <a:buAutoNum type="arabicParenR"/>
            </a:pPr>
            <a:r>
              <a:rPr lang="en-US" altLang="fr-FR" dirty="0">
                <a:solidFill>
                  <a:schemeClr val="bg1">
                    <a:lumMod val="95000"/>
                  </a:schemeClr>
                </a:solidFill>
              </a:rPr>
              <a:t>The closing of the account is done by </a:t>
            </a:r>
            <a:r>
              <a:rPr lang="en-US" altLang="fr-FR" dirty="0" err="1">
                <a:solidFill>
                  <a:schemeClr val="bg1">
                    <a:lumMod val="95000"/>
                  </a:schemeClr>
                </a:solidFill>
              </a:rPr>
              <a:t>id_account</a:t>
            </a:r>
            <a:r>
              <a:rPr lang="en-US" altLang="fr-FR" dirty="0">
                <a:solidFill>
                  <a:schemeClr val="bg1">
                    <a:lumMod val="95000"/>
                  </a:schemeClr>
                </a:solidFill>
              </a:rPr>
              <a:t>.</a:t>
            </a:r>
          </a:p>
          <a:p>
            <a:pPr algn="just" fontAlgn="auto">
              <a:buFont typeface="+mj-lt"/>
              <a:buAutoNum type="arabicParenR"/>
            </a:pPr>
            <a:r>
              <a:rPr lang="en-US" altLang="fr-FR" dirty="0">
                <a:solidFill>
                  <a:schemeClr val="bg1">
                    <a:lumMod val="95000"/>
                  </a:schemeClr>
                </a:solidFill>
              </a:rPr>
              <a:t>The deletion must be confirmed (Delete Y / N?).</a:t>
            </a:r>
          </a:p>
          <a:p>
            <a:pPr algn="just" fontAlgn="auto">
              <a:buFont typeface="+mj-lt"/>
              <a:buAutoNum type="arabicParenR"/>
            </a:pPr>
            <a:r>
              <a:rPr lang="en-US" altLang="fr-FR" dirty="0">
                <a:solidFill>
                  <a:schemeClr val="bg1">
                    <a:lumMod val="95000"/>
                  </a:schemeClr>
                </a:solidFill>
              </a:rPr>
              <a:t>The basic balance must be greater than 1000 DH.</a:t>
            </a:r>
          </a:p>
          <a:p>
            <a:pPr marL="0" indent="0" algn="just" fontAlgn="auto">
              <a:buNone/>
            </a:pPr>
            <a:r>
              <a:rPr lang="en-US" altLang="fr-FR" b="1" dirty="0">
                <a:solidFill>
                  <a:schemeClr val="accent1"/>
                </a:solidFill>
              </a:rPr>
              <a:t>	&lt;&lt; Operations management &gt;&gt;</a:t>
            </a:r>
          </a:p>
          <a:p>
            <a:pPr algn="just" fontAlgn="auto">
              <a:buFont typeface="+mj-lt"/>
              <a:buAutoNum type="arabicParenR"/>
            </a:pPr>
            <a:r>
              <a:rPr lang="en-US" altLang="fr-FR" dirty="0">
                <a:solidFill>
                  <a:schemeClr val="bg1">
                    <a:lumMod val="95000"/>
                  </a:schemeClr>
                </a:solidFill>
              </a:rPr>
              <a:t>The withdrawal must not exceed 700 DH.</a:t>
            </a:r>
            <a:endParaRPr lang="fr-FR" altLang="fr-FR" dirty="0">
              <a:solidFill>
                <a:schemeClr val="bg1">
                  <a:lumMod val="95000"/>
                </a:schemeClr>
              </a:solidFill>
            </a:endParaRPr>
          </a:p>
        </p:txBody>
      </p:sp>
    </p:spTree>
    <p:extLst>
      <p:ext uri="{BB962C8B-B14F-4D97-AF65-F5344CB8AC3E}">
        <p14:creationId xmlns:p14="http://schemas.microsoft.com/office/powerpoint/2010/main" val="1334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 y="0"/>
            <a:ext cx="9144000" cy="6858000"/>
          </a:xfrm>
          <a:prstGeom prst="rect">
            <a:avLst/>
          </a:prstGeom>
        </p:spPr>
      </p:pic>
      <p:sp>
        <p:nvSpPr>
          <p:cNvPr id="5" name="Rectangle 2"/>
          <p:cNvSpPr txBox="1">
            <a:spLocks noChangeArrowheads="1"/>
          </p:cNvSpPr>
          <p:nvPr/>
        </p:nvSpPr>
        <p:spPr>
          <a:xfrm>
            <a:off x="-17172" y="3124200"/>
            <a:ext cx="9144000"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fr-FR" dirty="0"/>
              <a:t>      “The stages of implementation ”</a:t>
            </a:r>
          </a:p>
        </p:txBody>
      </p:sp>
    </p:spTree>
    <p:extLst>
      <p:ext uri="{BB962C8B-B14F-4D97-AF65-F5344CB8AC3E}">
        <p14:creationId xmlns:p14="http://schemas.microsoft.com/office/powerpoint/2010/main" val="328958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6dee5a70adae845c2a3d7f378dc2a2870bde8"/>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1322</TotalTime>
  <Words>692</Words>
  <Application>Microsoft Office PowerPoint</Application>
  <PresentationFormat>Affichage à l'écran (4:3)</PresentationFormat>
  <Paragraphs>132</Paragraphs>
  <Slides>20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Kozuka Mincho Pr6N B</vt:lpstr>
      <vt:lpstr>MV Boli</vt:lpstr>
      <vt:lpstr>Trebuchet MS</vt:lpstr>
      <vt:lpstr>Vijaya</vt:lpstr>
      <vt:lpstr>Wingdings</vt:lpstr>
      <vt:lpstr>Wingdings 3</vt:lpstr>
      <vt:lpstr>Facet</vt:lpstr>
      <vt:lpstr>Mini Project In C Language</vt:lpstr>
      <vt:lpstr>      Mini Project In C Language: Plan</vt:lpstr>
      <vt:lpstr>  “Mini project specifications”</vt:lpstr>
      <vt:lpstr>Mini project specifications</vt:lpstr>
      <vt:lpstr>Mini project specifications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Mini Project In C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Programmation C</dc:title>
  <dc:creator>Rida Khouna</dc:creator>
  <cp:lastModifiedBy>Khouna Rida</cp:lastModifiedBy>
  <cp:revision>129</cp:revision>
  <dcterms:created xsi:type="dcterms:W3CDTF">2015-01-31T22:40:59Z</dcterms:created>
  <dcterms:modified xsi:type="dcterms:W3CDTF">2020-03-24T21:12:01Z</dcterms:modified>
</cp:coreProperties>
</file>