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1"/>
  </p:notesMasterIdLst>
  <p:sldIdLst>
    <p:sldId id="278" r:id="rId5"/>
    <p:sldId id="279" r:id="rId6"/>
    <p:sldId id="280" r:id="rId7"/>
    <p:sldId id="281" r:id="rId8"/>
    <p:sldId id="282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19" autoAdjust="0"/>
  </p:normalViewPr>
  <p:slideViewPr>
    <p:cSldViewPr snapToGrid="0">
      <p:cViewPr varScale="1">
        <p:scale>
          <a:sx n="82" d="100"/>
          <a:sy n="82" d="100"/>
        </p:scale>
        <p:origin x="52" y="15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42BF0-7E6D-7DF0-0DB1-F5FACA161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38A29D-897D-FD03-3718-D8005F3088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DA8747-FB2A-8505-4588-BE768BF7E2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D2A79-1E74-86D8-F56F-4445818A4D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12392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Agile vs Waterfall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sz="2300" dirty="0"/>
              <a:t>By:</a:t>
            </a:r>
          </a:p>
          <a:p>
            <a:pPr algn="l"/>
            <a:r>
              <a:rPr lang="en-US" sz="2300" dirty="0"/>
              <a:t>Gerald Blue 2025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Scrum-Agile roles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92500" lnSpcReduction="20000"/>
          </a:bodyPr>
          <a:lstStyle/>
          <a:p>
            <a:r>
              <a:rPr lang="en-US" sz="2400" dirty="0"/>
              <a:t>Scrum Master: Facilitates events, removes blockers, ensures transparency</a:t>
            </a:r>
          </a:p>
          <a:p>
            <a:r>
              <a:rPr lang="en-US" sz="2400" dirty="0"/>
              <a:t>Product Owner: Represents stakeholders, prioritizes backlog, defines acceptance criteria.</a:t>
            </a:r>
          </a:p>
          <a:p>
            <a:r>
              <a:rPr lang="en-US" sz="2400" dirty="0"/>
              <a:t>Developer/Testers: Build, test, and deliver increments of value.</a:t>
            </a:r>
          </a:p>
          <a:p>
            <a:pPr marL="36900" indent="0">
              <a:buNone/>
            </a:pPr>
            <a:r>
              <a:rPr lang="en-US" sz="2400" dirty="0"/>
              <a:t>Each role contributes to collaboration alignment, and delivery of a working product.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A19EE-CC49-556B-0942-CF5537D51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Agile 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E1F31-EA5D-9940-A4D5-82DDA2C0E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Requirements: Captured as evolving user stories.</a:t>
            </a:r>
          </a:p>
          <a:p>
            <a:r>
              <a:rPr lang="en-US" dirty="0"/>
              <a:t>Design &amp; Development: Iterative and incremental, sprint-based work.</a:t>
            </a:r>
          </a:p>
          <a:p>
            <a:r>
              <a:rPr lang="en-US" dirty="0"/>
              <a:t>Testing: Continuous validation with acceptance criteria and test cases.</a:t>
            </a:r>
          </a:p>
          <a:p>
            <a:r>
              <a:rPr lang="en-US" dirty="0"/>
              <a:t>Deployment &amp; Feedback: Features delivered incrementally with stakeholder reviews.</a:t>
            </a:r>
          </a:p>
          <a:p>
            <a:r>
              <a:rPr lang="en-US" dirty="0"/>
              <a:t>Agile enables flexibility, reduces risk,  and improves user satisfaction.</a:t>
            </a:r>
          </a:p>
        </p:txBody>
      </p:sp>
    </p:spTree>
    <p:extLst>
      <p:ext uri="{BB962C8B-B14F-4D97-AF65-F5344CB8AC3E}">
        <p14:creationId xmlns:p14="http://schemas.microsoft.com/office/powerpoint/2010/main" val="2536590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160459-FD25-AE3D-555B-973C60032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F421DE74-AC6F-3ECC-6391-4EDEEFCA9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940553-9199-CF6C-02A9-AF0CFD150C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78F7A987-5E37-A3C8-19FF-8C588F2C43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DFCB4A8-8020-C3DD-D13C-95A4B4FBF5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609600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Waterfall vs. Agile	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8A012961-EFB4-176D-0652-A16603232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1732449"/>
            <a:ext cx="4403596" cy="4058751"/>
          </a:xfrm>
        </p:spPr>
        <p:txBody>
          <a:bodyPr anchor="t">
            <a:normAutofit fontScale="85000" lnSpcReduction="10000"/>
          </a:bodyPr>
          <a:lstStyle/>
          <a:p>
            <a:pPr marL="36900" lvl="0" indent="0">
              <a:buNone/>
            </a:pPr>
            <a:r>
              <a:rPr lang="en-US" sz="2400" dirty="0"/>
              <a:t>Waterfall: Liner, rigid, sequential phases.</a:t>
            </a:r>
          </a:p>
          <a:p>
            <a:pPr marL="36900" lvl="0" indent="0">
              <a:buNone/>
            </a:pPr>
            <a:r>
              <a:rPr lang="en-US" sz="2400" dirty="0"/>
              <a:t>Difficult to adapt once requirements change.</a:t>
            </a:r>
          </a:p>
          <a:p>
            <a:pPr marL="36900" lvl="0" indent="0">
              <a:buNone/>
            </a:pPr>
            <a:r>
              <a:rPr lang="en-US" sz="2400" dirty="0"/>
              <a:t>Agile: Continuous Feedback loop, adaptive, and customer-focused. Responds to change efficiently.</a:t>
            </a:r>
          </a:p>
          <a:p>
            <a:pPr marL="36900" lvl="0" indent="0">
              <a:buNone/>
            </a:pPr>
            <a:r>
              <a:rPr lang="en-US" sz="2400" dirty="0"/>
              <a:t>Example: In SNHU Travel, requirement changes would require restarting phases in Waterfall, but Agile allowed backlog refinement and rapid adjustment.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2330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CE1AE-73E6-1C7F-2485-71914D418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13F17-9D0B-F600-C3A3-CA95F8B2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Agile: Best when requirements evolve, stakeholder feedback is essential, and rapid delivery is needed.</a:t>
            </a:r>
          </a:p>
          <a:p>
            <a:r>
              <a:rPr lang="en-US" dirty="0"/>
              <a:t>Waterfall: Best when requirements are fix in scope is clear and compliance is critical.</a:t>
            </a:r>
          </a:p>
          <a:p>
            <a:r>
              <a:rPr lang="en-US" dirty="0"/>
              <a:t>Decision: For SNHU Travel, Agile is the better choice because of its evolving needs and user-driven requirements.</a:t>
            </a:r>
          </a:p>
        </p:txBody>
      </p:sp>
    </p:spTree>
    <p:extLst>
      <p:ext uri="{BB962C8B-B14F-4D97-AF65-F5344CB8AC3E}">
        <p14:creationId xmlns:p14="http://schemas.microsoft.com/office/powerpoint/2010/main" val="568043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EDA3C-E506-C9DE-0564-D937B317D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DFCEF-8E3A-78BC-86D4-7E236D9CE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DEF81-EC2B-5660-1A2B-D41D5127F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Catlin, R., &amp; Watkins, C. (2021). Agile auditing: Fundamentals and applications. John Wiley &amp; Sons.</a:t>
            </a:r>
          </a:p>
          <a:p>
            <a:endParaRPr lang="en-US" dirty="0"/>
          </a:p>
          <a:p>
            <a:r>
              <a:rPr lang="en-US" dirty="0"/>
              <a:t>Chhaya, Y. (2023). Ultimate agile administration with Jira: Solutions for agile project administration using dashboards, automation rules, and plugin integration with Jira. Orange Education PVT Ltd.</a:t>
            </a:r>
          </a:p>
          <a:p>
            <a:endParaRPr lang="en-US" dirty="0"/>
          </a:p>
          <a:p>
            <a:r>
              <a:rPr lang="en-US" dirty="0"/>
              <a:t>Cohn, M. (2018). Succeeding with Agile: Software development using Scrum (2nd ed.). Addison Wesley.</a:t>
            </a:r>
          </a:p>
          <a:p>
            <a:endParaRPr lang="en-US" dirty="0"/>
          </a:p>
          <a:p>
            <a:r>
              <a:rPr lang="en-US" dirty="0"/>
              <a:t>Schwaber, K., &amp; Sutherland, J. (2020). The Scrum Guide (November 2020 ed.). Scrum.org. https://scrumguides.org/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8252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3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{465A8526-523C-42D2-BFA2-3B7D0D875EF8}TFe742eee6-54b3-45e8-a03d-f3d997f9b6caf6c338c2_win32-3734725ae7e2</Template>
  <TotalTime>25</TotalTime>
  <Words>351</Words>
  <Application>Microsoft Office PowerPoint</Application>
  <PresentationFormat>Widescreen</PresentationFormat>
  <Paragraphs>33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Goudy Old Style</vt:lpstr>
      <vt:lpstr>Wingdings 2</vt:lpstr>
      <vt:lpstr>SlateVTI</vt:lpstr>
      <vt:lpstr>Agile vs Waterfall</vt:lpstr>
      <vt:lpstr>Scrum-Agile roles </vt:lpstr>
      <vt:lpstr>Agile SDLC Phases</vt:lpstr>
      <vt:lpstr>Waterfall vs. Agile </vt:lpstr>
      <vt:lpstr>Which One?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Gerald Blue</dc:creator>
  <cp:lastModifiedBy>Gerald Blue</cp:lastModifiedBy>
  <cp:revision>1</cp:revision>
  <dcterms:created xsi:type="dcterms:W3CDTF">2025-08-18T04:22:26Z</dcterms:created>
  <dcterms:modified xsi:type="dcterms:W3CDTF">2025-08-18T04:47:39Z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