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24384000" cy="13716000"/>
  <p:notesSz cx="6858000" cy="9144000"/>
  <p:defaultTextStyle>
    <a:lvl1pPr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indent="4572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indent="9144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indent="13716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indent="18288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indent="22860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indent="27432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indent="32004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indent="36576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 b="on" i="on">
        <a:srgbClr val="000000"/>
        <a:latin typeface="Calibri"/>
        <a:ea typeface="Calibri"/>
        <a:cs typeface="Calibri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srgbClr val="FFFFFF"/>
        <a:latin typeface="Calibri"/>
        <a:ea typeface="Calibri"/>
        <a:cs typeface="Calibri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srgbClr val="FFFFFF"/>
        <a:latin typeface="Calibri"/>
        <a:ea typeface="Calibri"/>
        <a:cs typeface="Calibri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srgbClr val="FFFFFF"/>
        <a:latin typeface="Calibri"/>
        <a:ea typeface="Calibri"/>
        <a:cs typeface="Calibri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 hasCustomPrompt="1"/>
          </p:nvPr>
        </p:nvSpPr>
        <p:spPr>
          <a:xfrm>
            <a:off x="4419600" y="3689350"/>
            <a:ext cx="15544800" cy="4083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7" name="Shape 7"/>
          <p:cNvSpPr/>
          <p:nvPr>
            <p:ph type="body" idx="1" hasCustomPrompt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One</a:t>
            </a:r>
            <a:endParaRPr sz="6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Two</a:t>
            </a:r>
            <a:endParaRPr sz="6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Three</a:t>
            </a:r>
            <a:endParaRPr sz="6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Four</a:t>
            </a:r>
            <a:endParaRPr sz="6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Five</a:t>
            </a:r>
            <a:endParaRPr sz="6400">
              <a:solidFill>
                <a:srgbClr val="888888"/>
              </a:solidFill>
            </a:endParaRP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40" name="Shape 40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 hasCustomPrompt="1"/>
          </p:nvPr>
        </p:nvSpPr>
        <p:spPr>
          <a:xfrm>
            <a:off x="16306800" y="0"/>
            <a:ext cx="4114800" cy="12801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44" name="Shape 44"/>
          <p:cNvSpPr/>
          <p:nvPr>
            <p:ph type="body" idx="1" hasCustomPrompt="1"/>
          </p:nvPr>
        </p:nvSpPr>
        <p:spPr>
          <a:xfrm>
            <a:off x="3962400" y="549276"/>
            <a:ext cx="12039600" cy="131667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  <a:endParaRPr sz="11200"/>
          </a:p>
        </p:txBody>
      </p:sp>
      <p:sp>
        <p:nvSpPr>
          <p:cNvPr id="48" name="Shape 48"/>
          <p:cNvSpPr/>
          <p:nvPr>
            <p:ph type="body" idx="1" hasCustomPrompt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5600"/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5600"/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5600"/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5600"/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  <a:endParaRPr sz="5600"/>
          </a:p>
          <a:p>
            <a:pPr lvl="1">
              <a:defRPr sz="1800"/>
            </a:pPr>
            <a:r>
              <a:rPr sz="5600"/>
              <a:t>Body Level Two</a:t>
            </a:r>
            <a:endParaRPr sz="5600"/>
          </a:p>
          <a:p>
            <a:pPr lvl="2">
              <a:defRPr sz="1800"/>
            </a:pPr>
            <a:r>
              <a:rPr sz="5600"/>
              <a:t>Body Level Three</a:t>
            </a:r>
            <a:endParaRPr sz="5600"/>
          </a:p>
          <a:p>
            <a:pPr lvl="3">
              <a:defRPr sz="1800"/>
            </a:pPr>
            <a:r>
              <a:rPr sz="5600"/>
              <a:t>Body Level Four</a:t>
            </a:r>
            <a:endParaRPr sz="5600"/>
          </a:p>
          <a:p>
            <a:pPr lvl="4">
              <a:defRPr sz="1800"/>
            </a:pPr>
            <a:r>
              <a:rPr sz="5600"/>
              <a:t>Body Level Five</a:t>
            </a:r>
            <a:endParaRPr sz="560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11" name="Shape 11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 hasCustomPrompt="1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pPr lvl="0">
              <a:defRPr sz="1800" b="0" cap="none"/>
            </a:pPr>
            <a:r>
              <a:rPr sz="8000" b="1" cap="all"/>
              <a:t>Title Text</a:t>
            </a:r>
            <a:endParaRPr sz="8000" b="1" cap="all"/>
          </a:p>
        </p:txBody>
      </p:sp>
      <p:sp>
        <p:nvSpPr>
          <p:cNvPr id="15" name="Shape 15"/>
          <p:cNvSpPr/>
          <p:nvPr>
            <p:ph type="body" idx="1" hasCustomPrompt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One</a:t>
            </a:r>
            <a:endParaRPr sz="4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Two</a:t>
            </a:r>
            <a:endParaRPr sz="4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Three</a:t>
            </a:r>
            <a:endParaRPr sz="4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Four</a:t>
            </a:r>
            <a:endParaRPr sz="4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Five</a:t>
            </a:r>
            <a:endParaRPr sz="4000">
              <a:solidFill>
                <a:srgbClr val="888888"/>
              </a:solidFill>
            </a:endParaRP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19" name="Shape 19"/>
          <p:cNvSpPr/>
          <p:nvPr>
            <p:ph type="body" idx="1" hasCustomPrompt="1"/>
          </p:nvPr>
        </p:nvSpPr>
        <p:spPr>
          <a:xfrm>
            <a:off x="3962400" y="3200400"/>
            <a:ext cx="8077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 hasCustomPrompt="1"/>
          </p:nvPr>
        </p:nvSpPr>
        <p:spPr>
          <a:xfrm>
            <a:off x="3962400" y="513621"/>
            <a:ext cx="16459200" cy="2357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23" name="Shape 23"/>
          <p:cNvSpPr/>
          <p:nvPr>
            <p:ph type="body" idx="1" hasCustomPrompt="1"/>
          </p:nvPr>
        </p:nvSpPr>
        <p:spPr>
          <a:xfrm>
            <a:off x="3962400" y="2870930"/>
            <a:ext cx="8080376" cy="1478821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 b="0"/>
            </a:pPr>
            <a:r>
              <a:rPr sz="4800" b="1"/>
              <a:t>Body Level One</a:t>
            </a:r>
            <a:endParaRPr sz="4800" b="1"/>
          </a:p>
          <a:p>
            <a:pPr lvl="1">
              <a:defRPr sz="1800" b="0"/>
            </a:pPr>
            <a:r>
              <a:rPr sz="4800" b="1"/>
              <a:t>Body Level Two</a:t>
            </a:r>
            <a:endParaRPr sz="4800" b="1"/>
          </a:p>
          <a:p>
            <a:pPr lvl="2">
              <a:defRPr sz="1800" b="0"/>
            </a:pPr>
            <a:r>
              <a:rPr sz="4800" b="1"/>
              <a:t>Body Level Three</a:t>
            </a:r>
            <a:endParaRPr sz="4800" b="1"/>
          </a:p>
          <a:p>
            <a:pPr lvl="3">
              <a:defRPr sz="1800" b="0"/>
            </a:pPr>
            <a:r>
              <a:rPr sz="4800" b="1"/>
              <a:t>Body Level Four</a:t>
            </a:r>
            <a:endParaRPr sz="4800" b="1"/>
          </a:p>
          <a:p>
            <a:pPr lvl="4">
              <a:defRPr sz="1800" b="0"/>
            </a:pPr>
            <a:r>
              <a:rPr sz="4800" b="1"/>
              <a:t>Body Level Five</a:t>
            </a:r>
            <a:endParaRPr sz="4800" b="1"/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 hasCustomPrompt="1"/>
          </p:nvPr>
        </p:nvSpPr>
        <p:spPr>
          <a:xfrm>
            <a:off x="3962400" y="0"/>
            <a:ext cx="6016627" cy="2870200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  <a:endParaRPr sz="11200"/>
          </a:p>
        </p:txBody>
      </p:sp>
      <p:sp>
        <p:nvSpPr>
          <p:cNvPr id="32" name="Shape 32"/>
          <p:cNvSpPr/>
          <p:nvPr>
            <p:ph type="body" idx="1" hasCustomPrompt="1"/>
          </p:nvPr>
        </p:nvSpPr>
        <p:spPr>
          <a:xfrm>
            <a:off x="10198100" y="546100"/>
            <a:ext cx="10223500" cy="1316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 hasCustomPrompt="1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  <a:endParaRPr sz="11200"/>
          </a:p>
        </p:txBody>
      </p:sp>
      <p:sp>
        <p:nvSpPr>
          <p:cNvPr id="36" name="Shape 36"/>
          <p:cNvSpPr/>
          <p:nvPr>
            <p:ph type="body" idx="1" hasCustomPrompt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  <a:endParaRPr sz="2800"/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962400" y="184152"/>
            <a:ext cx="16459200" cy="3016249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normAutofit/>
          </a:bodyPr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6154400" y="12802234"/>
            <a:ext cx="42672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685800" indent="-68580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1110615" indent="-653415" algn="ctr">
        <a:spcBef>
          <a:spcPts val="700"/>
        </a:spcBef>
        <a:buSzPct val="100000"/>
        <a:buFont typeface="Arial" panose="020B0604020202020204"/>
        <a:buChar char="–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524000" indent="-60960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2103120" indent="-731520" algn="ctr">
        <a:spcBef>
          <a:spcPts val="700"/>
        </a:spcBef>
        <a:buSzPct val="100000"/>
        <a:buFont typeface="Arial" panose="020B0604020202020204"/>
        <a:buChar char="–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560320" indent="-731520" algn="ctr">
        <a:spcBef>
          <a:spcPts val="700"/>
        </a:spcBef>
        <a:buSzPct val="100000"/>
        <a:buFont typeface="Arial" panose="020B0604020202020204"/>
        <a:buChar char="»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30175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747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9319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3891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833937" y="2329259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11200"/>
              <a:t>JavaScript深入浅出</a:t>
            </a:r>
            <a:endParaRPr sz="11200"/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表达式和运算符</a:t>
            </a:r>
            <a:endParaRPr sz="5600"/>
          </a:p>
        </p:txBody>
      </p:sp>
      <p:sp>
        <p:nvSpPr>
          <p:cNvPr id="54" name="Shape 54"/>
          <p:cNvSpPr/>
          <p:nvPr/>
        </p:nvSpPr>
        <p:spPr>
          <a:xfrm>
            <a:off x="10894580" y="12292176"/>
            <a:ext cx="2594840" cy="1122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defTabSz="584200">
              <a:lnSpc>
                <a:spcPct val="100000"/>
              </a:lnSpc>
              <a:defRPr sz="5600"/>
            </a:lvl1pPr>
          </a:lstStyle>
          <a:p>
            <a:pPr lvl="0">
              <a:defRPr sz="1800"/>
            </a:pPr>
            <a:r>
              <a:rPr sz="5600"/>
              <a:t>@Bosn</a:t>
            </a:r>
            <a:endParaRPr sz="560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  <a:endParaRPr sz="4380">
              <a:solidFill>
                <a:srgbClr val="FFFFFF"/>
              </a:solidFill>
            </a:endParaRPr>
          </a:p>
        </p:txBody>
      </p:sp>
      <p:pic>
        <p:nvPicPr>
          <p:cNvPr id="127" name="图片 126"/>
          <p:cNvPicPr/>
          <p:nvPr/>
        </p:nvPicPr>
        <p:blipFill>
          <a:blip r:embed="rId1"/>
          <a:stretch>
            <a:fillRect/>
          </a:stretch>
        </p:blipFill>
        <p:spPr>
          <a:xfrm>
            <a:off x="6640179" y="6418984"/>
            <a:ext cx="1774161" cy="878032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28" name="Shape 128"/>
          <p:cNvSpPr/>
          <p:nvPr/>
        </p:nvSpPr>
        <p:spPr>
          <a:xfrm>
            <a:off x="10459526" y="2329584"/>
            <a:ext cx="4125347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原始表达式</a:t>
            </a:r>
            <a:endParaRPr sz="3600"/>
          </a:p>
        </p:txBody>
      </p:sp>
      <p:sp>
        <p:nvSpPr>
          <p:cNvPr id="129" name="Shape 129"/>
          <p:cNvSpPr/>
          <p:nvPr/>
        </p:nvSpPr>
        <p:spPr>
          <a:xfrm>
            <a:off x="10459526" y="3980584"/>
            <a:ext cx="4125347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初始化表达式</a:t>
            </a:r>
            <a:endParaRPr sz="3600"/>
          </a:p>
        </p:txBody>
      </p:sp>
      <p:sp>
        <p:nvSpPr>
          <p:cNvPr id="130" name="Shape 130"/>
          <p:cNvSpPr/>
          <p:nvPr/>
        </p:nvSpPr>
        <p:spPr>
          <a:xfrm>
            <a:off x="10459526" y="5631584"/>
            <a:ext cx="4125348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函数表达式</a:t>
            </a:r>
            <a:endParaRPr sz="3600"/>
          </a:p>
        </p:txBody>
      </p:sp>
      <p:sp>
        <p:nvSpPr>
          <p:cNvPr id="131" name="Shape 131"/>
          <p:cNvSpPr/>
          <p:nvPr/>
        </p:nvSpPr>
        <p:spPr>
          <a:xfrm>
            <a:off x="10459526" y="7282584"/>
            <a:ext cx="4125348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属性访问表达式</a:t>
            </a:r>
            <a:endParaRPr sz="3600"/>
          </a:p>
        </p:txBody>
      </p:sp>
      <p:sp>
        <p:nvSpPr>
          <p:cNvPr id="132" name="Shape 132"/>
          <p:cNvSpPr/>
          <p:nvPr/>
        </p:nvSpPr>
        <p:spPr>
          <a:xfrm>
            <a:off x="10459526" y="8933584"/>
            <a:ext cx="4125348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调用表达式</a:t>
            </a:r>
            <a:endParaRPr sz="3600"/>
          </a:p>
        </p:txBody>
      </p:sp>
      <p:sp>
        <p:nvSpPr>
          <p:cNvPr id="133" name="Shape 133"/>
          <p:cNvSpPr/>
          <p:nvPr/>
        </p:nvSpPr>
        <p:spPr>
          <a:xfrm>
            <a:off x="10459526" y="10584584"/>
            <a:ext cx="4125348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对象创建表达式</a:t>
            </a:r>
            <a:endParaRPr sz="3600"/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525000" y="5918200"/>
            <a:ext cx="5416566" cy="1764904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38" name="Shape 13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9509065" y="5763259"/>
            <a:ext cx="5365870" cy="21894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12000">
                <a:solidFill>
                  <a:srgbClr val="7C9647"/>
                </a:solidFill>
              </a:rPr>
              <a:t>10</a:t>
            </a:r>
            <a:r>
              <a:rPr sz="12000"/>
              <a:t> </a:t>
            </a:r>
            <a:r>
              <a:rPr sz="12000">
                <a:solidFill>
                  <a:srgbClr val="F79646"/>
                </a:solidFill>
              </a:rPr>
              <a:t>*</a:t>
            </a:r>
            <a:r>
              <a:rPr sz="12000"/>
              <a:t> 20</a:t>
            </a:r>
            <a:endParaRPr sz="12000"/>
          </a:p>
        </p:txBody>
      </p:sp>
      <p:sp>
        <p:nvSpPr>
          <p:cNvPr id="140" name="Shape 140"/>
          <p:cNvSpPr/>
          <p:nvPr/>
        </p:nvSpPr>
        <p:spPr>
          <a:xfrm flipV="1">
            <a:off x="12233282" y="7058305"/>
            <a:ext cx="1" cy="1503063"/>
          </a:xfrm>
          <a:prstGeom prst="line">
            <a:avLst/>
          </a:prstGeom>
          <a:ln w="50800">
            <a:solidFill>
              <a:srgbClr val="F79646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12211878" y="8587292"/>
            <a:ext cx="1117536" cy="1"/>
          </a:xfrm>
          <a:prstGeom prst="line">
            <a:avLst/>
          </a:prstGeom>
          <a:ln w="50800">
            <a:solidFill>
              <a:srgbClr val="F79646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13491210" y="8197402"/>
            <a:ext cx="1567181" cy="7797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运算符</a:t>
            </a:r>
            <a:endParaRPr sz="3600"/>
          </a:p>
        </p:txBody>
      </p:sp>
      <p:sp>
        <p:nvSpPr>
          <p:cNvPr id="143" name="Shape 143"/>
          <p:cNvSpPr/>
          <p:nvPr/>
        </p:nvSpPr>
        <p:spPr>
          <a:xfrm flipV="1">
            <a:off x="14909800" y="5376985"/>
            <a:ext cx="566615" cy="566615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15544118" y="4565202"/>
            <a:ext cx="2481581" cy="7797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复合表达式</a:t>
            </a:r>
            <a:endParaRPr sz="3600"/>
          </a:p>
        </p:txBody>
      </p:sp>
      <p:sp>
        <p:nvSpPr>
          <p:cNvPr id="145" name="Shape 145"/>
          <p:cNvSpPr/>
          <p:nvPr/>
        </p:nvSpPr>
        <p:spPr>
          <a:xfrm flipH="1">
            <a:off x="8270254" y="6745785"/>
            <a:ext cx="1567181" cy="1"/>
          </a:xfrm>
          <a:prstGeom prst="line">
            <a:avLst/>
          </a:prstGeom>
          <a:ln w="50800">
            <a:solidFill>
              <a:srgbClr val="9BBB59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5744210" y="6355896"/>
            <a:ext cx="2481580" cy="7797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原始表达式</a:t>
            </a:r>
            <a:endParaRPr sz="3600"/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3814014" y="2003719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赋值</a:t>
            </a:r>
            <a:endParaRPr sz="3600"/>
          </a:p>
        </p:txBody>
      </p:sp>
      <p:sp>
        <p:nvSpPr>
          <p:cNvPr id="152" name="Shape 152"/>
          <p:cNvSpPr/>
          <p:nvPr/>
        </p:nvSpPr>
        <p:spPr>
          <a:xfrm>
            <a:off x="13814014" y="3488174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比较</a:t>
            </a:r>
            <a:endParaRPr sz="3600"/>
          </a:p>
        </p:txBody>
      </p:sp>
      <p:sp>
        <p:nvSpPr>
          <p:cNvPr id="153" name="Shape 153"/>
          <p:cNvSpPr/>
          <p:nvPr/>
        </p:nvSpPr>
        <p:spPr>
          <a:xfrm>
            <a:off x="13814015" y="4972629"/>
            <a:ext cx="2143592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算术</a:t>
            </a:r>
            <a:endParaRPr sz="3600"/>
          </a:p>
        </p:txBody>
      </p:sp>
      <p:sp>
        <p:nvSpPr>
          <p:cNvPr id="154" name="Shape 154"/>
          <p:cNvSpPr/>
          <p:nvPr/>
        </p:nvSpPr>
        <p:spPr>
          <a:xfrm>
            <a:off x="13814014" y="6457084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位</a:t>
            </a:r>
            <a:endParaRPr sz="3600"/>
          </a:p>
        </p:txBody>
      </p:sp>
      <p:sp>
        <p:nvSpPr>
          <p:cNvPr id="155" name="Shape 155"/>
          <p:cNvSpPr/>
          <p:nvPr/>
        </p:nvSpPr>
        <p:spPr>
          <a:xfrm>
            <a:off x="13814014" y="7941540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逻辑</a:t>
            </a:r>
            <a:endParaRPr sz="3600"/>
          </a:p>
        </p:txBody>
      </p:sp>
      <p:sp>
        <p:nvSpPr>
          <p:cNvPr id="156" name="Shape 156"/>
          <p:cNvSpPr/>
          <p:nvPr/>
        </p:nvSpPr>
        <p:spPr>
          <a:xfrm>
            <a:off x="13814014" y="9425995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字符串</a:t>
            </a:r>
            <a:endParaRPr sz="3600"/>
          </a:p>
        </p:txBody>
      </p:sp>
      <p:sp>
        <p:nvSpPr>
          <p:cNvPr id="157" name="Shape 157"/>
          <p:cNvSpPr/>
          <p:nvPr/>
        </p:nvSpPr>
        <p:spPr>
          <a:xfrm>
            <a:off x="13733688" y="10910450"/>
            <a:ext cx="214359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特殊</a:t>
            </a:r>
            <a:endParaRPr sz="3600"/>
          </a:p>
        </p:txBody>
      </p:sp>
      <p:sp>
        <p:nvSpPr>
          <p:cNvPr id="158" name="Shape 158"/>
          <p:cNvSpPr/>
          <p:nvPr/>
        </p:nvSpPr>
        <p:spPr>
          <a:xfrm>
            <a:off x="3747211" y="4808427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一元</a:t>
            </a:r>
            <a:endParaRPr sz="3600"/>
          </a:p>
        </p:txBody>
      </p:sp>
      <p:sp>
        <p:nvSpPr>
          <p:cNvPr id="159" name="Shape 159"/>
          <p:cNvSpPr/>
          <p:nvPr/>
        </p:nvSpPr>
        <p:spPr>
          <a:xfrm>
            <a:off x="3747210" y="6457084"/>
            <a:ext cx="2143596" cy="801832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二元</a:t>
            </a:r>
            <a:endParaRPr sz="3600"/>
          </a:p>
        </p:txBody>
      </p:sp>
      <p:sp>
        <p:nvSpPr>
          <p:cNvPr id="160" name="Shape 160"/>
          <p:cNvSpPr/>
          <p:nvPr/>
        </p:nvSpPr>
        <p:spPr>
          <a:xfrm>
            <a:off x="3747211" y="8105742"/>
            <a:ext cx="214359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三元</a:t>
            </a:r>
            <a:endParaRPr sz="3600"/>
          </a:p>
        </p:txBody>
      </p:sp>
      <p:sp>
        <p:nvSpPr>
          <p:cNvPr id="161" name="Shape 161"/>
          <p:cNvSpPr/>
          <p:nvPr/>
        </p:nvSpPr>
        <p:spPr>
          <a:xfrm>
            <a:off x="6830779" y="4808427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+num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6830779" y="6457084"/>
            <a:ext cx="3548776" cy="801832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+ b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830779" y="8105742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 ? a : b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7107062" y="2003719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x += 1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7107062" y="3570275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== b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7107062" y="4972629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- b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7107062" y="6457084"/>
            <a:ext cx="3548777" cy="801832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 | b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7107062" y="7941540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exp1 &amp;&amp; exp2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7107064" y="9425995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“a” + “b”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7107064" y="10910450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delete obj.x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9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9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6" animBg="1" advAuto="0"/>
      <p:bldP spid="157" grpId="13" animBg="1" advAuto="0"/>
      <p:bldP spid="165" grpId="4" animBg="1" advAuto="0"/>
      <p:bldP spid="154" grpId="7" animBg="1" advAuto="0"/>
      <p:bldP spid="170" grpId="14" animBg="1" advAuto="0"/>
      <p:bldP spid="151" grpId="1" animBg="1" advAuto="0"/>
      <p:bldP spid="164" grpId="2" animBg="1" advAuto="0"/>
      <p:bldP spid="152" grpId="3" animBg="1" advAuto="0"/>
      <p:bldP spid="153" grpId="5" animBg="1" advAuto="0"/>
      <p:bldP spid="156" grpId="11" animBg="1" advAuto="0"/>
      <p:bldP spid="169" grpId="12" animBg="1" advAuto="0"/>
      <p:bldP spid="168" grpId="10" animBg="1" advAuto="0"/>
      <p:bldP spid="167" grpId="8" animBg="1" advAuto="0"/>
      <p:bldP spid="155" grpId="9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? :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058797" y="7601102"/>
            <a:ext cx="11124774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val = </a:t>
            </a:r>
            <a:r>
              <a:rPr sz="6000">
                <a:solidFill>
                  <a:srgbClr val="9A403E"/>
                </a:solidFill>
              </a:rPr>
              <a:t>true</a:t>
            </a:r>
            <a:r>
              <a:rPr sz="6000"/>
              <a:t> ? 1 : 2; </a:t>
            </a:r>
            <a:r>
              <a:rPr sz="6000">
                <a:solidFill>
                  <a:srgbClr val="7C9647"/>
                </a:solidFill>
              </a:rPr>
              <a:t>// val = 1</a:t>
            </a:r>
            <a:endParaRPr sz="6000">
              <a:solidFill>
                <a:srgbClr val="7C9647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0151757" y="4928717"/>
            <a:ext cx="2938855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c ? a : b</a:t>
            </a:r>
            <a:endParaRPr sz="6000"/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,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636994" y="7601102"/>
            <a:ext cx="9968380" cy="11861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val = (1, 2, 3); </a:t>
            </a:r>
            <a:r>
              <a:rPr sz="6000">
                <a:solidFill>
                  <a:srgbClr val="7C9647"/>
                </a:solidFill>
              </a:rPr>
              <a:t>// val = 3</a:t>
            </a:r>
            <a:endParaRPr sz="6000">
              <a:solidFill>
                <a:srgbClr val="7C9647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10865016" y="4928717"/>
            <a:ext cx="1512337" cy="11861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a, b</a:t>
            </a:r>
            <a:endParaRPr sz="6000"/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delete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8721764" y="6246647"/>
            <a:ext cx="11675438" cy="389509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{x : 1};</a:t>
            </a:r>
            <a:endParaRPr sz="6000"/>
          </a:p>
          <a:p>
            <a:pPr lvl="0" algn="l">
              <a:defRPr sz="1800"/>
            </a:pPr>
            <a:r>
              <a:rPr sz="6000"/>
              <a:t>obj.x;                      </a:t>
            </a:r>
            <a:r>
              <a:rPr sz="6000">
                <a:solidFill>
                  <a:srgbClr val="7C9647"/>
                </a:solidFill>
              </a:rPr>
              <a:t>// 1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delete</a:t>
            </a:r>
            <a:r>
              <a:rPr sz="6000"/>
              <a:t> obj.x;</a:t>
            </a:r>
            <a:endParaRPr sz="6000"/>
          </a:p>
          <a:p>
            <a:pPr lvl="0" algn="l">
              <a:defRPr sz="1800"/>
            </a:pPr>
            <a:r>
              <a:rPr sz="6000"/>
              <a:t>obj.x;                      </a:t>
            </a:r>
            <a:r>
              <a:rPr sz="6000">
                <a:solidFill>
                  <a:srgbClr val="7C9647"/>
                </a:solidFill>
              </a:rPr>
              <a:t>// undefined</a:t>
            </a:r>
            <a:endParaRPr sz="6000">
              <a:solidFill>
                <a:srgbClr val="7C9647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885228" y="3574262"/>
            <a:ext cx="4613544" cy="11861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3F6797"/>
                </a:solidFill>
              </a:rPr>
              <a:t>delete</a:t>
            </a:r>
            <a:r>
              <a:rPr sz="6000"/>
              <a:t> obj.x;</a:t>
            </a:r>
            <a:endParaRPr sz="6000"/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delete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6325632" y="3556000"/>
            <a:ext cx="11732737" cy="6604000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{};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C8A9E"/>
                </a:solidFill>
              </a:rPr>
              <a:t>Object</a:t>
            </a:r>
            <a:r>
              <a:rPr sz="6000"/>
              <a:t>.</a:t>
            </a:r>
            <a:r>
              <a:rPr sz="6000">
                <a:solidFill>
                  <a:srgbClr val="9A403E"/>
                </a:solidFill>
              </a:rPr>
              <a:t>defineProperty</a:t>
            </a:r>
            <a:r>
              <a:rPr sz="6000"/>
              <a:t>(obj, </a:t>
            </a:r>
            <a:r>
              <a:rPr sz="6000">
                <a:solidFill>
                  <a:srgbClr val="C67838"/>
                </a:solidFill>
              </a:rPr>
              <a:t>'x'</a:t>
            </a:r>
            <a:r>
              <a:rPr sz="6000"/>
              <a:t>, {</a:t>
            </a:r>
            <a:endParaRPr sz="6000"/>
          </a:p>
          <a:p>
            <a:pPr lvl="0" algn="l">
              <a:defRPr sz="1800"/>
            </a:pPr>
            <a:r>
              <a:rPr sz="6000"/>
              <a:t>	configurable : </a:t>
            </a:r>
            <a:r>
              <a:rPr sz="6000">
                <a:solidFill>
                  <a:srgbClr val="3C8A9E"/>
                </a:solidFill>
              </a:rPr>
              <a:t>false</a:t>
            </a:r>
            <a:r>
              <a:rPr sz="6000"/>
              <a:t>, </a:t>
            </a:r>
            <a:endParaRPr sz="6000"/>
          </a:p>
          <a:p>
            <a:pPr lvl="0" algn="l">
              <a:defRPr sz="1800"/>
            </a:pPr>
            <a:r>
              <a:rPr sz="6000"/>
              <a:t>	value : 1</a:t>
            </a:r>
            <a:endParaRPr sz="6000"/>
          </a:p>
          <a:p>
            <a:pPr lvl="0" algn="l">
              <a:defRPr sz="1800"/>
            </a:pPr>
            <a:r>
              <a:rPr sz="6000"/>
              <a:t>});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delete</a:t>
            </a:r>
            <a:r>
              <a:rPr sz="6000"/>
              <a:t> obj.x; </a:t>
            </a:r>
            <a:r>
              <a:rPr sz="6000">
                <a:solidFill>
                  <a:srgbClr val="7C9647"/>
                </a:solidFill>
              </a:rPr>
              <a:t>// false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/>
              <a:t>obj.x;            </a:t>
            </a:r>
            <a:r>
              <a:rPr sz="6000">
                <a:solidFill>
                  <a:srgbClr val="7C9647"/>
                </a:solidFill>
              </a:rPr>
              <a:t>// 1</a:t>
            </a:r>
            <a:endParaRPr sz="6000">
              <a:solidFill>
                <a:srgbClr val="7C9647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94" name="Shape 19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in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7772613" y="5813425"/>
            <a:ext cx="8838774" cy="208915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665082"/>
                </a:solidFill>
              </a:rPr>
              <a:t>window</a:t>
            </a:r>
            <a:r>
              <a:rPr sz="6000"/>
              <a:t>.x = 1;</a:t>
            </a:r>
            <a:endParaRPr sz="6000"/>
          </a:p>
          <a:p>
            <a:pPr lvl="0">
              <a:defRPr sz="1800"/>
            </a:pPr>
            <a:r>
              <a:rPr sz="6000">
                <a:solidFill>
                  <a:srgbClr val="C67838"/>
                </a:solidFill>
              </a:rPr>
              <a:t>‘x’</a:t>
            </a:r>
            <a:r>
              <a:rPr sz="6000">
                <a:solidFill>
                  <a:srgbClr val="3F6797"/>
                </a:solidFill>
              </a:rPr>
              <a:t> in</a:t>
            </a:r>
            <a:r>
              <a:rPr sz="6000"/>
              <a:t> </a:t>
            </a:r>
            <a:r>
              <a:rPr sz="6000">
                <a:solidFill>
                  <a:srgbClr val="665082"/>
                </a:solidFill>
              </a:rPr>
              <a:t>window</a:t>
            </a:r>
            <a:r>
              <a:rPr sz="6000"/>
              <a:t>; </a:t>
            </a:r>
            <a:r>
              <a:rPr sz="6000">
                <a:solidFill>
                  <a:srgbClr val="7C9647"/>
                </a:solidFill>
              </a:rPr>
              <a:t>// true</a:t>
            </a:r>
            <a:endParaRPr sz="6000">
              <a:solidFill>
                <a:srgbClr val="7C9647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instanceof, typeof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560655" y="6264909"/>
            <a:ext cx="13499327" cy="208915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/>
              <a:t>{} </a:t>
            </a:r>
            <a:r>
              <a:rPr sz="6000">
                <a:solidFill>
                  <a:srgbClr val="3F6797"/>
                </a:solidFill>
              </a:rPr>
              <a:t>instanceof</a:t>
            </a:r>
            <a:r>
              <a:rPr sz="6000"/>
              <a:t> Object                </a:t>
            </a:r>
            <a:r>
              <a:rPr sz="6000">
                <a:solidFill>
                  <a:srgbClr val="7C9647"/>
                </a:solidFill>
              </a:rPr>
              <a:t>// true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typeof</a:t>
            </a:r>
            <a:r>
              <a:rPr sz="6000"/>
              <a:t> 100 === </a:t>
            </a:r>
            <a:r>
              <a:rPr sz="6000">
                <a:solidFill>
                  <a:srgbClr val="C67838"/>
                </a:solidFill>
              </a:rPr>
              <a:t>‘number’</a:t>
            </a:r>
            <a:r>
              <a:rPr sz="6000"/>
              <a:t> </a:t>
            </a:r>
            <a:r>
              <a:rPr sz="6000">
                <a:solidFill>
                  <a:srgbClr val="7C9647"/>
                </a:solidFill>
              </a:rPr>
              <a:t>// true</a:t>
            </a:r>
            <a:endParaRPr sz="6000">
              <a:solidFill>
                <a:srgbClr val="7C9647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new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566111" y="4007485"/>
            <a:ext cx="15242540" cy="766064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 Foo(){}</a:t>
            </a:r>
            <a:endParaRPr sz="6000"/>
          </a:p>
          <a:p>
            <a:pPr lvl="0" algn="l">
              <a:defRPr sz="1800"/>
            </a:pPr>
            <a:r>
              <a:rPr sz="6000"/>
              <a:t>Foo.</a:t>
            </a:r>
            <a:r>
              <a:rPr sz="6000">
                <a:solidFill>
                  <a:srgbClr val="9A403E"/>
                </a:solidFill>
              </a:rPr>
              <a:t>prototype</a:t>
            </a:r>
            <a:r>
              <a:rPr sz="6000"/>
              <a:t>.x = 1;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</a:t>
            </a:r>
            <a:r>
              <a:rPr sz="6000">
                <a:solidFill>
                  <a:srgbClr val="3F6797"/>
                </a:solidFill>
              </a:rPr>
              <a:t>new</a:t>
            </a:r>
            <a:r>
              <a:rPr sz="6000"/>
              <a:t> Foo();</a:t>
            </a:r>
            <a:endParaRPr sz="6000"/>
          </a:p>
          <a:p>
            <a:pPr lvl="0" algn="l">
              <a:defRPr sz="1800"/>
            </a:pPr>
            <a:r>
              <a:rPr sz="6000"/>
              <a:t>obj.x;  </a:t>
            </a:r>
            <a:r>
              <a:rPr sz="6000">
                <a:solidFill>
                  <a:srgbClr val="7C9647"/>
                </a:solidFill>
              </a:rPr>
              <a:t>// 1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/>
              <a:t>obj.hasOwnProperty(</a:t>
            </a:r>
            <a:r>
              <a:rPr sz="6000">
                <a:solidFill>
                  <a:srgbClr val="C67838"/>
                </a:solidFill>
              </a:rPr>
              <a:t>'x'</a:t>
            </a:r>
            <a:r>
              <a:rPr sz="6000"/>
              <a:t>);</a:t>
            </a:r>
            <a:r>
              <a:rPr sz="6000">
                <a:solidFill>
                  <a:srgbClr val="7C9647"/>
                </a:solidFill>
              </a:rPr>
              <a:t> // false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/>
              <a:t>obj.</a:t>
            </a:r>
            <a:r>
              <a:rPr sz="6000">
                <a:solidFill>
                  <a:srgbClr val="9A403E"/>
                </a:solidFill>
              </a:rPr>
              <a:t>__proto__</a:t>
            </a:r>
            <a:r>
              <a:rPr sz="6000"/>
              <a:t>.hasOwnProperty(</a:t>
            </a:r>
            <a:r>
              <a:rPr sz="6000">
                <a:solidFill>
                  <a:srgbClr val="C67838"/>
                </a:solidFill>
              </a:rPr>
              <a:t>'x'</a:t>
            </a:r>
            <a:r>
              <a:rPr sz="6000"/>
              <a:t>); </a:t>
            </a:r>
            <a:r>
              <a:rPr sz="6000">
                <a:solidFill>
                  <a:srgbClr val="7C9647"/>
                </a:solidFill>
              </a:rPr>
              <a:t>// true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>
                <a:solidFill>
                  <a:srgbClr val="7C9647"/>
                </a:solidFill>
              </a:rPr>
              <a:t>boj.__proto__; </a:t>
            </a:r>
            <a:r>
              <a:rPr lang="en-US" sz="6000">
                <a:solidFill>
                  <a:srgbClr val="7C9647"/>
                </a:solidFill>
              </a:rPr>
              <a:t>//</a:t>
            </a:r>
            <a:r>
              <a:rPr sz="6000">
                <a:solidFill>
                  <a:srgbClr val="7C9647"/>
                </a:solidFill>
              </a:rPr>
              <a:t>{x: 1, constructor: ƒ}</a:t>
            </a:r>
            <a:endParaRPr sz="6000">
              <a:solidFill>
                <a:srgbClr val="7C9647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893197" y="7476946"/>
            <a:ext cx="15401474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表达式</a:t>
            </a:r>
            <a:r>
              <a:rPr sz="5000"/>
              <a:t>是一种JS短语，可使JS解释器用来产生一个</a:t>
            </a:r>
            <a:r>
              <a:rPr sz="5000">
                <a:solidFill>
                  <a:srgbClr val="9A403E"/>
                </a:solidFill>
              </a:rPr>
              <a:t>值</a:t>
            </a:r>
            <a:r>
              <a:rPr sz="5000"/>
              <a:t>。</a:t>
            </a:r>
            <a:endParaRPr sz="5000"/>
          </a:p>
        </p:txBody>
      </p:sp>
      <p:sp>
        <p:nvSpPr>
          <p:cNvPr id="58" name="Shape 58"/>
          <p:cNvSpPr/>
          <p:nvPr/>
        </p:nvSpPr>
        <p:spPr>
          <a:xfrm>
            <a:off x="4138355" y="5217973"/>
            <a:ext cx="16911158" cy="1021081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表达式</a:t>
            </a:r>
            <a:r>
              <a:rPr sz="5000"/>
              <a:t>是指能计算出</a:t>
            </a:r>
            <a:r>
              <a:rPr sz="5000">
                <a:solidFill>
                  <a:srgbClr val="9A403E"/>
                </a:solidFill>
              </a:rPr>
              <a:t>值</a:t>
            </a:r>
            <a:r>
              <a:rPr sz="5000"/>
              <a:t>得任何可用程序单元。</a:t>
            </a:r>
            <a:endParaRPr sz="5000"/>
          </a:p>
        </p:txBody>
      </p:sp>
      <p:sp>
        <p:nvSpPr>
          <p:cNvPr id="59" name="Shape 59"/>
          <p:cNvSpPr/>
          <p:nvPr/>
        </p:nvSpPr>
        <p:spPr>
          <a:xfrm>
            <a:off x="19297895" y="5618023"/>
            <a:ext cx="2032629" cy="7543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——Wiki</a:t>
            </a:r>
            <a:endParaRPr sz="3400"/>
          </a:p>
        </p:txBody>
      </p:sp>
      <p:sp>
        <p:nvSpPr>
          <p:cNvPr id="60" name="Shape 60"/>
          <p:cNvSpPr/>
          <p:nvPr/>
        </p:nvSpPr>
        <p:spPr>
          <a:xfrm>
            <a:off x="20214058" y="7762696"/>
            <a:ext cx="4139340" cy="7543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——《JS权威指南》</a:t>
            </a:r>
            <a:endParaRPr sz="340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animBg="1" advAuto="0"/>
      <p:bldP spid="60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this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187999" y="4110363"/>
            <a:ext cx="11301095" cy="433641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this</a:t>
            </a:r>
            <a:r>
              <a:rPr sz="6000"/>
              <a:t>;  </a:t>
            </a:r>
            <a:r>
              <a:rPr sz="6000">
                <a:solidFill>
                  <a:srgbClr val="7C9647"/>
                </a:solidFill>
              </a:rPr>
              <a:t>// window (浏览器)</a:t>
            </a:r>
            <a:endParaRPr sz="6000"/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var</a:t>
            </a:r>
            <a:r>
              <a:rPr sz="6000"/>
              <a:t> obj = {</a:t>
            </a:r>
            <a:endParaRPr sz="6000"/>
          </a:p>
          <a:p>
            <a:pPr lvl="0" algn="l">
              <a:defRPr sz="1800"/>
            </a:pPr>
            <a:r>
              <a:rPr sz="6000"/>
              <a:t>    func : </a:t>
            </a:r>
            <a:r>
              <a:rPr sz="6000">
                <a:solidFill>
                  <a:srgbClr val="3F6797"/>
                </a:solidFill>
              </a:rPr>
              <a:t>function</a:t>
            </a:r>
            <a:r>
              <a:rPr sz="6000"/>
              <a:t>(){return </a:t>
            </a:r>
            <a:r>
              <a:rPr sz="6000">
                <a:solidFill>
                  <a:srgbClr val="9A403E"/>
                </a:solidFill>
              </a:rPr>
              <a:t>this</a:t>
            </a:r>
            <a:r>
              <a:rPr sz="6000"/>
              <a:t>;}</a:t>
            </a:r>
            <a:endParaRPr sz="6000"/>
          </a:p>
          <a:p>
            <a:pPr lvl="0" algn="l">
              <a:defRPr sz="1800"/>
            </a:pPr>
            <a:r>
              <a:rPr sz="6000"/>
              <a:t>};</a:t>
            </a:r>
            <a:endParaRPr sz="6000"/>
          </a:p>
          <a:p>
            <a:pPr lvl="0" algn="l">
              <a:defRPr sz="1800"/>
            </a:pPr>
            <a:r>
              <a:rPr sz="6000"/>
              <a:t>obj.func(); </a:t>
            </a:r>
            <a:r>
              <a:rPr sz="6000">
                <a:solidFill>
                  <a:srgbClr val="7C9647"/>
                </a:solidFill>
              </a:rPr>
              <a:t>// obj</a:t>
            </a:r>
            <a:r>
              <a:rPr lang="en-US" sz="6000">
                <a:solidFill>
                  <a:srgbClr val="7C9647"/>
                </a:solidFill>
              </a:rPr>
              <a:t>{func: ƒ}</a:t>
            </a:r>
            <a:endParaRPr lang="en-US" sz="6000">
              <a:solidFill>
                <a:srgbClr val="7C9647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运算符 void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339090" y="6264909"/>
            <a:ext cx="7705820" cy="208915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void</a:t>
            </a:r>
            <a:r>
              <a:rPr sz="6000"/>
              <a:t> 0  </a:t>
            </a:r>
            <a:r>
              <a:rPr sz="6000">
                <a:solidFill>
                  <a:srgbClr val="7C9647"/>
                </a:solidFill>
              </a:rPr>
              <a:t>// undefined</a:t>
            </a:r>
            <a:endParaRPr sz="6000">
              <a:solidFill>
                <a:srgbClr val="7C9647"/>
              </a:solidFill>
            </a:endParaRPr>
          </a:p>
          <a:p>
            <a:pPr lvl="0" algn="l">
              <a:defRPr sz="1800"/>
            </a:pPr>
            <a:r>
              <a:rPr sz="6000">
                <a:solidFill>
                  <a:srgbClr val="3F6797"/>
                </a:solidFill>
              </a:rPr>
              <a:t>void</a:t>
            </a:r>
            <a:r>
              <a:rPr sz="6000"/>
              <a:t>(0) </a:t>
            </a:r>
            <a:r>
              <a:rPr sz="6000">
                <a:solidFill>
                  <a:srgbClr val="7C9647"/>
                </a:solidFill>
              </a:rPr>
              <a:t>// undefined</a:t>
            </a:r>
            <a:endParaRPr sz="6000">
              <a:solidFill>
                <a:srgbClr val="7C9647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特殊运算符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2494556" y="3488174"/>
            <a:ext cx="3388125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条件运算符</a:t>
            </a:r>
            <a:endParaRPr sz="3600"/>
          </a:p>
        </p:txBody>
      </p:sp>
      <p:sp>
        <p:nvSpPr>
          <p:cNvPr id="215" name="Shape 215"/>
          <p:cNvSpPr/>
          <p:nvPr/>
        </p:nvSpPr>
        <p:spPr>
          <a:xfrm>
            <a:off x="2494556" y="4972629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逗号运算符</a:t>
            </a:r>
            <a:endParaRPr sz="3600"/>
          </a:p>
        </p:txBody>
      </p:sp>
      <p:sp>
        <p:nvSpPr>
          <p:cNvPr id="216" name="Shape 216"/>
          <p:cNvSpPr/>
          <p:nvPr/>
        </p:nvSpPr>
        <p:spPr>
          <a:xfrm>
            <a:off x="2494558" y="6457084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delete</a:t>
            </a:r>
            <a:endParaRPr sz="3600"/>
          </a:p>
        </p:txBody>
      </p:sp>
      <p:sp>
        <p:nvSpPr>
          <p:cNvPr id="217" name="Shape 217"/>
          <p:cNvSpPr/>
          <p:nvPr/>
        </p:nvSpPr>
        <p:spPr>
          <a:xfrm>
            <a:off x="2494556" y="7941540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in</a:t>
            </a:r>
            <a:endParaRPr sz="3600"/>
          </a:p>
        </p:txBody>
      </p:sp>
      <p:sp>
        <p:nvSpPr>
          <p:cNvPr id="218" name="Shape 218"/>
          <p:cNvSpPr/>
          <p:nvPr/>
        </p:nvSpPr>
        <p:spPr>
          <a:xfrm>
            <a:off x="2494556" y="9425995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C6783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67838"/>
                </a:solidFill>
              </a:rPr>
              <a:t>instanceof</a:t>
            </a:r>
            <a:endParaRPr sz="3600">
              <a:solidFill>
                <a:srgbClr val="C67838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13760383" y="3850981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new</a:t>
            </a:r>
            <a:endParaRPr sz="3600"/>
          </a:p>
        </p:txBody>
      </p:sp>
      <p:sp>
        <p:nvSpPr>
          <p:cNvPr id="220" name="Shape 220"/>
          <p:cNvSpPr/>
          <p:nvPr/>
        </p:nvSpPr>
        <p:spPr>
          <a:xfrm>
            <a:off x="13680056" y="5335436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this</a:t>
            </a:r>
            <a:endParaRPr sz="3600"/>
          </a:p>
        </p:txBody>
      </p:sp>
      <p:sp>
        <p:nvSpPr>
          <p:cNvPr id="221" name="Shape 221"/>
          <p:cNvSpPr/>
          <p:nvPr/>
        </p:nvSpPr>
        <p:spPr>
          <a:xfrm>
            <a:off x="7093891" y="3488174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 ? a : b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7093891" y="5054730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a, b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093891" y="6457084"/>
            <a:ext cx="3548777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delete obj.x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7093891" y="7941540"/>
            <a:ext cx="5335798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“document” in window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7093891" y="9425995"/>
            <a:ext cx="5335798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obj instanceof Func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8359718" y="3850981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new ClsName()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8359718" y="5335436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return this;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3680056" y="6819892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C6783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67838"/>
                </a:solidFill>
              </a:rPr>
              <a:t>typeof</a:t>
            </a:r>
            <a:endParaRPr sz="3600">
              <a:solidFill>
                <a:srgbClr val="C67838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8359718" y="6819892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typeof 100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3680056" y="8304347"/>
            <a:ext cx="3548776" cy="801831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void</a:t>
            </a:r>
            <a:endParaRPr sz="3600"/>
          </a:p>
        </p:txBody>
      </p:sp>
      <p:sp>
        <p:nvSpPr>
          <p:cNvPr id="231" name="Shape 231"/>
          <p:cNvSpPr/>
          <p:nvPr/>
        </p:nvSpPr>
        <p:spPr>
          <a:xfrm>
            <a:off x="18359718" y="8304347"/>
            <a:ext cx="3548776" cy="801831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 w="12700">
            <a:solidFill>
              <a:srgbClr val="46AAC4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void 0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 rot="20590801">
            <a:off x="-6033004" y="8097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运算优先级</a:t>
            </a:r>
            <a:endParaRPr sz="4380">
              <a:solidFill>
                <a:srgbClr val="FFFFFF"/>
              </a:solidFill>
            </a:endParaRPr>
          </a:p>
        </p:txBody>
      </p:sp>
      <p:graphicFrame>
        <p:nvGraphicFramePr>
          <p:cNvPr id="236" name="Table 236"/>
          <p:cNvGraphicFramePr/>
          <p:nvPr/>
        </p:nvGraphicFramePr>
        <p:xfrm>
          <a:off x="2903876" y="1739472"/>
          <a:ext cx="19523630" cy="10660689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877732"/>
                <a:gridCol w="4877732"/>
                <a:gridCol w="4877732"/>
                <a:gridCol w="4877732"/>
              </a:tblGrid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成员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. []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位与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&amp;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调用/new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() new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位异或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^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36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! ~ - + ++ -- typeof void delete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位或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|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乘除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* / %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逻辑与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&amp;&amp;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加减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+ -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逻辑或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||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移位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&lt;&lt; &gt;&gt; &gt;&gt;&gt;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条件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?: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关系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&lt; &lt;= &gt; &gt;= in instanceof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赋值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 = += -= *= /= %= &lt;&lt;= &gt;&gt;= &gt;&gt;&gt;= &amp;= ^= |=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</a:tr>
              <a:tr h="1330998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相等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 == != === !==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逗号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3600" b="1" i="1"/>
                        <a:t>,</a:t>
                      </a:r>
                      <a:endParaRPr sz="3600" b="1" i="1"/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小结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9251220" y="6264909"/>
            <a:ext cx="5881560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表达式 &amp; 运算符</a:t>
            </a:r>
            <a:endParaRPr sz="6000"/>
          </a:p>
        </p:txBody>
      </p: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3962400" y="5349876"/>
            <a:ext cx="16459200" cy="301624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谢谢</a:t>
            </a:r>
            <a:endParaRPr sz="8800"/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3826509" y="6264909"/>
            <a:ext cx="4005581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原始表达式</a:t>
            </a:r>
            <a:endParaRPr sz="6000"/>
          </a:p>
        </p:txBody>
      </p:sp>
      <p:sp>
        <p:nvSpPr>
          <p:cNvPr id="66" name="Shape 66"/>
          <p:cNvSpPr/>
          <p:nvPr/>
        </p:nvSpPr>
        <p:spPr>
          <a:xfrm>
            <a:off x="8627109" y="4670058"/>
            <a:ext cx="4056381" cy="1071881"/>
          </a:xfrm>
          <a:prstGeom prst="rect">
            <a:avLst/>
          </a:prstGeom>
          <a:ln w="50800">
            <a:solidFill>
              <a:srgbClr val="4F81BD"/>
            </a:solidFill>
          </a:ln>
        </p:spPr>
        <p:txBody>
          <a:bodyPr wrap="none" lIns="0" tIns="0" rIns="0" bIns="0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常量、直接量</a:t>
            </a:r>
            <a:endParaRPr sz="5000"/>
          </a:p>
        </p:txBody>
      </p:sp>
      <p:sp>
        <p:nvSpPr>
          <p:cNvPr id="67" name="Shape 67"/>
          <p:cNvSpPr/>
          <p:nvPr/>
        </p:nvSpPr>
        <p:spPr>
          <a:xfrm>
            <a:off x="8627109" y="6347459"/>
            <a:ext cx="4056382" cy="1071881"/>
          </a:xfrm>
          <a:prstGeom prst="rect">
            <a:avLst/>
          </a:prstGeom>
          <a:ln w="50800">
            <a:solidFill>
              <a:srgbClr val="4F81BD"/>
            </a:solidFill>
          </a:ln>
        </p:spPr>
        <p:txBody>
          <a:bodyPr lIns="0" tIns="0" rIns="0" bIns="0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关键字</a:t>
            </a:r>
            <a:endParaRPr sz="5000"/>
          </a:p>
        </p:txBody>
      </p:sp>
      <p:sp>
        <p:nvSpPr>
          <p:cNvPr id="68" name="Shape 68"/>
          <p:cNvSpPr/>
          <p:nvPr/>
        </p:nvSpPr>
        <p:spPr>
          <a:xfrm>
            <a:off x="8627109" y="8024861"/>
            <a:ext cx="4056381" cy="1071881"/>
          </a:xfrm>
          <a:prstGeom prst="rect">
            <a:avLst/>
          </a:prstGeom>
          <a:ln w="50800">
            <a:solidFill>
              <a:srgbClr val="4F81BD"/>
            </a:solidFill>
          </a:ln>
        </p:spPr>
        <p:txBody>
          <a:bodyPr lIns="0" tIns="0" rIns="0" bIns="0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变量</a:t>
            </a:r>
            <a:endParaRPr sz="5000"/>
          </a:p>
        </p:txBody>
      </p:sp>
      <p:sp>
        <p:nvSpPr>
          <p:cNvPr id="69" name="Shape 69"/>
          <p:cNvSpPr/>
          <p:nvPr/>
        </p:nvSpPr>
        <p:spPr>
          <a:xfrm>
            <a:off x="13839281" y="4670058"/>
            <a:ext cx="4198438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3.14, </a:t>
            </a:r>
            <a:r>
              <a:rPr sz="5000">
                <a:solidFill>
                  <a:srgbClr val="C67838"/>
                </a:solidFill>
              </a:rPr>
              <a:t>“test”</a:t>
            </a:r>
            <a:endParaRPr sz="5000">
              <a:solidFill>
                <a:srgbClr val="C67838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3779130" y="6347459"/>
            <a:ext cx="4318740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665082"/>
                </a:solidFill>
              </a:rPr>
              <a:t>null</a:t>
            </a:r>
            <a:r>
              <a:rPr sz="5000"/>
              <a:t>, </a:t>
            </a:r>
            <a:r>
              <a:rPr sz="5000">
                <a:solidFill>
                  <a:srgbClr val="3F6797"/>
                </a:solidFill>
              </a:rPr>
              <a:t>this</a:t>
            </a:r>
            <a:r>
              <a:rPr sz="5000"/>
              <a:t>, </a:t>
            </a:r>
            <a:r>
              <a:rPr sz="5000">
                <a:solidFill>
                  <a:srgbClr val="665082"/>
                </a:solidFill>
              </a:rPr>
              <a:t>true</a:t>
            </a:r>
            <a:endParaRPr sz="5000">
              <a:solidFill>
                <a:srgbClr val="665082"/>
              </a:solid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5144008" y="8024861"/>
            <a:ext cx="1588984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i, k, j</a:t>
            </a:r>
            <a:endParaRPr sz="5000"/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9525000" y="5918200"/>
            <a:ext cx="5416566" cy="1764904"/>
          </a:xfrm>
          <a:prstGeom prst="rect">
            <a:avLst/>
          </a:pr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76" name="Shape 7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9509065" y="5763259"/>
            <a:ext cx="5365870" cy="21894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12000">
                <a:solidFill>
                  <a:srgbClr val="7C9647"/>
                </a:solidFill>
              </a:rPr>
              <a:t>10</a:t>
            </a:r>
            <a:r>
              <a:rPr sz="12000"/>
              <a:t> </a:t>
            </a:r>
            <a:r>
              <a:rPr sz="12000">
                <a:solidFill>
                  <a:srgbClr val="F79646"/>
                </a:solidFill>
              </a:rPr>
              <a:t>*</a:t>
            </a:r>
            <a:r>
              <a:rPr sz="12000"/>
              <a:t> 20</a:t>
            </a:r>
            <a:endParaRPr sz="12000"/>
          </a:p>
        </p:txBody>
      </p:sp>
      <p:sp>
        <p:nvSpPr>
          <p:cNvPr id="78" name="Shape 78"/>
          <p:cNvSpPr/>
          <p:nvPr/>
        </p:nvSpPr>
        <p:spPr>
          <a:xfrm flipV="1">
            <a:off x="12233282" y="7058305"/>
            <a:ext cx="1" cy="1503063"/>
          </a:xfrm>
          <a:prstGeom prst="line">
            <a:avLst/>
          </a:prstGeom>
          <a:ln w="50800">
            <a:solidFill>
              <a:srgbClr val="F79646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12211878" y="8587292"/>
            <a:ext cx="1117536" cy="1"/>
          </a:xfrm>
          <a:prstGeom prst="line">
            <a:avLst/>
          </a:prstGeom>
          <a:ln w="50800">
            <a:solidFill>
              <a:srgbClr val="F79646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13491210" y="8197402"/>
            <a:ext cx="1567181" cy="7797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运算符</a:t>
            </a:r>
            <a:endParaRPr sz="3600"/>
          </a:p>
        </p:txBody>
      </p:sp>
      <p:sp>
        <p:nvSpPr>
          <p:cNvPr id="81" name="Shape 81"/>
          <p:cNvSpPr/>
          <p:nvPr/>
        </p:nvSpPr>
        <p:spPr>
          <a:xfrm flipV="1">
            <a:off x="14909800" y="5376985"/>
            <a:ext cx="566615" cy="566615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15544118" y="4565202"/>
            <a:ext cx="2481581" cy="7797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复合表达式</a:t>
            </a:r>
            <a:endParaRPr sz="3600"/>
          </a:p>
        </p:txBody>
      </p:sp>
      <p:sp>
        <p:nvSpPr>
          <p:cNvPr id="83" name="Shape 83"/>
          <p:cNvSpPr/>
          <p:nvPr/>
        </p:nvSpPr>
        <p:spPr>
          <a:xfrm flipH="1">
            <a:off x="8270254" y="6745785"/>
            <a:ext cx="1567181" cy="1"/>
          </a:xfrm>
          <a:prstGeom prst="line">
            <a:avLst/>
          </a:prstGeom>
          <a:ln w="50800">
            <a:solidFill>
              <a:srgbClr val="9BBB59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5744210" y="6355896"/>
            <a:ext cx="2481580" cy="7797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原始表达式</a:t>
            </a:r>
            <a:endParaRPr sz="3600"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7522209" y="2327909"/>
            <a:ext cx="9339581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数组、对象的初始化表达式</a:t>
            </a:r>
            <a:endParaRPr sz="6000"/>
          </a:p>
        </p:txBody>
      </p:sp>
      <p:sp>
        <p:nvSpPr>
          <p:cNvPr id="90" name="Shape 90"/>
          <p:cNvSpPr/>
          <p:nvPr/>
        </p:nvSpPr>
        <p:spPr>
          <a:xfrm>
            <a:off x="5467425" y="5203625"/>
            <a:ext cx="1705256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[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, </a:t>
            </a:r>
            <a:r>
              <a:rPr sz="5000">
                <a:solidFill>
                  <a:srgbClr val="665082"/>
                </a:solidFill>
              </a:rPr>
              <a:t>2</a:t>
            </a:r>
            <a:r>
              <a:rPr sz="5000"/>
              <a:t>]</a:t>
            </a:r>
            <a:endParaRPr sz="5000"/>
          </a:p>
        </p:txBody>
      </p:sp>
      <p:sp>
        <p:nvSpPr>
          <p:cNvPr id="91" name="Shape 91"/>
          <p:cNvSpPr/>
          <p:nvPr/>
        </p:nvSpPr>
        <p:spPr>
          <a:xfrm>
            <a:off x="5126671" y="6881026"/>
            <a:ext cx="2386765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[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, , , </a:t>
            </a:r>
            <a:r>
              <a:rPr sz="5000">
                <a:solidFill>
                  <a:srgbClr val="665082"/>
                </a:solidFill>
              </a:rPr>
              <a:t>4</a:t>
            </a:r>
            <a:r>
              <a:rPr sz="5000"/>
              <a:t>]</a:t>
            </a:r>
            <a:endParaRPr sz="5000"/>
          </a:p>
        </p:txBody>
      </p:sp>
      <p:sp>
        <p:nvSpPr>
          <p:cNvPr id="92" name="Shape 92"/>
          <p:cNvSpPr/>
          <p:nvPr/>
        </p:nvSpPr>
        <p:spPr>
          <a:xfrm>
            <a:off x="4515855" y="8935618"/>
            <a:ext cx="3608396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{ x : 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, y : </a:t>
            </a:r>
            <a:r>
              <a:rPr sz="5000">
                <a:solidFill>
                  <a:srgbClr val="665082"/>
                </a:solidFill>
              </a:rPr>
              <a:t>2</a:t>
            </a:r>
            <a:r>
              <a:rPr sz="5000"/>
              <a:t>}</a:t>
            </a:r>
            <a:endParaRPr sz="5000"/>
          </a:p>
        </p:txBody>
      </p:sp>
      <p:sp>
        <p:nvSpPr>
          <p:cNvPr id="93" name="Shape 93"/>
          <p:cNvSpPr/>
          <p:nvPr/>
        </p:nvSpPr>
        <p:spPr>
          <a:xfrm>
            <a:off x="9940290" y="6881026"/>
            <a:ext cx="8766531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[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, </a:t>
            </a:r>
            <a:r>
              <a:rPr sz="5000">
                <a:solidFill>
                  <a:srgbClr val="535353"/>
                </a:solidFill>
              </a:rPr>
              <a:t>undefined</a:t>
            </a:r>
            <a:r>
              <a:rPr sz="5000"/>
              <a:t>, </a:t>
            </a:r>
            <a:r>
              <a:rPr sz="5000">
                <a:solidFill>
                  <a:srgbClr val="535353"/>
                </a:solidFill>
              </a:rPr>
              <a:t>undefined</a:t>
            </a:r>
            <a:r>
              <a:rPr sz="5000"/>
              <a:t> , </a:t>
            </a:r>
            <a:r>
              <a:rPr sz="5000">
                <a:solidFill>
                  <a:srgbClr val="665082"/>
                </a:solidFill>
              </a:rPr>
              <a:t>4</a:t>
            </a:r>
            <a:r>
              <a:rPr sz="5000"/>
              <a:t>]</a:t>
            </a:r>
            <a:endParaRPr sz="5000"/>
          </a:p>
        </p:txBody>
      </p:sp>
      <p:sp>
        <p:nvSpPr>
          <p:cNvPr id="94" name="Shape 94"/>
          <p:cNvSpPr/>
          <p:nvPr/>
        </p:nvSpPr>
        <p:spPr>
          <a:xfrm>
            <a:off x="11864668" y="5203625"/>
            <a:ext cx="4917774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new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Array</a:t>
            </a:r>
            <a:r>
              <a:rPr sz="5000"/>
              <a:t>(1, 2);</a:t>
            </a:r>
            <a:endParaRPr sz="5000"/>
          </a:p>
        </p:txBody>
      </p:sp>
      <p:sp>
        <p:nvSpPr>
          <p:cNvPr id="95" name="Shape 95"/>
          <p:cNvSpPr/>
          <p:nvPr/>
        </p:nvSpPr>
        <p:spPr>
          <a:xfrm>
            <a:off x="10942554" y="8558427"/>
            <a:ext cx="6762002" cy="177546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o = </a:t>
            </a:r>
            <a:r>
              <a:rPr sz="5000">
                <a:solidFill>
                  <a:srgbClr val="3F6797"/>
                </a:solidFill>
              </a:rPr>
              <a:t>new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Object</a:t>
            </a:r>
            <a:r>
              <a:rPr sz="5000"/>
              <a:t>();</a:t>
            </a:r>
            <a:endParaRPr sz="5000"/>
          </a:p>
          <a:p>
            <a:pPr lvl="0">
              <a:defRPr sz="1800"/>
            </a:pPr>
            <a:r>
              <a:rPr sz="5000"/>
              <a:t>o.x = 1; o.y = 2;</a:t>
            </a:r>
            <a:endParaRPr sz="500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2" animBg="1" advAuto="0"/>
      <p:bldP spid="95" grpId="3" animBg="1" advAuto="0"/>
      <p:bldP spid="94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0189209" y="4337684"/>
            <a:ext cx="4005581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函数表达式</a:t>
            </a:r>
            <a:endParaRPr sz="6000"/>
          </a:p>
        </p:txBody>
      </p:sp>
      <p:sp>
        <p:nvSpPr>
          <p:cNvPr id="101" name="Shape 101"/>
          <p:cNvSpPr/>
          <p:nvPr/>
        </p:nvSpPr>
        <p:spPr>
          <a:xfrm>
            <a:off x="9068038" y="6679833"/>
            <a:ext cx="6247924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fe = 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(){};</a:t>
            </a:r>
            <a:endParaRPr sz="5000"/>
          </a:p>
        </p:txBody>
      </p:sp>
      <p:sp>
        <p:nvSpPr>
          <p:cNvPr id="102" name="Shape 102"/>
          <p:cNvSpPr/>
          <p:nvPr/>
        </p:nvSpPr>
        <p:spPr>
          <a:xfrm>
            <a:off x="6020472" y="8357234"/>
            <a:ext cx="12343056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/>
              <a:t>(</a:t>
            </a:r>
            <a:r>
              <a:rPr sz="5000">
                <a:solidFill>
                  <a:srgbClr val="3F6797"/>
                </a:solidFill>
              </a:rPr>
              <a:t>function</a:t>
            </a:r>
            <a:r>
              <a:rPr sz="5000"/>
              <a:t>(){</a:t>
            </a:r>
            <a:r>
              <a:rPr sz="5000">
                <a:solidFill>
                  <a:srgbClr val="9A403E"/>
                </a:solidFill>
              </a:rPr>
              <a:t>console</a:t>
            </a:r>
            <a:r>
              <a:rPr sz="5000"/>
              <a:t>.log(</a:t>
            </a:r>
            <a:r>
              <a:rPr sz="5000">
                <a:solidFill>
                  <a:srgbClr val="C67838"/>
                </a:solidFill>
              </a:rPr>
              <a:t>'hello world'</a:t>
            </a:r>
            <a:r>
              <a:rPr sz="5000"/>
              <a:t>);})();</a:t>
            </a:r>
            <a:endParaRPr sz="5000"/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9427209" y="3748807"/>
            <a:ext cx="5529581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属性访问表达式</a:t>
            </a:r>
            <a:endParaRPr sz="6000"/>
          </a:p>
        </p:txBody>
      </p:sp>
      <p:sp>
        <p:nvSpPr>
          <p:cNvPr id="108" name="Shape 108"/>
          <p:cNvSpPr/>
          <p:nvPr/>
        </p:nvSpPr>
        <p:spPr>
          <a:xfrm>
            <a:off x="10017902" y="5591309"/>
            <a:ext cx="4348196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var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o</a:t>
            </a:r>
            <a:r>
              <a:rPr sz="5000"/>
              <a:t> = {x : </a:t>
            </a:r>
            <a:r>
              <a:rPr sz="5000">
                <a:solidFill>
                  <a:srgbClr val="665082"/>
                </a:solidFill>
              </a:rPr>
              <a:t>1</a:t>
            </a:r>
            <a:r>
              <a:rPr sz="5000"/>
              <a:t>};</a:t>
            </a:r>
            <a:endParaRPr sz="5000"/>
          </a:p>
        </p:txBody>
      </p:sp>
      <p:sp>
        <p:nvSpPr>
          <p:cNvPr id="109" name="Shape 109"/>
          <p:cNvSpPr/>
          <p:nvPr/>
        </p:nvSpPr>
        <p:spPr>
          <a:xfrm>
            <a:off x="11655012" y="7268710"/>
            <a:ext cx="1073977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o</a:t>
            </a:r>
            <a:r>
              <a:rPr sz="5000"/>
              <a:t>.x</a:t>
            </a:r>
            <a:endParaRPr sz="5000"/>
          </a:p>
        </p:txBody>
      </p:sp>
      <p:sp>
        <p:nvSpPr>
          <p:cNvPr id="110" name="Shape 110"/>
          <p:cNvSpPr/>
          <p:nvPr/>
        </p:nvSpPr>
        <p:spPr>
          <a:xfrm>
            <a:off x="11356580" y="8946112"/>
            <a:ext cx="1670840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o</a:t>
            </a:r>
            <a:r>
              <a:rPr sz="5000"/>
              <a:t>[</a:t>
            </a:r>
            <a:r>
              <a:rPr sz="5000">
                <a:solidFill>
                  <a:srgbClr val="C67838"/>
                </a:solidFill>
              </a:rPr>
              <a:t>'x'</a:t>
            </a:r>
            <a:r>
              <a:rPr sz="5000"/>
              <a:t>]</a:t>
            </a:r>
            <a:endParaRPr sz="5000"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0189209" y="5176385"/>
            <a:ext cx="4005581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调用表达式</a:t>
            </a:r>
            <a:endParaRPr sz="6000"/>
          </a:p>
        </p:txBody>
      </p:sp>
      <p:sp>
        <p:nvSpPr>
          <p:cNvPr id="116" name="Shape 116"/>
          <p:cNvSpPr/>
          <p:nvPr/>
        </p:nvSpPr>
        <p:spPr>
          <a:xfrm>
            <a:off x="11145120" y="7518534"/>
            <a:ext cx="2093760" cy="1021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9A403E"/>
                </a:solidFill>
              </a:rPr>
              <a:t>func</a:t>
            </a:r>
            <a:r>
              <a:rPr sz="5000"/>
              <a:t>();</a:t>
            </a:r>
            <a:endParaRPr sz="5000"/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表达式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9427209" y="5176385"/>
            <a:ext cx="5529581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对象创建表达式</a:t>
            </a:r>
            <a:endParaRPr sz="6000"/>
          </a:p>
        </p:txBody>
      </p:sp>
      <p:sp>
        <p:nvSpPr>
          <p:cNvPr id="122" name="Shape 122"/>
          <p:cNvSpPr/>
          <p:nvPr/>
        </p:nvSpPr>
        <p:spPr>
          <a:xfrm>
            <a:off x="9729393" y="7518534"/>
            <a:ext cx="4925214" cy="177546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new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Func</a:t>
            </a:r>
            <a:r>
              <a:rPr sz="5000"/>
              <a:t>(1, 2);</a:t>
            </a:r>
            <a:endParaRPr sz="5000"/>
          </a:p>
          <a:p>
            <a:pPr lvl="0">
              <a:defRPr sz="1800"/>
            </a:pPr>
            <a:r>
              <a:rPr sz="5000">
                <a:solidFill>
                  <a:srgbClr val="3F6797"/>
                </a:solidFill>
              </a:rPr>
              <a:t>new</a:t>
            </a:r>
            <a:r>
              <a:rPr sz="5000"/>
              <a:t> </a:t>
            </a:r>
            <a:r>
              <a:rPr sz="5000">
                <a:solidFill>
                  <a:srgbClr val="9A403E"/>
                </a:solidFill>
              </a:rPr>
              <a:t>Object</a:t>
            </a:r>
            <a:r>
              <a:rPr sz="5000"/>
              <a:t>;</a:t>
            </a:r>
            <a:endParaRPr sz="5000"/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WPS 演示</Application>
  <PresentationFormat/>
  <Paragraphs>352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Arial</vt:lpstr>
      <vt:lpstr>Helvetica Light</vt:lpstr>
      <vt:lpstr>Avenir Book</vt:lpstr>
      <vt:lpstr>Helvetica</vt:lpstr>
      <vt:lpstr>Arial Unicode MS</vt:lpstr>
      <vt:lpstr>Segoe Print</vt:lpstr>
      <vt:lpstr>Default</vt:lpstr>
      <vt:lpstr>JavaScript深入浅出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JavaScript深入浅出</dc:title>
  <dc:creator/>
  <cp:lastModifiedBy>桀</cp:lastModifiedBy>
  <cp:revision>2</cp:revision>
  <dcterms:created xsi:type="dcterms:W3CDTF">2018-03-25T01:26:19Z</dcterms:created>
  <dcterms:modified xsi:type="dcterms:W3CDTF">2018-03-25T07:29:21Z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