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24384000" cy="13716000"/>
  <p:notesSz cx="6858000" cy="9144000"/>
  <p:defaultTextStyle>
    <a:lvl1pPr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457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indent="914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indent="1371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indent="18288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indent="22860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indent="27432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indent="32004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indent="3657600" algn="ctr">
      <a:lnSpc>
        <a:spcPct val="90000"/>
      </a:lnSpc>
      <a:defRPr sz="60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 b="on" i="on">
        <a:srgbClr val="000000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srgbClr val="FFFFFF"/>
        <a:latin typeface="Calibri"/>
        <a:ea typeface="Calibri"/>
        <a:cs typeface="Calibri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WeakMap</a:t>
            </a:r>
            <a:r>
              <a:rPr sz="2400"/>
              <a:t>的介绍：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https://developer.mozilla.org/en-US/docs/JavaScript/Reference/Global_Objects/WeakMap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关于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WeakMap</a:t>
            </a:r>
            <a:r>
              <a:rPr sz="2400"/>
              <a:t>引入到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提案：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http://wiki.ecmascript.org/doku.php?id=harmony:weak_maps#weakmap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Typed Array</a:t>
            </a:r>
            <a:r>
              <a:rPr sz="2400"/>
              <a:t>的介绍：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http://www.khronos.org/registry/typedarray/specs/latest/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</a:t>
            </a:r>
            <a:r>
              <a:rPr sz="2400"/>
              <a:t>客户端网页开发</a:t>
            </a:r>
            <a:r>
              <a:rPr sz="2400"/>
              <a:t>的</a:t>
            </a:r>
            <a:r>
              <a:rPr sz="2400"/>
              <a:t>脚本语言</a:t>
            </a:r>
            <a:r>
              <a:rPr sz="2400"/>
              <a:t>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</a:t>
            </a:r>
            <a:r>
              <a:rPr sz="2400"/>
              <a:t>服务器</a:t>
            </a:r>
            <a:r>
              <a:rPr sz="2400"/>
              <a:t>。它最初由</a:t>
            </a:r>
            <a:r>
              <a:rPr sz="2400"/>
              <a:t>网景公司</a:t>
            </a:r>
            <a:r>
              <a:rPr sz="2400"/>
              <a:t>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</a:t>
            </a:r>
            <a:r>
              <a:rPr sz="2400"/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</a:t>
            </a:r>
            <a:r>
              <a:rPr sz="2400"/>
              <a:t>国际</a:t>
            </a:r>
            <a:r>
              <a:rPr sz="2400"/>
              <a:t>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</a:t>
            </a:r>
            <a:r>
              <a:rPr sz="2400"/>
              <a:t>文档对象模型</a:t>
            </a:r>
            <a:r>
              <a:rPr sz="2400"/>
              <a:t>，</a:t>
            </a:r>
            <a:r>
              <a:rPr sz="2400"/>
              <a:t>浏览器对象模型</a:t>
            </a:r>
            <a:r>
              <a:rPr sz="2400"/>
              <a:t>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  <a:endParaRPr sz="64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  <a:endParaRPr sz="56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  <a:endParaRPr sz="8000" b="1" cap="all"/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  <a:endParaRPr sz="4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  <a:endParaRPr sz="4800" b="1"/>
          </a:p>
          <a:p>
            <a:pPr lvl="1">
              <a:defRPr sz="1800" b="0"/>
            </a:pPr>
            <a:r>
              <a:rPr sz="4800" b="1"/>
              <a:t>Body Level Two</a:t>
            </a:r>
            <a:endParaRPr sz="4800" b="1"/>
          </a:p>
          <a:p>
            <a:pPr lvl="2">
              <a:defRPr sz="1800" b="0"/>
            </a:pPr>
            <a:r>
              <a:rPr sz="4800" b="1"/>
              <a:t>Body Level Three</a:t>
            </a:r>
            <a:endParaRPr sz="4800" b="1"/>
          </a:p>
          <a:p>
            <a:pPr lvl="3">
              <a:defRPr sz="1800" b="0"/>
            </a:pPr>
            <a:r>
              <a:rPr sz="4800" b="1"/>
              <a:t>Body Level Four</a:t>
            </a:r>
            <a:endParaRPr sz="4800" b="1"/>
          </a:p>
          <a:p>
            <a:pPr lvl="4">
              <a:defRPr sz="1800" b="0"/>
            </a:pPr>
            <a:r>
              <a:rPr sz="4800" b="1"/>
              <a:t>Body Level Five</a:t>
            </a:r>
            <a:endParaRPr sz="48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  <a:endParaRPr sz="11200"/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  <a:endParaRPr sz="28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  <a:endParaRPr sz="88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  <a:endParaRPr sz="64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88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110615" indent="-653415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524000" indent="-60960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2103120" indent="-731520" algn="ctr">
        <a:spcBef>
          <a:spcPts val="700"/>
        </a:spcBef>
        <a:buSzPct val="100000"/>
        <a:buFont typeface="Arial" panose="020B0604020202020204"/>
        <a:buChar char="–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560320" indent="-731520" algn="ctr">
        <a:spcBef>
          <a:spcPts val="700"/>
        </a:spcBef>
        <a:buSzPct val="100000"/>
        <a:buFont typeface="Arial" panose="020B0604020202020204"/>
        <a:buChar char="»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30175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747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9319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389120" indent="-731520" algn="ctr">
        <a:spcBef>
          <a:spcPts val="700"/>
        </a:spcBef>
        <a:buSzPct val="100000"/>
        <a:buFont typeface="Arial" panose="020B0604020202020204"/>
        <a:buChar char="•"/>
        <a:defRPr sz="64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  <a:endParaRPr sz="11200"/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对象</a:t>
            </a:r>
            <a:endParaRPr sz="5600"/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  <a:endParaRPr sz="56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对象创建-Object.create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3697692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tIns="91439" bIns="91439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  <a:endParaRPr sz="3800" b="1"/>
          </a:p>
        </p:txBody>
      </p:sp>
      <p:sp>
        <p:nvSpPr>
          <p:cNvPr id="168" name="Shape 168"/>
          <p:cNvSpPr/>
          <p:nvPr/>
        </p:nvSpPr>
        <p:spPr>
          <a:xfrm>
            <a:off x="15920801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{x:1}</a:t>
            </a:r>
            <a:endParaRPr sz="3800" b="1"/>
          </a:p>
        </p:txBody>
      </p:sp>
      <p:sp>
        <p:nvSpPr>
          <p:cNvPr id="169" name="Shape 169"/>
          <p:cNvSpPr/>
          <p:nvPr/>
        </p:nvSpPr>
        <p:spPr>
          <a:xfrm>
            <a:off x="21165203" y="467288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70" name="Shape 170"/>
          <p:cNvSpPr/>
          <p:nvPr/>
        </p:nvSpPr>
        <p:spPr>
          <a:xfrm>
            <a:off x="15539076" y="922123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  <a:endParaRPr sz="3800" b="1"/>
          </a:p>
        </p:txBody>
      </p:sp>
      <p:sp>
        <p:nvSpPr>
          <p:cNvPr id="171" name="Shape 171"/>
          <p:cNvSpPr/>
          <p:nvPr/>
        </p:nvSpPr>
        <p:spPr>
          <a:xfrm>
            <a:off x="17736786" y="957017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72" name="Shape 172"/>
          <p:cNvSpPr/>
          <p:nvPr/>
        </p:nvSpPr>
        <p:spPr>
          <a:xfrm>
            <a:off x="18143911" y="3912157"/>
            <a:ext cx="2339341" cy="233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1800"/>
            </a:pPr>
            <a: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Object.</a:t>
            </a:r>
            <a:b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3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prototype</a:t>
            </a:r>
            <a:endParaRPr sz="35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5255315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7478426" y="5081827"/>
            <a:ext cx="623620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20525117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7096700" y="9979118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025645" y="4424480"/>
            <a:ext cx="9052436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obj.toString </a:t>
            </a:r>
            <a:r>
              <a:rPr sz="4500">
                <a:solidFill>
                  <a:srgbClr val="959395"/>
                </a:solidFill>
              </a:rPr>
              <a:t>// "function"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);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78" name="Shape 178"/>
          <p:cNvSpPr/>
          <p:nvPr/>
        </p:nvSpPr>
        <p:spPr>
          <a:xfrm>
            <a:off x="2957358" y="8651481"/>
            <a:ext cx="8141608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(null);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5390" y="-991235"/>
            <a:ext cx="7837805" cy="514032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9311005" y="3114040"/>
            <a:ext cx="3529330" cy="4255135"/>
          </a:xfrm>
          <a:prstGeom prst="straightConnector1">
            <a:avLst/>
          </a:prstGeom>
          <a:noFill/>
          <a:ln w="508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9695472" y="3856990"/>
            <a:ext cx="4993056" cy="600202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读写对象属性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属性异常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删除属性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检测属性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枚举属性</a:t>
            </a:r>
            <a:endParaRPr sz="6000"/>
          </a:p>
        </p:txBody>
      </p:sp>
      <p:sp>
        <p:nvSpPr>
          <p:cNvPr id="183" name="Shape 18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属性操作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123187" y="4236720"/>
            <a:ext cx="6039783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"y"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"x"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</p:txBody>
      </p:sp>
      <p:sp>
        <p:nvSpPr>
          <p:cNvPr id="189" name="Shape 189"/>
          <p:cNvSpPr/>
          <p:nvPr/>
        </p:nvSpPr>
        <p:spPr>
          <a:xfrm>
            <a:off x="13816000" y="1740922"/>
            <a:ext cx="7444813" cy="6431282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x2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i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n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(; i &lt;= n; i++)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 + i]);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输出: 1, 2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3826969" y="8286997"/>
            <a:ext cx="6312976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p;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(p in obj)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(obj[p]);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属性读写-异常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791622" y="3122875"/>
            <a:ext cx="18638734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obj.y.z; </a:t>
            </a:r>
            <a:r>
              <a:rPr sz="4500">
                <a:solidFill>
                  <a:srgbClr val="959395"/>
                </a:solidFill>
              </a:rPr>
              <a:t>// TypeError: Cannot read property 'z' of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obj.y.z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TypeError: Cannot set property 'z' of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867697" y="8303148"/>
            <a:ext cx="4225661" cy="3688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if (obj.y)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yz = obj.y.z;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197" name="Shape 197"/>
          <p:cNvSpPr/>
          <p:nvPr/>
        </p:nvSpPr>
        <p:spPr>
          <a:xfrm>
            <a:off x="11276623" y="9674748"/>
            <a:ext cx="9239680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 &amp;&amp; obj.y &amp;&amp; obj.y.z;</a:t>
            </a:r>
            <a:endParaRPr sz="45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286762" y="2956560"/>
            <a:ext cx="19810476" cy="780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{age : </a:t>
            </a:r>
            <a:r>
              <a:rPr sz="4500">
                <a:solidFill>
                  <a:srgbClr val="BF8F00"/>
                </a:solidFill>
              </a:rPr>
              <a:t>28</a:t>
            </a:r>
            <a:r>
              <a:rPr sz="4500"/>
              <a:t>, title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person[</a:t>
            </a:r>
            <a:r>
              <a:rPr sz="4500">
                <a:solidFill>
                  <a:srgbClr val="CD1D00"/>
                </a:solidFill>
              </a:rPr>
              <a:t>'title'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person.age;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Object.prototype; </a:t>
            </a:r>
            <a:r>
              <a:rPr sz="4500">
                <a:solidFill>
                  <a:srgbClr val="959395"/>
                </a:solidFill>
              </a:rPr>
              <a:t>//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descriptor = 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(Object, </a:t>
            </a:r>
            <a:r>
              <a:rPr sz="4500">
                <a:solidFill>
                  <a:srgbClr val="CD1D00"/>
                </a:solidFill>
              </a:rPr>
              <a:t>'prototype'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descriptor.configurable;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735266" y="3337559"/>
            <a:ext cx="6967354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globalVal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globalVal;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var localVal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localVal;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08" name="Shape 20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0352718" y="3337559"/>
            <a:ext cx="5447912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fd;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fd;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10" name="Shape 210"/>
          <p:cNvSpPr/>
          <p:nvPr/>
        </p:nvSpPr>
        <p:spPr>
          <a:xfrm>
            <a:off x="17189197" y="5623559"/>
            <a:ext cx="5678130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ohNo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window.ohNo;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ohNo;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274119" y="1153160"/>
            <a:ext cx="12613986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cat = new Object;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cat.legs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cat.name = </a:t>
            </a:r>
            <a:r>
              <a:rPr sz="4500">
                <a:solidFill>
                  <a:srgbClr val="CD1D00"/>
                </a:solidFill>
              </a:rPr>
              <a:t>"Kitty"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'abc'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"toString"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true, inherited property!!!</a:t>
            </a:r>
            <a:endParaRPr sz="4500"/>
          </a:p>
        </p:txBody>
      </p:sp>
      <p:sp>
        <p:nvSpPr>
          <p:cNvPr id="215" name="Shape 215"/>
          <p:cNvSpPr/>
          <p:nvPr/>
        </p:nvSpPr>
        <p:spPr>
          <a:xfrm>
            <a:off x="7291631" y="7096760"/>
            <a:ext cx="12459391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022919" y="1483359"/>
            <a:ext cx="18878162" cy="11612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(cat, 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, {enumerable : false, value : </a:t>
            </a:r>
            <a:r>
              <a:rPr sz="4500">
                <a:solidFill>
                  <a:srgbClr val="BF8F00"/>
                </a:solidFill>
              </a:rPr>
              <a:t>1000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 &amp;&amp; cat.legs)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cat.legs *=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only if cat.legs is not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220" name="Shape 220"/>
          <p:cNvSpPr/>
          <p:nvPr/>
        </p:nvSpPr>
        <p:spPr>
          <a:xfrm>
            <a:off x="11333846" y="6029959"/>
            <a:ext cx="9031507" cy="323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!== undefined, or, !== null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属性枚举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124958" y="4099560"/>
            <a:ext cx="12007325" cy="551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 in 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225" name="Shape 225"/>
          <p:cNvSpPr/>
          <p:nvPr/>
        </p:nvSpPr>
        <p:spPr>
          <a:xfrm>
            <a:off x="13907222" y="1051559"/>
            <a:ext cx="9193357" cy="1161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a,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if (obj.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(key))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另一种读写属性的方式</a:t>
            </a:r>
            <a:endParaRPr sz="6000"/>
          </a:p>
        </p:txBody>
      </p:sp>
      <p:sp>
        <p:nvSpPr>
          <p:cNvPr id="228" name="Shape 22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getter setter方法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概述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361472" y="3377837"/>
            <a:ext cx="15661056" cy="208915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对象中包含一系列属性，这些属性是</a:t>
            </a:r>
            <a:r>
              <a:rPr sz="6000">
                <a:solidFill>
                  <a:srgbClr val="9A403E"/>
                </a:solidFill>
              </a:rPr>
              <a:t>无序</a:t>
            </a:r>
            <a:r>
              <a:rPr sz="6000"/>
              <a:t>的。</a:t>
            </a:r>
            <a:endParaRPr sz="6000"/>
          </a:p>
          <a:p>
            <a:pPr lvl="0">
              <a:defRPr sz="1800"/>
            </a:pPr>
            <a:r>
              <a:rPr sz="6000"/>
              <a:t>每个属性都有一个</a:t>
            </a:r>
            <a:r>
              <a:rPr sz="6000">
                <a:solidFill>
                  <a:srgbClr val="9A403E"/>
                </a:solidFill>
              </a:rPr>
              <a:t>字符串</a:t>
            </a:r>
            <a:r>
              <a:rPr sz="6000"/>
              <a:t>key和对应的value。</a:t>
            </a:r>
            <a:endParaRPr sz="6000"/>
          </a:p>
        </p:txBody>
      </p:sp>
      <p:sp>
        <p:nvSpPr>
          <p:cNvPr id="58" name="Shape 58"/>
          <p:cNvSpPr/>
          <p:nvPr/>
        </p:nvSpPr>
        <p:spPr>
          <a:xfrm>
            <a:off x="9172109" y="7872216"/>
            <a:ext cx="6039782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 rot="20590801">
            <a:off x="-4503412" y="1058169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829336" y="1813560"/>
            <a:ext cx="12725328" cy="1085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man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weibo : </a:t>
            </a:r>
            <a:r>
              <a:rPr sz="4500">
                <a:solidFill>
                  <a:srgbClr val="CD1D00"/>
                </a:solidFill>
              </a:rPr>
              <a:t>'@Bosn'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get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return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().</a:t>
            </a:r>
            <a:r>
              <a:rPr sz="4500">
                <a:solidFill>
                  <a:srgbClr val="021994"/>
                </a:solidFill>
              </a:rPr>
              <a:t>getFullYear</a:t>
            </a:r>
            <a:r>
              <a:rPr sz="4500"/>
              <a:t>() - </a:t>
            </a:r>
            <a:r>
              <a:rPr sz="4500">
                <a:solidFill>
                  <a:srgbClr val="BF8F00"/>
                </a:solidFill>
              </a:rPr>
              <a:t>1988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(val)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'Age can</a:t>
            </a:r>
            <a:r>
              <a:rPr sz="4500">
                <a:solidFill>
                  <a:srgbClr val="FF40FF"/>
                </a:solidFill>
              </a:rPr>
              <a:t>\'</a:t>
            </a:r>
            <a:r>
              <a:rPr sz="4500">
                <a:solidFill>
                  <a:srgbClr val="CD1D00"/>
                </a:solidFill>
              </a:rPr>
              <a:t>t be set to '</a:t>
            </a:r>
            <a:r>
              <a:rPr sz="4500"/>
              <a:t> + val);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27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man.age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Age can't be set to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still 27</a:t>
            </a:r>
            <a:endParaRPr sz="45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696950">
            <a:off x="12311036" y="1970183"/>
            <a:ext cx="16636422" cy="931233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786483" y="924560"/>
            <a:ext cx="10321630" cy="1186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man =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weibo : </a:t>
            </a:r>
            <a:r>
              <a:rPr sz="3500">
                <a:solidFill>
                  <a:srgbClr val="CD1D00"/>
                </a:solidFill>
              </a:rPr>
              <a:t>'@Bosn'</a:t>
            </a:r>
            <a:r>
              <a:rPr sz="3500"/>
              <a:t>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$age : null,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get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(this.$age == undefined)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new </a:t>
            </a:r>
            <a:r>
              <a:rPr sz="3500">
                <a:solidFill>
                  <a:srgbClr val="021994"/>
                </a:solidFill>
              </a:rPr>
              <a:t>Date</a:t>
            </a:r>
            <a:r>
              <a:rPr sz="3500"/>
              <a:t>().</a:t>
            </a:r>
            <a:r>
              <a:rPr sz="3500">
                <a:solidFill>
                  <a:srgbClr val="021994"/>
                </a:solidFill>
              </a:rPr>
              <a:t>getFullYear</a:t>
            </a:r>
            <a:r>
              <a:rPr sz="3500"/>
              <a:t>() - </a:t>
            </a:r>
            <a:r>
              <a:rPr sz="3500">
                <a:solidFill>
                  <a:srgbClr val="BF8F00"/>
                </a:solidFill>
              </a:rPr>
              <a:t>1988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this.$age;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set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(val)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val = +val;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(!</a:t>
            </a:r>
            <a:r>
              <a:rPr sz="3500">
                <a:solidFill>
                  <a:srgbClr val="021994"/>
                </a:solidFill>
              </a:rPr>
              <a:t>isNaN</a:t>
            </a:r>
            <a:r>
              <a:rPr sz="3500"/>
              <a:t>(val) &amp;&amp; val &gt;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 &amp;&amp; val &lt; </a:t>
            </a:r>
            <a:r>
              <a:rPr sz="3500">
                <a:solidFill>
                  <a:srgbClr val="BF8F00"/>
                </a:solidFill>
              </a:rPr>
              <a:t>150</a:t>
            </a:r>
            <a:r>
              <a:rPr sz="3500"/>
              <a:t>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this.$age = +val;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throw new </a:t>
            </a:r>
            <a:r>
              <a:rPr sz="3500">
                <a:solidFill>
                  <a:srgbClr val="021994"/>
                </a:solidFill>
              </a:rPr>
              <a:t>Error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'Incorrect val = '</a:t>
            </a:r>
            <a:r>
              <a:rPr sz="3500"/>
              <a:t> + val);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  <a:endParaRPr sz="3500"/>
          </a:p>
        </p:txBody>
      </p:sp>
      <p:sp>
        <p:nvSpPr>
          <p:cNvPr id="239" name="Shape 239"/>
          <p:cNvSpPr/>
          <p:nvPr/>
        </p:nvSpPr>
        <p:spPr>
          <a:xfrm>
            <a:off x="13602244" y="5947143"/>
            <a:ext cx="9673111" cy="2519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27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BF8F00"/>
                </a:solidFill>
              </a:rPr>
              <a:t>100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100;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CD1D00"/>
                </a:solidFill>
              </a:rPr>
              <a:t>'abc'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error:Incorrect val = NaN</a:t>
            </a:r>
            <a:endParaRPr sz="3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820204" y="9627826"/>
            <a:ext cx="93951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  <a:endParaRPr sz="3800"/>
          </a:p>
        </p:txBody>
      </p:sp>
      <p:sp>
        <p:nvSpPr>
          <p:cNvPr id="244" name="Shape 244"/>
          <p:cNvSpPr/>
          <p:nvPr/>
        </p:nvSpPr>
        <p:spPr>
          <a:xfrm>
            <a:off x="2967137" y="7220473"/>
            <a:ext cx="5148230" cy="514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245" name="图片 244"/>
          <p:cNvPicPr/>
          <p:nvPr/>
        </p:nvPicPr>
        <p:blipFill>
          <a:blip r:embed="rId1"/>
          <a:stretch>
            <a:fillRect/>
          </a:stretch>
        </p:blipFill>
        <p:spPr>
          <a:xfrm>
            <a:off x="4302265" y="10410271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46" name="Shape 246"/>
          <p:cNvSpPr/>
          <p:nvPr/>
        </p:nvSpPr>
        <p:spPr>
          <a:xfrm>
            <a:off x="3894789" y="8337846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 flipV="1">
            <a:off x="5541251" y="6417629"/>
            <a:ext cx="1" cy="1397830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476183" y="1321897"/>
            <a:ext cx="4130138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250" name="Shape 250"/>
          <p:cNvSpPr/>
          <p:nvPr/>
        </p:nvSpPr>
        <p:spPr>
          <a:xfrm>
            <a:off x="7572809" y="1730837"/>
            <a:ext cx="854214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651818" y="1321897"/>
            <a:ext cx="1047200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252" name="Shape 252"/>
          <p:cNvSpPr/>
          <p:nvPr/>
        </p:nvSpPr>
        <p:spPr>
          <a:xfrm>
            <a:off x="3806828" y="2958956"/>
            <a:ext cx="3468848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253" name="图片 252"/>
          <p:cNvPicPr/>
          <p:nvPr/>
        </p:nvPicPr>
        <p:blipFill>
          <a:blip r:embed="rId2"/>
          <a:stretch>
            <a:fillRect/>
          </a:stretch>
        </p:blipFill>
        <p:spPr>
          <a:xfrm>
            <a:off x="4771131" y="4856287"/>
            <a:ext cx="1540243" cy="1045334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54" name="Shape 254"/>
          <p:cNvSpPr/>
          <p:nvPr/>
        </p:nvSpPr>
        <p:spPr>
          <a:xfrm flipV="1">
            <a:off x="5541252" y="2124218"/>
            <a:ext cx="1" cy="1045334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4495451" y="3407993"/>
            <a:ext cx="2091602" cy="99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  <a:endParaRPr sz="2200" b="1">
              <a:solidFill>
                <a:srgbClr val="9A403E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608803" y="4312507"/>
            <a:ext cx="3133231" cy="767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  <a:endParaRPr sz="3500"/>
          </a:p>
        </p:txBody>
      </p:sp>
      <p:sp>
        <p:nvSpPr>
          <p:cNvPr id="257" name="Shape 257"/>
          <p:cNvSpPr/>
          <p:nvPr/>
        </p:nvSpPr>
        <p:spPr>
          <a:xfrm>
            <a:off x="12204053" y="1174793"/>
            <a:ext cx="4660704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 {}</a:t>
            </a:r>
            <a:endParaRPr sz="4500"/>
          </a:p>
        </p:txBody>
      </p:sp>
      <p:sp>
        <p:nvSpPr>
          <p:cNvPr id="258" name="Shape 258"/>
          <p:cNvSpPr/>
          <p:nvPr/>
        </p:nvSpPr>
        <p:spPr>
          <a:xfrm>
            <a:off x="12282367" y="5623559"/>
            <a:ext cx="3897215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1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2417677" y="9175015"/>
            <a:ext cx="9155685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, configurable: true});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100;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back to 1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2213925" y="4254420"/>
            <a:ext cx="5571532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</p:txBody>
      </p:sp>
      <p:sp>
        <p:nvSpPr>
          <p:cNvPr id="261" name="Shape 261"/>
          <p:cNvSpPr/>
          <p:nvPr/>
        </p:nvSpPr>
        <p:spPr>
          <a:xfrm>
            <a:off x="12170226" y="2376110"/>
            <a:ext cx="11544934" cy="17068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(foo.prototype,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{get : function(){return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;}});</a:t>
            </a:r>
            <a:endParaRPr sz="45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8" animBg="1" advAuto="0"/>
      <p:bldP spid="255" grpId="6" animBg="1" advAuto="0"/>
      <p:bldP spid="251" grpId="2" animBg="1" advAuto="0"/>
      <p:bldP spid="252" grpId="5" animBg="1" advAuto="0"/>
      <p:bldP spid="260" grpId="10" animBg="1" advAuto="0"/>
      <p:bldP spid="249" grpId="1" animBg="1" advAuto="0"/>
      <p:bldP spid="250" grpId="3" animBg="1" advAuto="0"/>
      <p:bldP spid="243" grpId="14" animBg="1" advAuto="0"/>
      <p:bldP spid="258" grpId="15" animBg="1" advAuto="0"/>
      <p:bldP spid="254" grpId="4" animBg="1" advAuto="0"/>
      <p:bldP spid="245" grpId="17" animBg="1" advAuto="0"/>
      <p:bldP spid="259" grpId="16" animBg="1" advAuto="0"/>
      <p:bldP spid="247" grpId="11" animBg="1" advAuto="0"/>
      <p:bldP spid="246" grpId="13" animBg="1" advAuto="0"/>
      <p:bldP spid="256" grpId="7" animBg="1" advAuto="0"/>
      <p:bldP spid="253" grpId="9" animBg="1" advAuto="0"/>
      <p:bldP spid="244" grpId="1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680519" y="2194560"/>
            <a:ext cx="21222205" cy="932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{value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 </a:t>
            </a:r>
            <a:r>
              <a:rPr sz="4500">
                <a:solidFill>
                  <a:srgbClr val="A7A7A7"/>
                </a:solidFill>
              </a:rPr>
              <a:t>// writable=false, configurable=false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200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still 1, can't change it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{writable:true, configurable:true, 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500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500</a:t>
            </a:r>
            <a:endParaRPr sz="4500"/>
          </a:p>
        </p:txBody>
      </p:sp>
      <p:sp>
        <p:nvSpPr>
          <p:cNvPr id="267" name="Shape 267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属性级的权限设置</a:t>
            </a:r>
            <a:endParaRPr sz="6000"/>
          </a:p>
        </p:txBody>
      </p:sp>
      <p:sp>
        <p:nvSpPr>
          <p:cNvPr id="270" name="Shape 27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046358" y="2542090"/>
            <a:ext cx="20291285" cy="2468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'pro'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true, writable: true, enumerable: true, configurable: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'a'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170400" y="6160282"/>
            <a:ext cx="11066080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'name'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"Bosn Ma"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</p:txBody>
      </p:sp>
      <p:sp>
        <p:nvSpPr>
          <p:cNvPr id="277" name="Shape 277"/>
          <p:cNvSpPr/>
          <p:nvPr/>
        </p:nvSpPr>
        <p:spPr>
          <a:xfrm>
            <a:off x="13082770" y="7303282"/>
            <a:ext cx="8370710" cy="3992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still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person.name;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820531" y="3337559"/>
            <a:ext cx="10742937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'type'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keys</a:t>
            </a:r>
            <a:r>
              <a:rPr sz="4500"/>
              <a:t>(person); </a:t>
            </a:r>
            <a:r>
              <a:rPr sz="4500">
                <a:solidFill>
                  <a:srgbClr val="959395"/>
                </a:solidFill>
              </a:rPr>
              <a:t>// ["name"]</a:t>
            </a:r>
            <a:endParaRPr sz="450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443185" y="3051446"/>
            <a:ext cx="21497629" cy="856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defineProperties</a:t>
            </a:r>
            <a:r>
              <a:rPr sz="4500"/>
              <a:t>(person,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title : {value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corp : {value : </a:t>
            </a:r>
            <a:r>
              <a:rPr sz="4500">
                <a:solidFill>
                  <a:srgbClr val="CD1D00"/>
                </a:solidFill>
              </a:rPr>
              <a:t>'BABA'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salary : {value : </a:t>
            </a:r>
            <a:r>
              <a:rPr sz="4500">
                <a:solidFill>
                  <a:srgbClr val="BF8F00"/>
                </a:solidFill>
              </a:rPr>
              <a:t>50000</a:t>
            </a:r>
            <a:r>
              <a:rPr sz="4500"/>
              <a:t>, enumerable : true, writable 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'salary'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'corp'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450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9613326" y="670559"/>
            <a:ext cx="14396947" cy="123748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defineProperties</a:t>
            </a:r>
            <a:r>
              <a:rPr sz="3000"/>
              <a:t>(person,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title : {value : </a:t>
            </a:r>
            <a:r>
              <a:rPr sz="3000">
                <a:solidFill>
                  <a:srgbClr val="CD1D00"/>
                </a:solidFill>
              </a:rPr>
              <a:t>'fe'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corp : {value : </a:t>
            </a:r>
            <a:r>
              <a:rPr sz="3000">
                <a:solidFill>
                  <a:srgbClr val="CD1D00"/>
                </a:solidFill>
              </a:rPr>
              <a:t>'BABA'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salary : {value : </a:t>
            </a:r>
            <a:r>
              <a:rPr sz="3000">
                <a:solidFill>
                  <a:srgbClr val="BF8F00"/>
                </a:solidFill>
              </a:rPr>
              <a:t>50000</a:t>
            </a:r>
            <a:r>
              <a:rPr sz="3000"/>
              <a:t>, enumerable : true, writable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luck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get : function()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return Math.</a:t>
            </a:r>
            <a:r>
              <a:rPr sz="3000">
                <a:solidFill>
                  <a:srgbClr val="021994"/>
                </a:solidFill>
              </a:rPr>
              <a:t>random</a:t>
            </a:r>
            <a:r>
              <a:rPr sz="3000"/>
              <a:t>() &gt; </a:t>
            </a:r>
            <a:r>
              <a:rPr sz="3000">
                <a:solidFill>
                  <a:srgbClr val="BF8F00"/>
                </a:solidFill>
              </a:rPr>
              <a:t>0.5</a:t>
            </a:r>
            <a:r>
              <a:rPr sz="3000"/>
              <a:t> ? </a:t>
            </a:r>
            <a:r>
              <a:rPr sz="3000">
                <a:solidFill>
                  <a:srgbClr val="CD1D00"/>
                </a:solidFill>
              </a:rPr>
              <a:t>'good'</a:t>
            </a:r>
            <a:r>
              <a:rPr sz="3000"/>
              <a:t> : </a:t>
            </a:r>
            <a:r>
              <a:rPr sz="3000">
                <a:solidFill>
                  <a:srgbClr val="CD1D00"/>
                </a:solidFill>
              </a:rPr>
              <a:t>'bad'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promote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set : function (level)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    this.salary *= </a:t>
            </a:r>
            <a:r>
              <a:rPr sz="3000">
                <a:solidFill>
                  <a:srgbClr val="BF8F00"/>
                </a:solidFill>
              </a:rPr>
              <a:t>1</a:t>
            </a:r>
            <a:r>
              <a:rPr sz="3000"/>
              <a:t> + level * </a:t>
            </a:r>
            <a:r>
              <a:rPr sz="3000">
                <a:solidFill>
                  <a:srgbClr val="BF8F00"/>
                </a:solidFill>
              </a:rPr>
              <a:t>0.1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});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'salary'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'corp'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50000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person.promote = </a:t>
            </a:r>
            <a:r>
              <a:rPr sz="3000">
                <a:solidFill>
                  <a:srgbClr val="BF8F00"/>
                </a:solidFill>
              </a:rPr>
              <a:t>2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60000</a:t>
            </a:r>
            <a:endParaRPr sz="300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Table 296"/>
          <p:cNvGraphicFramePr/>
          <p:nvPr/>
        </p:nvGraphicFramePr>
        <p:xfrm>
          <a:off x="144364" y="1405896"/>
          <a:ext cx="24107972" cy="120549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819054"/>
                <a:gridCol w="4819054"/>
                <a:gridCol w="4819054"/>
                <a:gridCol w="4819054"/>
                <a:gridCol w="4819054"/>
              </a:tblGrid>
              <a:tr h="2009162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</a:p>
                  </a:txBody>
                  <a:tcPr marL="63500" marR="63500" marT="63500" marB="6350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configurable:true writable:true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  <a:endParaRPr sz="3600" b="1" i="1">
                        <a:solidFill>
                          <a:srgbClr val="E0A8A6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修改属性的值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√*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sz="4000" b="1" i="1"/>
                        <a:t>重设value标签修改</a:t>
                      </a:r>
                      <a:endParaRPr sz="4000" b="1" i="1"/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通过属性赋值 修改属性的值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delete该属性返回true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修改getter/setter方法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修改属性标签*</a:t>
                      </a:r>
                      <a:endParaRPr sz="3600" b="1" i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DDDDDD"/>
                          </a:solidFill>
                        </a:rPr>
                        <a:t>(除了writable从true修改为false总是允许)</a:t>
                      </a:r>
                      <a:endParaRPr sz="3600" b="1" i="1">
                        <a:solidFill>
                          <a:srgbClr val="DDDDDD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  <a:endParaRPr sz="6000" b="1" i="1">
                        <a:solidFill>
                          <a:srgbClr val="008F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  <a:endParaRPr sz="6000" b="1" i="1">
                        <a:solidFill>
                          <a:srgbClr val="941100"/>
                        </a:solidFill>
                      </a:endParaRP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 rot="20590801">
            <a:off x="-5304012" y="877768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探索对象的key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612358" y="3718560"/>
            <a:ext cx="11159284" cy="627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'1'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2, [object Object]: true}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9747562" y="5060950"/>
            <a:ext cx="4888876" cy="35941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[[proto]]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[[class]]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[[extensible]]</a:t>
            </a:r>
            <a:endParaRPr sz="60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原型标签__proto__</a:t>
            </a:r>
            <a:endParaRPr sz="4380">
              <a:solidFill>
                <a:srgbClr val="FFFFFF"/>
              </a:solidFill>
            </a:endParaRPr>
          </a:p>
        </p:txBody>
      </p:sp>
      <p:grpSp>
        <p:nvGrpSpPr>
          <p:cNvPr id="321" name="Group 321"/>
          <p:cNvGrpSpPr/>
          <p:nvPr/>
        </p:nvGrpSpPr>
        <p:grpSpPr>
          <a:xfrm>
            <a:off x="9232778" y="344727"/>
            <a:ext cx="7068583" cy="13026546"/>
            <a:chOff x="0" y="0"/>
            <a:chExt cx="7068582" cy="13026544"/>
          </a:xfrm>
        </p:grpSpPr>
        <p:grpSp>
          <p:nvGrpSpPr>
            <p:cNvPr id="313" name="Group 313"/>
            <p:cNvGrpSpPr/>
            <p:nvPr/>
          </p:nvGrpSpPr>
          <p:grpSpPr>
            <a:xfrm>
              <a:off x="0" y="6557288"/>
              <a:ext cx="7068583" cy="6469257"/>
              <a:chOff x="0" y="0"/>
              <a:chExt cx="7068582" cy="6469256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6129072" y="3210196"/>
                <a:ext cx="939511" cy="817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800"/>
                </a:lvl1pPr>
              </a:lstStyle>
              <a:p>
                <a:pPr lvl="0">
                  <a:defRPr sz="1800"/>
                </a:pPr>
                <a:r>
                  <a:rPr sz="3800"/>
                  <a:t>obj</a:t>
                </a:r>
                <a:endParaRPr sz="3800"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0" y="769015"/>
                <a:ext cx="5700241" cy="570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</a:p>
            </p:txBody>
          </p:sp>
          <p:pic>
            <p:nvPicPr>
              <p:cNvPr id="309" name="图片 308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94405" y="3218034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10" name="图片 309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4405" y="4635365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311" name="Shape 311"/>
              <p:cNvSpPr/>
              <p:nvPr/>
            </p:nvSpPr>
            <p:spPr>
              <a:xfrm>
                <a:off x="1203657" y="1411446"/>
                <a:ext cx="3292926" cy="1550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36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600" b="1">
                    <a:solidFill>
                      <a:srgbClr val="9A403E"/>
                    </a:solidFill>
                  </a:rPr>
                  <a:t>[[proto]]</a:t>
                </a:r>
                <a:endParaRPr sz="3600" b="1">
                  <a:solidFill>
                    <a:srgbClr val="9A403E"/>
                  </a:solidFill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 flipV="1">
                <a:off x="2850120" y="0"/>
                <a:ext cx="1" cy="1397829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785051" y="1536607"/>
              <a:ext cx="4130137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Object.prototype</a:t>
              </a:r>
              <a:endParaRPr sz="380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1115696" y="3098615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316" name="图片 3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79999" y="4995947"/>
              <a:ext cx="1540243" cy="1045333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317" name="Shape 317"/>
            <p:cNvSpPr/>
            <p:nvPr/>
          </p:nvSpPr>
          <p:spPr>
            <a:xfrm flipV="1">
              <a:off x="2850119" y="2263878"/>
              <a:ext cx="1" cy="1045333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804319" y="3547652"/>
              <a:ext cx="2091601" cy="99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22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9A403E"/>
                  </a:solidFill>
                </a:rPr>
                <a:t>[[proto]]</a:t>
              </a:r>
              <a:endParaRPr sz="2200" b="1">
                <a:solidFill>
                  <a:srgbClr val="9A403E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2850119" y="1071866"/>
              <a:ext cx="1" cy="469014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326520" y="0"/>
              <a:ext cx="1047200" cy="8178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null</a:t>
              </a:r>
              <a:endParaRPr sz="3800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class标签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713544" y="2575560"/>
            <a:ext cx="14956912" cy="856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toString = Object.prototype.toString;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(o){return 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(o).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"[object Null]"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"Null"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(undefined); </a:t>
            </a:r>
            <a:r>
              <a:rPr sz="4500">
                <a:solidFill>
                  <a:srgbClr val="959395"/>
                </a:solidFill>
              </a:rPr>
              <a:t>// "Undefined"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(true);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Boolean</a:t>
            </a:r>
            <a:r>
              <a:rPr sz="4500"/>
              <a:t>(true));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extensible标签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543333" y="924560"/>
            <a:ext cx="15453999" cy="1186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obj = {x :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y :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};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preventExtensions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obj.z; </a:t>
            </a:r>
            <a:r>
              <a:rPr sz="3500">
                <a:solidFill>
                  <a:srgbClr val="959395"/>
                </a:solidFill>
              </a:rPr>
              <a:t>// undefined, add new property failed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true}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seal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isSealed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freeze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false,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isFrozen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[caution] not affects prototype chain!!!</a:t>
            </a:r>
            <a:endParaRPr sz="3500">
              <a:solidFill>
                <a:srgbClr val="959395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序列化、其它对象方法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序列化、其它对象方法</a:t>
            </a:r>
            <a:endParaRPr sz="600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055148" y="3337559"/>
            <a:ext cx="20273704" cy="7040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true, z :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], nullVal : null};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"{"x":1,"y":true,"z":[1,2,3],"nullVal":null}"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{val : </a:t>
            </a:r>
            <a:r>
              <a:rPr sz="4500">
                <a:solidFill>
                  <a:srgbClr val="9A403E"/>
                </a:solidFill>
              </a:rPr>
              <a:t>undefined</a:t>
            </a:r>
            <a:r>
              <a:rPr sz="4500"/>
              <a:t>, a : NaN, b : Infinity, c :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"{"a":null,"b":null,"c":"2015-01-20T14:15:43.910Z"}"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JSON.</a:t>
            </a:r>
            <a:r>
              <a:rPr sz="4500">
                <a:solidFill>
                  <a:srgbClr val="021994"/>
                </a:solidFill>
              </a:rPr>
              <a:t>parse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'{"x" : 1}'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476739" y="1813560"/>
            <a:ext cx="11430523" cy="1008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toJSON : function 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    return this.o1 + this.o2;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"{"x":1,"y":2,"o":3}"</a:t>
            </a:r>
            <a:endParaRPr sz="4500"/>
          </a:p>
        </p:txBody>
      </p:sp>
      <p:sp>
        <p:nvSpPr>
          <p:cNvPr id="347" name="Shape 3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 - 自定义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其它对象方法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733357" y="2194560"/>
            <a:ext cx="14917287" cy="932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toString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"[object Object]"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= function() {return this.x + this.y};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"Result 3", by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3, from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obj.valueOf = function() {return this.x + this.y +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103, from valueOf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still "Result 3"</a:t>
            </a:r>
            <a:endParaRPr sz="450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9330511" y="2051049"/>
            <a:ext cx="5522453" cy="9613902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对象的结构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创建对象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属性操作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getter setter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属性标签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对象标签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序列化</a:t>
            </a:r>
            <a:endParaRPr sz="6000"/>
          </a:p>
          <a:p>
            <a:pPr marL="601345" lvl="0" indent="-601345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对象方法</a:t>
            </a:r>
            <a:endParaRPr sz="6000"/>
          </a:p>
        </p:txBody>
      </p:sp>
      <p:sp>
        <p:nvSpPr>
          <p:cNvPr id="356" name="Shape 3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  <a:endParaRPr sz="6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67765" y="4669317"/>
            <a:ext cx="4248471" cy="51485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400"/>
              <a:t>number</a:t>
            </a:r>
            <a:endParaRPr sz="6400"/>
          </a:p>
          <a:p>
            <a:pPr lvl="0">
              <a:defRPr sz="1800"/>
            </a:pPr>
            <a:r>
              <a:rPr sz="6400"/>
              <a:t>string</a:t>
            </a:r>
            <a:endParaRPr sz="6400"/>
          </a:p>
          <a:p>
            <a:pPr lvl="0">
              <a:defRPr sz="1800"/>
            </a:pPr>
            <a:r>
              <a:rPr sz="6400"/>
              <a:t>boolean</a:t>
            </a:r>
            <a:endParaRPr sz="6400"/>
          </a:p>
          <a:p>
            <a:pPr lvl="0">
              <a:defRPr sz="1800"/>
            </a:pPr>
            <a:r>
              <a:rPr sz="6400"/>
              <a:t>null</a:t>
            </a:r>
            <a:endParaRPr sz="6400"/>
          </a:p>
          <a:p>
            <a:pPr lvl="0">
              <a:defRPr sz="1800"/>
            </a:pPr>
            <a:r>
              <a:rPr sz="6400"/>
              <a:t>undefined</a:t>
            </a:r>
            <a:endParaRPr sz="6400"/>
          </a:p>
        </p:txBody>
      </p:sp>
      <p:sp>
        <p:nvSpPr>
          <p:cNvPr id="68" name="Shape 68"/>
          <p:cNvSpPr/>
          <p:nvPr/>
        </p:nvSpPr>
        <p:spPr>
          <a:xfrm>
            <a:off x="9461555" y="4968060"/>
            <a:ext cx="576065" cy="449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69" name="Shape 69"/>
          <p:cNvSpPr/>
          <p:nvPr/>
        </p:nvSpPr>
        <p:spPr>
          <a:xfrm>
            <a:off x="6011790" y="6614957"/>
            <a:ext cx="3419620" cy="11861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941100"/>
                </a:solidFill>
              </a:rPr>
              <a:t>原始类型</a:t>
            </a:r>
            <a:endParaRPr sz="6000">
              <a:solidFill>
                <a:srgbClr val="941100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0552191" y="3554424"/>
            <a:ext cx="2620091" cy="12623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64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9300"/>
                </a:solidFill>
              </a:rPr>
              <a:t>object</a:t>
            </a:r>
            <a:endParaRPr sz="6400">
              <a:solidFill>
                <a:srgbClr val="FF9300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2994937" y="3581578"/>
            <a:ext cx="3419620" cy="1186181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1100"/>
                </a:solidFill>
              </a:rPr>
              <a:t>对象</a:t>
            </a:r>
            <a:endParaRPr sz="6000">
              <a:solidFill>
                <a:srgbClr val="941100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896459" y="2863945"/>
            <a:ext cx="576065" cy="263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73" name="Shape 73"/>
          <p:cNvSpPr/>
          <p:nvPr/>
        </p:nvSpPr>
        <p:spPr>
          <a:xfrm>
            <a:off x="17253212" y="2237183"/>
            <a:ext cx="3362272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9300"/>
                </a:solidFill>
              </a:rPr>
              <a:t>Function</a:t>
            </a:r>
            <a:endParaRPr sz="6000">
              <a:solidFill>
                <a:srgbClr val="FF9300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7865268" y="3132277"/>
            <a:ext cx="213816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Array</a:t>
            </a:r>
            <a:endParaRPr sz="6000"/>
          </a:p>
        </p:txBody>
      </p:sp>
      <p:sp>
        <p:nvSpPr>
          <p:cNvPr id="75" name="Shape 75"/>
          <p:cNvSpPr/>
          <p:nvPr/>
        </p:nvSpPr>
        <p:spPr>
          <a:xfrm>
            <a:off x="17980796" y="4027371"/>
            <a:ext cx="1907104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Date</a:t>
            </a:r>
            <a:endParaRPr sz="6000"/>
          </a:p>
        </p:txBody>
      </p:sp>
      <p:sp>
        <p:nvSpPr>
          <p:cNvPr id="76" name="Shape 76"/>
          <p:cNvSpPr/>
          <p:nvPr/>
        </p:nvSpPr>
        <p:spPr>
          <a:xfrm>
            <a:off x="18561412" y="4922465"/>
            <a:ext cx="745873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...</a:t>
            </a:r>
            <a:endParaRPr sz="6000"/>
          </a:p>
        </p:txBody>
      </p:sp>
      <p:sp>
        <p:nvSpPr>
          <p:cNvPr id="77" name="Shape 7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回顾-数据类型</a:t>
            </a:r>
            <a:endParaRPr sz="438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对象结构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0762484" y="3863571"/>
            <a:ext cx="7940868" cy="794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14047814" y="12165172"/>
            <a:ext cx="1370207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obj</a:t>
            </a:r>
            <a:endParaRPr sz="6000"/>
          </a:p>
        </p:txBody>
      </p:sp>
      <p:pic>
        <p:nvPicPr>
          <p:cNvPr id="84" name="图片 8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6078" y="6193293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85" name="图片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6078" y="7946785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86" name="Shape 86"/>
          <p:cNvSpPr/>
          <p:nvPr/>
        </p:nvSpPr>
        <p:spPr>
          <a:xfrm>
            <a:off x="11808452" y="5109829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1808452" y="7058986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[[class]]</a:t>
            </a:r>
            <a:endParaRPr sz="3600"/>
          </a:p>
        </p:txBody>
      </p:sp>
      <p:sp>
        <p:nvSpPr>
          <p:cNvPr id="88" name="Shape 88"/>
          <p:cNvSpPr/>
          <p:nvPr/>
        </p:nvSpPr>
        <p:spPr>
          <a:xfrm>
            <a:off x="11808452" y="9008143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/>
            </a:pPr>
            <a:r>
              <a:rPr sz="3600"/>
              <a:t>[[extensible]]</a:t>
            </a:r>
            <a:endParaRPr sz="3600"/>
          </a:p>
        </p:txBody>
      </p:sp>
      <p:grpSp>
        <p:nvGrpSpPr>
          <p:cNvPr id="91" name="Group 91"/>
          <p:cNvGrpSpPr/>
          <p:nvPr/>
        </p:nvGrpSpPr>
        <p:grpSpPr>
          <a:xfrm>
            <a:off x="8855544" y="577677"/>
            <a:ext cx="3468848" cy="3468847"/>
            <a:chOff x="0" y="0"/>
            <a:chExt cx="3468846" cy="346884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90" name="图片 8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5054" y="1141333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</p:grpSp>
      <p:sp>
        <p:nvSpPr>
          <p:cNvPr id="92" name="Shape 92"/>
          <p:cNvSpPr/>
          <p:nvPr/>
        </p:nvSpPr>
        <p:spPr>
          <a:xfrm flipH="1" flipV="1">
            <a:off x="10863499" y="4036892"/>
            <a:ext cx="1352246" cy="135224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624796" y="8396322"/>
            <a:ext cx="5795054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</p:txBody>
      </p:sp>
      <p:sp>
        <p:nvSpPr>
          <p:cNvPr id="94" name="Shape 94"/>
          <p:cNvSpPr/>
          <p:nvPr/>
        </p:nvSpPr>
        <p:spPr>
          <a:xfrm>
            <a:off x="1693158" y="4262120"/>
            <a:ext cx="3519099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</p:txBody>
      </p:sp>
      <p:grpSp>
        <p:nvGrpSpPr>
          <p:cNvPr id="102" name="Group 102"/>
          <p:cNvGrpSpPr/>
          <p:nvPr/>
        </p:nvGrpSpPr>
        <p:grpSpPr>
          <a:xfrm>
            <a:off x="18343202" y="1677100"/>
            <a:ext cx="5650740" cy="10238148"/>
            <a:chOff x="0" y="0"/>
            <a:chExt cx="5650738" cy="10238147"/>
          </a:xfrm>
        </p:grpSpPr>
        <p:sp>
          <p:nvSpPr>
            <p:cNvPr id="95" name="Shape 95"/>
            <p:cNvSpPr/>
            <p:nvPr/>
          </p:nvSpPr>
          <p:spPr>
            <a:xfrm>
              <a:off x="1264766" y="0"/>
              <a:ext cx="4385973" cy="1023814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921741" y="594485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writable</a:t>
              </a:r>
              <a:endParaRPr sz="3600"/>
            </a:p>
          </p:txBody>
        </p:sp>
        <p:sp>
          <p:nvSpPr>
            <p:cNvPr id="97" name="Shape 97"/>
            <p:cNvSpPr/>
            <p:nvPr/>
          </p:nvSpPr>
          <p:spPr>
            <a:xfrm>
              <a:off x="1921741" y="2511839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enumerable</a:t>
              </a:r>
              <a:endParaRPr sz="3600"/>
            </a:p>
          </p:txBody>
        </p:sp>
        <p:sp>
          <p:nvSpPr>
            <p:cNvPr id="98" name="Shape 98"/>
            <p:cNvSpPr/>
            <p:nvPr/>
          </p:nvSpPr>
          <p:spPr>
            <a:xfrm>
              <a:off x="1921741" y="4429192"/>
              <a:ext cx="3292926" cy="155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configurable</a:t>
              </a:r>
              <a:endParaRPr sz="3600"/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5204211"/>
              <a:ext cx="1370206" cy="1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921741" y="8388790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9A403E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get/set</a:t>
              </a:r>
              <a:endParaRPr sz="360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21741" y="6408991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/>
              </a:pPr>
              <a:r>
                <a:rPr sz="3600"/>
                <a:t>value</a:t>
              </a:r>
              <a:endParaRPr sz="3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 advAuto="0"/>
      <p:bldP spid="85" grpId="5" animBg="1" advAuto="0"/>
      <p:bldP spid="102" grpId="6" animBg="1" advAuto="0"/>
      <p:bldP spid="82" grpId="2" animBg="1" advAuto="0"/>
      <p:bldP spid="93" grpId="8" animBg="1" advAuto="0"/>
      <p:bldP spid="88" grpId="12" animBg="1" advAuto="0"/>
      <p:bldP spid="87" grpId="11" animBg="1" advAuto="0"/>
      <p:bldP spid="91" grpId="9" animBg="1" advAuto="0"/>
      <p:bldP spid="92" grpId="10" animBg="1" advAuto="0"/>
      <p:bldP spid="84" grpId="4" animBg="1" advAuto="0"/>
      <p:bldP spid="86" grpId="7" animBg="1" advAuto="0"/>
      <p:bldP spid="83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对象创建、原型链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首先，你得有对象</a:t>
            </a:r>
            <a:endParaRPr sz="60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对象创建-字面量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089090" y="2661947"/>
            <a:ext cx="6205819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obj1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</p:txBody>
      </p:sp>
      <p:sp>
        <p:nvSpPr>
          <p:cNvPr id="113" name="Shape 113"/>
          <p:cNvSpPr/>
          <p:nvPr/>
        </p:nvSpPr>
        <p:spPr>
          <a:xfrm>
            <a:off x="9135216" y="3708371"/>
            <a:ext cx="3525797" cy="7345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obj2 =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n : </a:t>
            </a:r>
            <a:r>
              <a:rPr sz="4500">
                <a:solidFill>
                  <a:srgbClr val="BF8F00"/>
                </a:solidFill>
              </a:rPr>
              <a:t>4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};</a:t>
            </a:r>
            <a:endParaRPr sz="45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12940896" y="6171238"/>
            <a:ext cx="7068583" cy="6469257"/>
            <a:chOff x="0" y="0"/>
            <a:chExt cx="7068582" cy="6469256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39511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</a:t>
              </a:r>
              <a:endParaRPr sz="38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9440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9440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600" b="1">
                  <a:solidFill>
                    <a:srgbClr val="9A403E"/>
                  </a:solidFill>
                </a:rPr>
                <a:t>[[proto]]</a:t>
              </a:r>
              <a:endParaRPr sz="3600"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24" name="Shape 1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126" name="Shape 126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28" name="Shape 128"/>
          <p:cNvSpPr/>
          <p:nvPr/>
        </p:nvSpPr>
        <p:spPr>
          <a:xfrm>
            <a:off x="3515034" y="2019689"/>
            <a:ext cx="5625947" cy="18592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</p:txBody>
      </p:sp>
      <p:sp>
        <p:nvSpPr>
          <p:cNvPr id="129" name="Shape 129"/>
          <p:cNvSpPr/>
          <p:nvPr/>
        </p:nvSpPr>
        <p:spPr>
          <a:xfrm>
            <a:off x="3650345" y="7435270"/>
            <a:ext cx="9410181" cy="5364481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</a:t>
            </a:r>
            <a:r>
              <a:rPr sz="4500">
                <a:solidFill>
                  <a:srgbClr val="A7A7A7"/>
                </a:solidFill>
              </a:rPr>
              <a:t> // 1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A7A7A7"/>
                </a:solidFill>
              </a:rPr>
              <a:t>// 2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A7A7A7"/>
                </a:solidFill>
              </a:rPr>
              <a:t>// 3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typeof obj.toString; </a:t>
            </a:r>
            <a:r>
              <a:rPr sz="4500">
                <a:solidFill>
                  <a:srgbClr val="A7A7A7"/>
                </a:solidFill>
              </a:rPr>
              <a:t>// ‘function'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 in obj;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>
              <a:solidFill>
                <a:srgbClr val="959395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14056593" y="1877827"/>
            <a:ext cx="6935205" cy="4303584"/>
            <a:chOff x="0" y="0"/>
            <a:chExt cx="6935204" cy="4303583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1"/>
              <a:ext cx="3468847" cy="4303585"/>
              <a:chOff x="0" y="0"/>
              <a:chExt cx="3468846" cy="430358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200" b="1">
                    <a:solidFill>
                      <a:srgbClr val="9A403E"/>
                    </a:solidFill>
                  </a:rPr>
                  <a:t>[[proto]]</a:t>
                </a:r>
                <a:endParaRPr sz="22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3801974" y="2188288"/>
              <a:ext cx="3133231" cy="767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sz="3500"/>
                <a:t>foo.prototype</a:t>
              </a:r>
              <a:endParaRPr sz="3500"/>
            </a:p>
          </p:txBody>
        </p:sp>
      </p:grpSp>
      <p:sp>
        <p:nvSpPr>
          <p:cNvPr id="137" name="Shape 137"/>
          <p:cNvSpPr/>
          <p:nvPr/>
        </p:nvSpPr>
        <p:spPr>
          <a:xfrm>
            <a:off x="3542242" y="4270280"/>
            <a:ext cx="5571532" cy="27736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7" animBg="1" advAuto="0"/>
      <p:bldP spid="127" grpId="6" animBg="1" advAuto="0"/>
      <p:bldP spid="123" grpId="4" animBg="1" advAuto="0"/>
      <p:bldP spid="136" grpId="1" animBg="1" advAuto="0"/>
      <p:bldP spid="137" grpId="3" animBg="1" advAuto="0"/>
      <p:bldP spid="128" grpId="2" animBg="1" advAuto="0"/>
      <p:bldP spid="125" grpId="5" animBg="1" advAuto="0"/>
      <p:bldP spid="129" grpId="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355417" y="9942530"/>
            <a:ext cx="93951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  <a:endParaRPr sz="3800"/>
          </a:p>
        </p:txBody>
      </p:sp>
      <p:sp>
        <p:nvSpPr>
          <p:cNvPr id="142" name="Shape 142"/>
          <p:cNvSpPr/>
          <p:nvPr/>
        </p:nvSpPr>
        <p:spPr>
          <a:xfrm>
            <a:off x="12292452" y="6669633"/>
            <a:ext cx="7363673" cy="736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5302" y="9389272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5302" y="10806604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14144553" y="7582684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  <a:endParaRPr sz="3600"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15791016" y="6171238"/>
            <a:ext cx="1" cy="1397829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</p:spPr>
        <p:txBody>
          <a:bodyPr lIns="0" tIns="0" rIns="0" bIns="0" anchor="ctr">
            <a:normAutofit/>
          </a:bodyPr>
          <a:lstStyle>
            <a:lvl1pPr defTabSz="667385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  <a:endParaRPr sz="438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  <a:endParaRPr sz="3800"/>
          </a:p>
        </p:txBody>
      </p:sp>
      <p:sp>
        <p:nvSpPr>
          <p:cNvPr id="149" name="Shape 149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  <a:endParaRPr sz="3800"/>
          </a:p>
        </p:txBody>
      </p:sp>
      <p:sp>
        <p:nvSpPr>
          <p:cNvPr id="151" name="Shape 151"/>
          <p:cNvSpPr/>
          <p:nvPr/>
        </p:nvSpPr>
        <p:spPr>
          <a:xfrm>
            <a:off x="14056593" y="2712564"/>
            <a:ext cx="3468847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15020895" y="4609896"/>
            <a:ext cx="1540244" cy="1045333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15791016" y="1877827"/>
            <a:ext cx="1" cy="1045333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4745216" y="3161601"/>
            <a:ext cx="2091601" cy="99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  <a:endParaRPr sz="22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858568" y="4066115"/>
            <a:ext cx="3133231" cy="7670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  <a:endParaRPr sz="3500"/>
          </a:p>
        </p:txBody>
      </p:sp>
      <p:sp>
        <p:nvSpPr>
          <p:cNvPr id="156" name="Shape 156"/>
          <p:cNvSpPr/>
          <p:nvPr/>
        </p:nvSpPr>
        <p:spPr>
          <a:xfrm>
            <a:off x="3129407" y="2414179"/>
            <a:ext cx="2729938" cy="944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;</a:t>
            </a:r>
            <a:endParaRPr sz="4500"/>
          </a:p>
        </p:txBody>
      </p:sp>
      <p:sp>
        <p:nvSpPr>
          <p:cNvPr id="157" name="Shape 157"/>
          <p:cNvSpPr/>
          <p:nvPr/>
        </p:nvSpPr>
        <p:spPr>
          <a:xfrm>
            <a:off x="3062830" y="6509972"/>
            <a:ext cx="535024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undefined;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936140" y="8794336"/>
            <a:ext cx="560362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3</a:t>
            </a:r>
            <a:endParaRPr sz="4500">
              <a:solidFill>
                <a:srgbClr val="959395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936140" y="11078700"/>
            <a:ext cx="5603623" cy="1706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3!!!</a:t>
            </a:r>
            <a:endParaRPr sz="4500">
              <a:solidFill>
                <a:srgbClr val="959395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1084" y="12239717"/>
            <a:ext cx="2446410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3137286" y="3573866"/>
            <a:ext cx="8975975" cy="24688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foo.prototype.z; </a:t>
            </a:r>
            <a:r>
              <a:rPr sz="4500">
                <a:solidFill>
                  <a:srgbClr val="959395"/>
                </a:solidFill>
              </a:rPr>
              <a:t>// still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5</a:t>
            </a:r>
            <a:endParaRPr sz="4500">
              <a:solidFill>
                <a:srgbClr val="959395"/>
              </a:solidFill>
            </a:endParaRPr>
          </a:p>
        </p:txBody>
      </p:sp>
      <p:pic>
        <p:nvPicPr>
          <p:cNvPr id="162" name="图片 161"/>
          <p:cNvPicPr/>
          <p:nvPr/>
        </p:nvPicPr>
        <p:blipFill>
          <a:blip r:embed="rId5"/>
          <a:stretch>
            <a:fillRect/>
          </a:stretch>
        </p:blipFill>
        <p:spPr>
          <a:xfrm>
            <a:off x="14057486" y="12239717"/>
            <a:ext cx="3833606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8" animBg="1" advAuto="0"/>
      <p:bldP spid="157" grpId="4" animBg="1" advAuto="0"/>
      <p:bldP spid="160" grpId="2" animBg="1" advAuto="0"/>
      <p:bldP spid="161" grpId="3" animBg="1" advAuto="0"/>
      <p:bldP spid="158" grpId="7" animBg="1" advAuto="0"/>
      <p:bldP spid="159" grpId="9" animBg="1" advAuto="0"/>
      <p:bldP spid="160" grpId="6" animBg="1" advAuto="0"/>
      <p:bldP spid="162" grpId="5" animBg="1" advAuto="0"/>
      <p:bldP spid="156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9044</Words>
  <Application>WPS 演示</Application>
  <PresentationFormat/>
  <Paragraphs>671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Arial</vt:lpstr>
      <vt:lpstr>Helvetica Light</vt:lpstr>
      <vt:lpstr>Avenir Book</vt:lpstr>
      <vt:lpstr>Helvetica</vt:lpstr>
      <vt:lpstr>Arial Unicode MS</vt:lpstr>
      <vt:lpstr>Segoe Print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dc:creator/>
  <cp:lastModifiedBy>桀</cp:lastModifiedBy>
  <cp:revision>1</cp:revision>
  <dcterms:created xsi:type="dcterms:W3CDTF">2018-03-25T09:03:37Z</dcterms:created>
  <dcterms:modified xsi:type="dcterms:W3CDTF">2018-03-25T09:03:37Z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