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477-D696-4057-85F3-CDDAF5D1586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25A9-82A3-4809-8036-E4AE4033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477-D696-4057-85F3-CDDAF5D1586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25A9-82A3-4809-8036-E4AE4033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5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477-D696-4057-85F3-CDDAF5D1586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25A9-82A3-4809-8036-E4AE4033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6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477-D696-4057-85F3-CDDAF5D1586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25A9-82A3-4809-8036-E4AE4033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477-D696-4057-85F3-CDDAF5D1586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25A9-82A3-4809-8036-E4AE4033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0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477-D696-4057-85F3-CDDAF5D1586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25A9-82A3-4809-8036-E4AE4033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477-D696-4057-85F3-CDDAF5D1586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25A9-82A3-4809-8036-E4AE4033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477-D696-4057-85F3-CDDAF5D1586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25A9-82A3-4809-8036-E4AE4033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477-D696-4057-85F3-CDDAF5D1586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25A9-82A3-4809-8036-E4AE4033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477-D696-4057-85F3-CDDAF5D1586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25A9-82A3-4809-8036-E4AE4033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477-D696-4057-85F3-CDDAF5D1586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25A9-82A3-4809-8036-E4AE4033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E477-D696-4057-85F3-CDDAF5D1586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25A9-82A3-4809-8036-E4AE4033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Berlin Sans FB" panose="020E0602020502020306" pitchFamily="34" charset="0"/>
              </a:rPr>
              <a:t>Constraint Specification Problem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- 404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47400"/>
              </p:ext>
            </p:extLst>
          </p:nvPr>
        </p:nvGraphicFramePr>
        <p:xfrm>
          <a:off x="3325092" y="719665"/>
          <a:ext cx="5223162" cy="534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54">
                  <a:extLst>
                    <a:ext uri="{9D8B030D-6E8A-4147-A177-3AD203B41FA5}">
                      <a16:colId xmlns:a16="http://schemas.microsoft.com/office/drawing/2014/main" val="2196511353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3637640266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1843276504"/>
                    </a:ext>
                  </a:extLst>
                </a:gridCol>
              </a:tblGrid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02356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31043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4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0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12493"/>
              </p:ext>
            </p:extLst>
          </p:nvPr>
        </p:nvGraphicFramePr>
        <p:xfrm>
          <a:off x="3325092" y="719665"/>
          <a:ext cx="5223162" cy="534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54">
                  <a:extLst>
                    <a:ext uri="{9D8B030D-6E8A-4147-A177-3AD203B41FA5}">
                      <a16:colId xmlns:a16="http://schemas.microsoft.com/office/drawing/2014/main" val="2196511353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3637640266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1843276504"/>
                    </a:ext>
                  </a:extLst>
                </a:gridCol>
              </a:tblGrid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02356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31043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4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Constraint Specification Problem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a </a:t>
            </a:r>
            <a:r>
              <a:rPr lang="en-US" b="1" dirty="0" smtClean="0"/>
              <a:t>playground</a:t>
            </a:r>
            <a:r>
              <a:rPr lang="en-US" dirty="0" smtClean="0"/>
              <a:t> to play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72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Constraint Specification Problem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a </a:t>
            </a:r>
            <a:r>
              <a:rPr lang="en-US" b="1" dirty="0" smtClean="0"/>
              <a:t>playground</a:t>
            </a:r>
            <a:r>
              <a:rPr lang="en-US" dirty="0" smtClean="0"/>
              <a:t> to play </a:t>
            </a:r>
          </a:p>
          <a:p>
            <a:r>
              <a:rPr lang="en-US" dirty="0" smtClean="0"/>
              <a:t>Some </a:t>
            </a:r>
            <a:r>
              <a:rPr lang="en-US" b="1" dirty="0" smtClean="0"/>
              <a:t>elements</a:t>
            </a:r>
            <a:r>
              <a:rPr lang="en-US" dirty="0" smtClean="0"/>
              <a:t> to play   </a:t>
            </a:r>
          </a:p>
        </p:txBody>
      </p:sp>
    </p:spTree>
    <p:extLst>
      <p:ext uri="{BB962C8B-B14F-4D97-AF65-F5344CB8AC3E}">
        <p14:creationId xmlns:p14="http://schemas.microsoft.com/office/powerpoint/2010/main" val="18844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Constraint Specification Problem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a </a:t>
            </a:r>
            <a:r>
              <a:rPr lang="en-US" b="1" dirty="0" smtClean="0"/>
              <a:t>playground</a:t>
            </a:r>
            <a:r>
              <a:rPr lang="en-US" dirty="0" smtClean="0"/>
              <a:t> to play </a:t>
            </a:r>
          </a:p>
          <a:p>
            <a:r>
              <a:rPr lang="en-US" dirty="0" smtClean="0"/>
              <a:t>Some </a:t>
            </a:r>
            <a:r>
              <a:rPr lang="en-US" b="1" dirty="0" smtClean="0"/>
              <a:t>elements</a:t>
            </a:r>
            <a:r>
              <a:rPr lang="en-US" dirty="0" smtClean="0"/>
              <a:t> to play   </a:t>
            </a:r>
          </a:p>
          <a:p>
            <a:r>
              <a:rPr lang="en-US" dirty="0" smtClean="0"/>
              <a:t>some </a:t>
            </a:r>
            <a:r>
              <a:rPr lang="en-US" b="1" dirty="0" smtClean="0"/>
              <a:t>CONSTRAINTS !!!</a:t>
            </a:r>
            <a:r>
              <a:rPr lang="en-US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04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Constraint Specification Problem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a </a:t>
            </a:r>
            <a:r>
              <a:rPr lang="en-US" b="1" dirty="0" smtClean="0"/>
              <a:t>playground</a:t>
            </a:r>
            <a:r>
              <a:rPr lang="en-US" dirty="0" smtClean="0"/>
              <a:t> to play </a:t>
            </a:r>
            <a:r>
              <a:rPr lang="en-US" b="1" dirty="0" smtClean="0"/>
              <a:t>(the board)</a:t>
            </a:r>
          </a:p>
          <a:p>
            <a:r>
              <a:rPr lang="en-US" dirty="0" smtClean="0"/>
              <a:t>Some </a:t>
            </a:r>
            <a:r>
              <a:rPr lang="en-US" b="1" dirty="0" smtClean="0"/>
              <a:t>elements</a:t>
            </a:r>
            <a:r>
              <a:rPr lang="en-US" dirty="0" smtClean="0"/>
              <a:t> to play   </a:t>
            </a:r>
          </a:p>
          <a:p>
            <a:r>
              <a:rPr lang="en-US" dirty="0" smtClean="0"/>
              <a:t>some </a:t>
            </a:r>
            <a:r>
              <a:rPr lang="en-US" b="1" dirty="0" smtClean="0"/>
              <a:t>CONSTRAINTS !!!</a:t>
            </a:r>
            <a:r>
              <a:rPr lang="en-US" dirty="0" smtClean="0"/>
              <a:t>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34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Constraint Specification Problem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a </a:t>
            </a:r>
            <a:r>
              <a:rPr lang="en-US" b="1" dirty="0" smtClean="0"/>
              <a:t>playground</a:t>
            </a:r>
            <a:r>
              <a:rPr lang="en-US" dirty="0" smtClean="0"/>
              <a:t> to play </a:t>
            </a:r>
            <a:r>
              <a:rPr lang="en-US" b="1" dirty="0" smtClean="0"/>
              <a:t>(the board)</a:t>
            </a:r>
          </a:p>
          <a:p>
            <a:r>
              <a:rPr lang="en-US" dirty="0" smtClean="0"/>
              <a:t>Some </a:t>
            </a:r>
            <a:r>
              <a:rPr lang="en-US" b="1" dirty="0" smtClean="0"/>
              <a:t>elements</a:t>
            </a:r>
            <a:r>
              <a:rPr lang="en-US" dirty="0" smtClean="0"/>
              <a:t> to play   </a:t>
            </a:r>
            <a:r>
              <a:rPr lang="en-US" b="1" dirty="0" smtClean="0"/>
              <a:t>(Colors)</a:t>
            </a:r>
          </a:p>
          <a:p>
            <a:r>
              <a:rPr lang="en-US" dirty="0" smtClean="0"/>
              <a:t>some </a:t>
            </a:r>
            <a:r>
              <a:rPr lang="en-US" b="1" dirty="0" smtClean="0"/>
              <a:t>CONSTRAINTS !!!</a:t>
            </a:r>
            <a:r>
              <a:rPr lang="en-US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19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Constraint Specification Problem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a </a:t>
            </a:r>
            <a:r>
              <a:rPr lang="en-US" b="1" dirty="0" smtClean="0"/>
              <a:t>playground</a:t>
            </a:r>
            <a:r>
              <a:rPr lang="en-US" dirty="0" smtClean="0"/>
              <a:t> to play </a:t>
            </a:r>
            <a:r>
              <a:rPr lang="en-US" b="1" dirty="0" smtClean="0"/>
              <a:t>(the board)</a:t>
            </a:r>
          </a:p>
          <a:p>
            <a:r>
              <a:rPr lang="en-US" dirty="0" smtClean="0"/>
              <a:t>Some </a:t>
            </a:r>
            <a:r>
              <a:rPr lang="en-US" b="1" dirty="0" smtClean="0"/>
              <a:t>elements</a:t>
            </a:r>
            <a:r>
              <a:rPr lang="en-US" dirty="0" smtClean="0"/>
              <a:t> to play   </a:t>
            </a:r>
            <a:r>
              <a:rPr lang="en-US" b="1" dirty="0" smtClean="0"/>
              <a:t>(Colors)</a:t>
            </a:r>
          </a:p>
          <a:p>
            <a:r>
              <a:rPr lang="en-US" dirty="0" smtClean="0"/>
              <a:t>some </a:t>
            </a:r>
            <a:r>
              <a:rPr lang="en-US" b="1" dirty="0" smtClean="0"/>
              <a:t>CONSTRAINTS !!!</a:t>
            </a:r>
            <a:r>
              <a:rPr lang="en-US" dirty="0" smtClean="0"/>
              <a:t>  </a:t>
            </a:r>
            <a:r>
              <a:rPr lang="en-US" b="1" dirty="0" smtClean="0"/>
              <a:t>(two adjacent cells can’t be of same colors)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75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SUDOKU !!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97185"/>
              </p:ext>
            </p:extLst>
          </p:nvPr>
        </p:nvGraphicFramePr>
        <p:xfrm>
          <a:off x="2613892" y="775082"/>
          <a:ext cx="7056585" cy="539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65">
                  <a:extLst>
                    <a:ext uri="{9D8B030D-6E8A-4147-A177-3AD203B41FA5}">
                      <a16:colId xmlns:a16="http://schemas.microsoft.com/office/drawing/2014/main" val="2881361446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3456520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90526471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07926407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72418932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38475082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497152228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28875654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273474356"/>
                    </a:ext>
                  </a:extLst>
                </a:gridCol>
              </a:tblGrid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3585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1186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06091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7588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683092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300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474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3366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3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23480"/>
              </p:ext>
            </p:extLst>
          </p:nvPr>
        </p:nvGraphicFramePr>
        <p:xfrm>
          <a:off x="3325092" y="719665"/>
          <a:ext cx="5223162" cy="534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54">
                  <a:extLst>
                    <a:ext uri="{9D8B030D-6E8A-4147-A177-3AD203B41FA5}">
                      <a16:colId xmlns:a16="http://schemas.microsoft.com/office/drawing/2014/main" val="2196511353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3637640266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1843276504"/>
                    </a:ext>
                  </a:extLst>
                </a:gridCol>
              </a:tblGrid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02356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31043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4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4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81372"/>
              </p:ext>
            </p:extLst>
          </p:nvPr>
        </p:nvGraphicFramePr>
        <p:xfrm>
          <a:off x="2613892" y="775082"/>
          <a:ext cx="7056585" cy="539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65">
                  <a:extLst>
                    <a:ext uri="{9D8B030D-6E8A-4147-A177-3AD203B41FA5}">
                      <a16:colId xmlns:a16="http://schemas.microsoft.com/office/drawing/2014/main" val="2881361446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3456520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90526471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07926407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72418932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38475082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497152228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28875654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273474356"/>
                    </a:ext>
                  </a:extLst>
                </a:gridCol>
              </a:tblGrid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3585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1186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06091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7588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683092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300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474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3366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3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9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42046"/>
              </p:ext>
            </p:extLst>
          </p:nvPr>
        </p:nvGraphicFramePr>
        <p:xfrm>
          <a:off x="2613892" y="775082"/>
          <a:ext cx="7056585" cy="539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65">
                  <a:extLst>
                    <a:ext uri="{9D8B030D-6E8A-4147-A177-3AD203B41FA5}">
                      <a16:colId xmlns:a16="http://schemas.microsoft.com/office/drawing/2014/main" val="2881361446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3456520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90526471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07926407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72418932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38475082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497152228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28875654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273474356"/>
                    </a:ext>
                  </a:extLst>
                </a:gridCol>
              </a:tblGrid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3585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1186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06091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7588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683092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300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474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3366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3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0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9721"/>
              </p:ext>
            </p:extLst>
          </p:nvPr>
        </p:nvGraphicFramePr>
        <p:xfrm>
          <a:off x="2613892" y="775082"/>
          <a:ext cx="7056585" cy="539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65">
                  <a:extLst>
                    <a:ext uri="{9D8B030D-6E8A-4147-A177-3AD203B41FA5}">
                      <a16:colId xmlns:a16="http://schemas.microsoft.com/office/drawing/2014/main" val="2881361446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3456520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90526471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07926407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72418932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38475082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497152228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28875654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273474356"/>
                    </a:ext>
                  </a:extLst>
                </a:gridCol>
              </a:tblGrid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3585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1186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06091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7588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683092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300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474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3366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3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3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46881"/>
              </p:ext>
            </p:extLst>
          </p:nvPr>
        </p:nvGraphicFramePr>
        <p:xfrm>
          <a:off x="2613892" y="775082"/>
          <a:ext cx="7056585" cy="539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65">
                  <a:extLst>
                    <a:ext uri="{9D8B030D-6E8A-4147-A177-3AD203B41FA5}">
                      <a16:colId xmlns:a16="http://schemas.microsoft.com/office/drawing/2014/main" val="2881361446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3456520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90526471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07926407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72418932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38475082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497152228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28875654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273474356"/>
                    </a:ext>
                  </a:extLst>
                </a:gridCol>
              </a:tblGrid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3585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1186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06091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7588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683092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300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474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3366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3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1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10456"/>
              </p:ext>
            </p:extLst>
          </p:nvPr>
        </p:nvGraphicFramePr>
        <p:xfrm>
          <a:off x="2613892" y="775082"/>
          <a:ext cx="7056585" cy="539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65">
                  <a:extLst>
                    <a:ext uri="{9D8B030D-6E8A-4147-A177-3AD203B41FA5}">
                      <a16:colId xmlns:a16="http://schemas.microsoft.com/office/drawing/2014/main" val="2881361446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3456520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90526471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07926407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72418932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38475082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497152228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28875654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273474356"/>
                    </a:ext>
                  </a:extLst>
                </a:gridCol>
              </a:tblGrid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3585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1186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06091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7588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683092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300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474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3366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3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7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13892" y="775082"/>
          <a:ext cx="7056585" cy="539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65">
                  <a:extLst>
                    <a:ext uri="{9D8B030D-6E8A-4147-A177-3AD203B41FA5}">
                      <a16:colId xmlns:a16="http://schemas.microsoft.com/office/drawing/2014/main" val="2881361446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3456520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190526471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07926407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724189321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938475082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497152228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2288756540"/>
                    </a:ext>
                  </a:extLst>
                </a:gridCol>
                <a:gridCol w="784065">
                  <a:extLst>
                    <a:ext uri="{9D8B030D-6E8A-4147-A177-3AD203B41FA5}">
                      <a16:colId xmlns:a16="http://schemas.microsoft.com/office/drawing/2014/main" val="3273474356"/>
                    </a:ext>
                  </a:extLst>
                </a:gridCol>
              </a:tblGrid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3585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1186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06091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7588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683092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300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474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33663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346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13892" y="405750"/>
            <a:ext cx="705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/>
              <a:t>0             1            2             3             4             5             6            7            8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-265869" y="3285511"/>
            <a:ext cx="539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/>
              <a:t>0        1         2         3          4        5          6          7        8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71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48014"/>
              </p:ext>
            </p:extLst>
          </p:nvPr>
        </p:nvGraphicFramePr>
        <p:xfrm>
          <a:off x="3325092" y="719665"/>
          <a:ext cx="5223162" cy="534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54">
                  <a:extLst>
                    <a:ext uri="{9D8B030D-6E8A-4147-A177-3AD203B41FA5}">
                      <a16:colId xmlns:a16="http://schemas.microsoft.com/office/drawing/2014/main" val="2196511353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3637640266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1843276504"/>
                    </a:ext>
                  </a:extLst>
                </a:gridCol>
              </a:tblGrid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02356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31043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4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55461"/>
              </p:ext>
            </p:extLst>
          </p:nvPr>
        </p:nvGraphicFramePr>
        <p:xfrm>
          <a:off x="3325092" y="719665"/>
          <a:ext cx="5223162" cy="534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54">
                  <a:extLst>
                    <a:ext uri="{9D8B030D-6E8A-4147-A177-3AD203B41FA5}">
                      <a16:colId xmlns:a16="http://schemas.microsoft.com/office/drawing/2014/main" val="2196511353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3637640266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1843276504"/>
                    </a:ext>
                  </a:extLst>
                </a:gridCol>
              </a:tblGrid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02356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31043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4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6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722627"/>
              </p:ext>
            </p:extLst>
          </p:nvPr>
        </p:nvGraphicFramePr>
        <p:xfrm>
          <a:off x="3325092" y="719665"/>
          <a:ext cx="5223162" cy="534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54">
                  <a:extLst>
                    <a:ext uri="{9D8B030D-6E8A-4147-A177-3AD203B41FA5}">
                      <a16:colId xmlns:a16="http://schemas.microsoft.com/office/drawing/2014/main" val="2196511353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3637640266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1843276504"/>
                    </a:ext>
                  </a:extLst>
                </a:gridCol>
              </a:tblGrid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02356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31043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4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73866"/>
              </p:ext>
            </p:extLst>
          </p:nvPr>
        </p:nvGraphicFramePr>
        <p:xfrm>
          <a:off x="3325092" y="719665"/>
          <a:ext cx="5223162" cy="534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54">
                  <a:extLst>
                    <a:ext uri="{9D8B030D-6E8A-4147-A177-3AD203B41FA5}">
                      <a16:colId xmlns:a16="http://schemas.microsoft.com/office/drawing/2014/main" val="2196511353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3637640266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1843276504"/>
                    </a:ext>
                  </a:extLst>
                </a:gridCol>
              </a:tblGrid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02356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31043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4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30950"/>
              </p:ext>
            </p:extLst>
          </p:nvPr>
        </p:nvGraphicFramePr>
        <p:xfrm>
          <a:off x="3325092" y="719665"/>
          <a:ext cx="5223162" cy="534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54">
                  <a:extLst>
                    <a:ext uri="{9D8B030D-6E8A-4147-A177-3AD203B41FA5}">
                      <a16:colId xmlns:a16="http://schemas.microsoft.com/office/drawing/2014/main" val="2196511353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3637640266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1843276504"/>
                    </a:ext>
                  </a:extLst>
                </a:gridCol>
              </a:tblGrid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02356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31043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4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9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36341"/>
              </p:ext>
            </p:extLst>
          </p:nvPr>
        </p:nvGraphicFramePr>
        <p:xfrm>
          <a:off x="3325092" y="719665"/>
          <a:ext cx="5223162" cy="534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54">
                  <a:extLst>
                    <a:ext uri="{9D8B030D-6E8A-4147-A177-3AD203B41FA5}">
                      <a16:colId xmlns:a16="http://schemas.microsoft.com/office/drawing/2014/main" val="2196511353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3637640266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1843276504"/>
                    </a:ext>
                  </a:extLst>
                </a:gridCol>
              </a:tblGrid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02356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31043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4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9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95523"/>
              </p:ext>
            </p:extLst>
          </p:nvPr>
        </p:nvGraphicFramePr>
        <p:xfrm>
          <a:off x="3325092" y="719665"/>
          <a:ext cx="5223162" cy="534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54">
                  <a:extLst>
                    <a:ext uri="{9D8B030D-6E8A-4147-A177-3AD203B41FA5}">
                      <a16:colId xmlns:a16="http://schemas.microsoft.com/office/drawing/2014/main" val="2196511353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3637640266"/>
                    </a:ext>
                  </a:extLst>
                </a:gridCol>
                <a:gridCol w="1741054">
                  <a:extLst>
                    <a:ext uri="{9D8B030D-6E8A-4147-A177-3AD203B41FA5}">
                      <a16:colId xmlns:a16="http://schemas.microsoft.com/office/drawing/2014/main" val="1843276504"/>
                    </a:ext>
                  </a:extLst>
                </a:gridCol>
              </a:tblGrid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02356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31043"/>
                  </a:ext>
                </a:extLst>
              </a:tr>
              <a:tr h="178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4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69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194</Words>
  <Application>Microsoft Office PowerPoint</Application>
  <PresentationFormat>Widescreen</PresentationFormat>
  <Paragraphs>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Berlin Sans FB</vt:lpstr>
      <vt:lpstr>Calibri</vt:lpstr>
      <vt:lpstr>Calibri Light</vt:lpstr>
      <vt:lpstr>Office Theme</vt:lpstr>
      <vt:lpstr>Constraint Specification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Constraint Specification Problem</vt:lpstr>
      <vt:lpstr>Constraint Specification Problem</vt:lpstr>
      <vt:lpstr>Constraint Specification Problem</vt:lpstr>
      <vt:lpstr>Constraint Specification Problem</vt:lpstr>
      <vt:lpstr>Constraint Specification Problem</vt:lpstr>
      <vt:lpstr>Constraint Specification Problem</vt:lpstr>
      <vt:lpstr>SUDOKU 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Specification Problem</dc:title>
  <dc:creator>CSE</dc:creator>
  <cp:lastModifiedBy>CSE</cp:lastModifiedBy>
  <cp:revision>5</cp:revision>
  <dcterms:created xsi:type="dcterms:W3CDTF">2022-06-07T01:54:54Z</dcterms:created>
  <dcterms:modified xsi:type="dcterms:W3CDTF">2022-06-07T02:37:35Z</dcterms:modified>
</cp:coreProperties>
</file>