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94" r:id="rId3"/>
    <p:sldId id="2595" r:id="rId4"/>
    <p:sldId id="2597" r:id="rId5"/>
    <p:sldId id="2598" r:id="rId6"/>
    <p:sldId id="2599" r:id="rId7"/>
    <p:sldId id="2500" r:id="rId8"/>
    <p:sldId id="2591" r:id="rId9"/>
    <p:sldId id="320" r:id="rId10"/>
    <p:sldId id="2601" r:id="rId11"/>
    <p:sldId id="260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939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6783" autoAdjust="0"/>
  </p:normalViewPr>
  <p:slideViewPr>
    <p:cSldViewPr snapToGrid="0">
      <p:cViewPr varScale="1">
        <p:scale>
          <a:sx n="67" d="100"/>
          <a:sy n="67" d="100"/>
        </p:scale>
        <p:origin x="636"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3F6781-6663-49C5-A7D8-EDEB0AD5858E}" type="datetimeFigureOut">
              <a:rPr lang="en-US" smtClean="0"/>
              <a:t>8/17/2022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AB82C7-28B3-489A-ABBE-0F243A8943D5}" type="slidenum">
              <a:rPr lang="en-US" smtClean="0"/>
              <a:t>‹#›</a:t>
            </a:fld>
            <a:endParaRPr lang="en-US"/>
          </a:p>
        </p:txBody>
      </p:sp>
    </p:spTree>
    <p:extLst>
      <p:ext uri="{BB962C8B-B14F-4D97-AF65-F5344CB8AC3E}">
        <p14:creationId xmlns:p14="http://schemas.microsoft.com/office/powerpoint/2010/main" val="3612932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 AS Artificial Intelligence got super hyped attention, still many of us are not clear what is it, what it can do for us and the investment on AI is heavy what is the value it is creating for us what will be the return on investment I n other words what is the business value. Next slide</a:t>
            </a:r>
          </a:p>
        </p:txBody>
      </p:sp>
      <p:sp>
        <p:nvSpPr>
          <p:cNvPr id="4" name="Slide Number Placeholder 3"/>
          <p:cNvSpPr>
            <a:spLocks noGrp="1"/>
          </p:cNvSpPr>
          <p:nvPr>
            <p:ph type="sldNum" sz="quarter" idx="5"/>
          </p:nvPr>
        </p:nvSpPr>
        <p:spPr/>
        <p:txBody>
          <a:bodyPr/>
          <a:lstStyle/>
          <a:p>
            <a:fld id="{B8AB82C7-28B3-489A-ABBE-0F243A8943D5}" type="slidenum">
              <a:rPr lang="en-US" smtClean="0"/>
              <a:t>1</a:t>
            </a:fld>
            <a:endParaRPr lang="en-US"/>
          </a:p>
        </p:txBody>
      </p:sp>
    </p:spTree>
    <p:extLst>
      <p:ext uri="{BB962C8B-B14F-4D97-AF65-F5344CB8AC3E}">
        <p14:creationId xmlns:p14="http://schemas.microsoft.com/office/powerpoint/2010/main" val="3149938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5"/>
          </p:nvPr>
        </p:nvSpPr>
        <p:spPr/>
        <p:txBody>
          <a:bodyPr/>
          <a:lstStyle/>
          <a:p>
            <a:fld id="{B8AB82C7-28B3-489A-ABBE-0F243A8943D5}" type="slidenum">
              <a:rPr lang="en-US" smtClean="0"/>
              <a:t>7</a:t>
            </a:fld>
            <a:endParaRPr lang="en-US"/>
          </a:p>
        </p:txBody>
      </p:sp>
    </p:spTree>
    <p:extLst>
      <p:ext uri="{BB962C8B-B14F-4D97-AF65-F5344CB8AC3E}">
        <p14:creationId xmlns:p14="http://schemas.microsoft.com/office/powerpoint/2010/main" val="2606687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33A80-3EE2-56E0-E536-4D06DD5A31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E06EC7-A653-27E9-BBF8-5B132F86AD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F6ACA0-967F-6134-0AA0-F8808DBA7CD8}"/>
              </a:ext>
            </a:extLst>
          </p:cNvPr>
          <p:cNvSpPr>
            <a:spLocks noGrp="1"/>
          </p:cNvSpPr>
          <p:nvPr>
            <p:ph type="dt" sz="half" idx="10"/>
          </p:nvPr>
        </p:nvSpPr>
        <p:spPr/>
        <p:txBody>
          <a:bodyPr/>
          <a:lstStyle/>
          <a:p>
            <a:fld id="{F68C36FD-3E8C-4BFB-8105-C3FA5F5CF384}" type="datetimeFigureOut">
              <a:rPr lang="en-US" smtClean="0"/>
              <a:t>8/17/2022</a:t>
            </a:fld>
            <a:endParaRPr lang="en-US"/>
          </a:p>
        </p:txBody>
      </p:sp>
      <p:sp>
        <p:nvSpPr>
          <p:cNvPr id="5" name="Footer Placeholder 4">
            <a:extLst>
              <a:ext uri="{FF2B5EF4-FFF2-40B4-BE49-F238E27FC236}">
                <a16:creationId xmlns:a16="http://schemas.microsoft.com/office/drawing/2014/main" id="{1B36D17E-760F-84E9-CB60-701A54471F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AB66B-027F-F513-CAB7-6D84DD8A933C}"/>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2383396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1A13E-43D9-EA5F-FD5E-9F24732817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AE341D-34EA-B95D-30C3-8C89DA4A61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905D05-7BFD-B723-8298-0505E0A22EC0}"/>
              </a:ext>
            </a:extLst>
          </p:cNvPr>
          <p:cNvSpPr>
            <a:spLocks noGrp="1"/>
          </p:cNvSpPr>
          <p:nvPr>
            <p:ph type="dt" sz="half" idx="10"/>
          </p:nvPr>
        </p:nvSpPr>
        <p:spPr/>
        <p:txBody>
          <a:bodyPr/>
          <a:lstStyle/>
          <a:p>
            <a:fld id="{F68C36FD-3E8C-4BFB-8105-C3FA5F5CF384}" type="datetimeFigureOut">
              <a:rPr lang="en-US" smtClean="0"/>
              <a:t>8/17/2022</a:t>
            </a:fld>
            <a:endParaRPr lang="en-US"/>
          </a:p>
        </p:txBody>
      </p:sp>
      <p:sp>
        <p:nvSpPr>
          <p:cNvPr id="5" name="Footer Placeholder 4">
            <a:extLst>
              <a:ext uri="{FF2B5EF4-FFF2-40B4-BE49-F238E27FC236}">
                <a16:creationId xmlns:a16="http://schemas.microsoft.com/office/drawing/2014/main" id="{6D811AA4-02CE-1BBF-7424-DC737A4B2F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EE53D-9DB9-6055-AB45-FACA228FD6E0}"/>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912847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7AA38E-E25E-18F1-0792-FC0D3DAA2A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874879-038C-E6B9-8D38-850D3C9BF7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21ED65-5F8E-1D8B-F8CE-3F25F96250B8}"/>
              </a:ext>
            </a:extLst>
          </p:cNvPr>
          <p:cNvSpPr>
            <a:spLocks noGrp="1"/>
          </p:cNvSpPr>
          <p:nvPr>
            <p:ph type="dt" sz="half" idx="10"/>
          </p:nvPr>
        </p:nvSpPr>
        <p:spPr/>
        <p:txBody>
          <a:bodyPr/>
          <a:lstStyle/>
          <a:p>
            <a:fld id="{F68C36FD-3E8C-4BFB-8105-C3FA5F5CF384}" type="datetimeFigureOut">
              <a:rPr lang="en-US" smtClean="0"/>
              <a:t>8/17/2022</a:t>
            </a:fld>
            <a:endParaRPr lang="en-US"/>
          </a:p>
        </p:txBody>
      </p:sp>
      <p:sp>
        <p:nvSpPr>
          <p:cNvPr id="5" name="Footer Placeholder 4">
            <a:extLst>
              <a:ext uri="{FF2B5EF4-FFF2-40B4-BE49-F238E27FC236}">
                <a16:creationId xmlns:a16="http://schemas.microsoft.com/office/drawing/2014/main" id="{C5AA633D-D19C-F00C-5B1C-A8E2BE3D4C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ACB686-641E-1AB4-9F96-2DC4D547D244}"/>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1284976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28C8E-C367-CC4B-1549-9986B75090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BB5E77-B141-D86E-B3BB-106590329B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B94F45-0E95-D335-080F-1F66B837D4F2}"/>
              </a:ext>
            </a:extLst>
          </p:cNvPr>
          <p:cNvSpPr>
            <a:spLocks noGrp="1"/>
          </p:cNvSpPr>
          <p:nvPr>
            <p:ph type="dt" sz="half" idx="10"/>
          </p:nvPr>
        </p:nvSpPr>
        <p:spPr/>
        <p:txBody>
          <a:bodyPr/>
          <a:lstStyle/>
          <a:p>
            <a:fld id="{F68C36FD-3E8C-4BFB-8105-C3FA5F5CF384}" type="datetimeFigureOut">
              <a:rPr lang="en-US" smtClean="0"/>
              <a:t>8/17/2022</a:t>
            </a:fld>
            <a:endParaRPr lang="en-US"/>
          </a:p>
        </p:txBody>
      </p:sp>
      <p:sp>
        <p:nvSpPr>
          <p:cNvPr id="5" name="Footer Placeholder 4">
            <a:extLst>
              <a:ext uri="{FF2B5EF4-FFF2-40B4-BE49-F238E27FC236}">
                <a16:creationId xmlns:a16="http://schemas.microsoft.com/office/drawing/2014/main" id="{B0C42889-0023-DF5F-0CEC-45E9B86B1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DD07B6-6C75-9CC8-FE43-551D0BAD7C39}"/>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199581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D4B6E-E725-096F-6406-12DC737716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A7F248-69AA-6192-57E1-6314BE6C48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D61EA9-94E4-3E6E-1B64-22FDC00C9C9C}"/>
              </a:ext>
            </a:extLst>
          </p:cNvPr>
          <p:cNvSpPr>
            <a:spLocks noGrp="1"/>
          </p:cNvSpPr>
          <p:nvPr>
            <p:ph type="dt" sz="half" idx="10"/>
          </p:nvPr>
        </p:nvSpPr>
        <p:spPr/>
        <p:txBody>
          <a:bodyPr/>
          <a:lstStyle/>
          <a:p>
            <a:fld id="{F68C36FD-3E8C-4BFB-8105-C3FA5F5CF384}" type="datetimeFigureOut">
              <a:rPr lang="en-US" smtClean="0"/>
              <a:t>8/17/2022</a:t>
            </a:fld>
            <a:endParaRPr lang="en-US"/>
          </a:p>
        </p:txBody>
      </p:sp>
      <p:sp>
        <p:nvSpPr>
          <p:cNvPr id="5" name="Footer Placeholder 4">
            <a:extLst>
              <a:ext uri="{FF2B5EF4-FFF2-40B4-BE49-F238E27FC236}">
                <a16:creationId xmlns:a16="http://schemas.microsoft.com/office/drawing/2014/main" id="{074F68EB-6814-6663-90FF-384C8F6D5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55E79-329E-87AD-468D-653CE1E63E12}"/>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661897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FAD20-8350-5146-E09A-79FE857DCD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099D8B-3BE5-19CC-4CA8-CB4D2D255F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FE1BDF-0373-E0A5-D3BB-647CC5AB18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D6DBBC-600D-E12C-5EC0-074BB90A64B5}"/>
              </a:ext>
            </a:extLst>
          </p:cNvPr>
          <p:cNvSpPr>
            <a:spLocks noGrp="1"/>
          </p:cNvSpPr>
          <p:nvPr>
            <p:ph type="dt" sz="half" idx="10"/>
          </p:nvPr>
        </p:nvSpPr>
        <p:spPr/>
        <p:txBody>
          <a:bodyPr/>
          <a:lstStyle/>
          <a:p>
            <a:fld id="{F68C36FD-3E8C-4BFB-8105-C3FA5F5CF384}" type="datetimeFigureOut">
              <a:rPr lang="en-US" smtClean="0"/>
              <a:t>8/17/2022</a:t>
            </a:fld>
            <a:endParaRPr lang="en-US"/>
          </a:p>
        </p:txBody>
      </p:sp>
      <p:sp>
        <p:nvSpPr>
          <p:cNvPr id="6" name="Footer Placeholder 5">
            <a:extLst>
              <a:ext uri="{FF2B5EF4-FFF2-40B4-BE49-F238E27FC236}">
                <a16:creationId xmlns:a16="http://schemas.microsoft.com/office/drawing/2014/main" id="{8CCC331B-45E1-BFB8-C219-AF01C2390A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BC5393-588C-69EF-5F40-21661B5318E5}"/>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1904027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BC771-36BC-5369-70CD-6A11D00F98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1FFB70-96EB-F68C-3BD3-E10866B772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76EE2D-99D3-8082-DFE4-F695F91F76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519074-3C29-AFED-673D-03F19A7C30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13D9AD-32F3-A510-5A07-6A1C3893D8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A076EF-0A16-4437-AB32-10496C0C88DF}"/>
              </a:ext>
            </a:extLst>
          </p:cNvPr>
          <p:cNvSpPr>
            <a:spLocks noGrp="1"/>
          </p:cNvSpPr>
          <p:nvPr>
            <p:ph type="dt" sz="half" idx="10"/>
          </p:nvPr>
        </p:nvSpPr>
        <p:spPr/>
        <p:txBody>
          <a:bodyPr/>
          <a:lstStyle/>
          <a:p>
            <a:fld id="{F68C36FD-3E8C-4BFB-8105-C3FA5F5CF384}" type="datetimeFigureOut">
              <a:rPr lang="en-US" smtClean="0"/>
              <a:t>8/17/2022</a:t>
            </a:fld>
            <a:endParaRPr lang="en-US"/>
          </a:p>
        </p:txBody>
      </p:sp>
      <p:sp>
        <p:nvSpPr>
          <p:cNvPr id="8" name="Footer Placeholder 7">
            <a:extLst>
              <a:ext uri="{FF2B5EF4-FFF2-40B4-BE49-F238E27FC236}">
                <a16:creationId xmlns:a16="http://schemas.microsoft.com/office/drawing/2014/main" id="{5E976115-9D4A-AE8D-C66F-615E0AE213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F9DAFA-B2FD-2984-4E76-3A6EE5DBF20B}"/>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3707254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EC13-CE44-381C-B373-734956230C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5B03AC-7E21-699C-EE32-794D7FF5C5B8}"/>
              </a:ext>
            </a:extLst>
          </p:cNvPr>
          <p:cNvSpPr>
            <a:spLocks noGrp="1"/>
          </p:cNvSpPr>
          <p:nvPr>
            <p:ph type="dt" sz="half" idx="10"/>
          </p:nvPr>
        </p:nvSpPr>
        <p:spPr/>
        <p:txBody>
          <a:bodyPr/>
          <a:lstStyle/>
          <a:p>
            <a:fld id="{F68C36FD-3E8C-4BFB-8105-C3FA5F5CF384}" type="datetimeFigureOut">
              <a:rPr lang="en-US" smtClean="0"/>
              <a:t>8/17/2022</a:t>
            </a:fld>
            <a:endParaRPr lang="en-US"/>
          </a:p>
        </p:txBody>
      </p:sp>
      <p:sp>
        <p:nvSpPr>
          <p:cNvPr id="4" name="Footer Placeholder 3">
            <a:extLst>
              <a:ext uri="{FF2B5EF4-FFF2-40B4-BE49-F238E27FC236}">
                <a16:creationId xmlns:a16="http://schemas.microsoft.com/office/drawing/2014/main" id="{F45DFB66-234C-54CD-865F-4CDE29B06E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2554B3-5917-5299-A005-46002040662B}"/>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3045567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6ACB6D-BD20-236E-BE23-32D2CAC5DFEA}"/>
              </a:ext>
            </a:extLst>
          </p:cNvPr>
          <p:cNvSpPr>
            <a:spLocks noGrp="1"/>
          </p:cNvSpPr>
          <p:nvPr>
            <p:ph type="dt" sz="half" idx="10"/>
          </p:nvPr>
        </p:nvSpPr>
        <p:spPr/>
        <p:txBody>
          <a:bodyPr/>
          <a:lstStyle/>
          <a:p>
            <a:fld id="{F68C36FD-3E8C-4BFB-8105-C3FA5F5CF384}" type="datetimeFigureOut">
              <a:rPr lang="en-US" smtClean="0"/>
              <a:t>8/17/2022</a:t>
            </a:fld>
            <a:endParaRPr lang="en-US"/>
          </a:p>
        </p:txBody>
      </p:sp>
      <p:sp>
        <p:nvSpPr>
          <p:cNvPr id="3" name="Footer Placeholder 2">
            <a:extLst>
              <a:ext uri="{FF2B5EF4-FFF2-40B4-BE49-F238E27FC236}">
                <a16:creationId xmlns:a16="http://schemas.microsoft.com/office/drawing/2014/main" id="{0395292B-D4CA-6B79-526F-5D3F41FFDB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75C130-0CC3-5F0C-F1BA-0EE45CCB834A}"/>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263265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92FC1-2282-5CBF-7139-3E3EAB0CB7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4503DE-F0A2-17BF-E014-0EE8387E2D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7A389A-1A19-4577-DA01-6F468327C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9C6CA8-C15C-F1C6-1A30-75DF36C863ED}"/>
              </a:ext>
            </a:extLst>
          </p:cNvPr>
          <p:cNvSpPr>
            <a:spLocks noGrp="1"/>
          </p:cNvSpPr>
          <p:nvPr>
            <p:ph type="dt" sz="half" idx="10"/>
          </p:nvPr>
        </p:nvSpPr>
        <p:spPr/>
        <p:txBody>
          <a:bodyPr/>
          <a:lstStyle/>
          <a:p>
            <a:fld id="{F68C36FD-3E8C-4BFB-8105-C3FA5F5CF384}" type="datetimeFigureOut">
              <a:rPr lang="en-US" smtClean="0"/>
              <a:t>8/17/2022</a:t>
            </a:fld>
            <a:endParaRPr lang="en-US"/>
          </a:p>
        </p:txBody>
      </p:sp>
      <p:sp>
        <p:nvSpPr>
          <p:cNvPr id="6" name="Footer Placeholder 5">
            <a:extLst>
              <a:ext uri="{FF2B5EF4-FFF2-40B4-BE49-F238E27FC236}">
                <a16:creationId xmlns:a16="http://schemas.microsoft.com/office/drawing/2014/main" id="{E0AEEB9B-47EB-2940-47DD-B4191870B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E0AA2B-0B76-34B0-3D45-B695DD86A0BC}"/>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2504129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C6D38-FD6E-02BA-EADD-99F46A52E9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8C3057-B64F-2E42-3BBB-07C223EDAE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D84D08-EBC7-C0CC-7963-971BE56FD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08255F-E90F-93A2-30EA-B02FAA2999E5}"/>
              </a:ext>
            </a:extLst>
          </p:cNvPr>
          <p:cNvSpPr>
            <a:spLocks noGrp="1"/>
          </p:cNvSpPr>
          <p:nvPr>
            <p:ph type="dt" sz="half" idx="10"/>
          </p:nvPr>
        </p:nvSpPr>
        <p:spPr/>
        <p:txBody>
          <a:bodyPr/>
          <a:lstStyle/>
          <a:p>
            <a:fld id="{F68C36FD-3E8C-4BFB-8105-C3FA5F5CF384}" type="datetimeFigureOut">
              <a:rPr lang="en-US" smtClean="0"/>
              <a:t>8/17/2022</a:t>
            </a:fld>
            <a:endParaRPr lang="en-US"/>
          </a:p>
        </p:txBody>
      </p:sp>
      <p:sp>
        <p:nvSpPr>
          <p:cNvPr id="6" name="Footer Placeholder 5">
            <a:extLst>
              <a:ext uri="{FF2B5EF4-FFF2-40B4-BE49-F238E27FC236}">
                <a16:creationId xmlns:a16="http://schemas.microsoft.com/office/drawing/2014/main" id="{C7A70BA4-1425-0BA7-35E2-93D9AE61BF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A54342-B504-336F-DCF1-ABB7D51C1E2A}"/>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882082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529ABD-BC63-8578-C3B6-E32D6AA777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BDFDA9-3746-AB3B-5003-BD788E80F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4DDFC-F189-2F59-9138-DBE173B731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8C36FD-3E8C-4BFB-8105-C3FA5F5CF384}" type="datetimeFigureOut">
              <a:rPr lang="en-US" smtClean="0"/>
              <a:t>8/17/2022</a:t>
            </a:fld>
            <a:endParaRPr lang="en-US"/>
          </a:p>
        </p:txBody>
      </p:sp>
      <p:sp>
        <p:nvSpPr>
          <p:cNvPr id="5" name="Footer Placeholder 4">
            <a:extLst>
              <a:ext uri="{FF2B5EF4-FFF2-40B4-BE49-F238E27FC236}">
                <a16:creationId xmlns:a16="http://schemas.microsoft.com/office/drawing/2014/main" id="{9D33DB71-3E89-A235-DB58-2EDC99E341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3D8F2B-5646-0E62-3A3B-5482FF5533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30D97-3FC8-4613-B8AE-1CD514FDABBA}" type="slidenum">
              <a:rPr lang="en-US" smtClean="0"/>
              <a:t>‹#›</a:t>
            </a:fld>
            <a:endParaRPr lang="en-US"/>
          </a:p>
        </p:txBody>
      </p:sp>
    </p:spTree>
    <p:extLst>
      <p:ext uri="{BB962C8B-B14F-4D97-AF65-F5344CB8AC3E}">
        <p14:creationId xmlns:p14="http://schemas.microsoft.com/office/powerpoint/2010/main" val="835298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9394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B32C3-2FBE-CBB5-4E11-A518A72DEF2B}"/>
              </a:ext>
            </a:extLst>
          </p:cNvPr>
          <p:cNvSpPr>
            <a:spLocks noGrp="1"/>
          </p:cNvSpPr>
          <p:nvPr>
            <p:ph type="ctrTitle"/>
          </p:nvPr>
        </p:nvSpPr>
        <p:spPr>
          <a:xfrm>
            <a:off x="912629" y="1371600"/>
            <a:ext cx="4543494" cy="2696866"/>
          </a:xfrm>
        </p:spPr>
        <p:txBody>
          <a:bodyPr>
            <a:normAutofit/>
          </a:bodyPr>
          <a:lstStyle/>
          <a:p>
            <a:br>
              <a:rPr lang="en-US" dirty="0">
                <a:solidFill>
                  <a:schemeClr val="bg1"/>
                </a:solidFill>
              </a:rPr>
            </a:br>
            <a:r>
              <a:rPr lang="en-US" dirty="0">
                <a:solidFill>
                  <a:schemeClr val="bg1"/>
                </a:solidFill>
              </a:rPr>
              <a:t>AI Value &amp; Business Case</a:t>
            </a:r>
          </a:p>
        </p:txBody>
      </p:sp>
      <p:sp>
        <p:nvSpPr>
          <p:cNvPr id="3" name="Subtitle 2">
            <a:extLst>
              <a:ext uri="{FF2B5EF4-FFF2-40B4-BE49-F238E27FC236}">
                <a16:creationId xmlns:a16="http://schemas.microsoft.com/office/drawing/2014/main" id="{BB1B3331-10FE-5127-255D-416F1281A0C1}"/>
              </a:ext>
            </a:extLst>
          </p:cNvPr>
          <p:cNvSpPr>
            <a:spLocks noGrp="1"/>
          </p:cNvSpPr>
          <p:nvPr>
            <p:ph type="subTitle" idx="1"/>
          </p:nvPr>
        </p:nvSpPr>
        <p:spPr>
          <a:xfrm>
            <a:off x="145073" y="4584879"/>
            <a:ext cx="6255727" cy="1287887"/>
          </a:xfrm>
        </p:spPr>
        <p:txBody>
          <a:bodyPr>
            <a:normAutofit/>
          </a:bodyPr>
          <a:lstStyle/>
          <a:p>
            <a:r>
              <a:rPr lang="en-US" sz="2600" dirty="0">
                <a:solidFill>
                  <a:schemeClr val="bg1"/>
                </a:solidFill>
              </a:rPr>
              <a:t>Lesson 1: Introduction-Decision Making-AI</a:t>
            </a:r>
          </a:p>
          <a:p>
            <a:r>
              <a:rPr lang="en-US" dirty="0">
                <a:solidFill>
                  <a:schemeClr val="bg1"/>
                </a:solidFill>
              </a:rPr>
              <a:t>Topic 1: WHY, When, What, Where and Who</a:t>
            </a:r>
          </a:p>
        </p:txBody>
      </p:sp>
      <p:pic>
        <p:nvPicPr>
          <p:cNvPr id="21" name="Picture 3" descr="3D Hologram from iPad">
            <a:extLst>
              <a:ext uri="{FF2B5EF4-FFF2-40B4-BE49-F238E27FC236}">
                <a16:creationId xmlns:a16="http://schemas.microsoft.com/office/drawing/2014/main" id="{96DC0D22-7A26-B939-9AAB-F62EBEDDB62A}"/>
              </a:ext>
            </a:extLst>
          </p:cNvPr>
          <p:cNvPicPr>
            <a:picLocks noChangeAspect="1"/>
          </p:cNvPicPr>
          <p:nvPr/>
        </p:nvPicPr>
        <p:blipFill rotWithShape="1">
          <a:blip r:embed="rId3"/>
          <a:srcRect l="13720" r="31025" b="-1"/>
          <a:stretch/>
        </p:blipFill>
        <p:spPr>
          <a:xfrm>
            <a:off x="6515100" y="10"/>
            <a:ext cx="5676900" cy="6857990"/>
          </a:xfrm>
          <a:prstGeom prst="rect">
            <a:avLst/>
          </a:prstGeom>
        </p:spPr>
      </p:pic>
    </p:spTree>
    <p:extLst>
      <p:ext uri="{BB962C8B-B14F-4D97-AF65-F5344CB8AC3E}">
        <p14:creationId xmlns:p14="http://schemas.microsoft.com/office/powerpoint/2010/main" val="371940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5485B-268C-A284-7974-443FD4FC6178}"/>
              </a:ext>
            </a:extLst>
          </p:cNvPr>
          <p:cNvSpPr>
            <a:spLocks noGrp="1"/>
          </p:cNvSpPr>
          <p:nvPr>
            <p:ph type="title"/>
          </p:nvPr>
        </p:nvSpPr>
        <p:spPr>
          <a:xfrm>
            <a:off x="788894" y="199279"/>
            <a:ext cx="10515600" cy="1042334"/>
          </a:xfrm>
        </p:spPr>
        <p:txBody>
          <a:bodyPr/>
          <a:lstStyle/>
          <a:p>
            <a:r>
              <a:rPr lang="en-US" dirty="0"/>
              <a:t>Get the Mr. X’s decision with 4 steps</a:t>
            </a:r>
          </a:p>
        </p:txBody>
      </p:sp>
      <p:sp>
        <p:nvSpPr>
          <p:cNvPr id="11" name="TextBox 10">
            <a:extLst>
              <a:ext uri="{FF2B5EF4-FFF2-40B4-BE49-F238E27FC236}">
                <a16:creationId xmlns:a16="http://schemas.microsoft.com/office/drawing/2014/main" id="{9A721B57-9135-D980-3909-24F87D4ED42B}"/>
              </a:ext>
            </a:extLst>
          </p:cNvPr>
          <p:cNvSpPr txBox="1"/>
          <p:nvPr/>
        </p:nvSpPr>
        <p:spPr>
          <a:xfrm>
            <a:off x="887506" y="1570732"/>
            <a:ext cx="4863466" cy="5078313"/>
          </a:xfrm>
          <a:prstGeom prst="rect">
            <a:avLst/>
          </a:prstGeom>
          <a:noFill/>
        </p:spPr>
        <p:txBody>
          <a:bodyPr wrap="square">
            <a:spAutoFit/>
          </a:bodyPr>
          <a:lstStyle/>
          <a:p>
            <a:pPr marL="342900" indent="-342900">
              <a:buFont typeface="+mj-lt"/>
              <a:buAutoNum type="arabicPeriod"/>
            </a:pPr>
            <a:r>
              <a:rPr lang="en-US" dirty="0">
                <a:sym typeface="Wingdings" panose="05000000000000000000" pitchFamily="2" charset="2"/>
              </a:rPr>
              <a:t>Click on Add data</a:t>
            </a:r>
          </a:p>
          <a:p>
            <a:pPr marL="342900" indent="-342900">
              <a:buFont typeface="+mj-lt"/>
              <a:buAutoNum type="arabicPeriod"/>
            </a:pPr>
            <a:r>
              <a:rPr lang="en-US" dirty="0">
                <a:sym typeface="Wingdings" panose="05000000000000000000" pitchFamily="2" charset="2"/>
              </a:rPr>
              <a:t>upload new data from CSV source from you computer  example_0_car_price_pred_data.csv file</a:t>
            </a:r>
          </a:p>
          <a:p>
            <a:pPr marL="342900" indent="-342900">
              <a:buFont typeface="+mj-lt"/>
              <a:buAutoNum type="arabicPeriod"/>
            </a:pPr>
            <a:r>
              <a:rPr lang="en-US" dirty="0">
                <a:sym typeface="Wingdings" panose="05000000000000000000" pitchFamily="2" charset="2"/>
              </a:rPr>
              <a:t>A variable list will show up click on skip</a:t>
            </a:r>
          </a:p>
          <a:p>
            <a:pPr marL="342900" indent="-342900">
              <a:buFont typeface="+mj-lt"/>
              <a:buAutoNum type="arabicPeriod"/>
            </a:pPr>
            <a:r>
              <a:rPr lang="en-US" dirty="0">
                <a:sym typeface="Wingdings" panose="05000000000000000000" pitchFamily="2" charset="2"/>
              </a:rPr>
              <a:t>Go to Data Post Process</a:t>
            </a:r>
          </a:p>
          <a:p>
            <a:pPr marL="342900" indent="-342900">
              <a:buFont typeface="+mj-lt"/>
              <a:buAutoNum type="arabicPeriod"/>
            </a:pPr>
            <a:r>
              <a:rPr lang="en-US" dirty="0">
                <a:sym typeface="Wingdings" panose="05000000000000000000" pitchFamily="2" charset="2"/>
              </a:rPr>
              <a:t>Create 3 equation by clicking </a:t>
            </a:r>
            <a:r>
              <a:rPr lang="en-US" dirty="0" err="1">
                <a:sym typeface="Wingdings" panose="05000000000000000000" pitchFamily="2" charset="2"/>
              </a:rPr>
              <a:t>pn</a:t>
            </a:r>
            <a:r>
              <a:rPr lang="en-US" dirty="0">
                <a:sym typeface="Wingdings" panose="05000000000000000000" pitchFamily="2" charset="2"/>
              </a:rPr>
              <a:t> create custom variable</a:t>
            </a:r>
          </a:p>
          <a:p>
            <a:pPr marL="800100" lvl="1" indent="-342900">
              <a:buFont typeface="+mj-lt"/>
              <a:buAutoNum type="arabicPeriod"/>
            </a:pPr>
            <a:r>
              <a:rPr lang="en-US" dirty="0">
                <a:sym typeface="Wingdings" panose="05000000000000000000" pitchFamily="2" charset="2"/>
              </a:rPr>
              <a:t>Equation 1 Apply</a:t>
            </a:r>
          </a:p>
          <a:p>
            <a:pPr marL="800100" lvl="1" indent="-342900">
              <a:buFont typeface="+mj-lt"/>
              <a:buAutoNum type="arabicPeriod"/>
            </a:pPr>
            <a:r>
              <a:rPr lang="en-US" dirty="0">
                <a:sym typeface="Wingdings" panose="05000000000000000000" pitchFamily="2" charset="2"/>
              </a:rPr>
              <a:t>Equation 2 Apply</a:t>
            </a:r>
          </a:p>
          <a:p>
            <a:pPr marL="800100" lvl="1" indent="-342900">
              <a:buFont typeface="+mj-lt"/>
              <a:buAutoNum type="arabicPeriod"/>
            </a:pPr>
            <a:r>
              <a:rPr lang="en-US" dirty="0">
                <a:sym typeface="Wingdings" panose="05000000000000000000" pitchFamily="2" charset="2"/>
              </a:rPr>
              <a:t>Equation 3</a:t>
            </a:r>
          </a:p>
          <a:p>
            <a:pPr marL="342900" indent="-342900">
              <a:buFont typeface="+mj-lt"/>
              <a:buAutoNum type="arabicPeriod"/>
            </a:pPr>
            <a:r>
              <a:rPr lang="en-US" dirty="0">
                <a:sym typeface="Wingdings" panose="05000000000000000000" pitchFamily="2" charset="2"/>
              </a:rPr>
              <a:t>Go to Result Configuration</a:t>
            </a:r>
          </a:p>
          <a:p>
            <a:pPr marL="800100" lvl="1" indent="-342900">
              <a:buFont typeface="+mj-lt"/>
              <a:buAutoNum type="arabicPeriod"/>
            </a:pPr>
            <a:r>
              <a:rPr lang="en-US" dirty="0">
                <a:sym typeface="Wingdings" panose="05000000000000000000" pitchFamily="2" charset="2"/>
              </a:rPr>
              <a:t>Check download as CSV</a:t>
            </a:r>
          </a:p>
          <a:p>
            <a:pPr marL="342900" indent="-342900">
              <a:buFont typeface="+mj-lt"/>
              <a:buAutoNum type="arabicPeriod"/>
            </a:pPr>
            <a:r>
              <a:rPr lang="en-US" dirty="0">
                <a:sym typeface="Wingdings" panose="05000000000000000000" pitchFamily="2" charset="2"/>
              </a:rPr>
              <a:t>Select Algorithm</a:t>
            </a:r>
          </a:p>
          <a:p>
            <a:pPr marL="800100" lvl="1" indent="-342900">
              <a:buFont typeface="+mj-lt"/>
              <a:buAutoNum type="arabicPeriod"/>
            </a:pPr>
            <a:r>
              <a:rPr lang="en-US" dirty="0">
                <a:sym typeface="Wingdings" panose="05000000000000000000" pitchFamily="2" charset="2"/>
              </a:rPr>
              <a:t>Linear regression</a:t>
            </a:r>
          </a:p>
          <a:p>
            <a:pPr marL="800100" lvl="1" indent="-342900">
              <a:buFont typeface="+mj-lt"/>
              <a:buAutoNum type="arabicPeriod"/>
            </a:pPr>
            <a:r>
              <a:rPr lang="en-US" dirty="0" err="1">
                <a:sym typeface="Wingdings" panose="05000000000000000000" pitchFamily="2" charset="2"/>
              </a:rPr>
              <a:t>XGBoost</a:t>
            </a:r>
            <a:endParaRPr lang="en-US" dirty="0">
              <a:sym typeface="Wingdings" panose="05000000000000000000" pitchFamily="2" charset="2"/>
            </a:endParaRPr>
          </a:p>
          <a:p>
            <a:pPr marL="342900" indent="-342900">
              <a:buFont typeface="+mj-lt"/>
              <a:buAutoNum type="arabicPeriod"/>
            </a:pPr>
            <a:r>
              <a:rPr lang="en-US" dirty="0">
                <a:sym typeface="Wingdings" panose="05000000000000000000" pitchFamily="2" charset="2"/>
              </a:rPr>
              <a:t>Press “Predict”, prediction will running</a:t>
            </a:r>
          </a:p>
          <a:p>
            <a:pPr marL="342900" indent="-342900">
              <a:buFont typeface="+mj-lt"/>
              <a:buAutoNum type="arabicPeriod"/>
            </a:pPr>
            <a:r>
              <a:rPr lang="en-US" dirty="0">
                <a:sym typeface="Wingdings" panose="05000000000000000000" pitchFamily="2" charset="2"/>
              </a:rPr>
              <a:t>Press Next you will land in Decision Page</a:t>
            </a:r>
          </a:p>
        </p:txBody>
      </p:sp>
      <p:sp>
        <p:nvSpPr>
          <p:cNvPr id="13" name="TextBox 12">
            <a:extLst>
              <a:ext uri="{FF2B5EF4-FFF2-40B4-BE49-F238E27FC236}">
                <a16:creationId xmlns:a16="http://schemas.microsoft.com/office/drawing/2014/main" id="{5464EA62-586E-A242-5DD8-43BFE168BF5F}"/>
              </a:ext>
            </a:extLst>
          </p:cNvPr>
          <p:cNvSpPr txBox="1"/>
          <p:nvPr/>
        </p:nvSpPr>
        <p:spPr>
          <a:xfrm>
            <a:off x="1001806" y="1320137"/>
            <a:ext cx="1354455" cy="369332"/>
          </a:xfrm>
          <a:prstGeom prst="rect">
            <a:avLst/>
          </a:prstGeom>
          <a:noFill/>
        </p:spPr>
        <p:txBody>
          <a:bodyPr wrap="square" rtlCol="0">
            <a:spAutoFit/>
          </a:bodyPr>
          <a:lstStyle/>
          <a:p>
            <a:r>
              <a:rPr lang="en-US" b="1" dirty="0">
                <a:solidFill>
                  <a:srgbClr val="C00000"/>
                </a:solidFill>
              </a:rPr>
              <a:t>Deploy</a:t>
            </a:r>
          </a:p>
        </p:txBody>
      </p:sp>
      <p:sp>
        <p:nvSpPr>
          <p:cNvPr id="15" name="TextBox 14">
            <a:extLst>
              <a:ext uri="{FF2B5EF4-FFF2-40B4-BE49-F238E27FC236}">
                <a16:creationId xmlns:a16="http://schemas.microsoft.com/office/drawing/2014/main" id="{854C8089-9390-2F71-543F-D081EC5DC24D}"/>
              </a:ext>
            </a:extLst>
          </p:cNvPr>
          <p:cNvSpPr txBox="1"/>
          <p:nvPr/>
        </p:nvSpPr>
        <p:spPr>
          <a:xfrm>
            <a:off x="6556758" y="1766263"/>
            <a:ext cx="4627721" cy="1754326"/>
          </a:xfrm>
          <a:prstGeom prst="rect">
            <a:avLst/>
          </a:prstGeom>
          <a:noFill/>
        </p:spPr>
        <p:txBody>
          <a:bodyPr wrap="square">
            <a:spAutoFit/>
          </a:bodyPr>
          <a:lstStyle/>
          <a:p>
            <a:pPr marL="342900" indent="-342900">
              <a:buFont typeface="+mj-lt"/>
              <a:buAutoNum type="arabicPeriod"/>
            </a:pPr>
            <a:r>
              <a:rPr lang="en-US" dirty="0">
                <a:sym typeface="Wingdings" panose="05000000000000000000" pitchFamily="2" charset="2"/>
              </a:rPr>
              <a:t>Select Decision Scenario Tab</a:t>
            </a:r>
          </a:p>
          <a:p>
            <a:pPr marL="800100" lvl="1" indent="-342900">
              <a:buFont typeface="+mj-lt"/>
              <a:buAutoNum type="arabicPeriod"/>
            </a:pPr>
            <a:r>
              <a:rPr lang="en-US" dirty="0">
                <a:sym typeface="Wingdings" panose="05000000000000000000" pitchFamily="2" charset="2"/>
              </a:rPr>
              <a:t>Change slider value for different variables</a:t>
            </a:r>
          </a:p>
          <a:p>
            <a:pPr marL="800100" lvl="1" indent="-342900">
              <a:buFont typeface="+mj-lt"/>
              <a:buAutoNum type="arabicPeriod"/>
            </a:pPr>
            <a:r>
              <a:rPr lang="en-US" dirty="0">
                <a:sym typeface="Wingdings" panose="05000000000000000000" pitchFamily="2" charset="2"/>
              </a:rPr>
              <a:t>Press Apply</a:t>
            </a:r>
          </a:p>
          <a:p>
            <a:pPr marL="342900" indent="-342900">
              <a:buFont typeface="+mj-lt"/>
              <a:buAutoNum type="arabicPeriod"/>
            </a:pPr>
            <a:r>
              <a:rPr lang="en-US" dirty="0">
                <a:sym typeface="Wingdings" panose="05000000000000000000" pitchFamily="2" charset="2"/>
              </a:rPr>
              <a:t>Do the step until Target or Target desired value is higher or lower or middle</a:t>
            </a:r>
          </a:p>
        </p:txBody>
      </p:sp>
      <p:sp>
        <p:nvSpPr>
          <p:cNvPr id="22" name="TextBox 21">
            <a:extLst>
              <a:ext uri="{FF2B5EF4-FFF2-40B4-BE49-F238E27FC236}">
                <a16:creationId xmlns:a16="http://schemas.microsoft.com/office/drawing/2014/main" id="{DFF87A45-C1CF-586C-29A1-5C51284883A7}"/>
              </a:ext>
            </a:extLst>
          </p:cNvPr>
          <p:cNvSpPr txBox="1"/>
          <p:nvPr/>
        </p:nvSpPr>
        <p:spPr>
          <a:xfrm>
            <a:off x="6676773" y="1319272"/>
            <a:ext cx="1354455" cy="369332"/>
          </a:xfrm>
          <a:prstGeom prst="rect">
            <a:avLst/>
          </a:prstGeom>
          <a:noFill/>
        </p:spPr>
        <p:txBody>
          <a:bodyPr wrap="square" rtlCol="0">
            <a:spAutoFit/>
          </a:bodyPr>
          <a:lstStyle/>
          <a:p>
            <a:r>
              <a:rPr lang="en-US" b="1" dirty="0">
                <a:solidFill>
                  <a:srgbClr val="C00000"/>
                </a:solidFill>
              </a:rPr>
              <a:t>Decision</a:t>
            </a:r>
          </a:p>
        </p:txBody>
      </p:sp>
    </p:spTree>
    <p:extLst>
      <p:ext uri="{BB962C8B-B14F-4D97-AF65-F5344CB8AC3E}">
        <p14:creationId xmlns:p14="http://schemas.microsoft.com/office/powerpoint/2010/main" val="777407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07DC2-55EA-307C-0AEB-7DA7071F418D}"/>
              </a:ext>
            </a:extLst>
          </p:cNvPr>
          <p:cNvSpPr>
            <a:spLocks noGrp="1"/>
          </p:cNvSpPr>
          <p:nvPr>
            <p:ph type="title"/>
          </p:nvPr>
        </p:nvSpPr>
        <p:spPr>
          <a:xfrm>
            <a:off x="838200" y="365126"/>
            <a:ext cx="10515600" cy="817880"/>
          </a:xfrm>
        </p:spPr>
        <p:txBody>
          <a:bodyPr/>
          <a:lstStyle/>
          <a:p>
            <a:r>
              <a:rPr lang="en-US" dirty="0"/>
              <a:t>Solving the price problem</a:t>
            </a:r>
          </a:p>
        </p:txBody>
      </p:sp>
    </p:spTree>
    <p:extLst>
      <p:ext uri="{BB962C8B-B14F-4D97-AF65-F5344CB8AC3E}">
        <p14:creationId xmlns:p14="http://schemas.microsoft.com/office/powerpoint/2010/main" val="16866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A7AA036-6D94-8682-1043-4E71DB813A1E}"/>
              </a:ext>
            </a:extLst>
          </p:cNvPr>
          <p:cNvPicPr>
            <a:picLocks noChangeAspect="1"/>
          </p:cNvPicPr>
          <p:nvPr/>
        </p:nvPicPr>
        <p:blipFill rotWithShape="1">
          <a:blip r:embed="rId2">
            <a:alphaModFix amt="35000"/>
          </a:blip>
          <a:srcRect t="2531" r="-2" b="19119"/>
          <a:stretch/>
        </p:blipFill>
        <p:spPr>
          <a:xfrm>
            <a:off x="20" y="1"/>
            <a:ext cx="12191980" cy="6857999"/>
          </a:xfrm>
          <a:prstGeom prst="rect">
            <a:avLst/>
          </a:prstGeom>
        </p:spPr>
      </p:pic>
      <p:sp>
        <p:nvSpPr>
          <p:cNvPr id="3" name="TextBox 2">
            <a:extLst>
              <a:ext uri="{FF2B5EF4-FFF2-40B4-BE49-F238E27FC236}">
                <a16:creationId xmlns:a16="http://schemas.microsoft.com/office/drawing/2014/main" id="{59DB778E-31A5-4A6A-5522-C50F287CE5B5}"/>
              </a:ext>
            </a:extLst>
          </p:cNvPr>
          <p:cNvSpPr txBox="1"/>
          <p:nvPr/>
        </p:nvSpPr>
        <p:spPr>
          <a:xfrm>
            <a:off x="838201" y="1065862"/>
            <a:ext cx="3313164" cy="472627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000" dirty="0">
                <a:solidFill>
                  <a:srgbClr val="FFFFFF"/>
                </a:solidFill>
                <a:latin typeface="+mj-lt"/>
                <a:ea typeface="+mj-ea"/>
                <a:cs typeface="+mj-cs"/>
              </a:rPr>
              <a:t>Let’s Start with Business First</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BEA3D2F-2EF4-BD96-A61B-8996C184BC94}"/>
              </a:ext>
            </a:extLst>
          </p:cNvPr>
          <p:cNvSpPr txBox="1"/>
          <p:nvPr/>
        </p:nvSpPr>
        <p:spPr>
          <a:xfrm>
            <a:off x="6150659" y="1068734"/>
            <a:ext cx="5744685" cy="5066333"/>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2000" dirty="0">
                <a:solidFill>
                  <a:srgbClr val="FFFFFF"/>
                </a:solidFill>
              </a:rPr>
              <a:t>Mr. X is a successful Businessman in Grocery Chains. He is an ambitious but very smart businessman, so he expanded his business into used car sales, demand of recondition car is growing at high rate.</a:t>
            </a:r>
          </a:p>
          <a:p>
            <a:pPr marL="342900" indent="-228600">
              <a:lnSpc>
                <a:spcPct val="90000"/>
              </a:lnSpc>
              <a:spcAft>
                <a:spcPts val="600"/>
              </a:spcAft>
              <a:buFont typeface="Arial" panose="020B0604020202020204" pitchFamily="34" charset="0"/>
              <a:buChar char="•"/>
            </a:pPr>
            <a:endParaRPr lang="en-US" sz="2000" dirty="0">
              <a:solidFill>
                <a:srgbClr val="FFFFFF"/>
              </a:solidFill>
            </a:endParaRPr>
          </a:p>
          <a:p>
            <a:pPr marL="342900" indent="-228600">
              <a:lnSpc>
                <a:spcPct val="90000"/>
              </a:lnSpc>
              <a:spcAft>
                <a:spcPts val="600"/>
              </a:spcAft>
              <a:buFont typeface="Arial" panose="020B0604020202020204" pitchFamily="34" charset="0"/>
              <a:buChar char="•"/>
            </a:pPr>
            <a:r>
              <a:rPr lang="en-US" sz="2000" dirty="0">
                <a:solidFill>
                  <a:srgbClr val="FFFFFF"/>
                </a:solidFill>
              </a:rPr>
              <a:t> To make differences he decided buy good condition car from private seller and sale it with a profit margin.</a:t>
            </a:r>
          </a:p>
          <a:p>
            <a:pPr marL="342900" indent="-228600">
              <a:lnSpc>
                <a:spcPct val="90000"/>
              </a:lnSpc>
              <a:spcAft>
                <a:spcPts val="600"/>
              </a:spcAft>
              <a:buFont typeface="Arial" panose="020B0604020202020204" pitchFamily="34" charset="0"/>
              <a:buChar char="•"/>
            </a:pPr>
            <a:endParaRPr lang="en-US" sz="2000" dirty="0">
              <a:solidFill>
                <a:srgbClr val="FFFFFF"/>
              </a:solidFill>
            </a:endParaRPr>
          </a:p>
          <a:p>
            <a:pPr marL="342900" indent="-228600">
              <a:lnSpc>
                <a:spcPct val="90000"/>
              </a:lnSpc>
              <a:spcAft>
                <a:spcPts val="600"/>
              </a:spcAft>
              <a:buFont typeface="Arial" panose="020B0604020202020204" pitchFamily="34" charset="0"/>
              <a:buChar char="•"/>
            </a:pPr>
            <a:r>
              <a:rPr lang="en-US" sz="2000" dirty="0">
                <a:solidFill>
                  <a:srgbClr val="FFFFFF"/>
                </a:solidFill>
              </a:rPr>
              <a:t>He took bank loan, bought lots of cars and sold some cars too</a:t>
            </a:r>
          </a:p>
          <a:p>
            <a:pPr marL="342900" indent="-228600">
              <a:lnSpc>
                <a:spcPct val="90000"/>
              </a:lnSpc>
              <a:spcAft>
                <a:spcPts val="600"/>
              </a:spcAft>
              <a:buFont typeface="Arial" panose="020B0604020202020204" pitchFamily="34" charset="0"/>
              <a:buChar char="•"/>
            </a:pPr>
            <a:endParaRPr lang="en-US" sz="2000" dirty="0">
              <a:solidFill>
                <a:srgbClr val="FFFFFF"/>
              </a:solidFill>
            </a:endParaRPr>
          </a:p>
          <a:p>
            <a:pPr marL="342900" indent="-228600">
              <a:lnSpc>
                <a:spcPct val="90000"/>
              </a:lnSpc>
              <a:spcAft>
                <a:spcPts val="600"/>
              </a:spcAft>
              <a:buFont typeface="Arial" panose="020B0604020202020204" pitchFamily="34" charset="0"/>
              <a:buChar char="•"/>
            </a:pPr>
            <a:r>
              <a:rPr lang="en-US" sz="2000" dirty="0">
                <a:solidFill>
                  <a:srgbClr val="FFFFFF"/>
                </a:solidFill>
              </a:rPr>
              <a:t>After 1 year he figured out he is suffering heavy losses though demand in the market is growing as he was expecting.</a:t>
            </a:r>
          </a:p>
        </p:txBody>
      </p:sp>
    </p:spTree>
    <p:extLst>
      <p:ext uri="{BB962C8B-B14F-4D97-AF65-F5344CB8AC3E}">
        <p14:creationId xmlns:p14="http://schemas.microsoft.com/office/powerpoint/2010/main" val="4415258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9394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B574-3EB3-E9AD-2CD6-613CFC883165}"/>
              </a:ext>
            </a:extLst>
          </p:cNvPr>
          <p:cNvSpPr>
            <a:spLocks noGrp="1"/>
          </p:cNvSpPr>
          <p:nvPr>
            <p:ph type="title"/>
          </p:nvPr>
        </p:nvSpPr>
        <p:spPr>
          <a:xfrm>
            <a:off x="838200" y="365125"/>
            <a:ext cx="10515600" cy="1389379"/>
          </a:xfrm>
        </p:spPr>
        <p:txBody>
          <a:bodyPr>
            <a:normAutofit fontScale="90000"/>
          </a:bodyPr>
          <a:lstStyle/>
          <a:p>
            <a:r>
              <a:rPr lang="en-US" b="1" dirty="0">
                <a:solidFill>
                  <a:schemeClr val="bg1"/>
                </a:solidFill>
              </a:rPr>
              <a:t>Mr. X sought Help from MIST As MIST is the most </a:t>
            </a:r>
            <a:br>
              <a:rPr lang="en-US" b="1" dirty="0">
                <a:solidFill>
                  <a:schemeClr val="bg1"/>
                </a:solidFill>
              </a:rPr>
            </a:br>
            <a:r>
              <a:rPr lang="en-US" b="1" dirty="0">
                <a:solidFill>
                  <a:schemeClr val="bg1"/>
                </a:solidFill>
              </a:rPr>
              <a:t>Trusted solution provider in Bangladesh</a:t>
            </a:r>
          </a:p>
        </p:txBody>
      </p:sp>
      <p:sp>
        <p:nvSpPr>
          <p:cNvPr id="4" name="TextBox 3">
            <a:extLst>
              <a:ext uri="{FF2B5EF4-FFF2-40B4-BE49-F238E27FC236}">
                <a16:creationId xmlns:a16="http://schemas.microsoft.com/office/drawing/2014/main" id="{7A6E238A-C8B2-ED5F-203E-AEFDC2F07186}"/>
              </a:ext>
            </a:extLst>
          </p:cNvPr>
          <p:cNvSpPr txBox="1"/>
          <p:nvPr/>
        </p:nvSpPr>
        <p:spPr>
          <a:xfrm>
            <a:off x="1759267" y="2114550"/>
            <a:ext cx="9636443" cy="1107996"/>
          </a:xfrm>
          <a:prstGeom prst="rect">
            <a:avLst/>
          </a:prstGeom>
          <a:noFill/>
        </p:spPr>
        <p:txBody>
          <a:bodyPr wrap="square" rtlCol="0">
            <a:spAutoFit/>
          </a:bodyPr>
          <a:lstStyle/>
          <a:p>
            <a:r>
              <a:rPr lang="en-US" sz="6600" dirty="0">
                <a:solidFill>
                  <a:schemeClr val="bg1"/>
                </a:solidFill>
                <a:latin typeface="Arial Black" panose="020B0A04020102020204" pitchFamily="34" charset="0"/>
              </a:rPr>
              <a:t>What did MIST Do?</a:t>
            </a:r>
          </a:p>
        </p:txBody>
      </p:sp>
      <p:sp>
        <p:nvSpPr>
          <p:cNvPr id="5" name="TextBox 4">
            <a:extLst>
              <a:ext uri="{FF2B5EF4-FFF2-40B4-BE49-F238E27FC236}">
                <a16:creationId xmlns:a16="http://schemas.microsoft.com/office/drawing/2014/main" id="{7DE7BA52-B925-61DF-184B-AE24D1834E3E}"/>
              </a:ext>
            </a:extLst>
          </p:cNvPr>
          <p:cNvSpPr txBox="1"/>
          <p:nvPr/>
        </p:nvSpPr>
        <p:spPr>
          <a:xfrm>
            <a:off x="520065" y="3548302"/>
            <a:ext cx="11401425" cy="1107996"/>
          </a:xfrm>
          <a:prstGeom prst="rect">
            <a:avLst/>
          </a:prstGeom>
          <a:noFill/>
        </p:spPr>
        <p:txBody>
          <a:bodyPr wrap="square" rtlCol="0">
            <a:spAutoFit/>
          </a:bodyPr>
          <a:lstStyle/>
          <a:p>
            <a:r>
              <a:rPr lang="en-US" sz="6600" dirty="0">
                <a:solidFill>
                  <a:schemeClr val="bg1"/>
                </a:solidFill>
                <a:latin typeface="Arial Black" panose="020B0A04020102020204" pitchFamily="34" charset="0"/>
              </a:rPr>
              <a:t>They solved his Problem</a:t>
            </a:r>
          </a:p>
        </p:txBody>
      </p:sp>
      <p:sp>
        <p:nvSpPr>
          <p:cNvPr id="6" name="TextBox 5">
            <a:extLst>
              <a:ext uri="{FF2B5EF4-FFF2-40B4-BE49-F238E27FC236}">
                <a16:creationId xmlns:a16="http://schemas.microsoft.com/office/drawing/2014/main" id="{BDC74D08-B784-5606-8A48-98A0DC1E6E68}"/>
              </a:ext>
            </a:extLst>
          </p:cNvPr>
          <p:cNvSpPr txBox="1"/>
          <p:nvPr/>
        </p:nvSpPr>
        <p:spPr>
          <a:xfrm>
            <a:off x="4343400" y="4861326"/>
            <a:ext cx="3114676" cy="1107996"/>
          </a:xfrm>
          <a:prstGeom prst="rect">
            <a:avLst/>
          </a:prstGeom>
          <a:noFill/>
        </p:spPr>
        <p:txBody>
          <a:bodyPr wrap="square" rtlCol="0">
            <a:spAutoFit/>
          </a:bodyPr>
          <a:lstStyle/>
          <a:p>
            <a:r>
              <a:rPr lang="en-US" sz="6600" dirty="0">
                <a:solidFill>
                  <a:schemeClr val="bg1"/>
                </a:solidFill>
                <a:latin typeface="Arial Black" panose="020B0A04020102020204" pitchFamily="34" charset="0"/>
              </a:rPr>
              <a:t>How?</a:t>
            </a:r>
          </a:p>
        </p:txBody>
      </p:sp>
    </p:spTree>
    <p:extLst>
      <p:ext uri="{BB962C8B-B14F-4D97-AF65-F5344CB8AC3E}">
        <p14:creationId xmlns:p14="http://schemas.microsoft.com/office/powerpoint/2010/main" val="2444943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20879-1366-E507-8785-47C64F774385}"/>
              </a:ext>
            </a:extLst>
          </p:cNvPr>
          <p:cNvSpPr>
            <a:spLocks noGrp="1"/>
          </p:cNvSpPr>
          <p:nvPr>
            <p:ph type="title"/>
          </p:nvPr>
        </p:nvSpPr>
        <p:spPr>
          <a:xfrm>
            <a:off x="838200" y="365126"/>
            <a:ext cx="10515600" cy="775186"/>
          </a:xfrm>
        </p:spPr>
        <p:txBody>
          <a:bodyPr>
            <a:normAutofit fontScale="90000"/>
          </a:bodyPr>
          <a:lstStyle/>
          <a:p>
            <a:r>
              <a:rPr lang="en-US" sz="4400" b="1" dirty="0">
                <a:solidFill>
                  <a:srgbClr val="C00000"/>
                </a:solidFill>
              </a:rPr>
              <a:t>MIST started with understanding his problem tried to find root cause of his problem</a:t>
            </a:r>
          </a:p>
        </p:txBody>
      </p:sp>
      <p:sp>
        <p:nvSpPr>
          <p:cNvPr id="3" name="TextBox 2">
            <a:extLst>
              <a:ext uri="{FF2B5EF4-FFF2-40B4-BE49-F238E27FC236}">
                <a16:creationId xmlns:a16="http://schemas.microsoft.com/office/drawing/2014/main" id="{5AFBC248-5A2A-F54B-1472-F2C8C966C1DA}"/>
              </a:ext>
            </a:extLst>
          </p:cNvPr>
          <p:cNvSpPr txBox="1"/>
          <p:nvPr/>
        </p:nvSpPr>
        <p:spPr>
          <a:xfrm>
            <a:off x="2230838" y="1306570"/>
            <a:ext cx="1027746" cy="400110"/>
          </a:xfrm>
          <a:prstGeom prst="rect">
            <a:avLst/>
          </a:prstGeom>
          <a:noFill/>
        </p:spPr>
        <p:txBody>
          <a:bodyPr wrap="square" rtlCol="0">
            <a:spAutoFit/>
          </a:bodyPr>
          <a:lstStyle/>
          <a:p>
            <a:r>
              <a:rPr lang="en-US" sz="2000" b="1" dirty="0">
                <a:solidFill>
                  <a:srgbClr val="FF0000"/>
                </a:solidFill>
              </a:rPr>
              <a:t>Losses</a:t>
            </a:r>
          </a:p>
        </p:txBody>
      </p:sp>
      <p:sp>
        <p:nvSpPr>
          <p:cNvPr id="5" name="TextBox 4">
            <a:extLst>
              <a:ext uri="{FF2B5EF4-FFF2-40B4-BE49-F238E27FC236}">
                <a16:creationId xmlns:a16="http://schemas.microsoft.com/office/drawing/2014/main" id="{0E1D3645-B628-D94B-7609-4110FC02D0CD}"/>
              </a:ext>
            </a:extLst>
          </p:cNvPr>
          <p:cNvSpPr txBox="1"/>
          <p:nvPr/>
        </p:nvSpPr>
        <p:spPr>
          <a:xfrm>
            <a:off x="2386237" y="1650820"/>
            <a:ext cx="566555" cy="276999"/>
          </a:xfrm>
          <a:prstGeom prst="rect">
            <a:avLst/>
          </a:prstGeom>
          <a:noFill/>
        </p:spPr>
        <p:txBody>
          <a:bodyPr wrap="square" rtlCol="0">
            <a:spAutoFit/>
          </a:bodyPr>
          <a:lstStyle/>
          <a:p>
            <a:r>
              <a:rPr lang="en-US" sz="1200" dirty="0"/>
              <a:t>Why?</a:t>
            </a:r>
          </a:p>
        </p:txBody>
      </p:sp>
      <p:sp>
        <p:nvSpPr>
          <p:cNvPr id="12" name="TextBox 11">
            <a:extLst>
              <a:ext uri="{FF2B5EF4-FFF2-40B4-BE49-F238E27FC236}">
                <a16:creationId xmlns:a16="http://schemas.microsoft.com/office/drawing/2014/main" id="{0D705225-4EAE-19B0-044C-80FC5C3ED866}"/>
              </a:ext>
            </a:extLst>
          </p:cNvPr>
          <p:cNvSpPr txBox="1"/>
          <p:nvPr/>
        </p:nvSpPr>
        <p:spPr>
          <a:xfrm>
            <a:off x="749352" y="2028843"/>
            <a:ext cx="1543048" cy="307777"/>
          </a:xfrm>
          <a:prstGeom prst="rect">
            <a:avLst/>
          </a:prstGeom>
          <a:noFill/>
        </p:spPr>
        <p:txBody>
          <a:bodyPr wrap="square" rtlCol="0">
            <a:spAutoFit/>
          </a:bodyPr>
          <a:lstStyle/>
          <a:p>
            <a:r>
              <a:rPr lang="en-US" sz="1400" b="1" dirty="0"/>
              <a:t>High Expenditure</a:t>
            </a:r>
          </a:p>
        </p:txBody>
      </p:sp>
      <p:sp>
        <p:nvSpPr>
          <p:cNvPr id="15" name="TextBox 14">
            <a:extLst>
              <a:ext uri="{FF2B5EF4-FFF2-40B4-BE49-F238E27FC236}">
                <a16:creationId xmlns:a16="http://schemas.microsoft.com/office/drawing/2014/main" id="{5B125029-5CA5-FAC5-7D98-71B359D16BD4}"/>
              </a:ext>
            </a:extLst>
          </p:cNvPr>
          <p:cNvSpPr txBox="1"/>
          <p:nvPr/>
        </p:nvSpPr>
        <p:spPr>
          <a:xfrm>
            <a:off x="910283" y="2383724"/>
            <a:ext cx="566555" cy="276999"/>
          </a:xfrm>
          <a:prstGeom prst="rect">
            <a:avLst/>
          </a:prstGeom>
          <a:noFill/>
        </p:spPr>
        <p:txBody>
          <a:bodyPr wrap="square" rtlCol="0">
            <a:spAutoFit/>
          </a:bodyPr>
          <a:lstStyle/>
          <a:p>
            <a:r>
              <a:rPr lang="en-US" sz="1200" dirty="0"/>
              <a:t>Why?</a:t>
            </a:r>
          </a:p>
        </p:txBody>
      </p:sp>
      <p:cxnSp>
        <p:nvCxnSpPr>
          <p:cNvPr id="16" name="Straight Arrow Connector 15">
            <a:extLst>
              <a:ext uri="{FF2B5EF4-FFF2-40B4-BE49-F238E27FC236}">
                <a16:creationId xmlns:a16="http://schemas.microsoft.com/office/drawing/2014/main" id="{0ACF09BE-D925-D456-542D-DD87481B3629}"/>
              </a:ext>
            </a:extLst>
          </p:cNvPr>
          <p:cNvCxnSpPr>
            <a:cxnSpLocks/>
          </p:cNvCxnSpPr>
          <p:nvPr/>
        </p:nvCxnSpPr>
        <p:spPr>
          <a:xfrm>
            <a:off x="1427074" y="2304392"/>
            <a:ext cx="0" cy="43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5A95F42-5520-BDE0-469D-C75D516D882E}"/>
              </a:ext>
            </a:extLst>
          </p:cNvPr>
          <p:cNvSpPr txBox="1"/>
          <p:nvPr/>
        </p:nvSpPr>
        <p:spPr>
          <a:xfrm>
            <a:off x="868907" y="2753995"/>
            <a:ext cx="1139172" cy="738664"/>
          </a:xfrm>
          <a:prstGeom prst="rect">
            <a:avLst/>
          </a:prstGeom>
          <a:noFill/>
        </p:spPr>
        <p:txBody>
          <a:bodyPr wrap="square" rtlCol="0">
            <a:spAutoFit/>
          </a:bodyPr>
          <a:lstStyle/>
          <a:p>
            <a:pPr algn="ctr"/>
            <a:r>
              <a:rPr lang="en-US" sz="1400" dirty="0"/>
              <a:t>Buying Price is high, Bank interest</a:t>
            </a:r>
          </a:p>
        </p:txBody>
      </p:sp>
      <p:sp>
        <p:nvSpPr>
          <p:cNvPr id="19" name="TextBox 18">
            <a:extLst>
              <a:ext uri="{FF2B5EF4-FFF2-40B4-BE49-F238E27FC236}">
                <a16:creationId xmlns:a16="http://schemas.microsoft.com/office/drawing/2014/main" id="{2F02B373-98C8-46BB-AFC9-B89D1BA0B3C4}"/>
              </a:ext>
            </a:extLst>
          </p:cNvPr>
          <p:cNvSpPr txBox="1"/>
          <p:nvPr/>
        </p:nvSpPr>
        <p:spPr>
          <a:xfrm>
            <a:off x="3866797" y="2435901"/>
            <a:ext cx="566555" cy="276999"/>
          </a:xfrm>
          <a:prstGeom prst="rect">
            <a:avLst/>
          </a:prstGeom>
          <a:noFill/>
        </p:spPr>
        <p:txBody>
          <a:bodyPr wrap="square" rtlCol="0">
            <a:spAutoFit/>
          </a:bodyPr>
          <a:lstStyle/>
          <a:p>
            <a:r>
              <a:rPr lang="en-US" sz="1200" dirty="0"/>
              <a:t>Why?</a:t>
            </a:r>
          </a:p>
        </p:txBody>
      </p:sp>
      <p:cxnSp>
        <p:nvCxnSpPr>
          <p:cNvPr id="20" name="Straight Arrow Connector 19">
            <a:extLst>
              <a:ext uri="{FF2B5EF4-FFF2-40B4-BE49-F238E27FC236}">
                <a16:creationId xmlns:a16="http://schemas.microsoft.com/office/drawing/2014/main" id="{BFD19C79-730B-2E06-C0B2-6720D763202D}"/>
              </a:ext>
            </a:extLst>
          </p:cNvPr>
          <p:cNvCxnSpPr>
            <a:cxnSpLocks/>
          </p:cNvCxnSpPr>
          <p:nvPr/>
        </p:nvCxnSpPr>
        <p:spPr>
          <a:xfrm>
            <a:off x="3802186" y="2390913"/>
            <a:ext cx="0" cy="43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FEF398E-2CBB-4EC0-9A94-150122B8F8C0}"/>
              </a:ext>
            </a:extLst>
          </p:cNvPr>
          <p:cNvSpPr txBox="1"/>
          <p:nvPr/>
        </p:nvSpPr>
        <p:spPr>
          <a:xfrm>
            <a:off x="1164453" y="5847996"/>
            <a:ext cx="1761999" cy="523220"/>
          </a:xfrm>
          <a:prstGeom prst="rect">
            <a:avLst/>
          </a:prstGeom>
          <a:noFill/>
        </p:spPr>
        <p:txBody>
          <a:bodyPr wrap="square" rtlCol="0">
            <a:spAutoFit/>
          </a:bodyPr>
          <a:lstStyle/>
          <a:p>
            <a:pPr algn="ctr"/>
            <a:r>
              <a:rPr lang="en-US" sz="1400" dirty="0"/>
              <a:t>They couldn’t assess the price of the car</a:t>
            </a:r>
          </a:p>
        </p:txBody>
      </p:sp>
      <p:sp>
        <p:nvSpPr>
          <p:cNvPr id="24" name="TextBox 23">
            <a:extLst>
              <a:ext uri="{FF2B5EF4-FFF2-40B4-BE49-F238E27FC236}">
                <a16:creationId xmlns:a16="http://schemas.microsoft.com/office/drawing/2014/main" id="{7B9ACAB0-28A7-9AF4-FD03-2595AB56EF23}"/>
              </a:ext>
            </a:extLst>
          </p:cNvPr>
          <p:cNvSpPr txBox="1"/>
          <p:nvPr/>
        </p:nvSpPr>
        <p:spPr>
          <a:xfrm>
            <a:off x="3051928" y="2745424"/>
            <a:ext cx="1500517" cy="523220"/>
          </a:xfrm>
          <a:prstGeom prst="rect">
            <a:avLst/>
          </a:prstGeom>
          <a:noFill/>
        </p:spPr>
        <p:txBody>
          <a:bodyPr wrap="square" rtlCol="0">
            <a:spAutoFit/>
          </a:bodyPr>
          <a:lstStyle/>
          <a:p>
            <a:pPr algn="ctr"/>
            <a:r>
              <a:rPr lang="en-US" sz="1400" dirty="0"/>
              <a:t>Car sale is lower than expected</a:t>
            </a:r>
          </a:p>
        </p:txBody>
      </p:sp>
      <p:sp>
        <p:nvSpPr>
          <p:cNvPr id="25" name="TextBox 24">
            <a:extLst>
              <a:ext uri="{FF2B5EF4-FFF2-40B4-BE49-F238E27FC236}">
                <a16:creationId xmlns:a16="http://schemas.microsoft.com/office/drawing/2014/main" id="{84A1BA43-0B34-277B-A30D-7E7660E0A9BC}"/>
              </a:ext>
            </a:extLst>
          </p:cNvPr>
          <p:cNvSpPr txBox="1"/>
          <p:nvPr/>
        </p:nvSpPr>
        <p:spPr>
          <a:xfrm>
            <a:off x="2999538" y="3630442"/>
            <a:ext cx="1500517" cy="523220"/>
          </a:xfrm>
          <a:prstGeom prst="rect">
            <a:avLst/>
          </a:prstGeom>
          <a:noFill/>
        </p:spPr>
        <p:txBody>
          <a:bodyPr wrap="square" rtlCol="0">
            <a:spAutoFit/>
          </a:bodyPr>
          <a:lstStyle/>
          <a:p>
            <a:pPr algn="ctr"/>
            <a:r>
              <a:rPr lang="en-US" sz="1400" dirty="0"/>
              <a:t>Selling Price is high</a:t>
            </a:r>
          </a:p>
        </p:txBody>
      </p:sp>
      <p:sp>
        <p:nvSpPr>
          <p:cNvPr id="36" name="TextBox 35">
            <a:extLst>
              <a:ext uri="{FF2B5EF4-FFF2-40B4-BE49-F238E27FC236}">
                <a16:creationId xmlns:a16="http://schemas.microsoft.com/office/drawing/2014/main" id="{C6BDE4E1-F33A-4EBC-14BC-B4B40EA02127}"/>
              </a:ext>
            </a:extLst>
          </p:cNvPr>
          <p:cNvSpPr txBox="1"/>
          <p:nvPr/>
        </p:nvSpPr>
        <p:spPr>
          <a:xfrm>
            <a:off x="3068271" y="2038900"/>
            <a:ext cx="1558766" cy="338554"/>
          </a:xfrm>
          <a:prstGeom prst="rect">
            <a:avLst/>
          </a:prstGeom>
          <a:noFill/>
        </p:spPr>
        <p:txBody>
          <a:bodyPr wrap="square">
            <a:spAutoFit/>
          </a:bodyPr>
          <a:lstStyle/>
          <a:p>
            <a:r>
              <a:rPr lang="en-US" sz="1600" b="1" dirty="0"/>
              <a:t>Low Revenue </a:t>
            </a:r>
          </a:p>
        </p:txBody>
      </p:sp>
      <p:cxnSp>
        <p:nvCxnSpPr>
          <p:cNvPr id="38" name="Connector: Elbow 37">
            <a:extLst>
              <a:ext uri="{FF2B5EF4-FFF2-40B4-BE49-F238E27FC236}">
                <a16:creationId xmlns:a16="http://schemas.microsoft.com/office/drawing/2014/main" id="{251AC46D-775C-7E8B-76A6-A025653F0C37}"/>
              </a:ext>
            </a:extLst>
          </p:cNvPr>
          <p:cNvCxnSpPr>
            <a:cxnSpLocks/>
            <a:stCxn id="5" idx="2"/>
            <a:endCxn id="12" idx="0"/>
          </p:cNvCxnSpPr>
          <p:nvPr/>
        </p:nvCxnSpPr>
        <p:spPr>
          <a:xfrm rot="5400000">
            <a:off x="2044684" y="1404012"/>
            <a:ext cx="101024" cy="114863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D6BC3431-63E6-B80F-5A92-A6CDFF54208E}"/>
              </a:ext>
            </a:extLst>
          </p:cNvPr>
          <p:cNvCxnSpPr>
            <a:cxnSpLocks/>
            <a:stCxn id="5" idx="2"/>
            <a:endCxn id="36" idx="0"/>
          </p:cNvCxnSpPr>
          <p:nvPr/>
        </p:nvCxnSpPr>
        <p:spPr>
          <a:xfrm rot="16200000" flipH="1">
            <a:off x="3203044" y="1394289"/>
            <a:ext cx="111081" cy="117813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D000543-D046-DB5A-5008-532095886E9E}"/>
              </a:ext>
            </a:extLst>
          </p:cNvPr>
          <p:cNvCxnSpPr>
            <a:cxnSpLocks/>
          </p:cNvCxnSpPr>
          <p:nvPr/>
        </p:nvCxnSpPr>
        <p:spPr>
          <a:xfrm>
            <a:off x="3802186" y="3211168"/>
            <a:ext cx="0" cy="43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A7E5B7A6-1496-FB09-A925-B21D28E5119B}"/>
              </a:ext>
            </a:extLst>
          </p:cNvPr>
          <p:cNvSpPr txBox="1"/>
          <p:nvPr/>
        </p:nvSpPr>
        <p:spPr>
          <a:xfrm>
            <a:off x="2823876" y="4406178"/>
            <a:ext cx="1956620" cy="307777"/>
          </a:xfrm>
          <a:prstGeom prst="rect">
            <a:avLst/>
          </a:prstGeom>
          <a:noFill/>
        </p:spPr>
        <p:txBody>
          <a:bodyPr wrap="square" rtlCol="0">
            <a:spAutoFit/>
          </a:bodyPr>
          <a:lstStyle/>
          <a:p>
            <a:pPr algn="ctr"/>
            <a:r>
              <a:rPr lang="en-US" sz="1400" dirty="0"/>
              <a:t>Buying Price is high</a:t>
            </a:r>
          </a:p>
        </p:txBody>
      </p:sp>
      <p:cxnSp>
        <p:nvCxnSpPr>
          <p:cNvPr id="47" name="Straight Arrow Connector 46">
            <a:extLst>
              <a:ext uri="{FF2B5EF4-FFF2-40B4-BE49-F238E27FC236}">
                <a16:creationId xmlns:a16="http://schemas.microsoft.com/office/drawing/2014/main" id="{247BE392-00E6-8FF1-1526-E9E0089E2F69}"/>
              </a:ext>
            </a:extLst>
          </p:cNvPr>
          <p:cNvCxnSpPr>
            <a:cxnSpLocks/>
          </p:cNvCxnSpPr>
          <p:nvPr/>
        </p:nvCxnSpPr>
        <p:spPr>
          <a:xfrm>
            <a:off x="3749796" y="4029895"/>
            <a:ext cx="0" cy="43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62746EA0-77D0-D9FA-0D8C-410EF9596313}"/>
              </a:ext>
            </a:extLst>
          </p:cNvPr>
          <p:cNvCxnSpPr>
            <a:stCxn id="18" idx="2"/>
            <a:endCxn id="21" idx="0"/>
          </p:cNvCxnSpPr>
          <p:nvPr/>
        </p:nvCxnSpPr>
        <p:spPr>
          <a:xfrm rot="16200000" flipH="1">
            <a:off x="564305" y="4366847"/>
            <a:ext cx="2355337" cy="60696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1560997E-48A4-03F5-88C8-AAD8FDEEADFD}"/>
              </a:ext>
            </a:extLst>
          </p:cNvPr>
          <p:cNvCxnSpPr>
            <a:stCxn id="45" idx="2"/>
            <a:endCxn id="21" idx="0"/>
          </p:cNvCxnSpPr>
          <p:nvPr/>
        </p:nvCxnSpPr>
        <p:spPr>
          <a:xfrm rot="5400000">
            <a:off x="2356800" y="4402609"/>
            <a:ext cx="1134041" cy="175673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5E55C06C-0F8B-AE0D-77BF-D4AEDBE8619A}"/>
              </a:ext>
            </a:extLst>
          </p:cNvPr>
          <p:cNvSpPr/>
          <p:nvPr/>
        </p:nvSpPr>
        <p:spPr>
          <a:xfrm>
            <a:off x="1042706" y="5782792"/>
            <a:ext cx="2104979" cy="653627"/>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2C5A5281-1966-428D-FC13-4BD0F6A1E6B9}"/>
              </a:ext>
            </a:extLst>
          </p:cNvPr>
          <p:cNvSpPr txBox="1"/>
          <p:nvPr/>
        </p:nvSpPr>
        <p:spPr>
          <a:xfrm>
            <a:off x="3162145" y="5913044"/>
            <a:ext cx="1618351" cy="369332"/>
          </a:xfrm>
          <a:prstGeom prst="rect">
            <a:avLst/>
          </a:prstGeom>
          <a:noFill/>
        </p:spPr>
        <p:txBody>
          <a:bodyPr wrap="square" rtlCol="0">
            <a:spAutoFit/>
          </a:bodyPr>
          <a:lstStyle/>
          <a:p>
            <a:pPr algn="ctr"/>
            <a:r>
              <a:rPr lang="en-US" b="1" dirty="0">
                <a:solidFill>
                  <a:srgbClr val="C00000"/>
                </a:solidFill>
              </a:rPr>
              <a:t>Root Cause</a:t>
            </a:r>
            <a:endParaRPr lang="en-US" b="1" dirty="0">
              <a:solidFill>
                <a:srgbClr val="00B0F0"/>
              </a:solidFill>
            </a:endParaRPr>
          </a:p>
        </p:txBody>
      </p:sp>
      <p:sp>
        <p:nvSpPr>
          <p:cNvPr id="66" name="TextBox 65">
            <a:extLst>
              <a:ext uri="{FF2B5EF4-FFF2-40B4-BE49-F238E27FC236}">
                <a16:creationId xmlns:a16="http://schemas.microsoft.com/office/drawing/2014/main" id="{F7EB747D-C3BA-1E4C-E7DC-7AAC63A08CE6}"/>
              </a:ext>
            </a:extLst>
          </p:cNvPr>
          <p:cNvSpPr txBox="1"/>
          <p:nvPr/>
        </p:nvSpPr>
        <p:spPr>
          <a:xfrm>
            <a:off x="6475424" y="2190590"/>
            <a:ext cx="2819625" cy="584775"/>
          </a:xfrm>
          <a:prstGeom prst="rect">
            <a:avLst/>
          </a:prstGeom>
          <a:noFill/>
        </p:spPr>
        <p:txBody>
          <a:bodyPr wrap="square" rtlCol="0">
            <a:spAutoFit/>
          </a:bodyPr>
          <a:lstStyle/>
          <a:p>
            <a:r>
              <a:rPr lang="en-US" sz="3200" b="1" dirty="0"/>
              <a:t>Solution is</a:t>
            </a:r>
          </a:p>
        </p:txBody>
      </p:sp>
      <p:sp>
        <p:nvSpPr>
          <p:cNvPr id="67" name="TextBox 66">
            <a:extLst>
              <a:ext uri="{FF2B5EF4-FFF2-40B4-BE49-F238E27FC236}">
                <a16:creationId xmlns:a16="http://schemas.microsoft.com/office/drawing/2014/main" id="{0E894B9F-DA84-7C1A-C06B-7265504DF8E2}"/>
              </a:ext>
            </a:extLst>
          </p:cNvPr>
          <p:cNvSpPr txBox="1"/>
          <p:nvPr/>
        </p:nvSpPr>
        <p:spPr>
          <a:xfrm>
            <a:off x="6484838" y="2753995"/>
            <a:ext cx="5366385" cy="1846659"/>
          </a:xfrm>
          <a:prstGeom prst="rect">
            <a:avLst/>
          </a:prstGeom>
          <a:noFill/>
        </p:spPr>
        <p:txBody>
          <a:bodyPr wrap="square" rtlCol="0">
            <a:spAutoFit/>
          </a:bodyPr>
          <a:lstStyle/>
          <a:p>
            <a:r>
              <a:rPr lang="en-US" sz="2400" dirty="0"/>
              <a:t>So Mr. X needs to know, </a:t>
            </a:r>
          </a:p>
          <a:p>
            <a:pPr marL="285750" indent="-285750">
              <a:buFont typeface="Arial" panose="020B0604020202020204" pitchFamily="34" charset="0"/>
              <a:buChar char="•"/>
            </a:pPr>
            <a:r>
              <a:rPr lang="en-US" dirty="0"/>
              <a:t>what could be the approximate price of a car when a private seller offer his car to sell him.</a:t>
            </a:r>
          </a:p>
          <a:p>
            <a:pPr marL="285750" indent="-285750">
              <a:buFont typeface="Arial" panose="020B0604020202020204" pitchFamily="34" charset="0"/>
              <a:buChar char="•"/>
            </a:pPr>
            <a:r>
              <a:rPr lang="en-US" dirty="0"/>
              <a:t>Based on the asking price he can make decision whether buying this car would help him making profit or not.</a:t>
            </a:r>
          </a:p>
        </p:txBody>
      </p:sp>
      <p:sp>
        <p:nvSpPr>
          <p:cNvPr id="68" name="TextBox 67">
            <a:extLst>
              <a:ext uri="{FF2B5EF4-FFF2-40B4-BE49-F238E27FC236}">
                <a16:creationId xmlns:a16="http://schemas.microsoft.com/office/drawing/2014/main" id="{A79B07F5-815C-3AA3-60E1-3A181F14F548}"/>
              </a:ext>
            </a:extLst>
          </p:cNvPr>
          <p:cNvSpPr txBox="1"/>
          <p:nvPr/>
        </p:nvSpPr>
        <p:spPr>
          <a:xfrm>
            <a:off x="3811601" y="3346156"/>
            <a:ext cx="566555" cy="276999"/>
          </a:xfrm>
          <a:prstGeom prst="rect">
            <a:avLst/>
          </a:prstGeom>
          <a:noFill/>
        </p:spPr>
        <p:txBody>
          <a:bodyPr wrap="square" rtlCol="0">
            <a:spAutoFit/>
          </a:bodyPr>
          <a:lstStyle/>
          <a:p>
            <a:r>
              <a:rPr lang="en-US" sz="1200" dirty="0"/>
              <a:t>Why?</a:t>
            </a:r>
          </a:p>
        </p:txBody>
      </p:sp>
      <p:sp>
        <p:nvSpPr>
          <p:cNvPr id="69" name="TextBox 68">
            <a:extLst>
              <a:ext uri="{FF2B5EF4-FFF2-40B4-BE49-F238E27FC236}">
                <a16:creationId xmlns:a16="http://schemas.microsoft.com/office/drawing/2014/main" id="{C4DCDA79-EE9E-36F1-4AD0-00EB79026C5D}"/>
              </a:ext>
            </a:extLst>
          </p:cNvPr>
          <p:cNvSpPr txBox="1"/>
          <p:nvPr/>
        </p:nvSpPr>
        <p:spPr>
          <a:xfrm>
            <a:off x="3811601" y="4109227"/>
            <a:ext cx="566555" cy="276999"/>
          </a:xfrm>
          <a:prstGeom prst="rect">
            <a:avLst/>
          </a:prstGeom>
          <a:noFill/>
        </p:spPr>
        <p:txBody>
          <a:bodyPr wrap="square" rtlCol="0">
            <a:spAutoFit/>
          </a:bodyPr>
          <a:lstStyle/>
          <a:p>
            <a:r>
              <a:rPr lang="en-US" sz="1200" dirty="0"/>
              <a:t>Why?</a:t>
            </a:r>
          </a:p>
        </p:txBody>
      </p:sp>
      <p:sp>
        <p:nvSpPr>
          <p:cNvPr id="70" name="TextBox 69">
            <a:extLst>
              <a:ext uri="{FF2B5EF4-FFF2-40B4-BE49-F238E27FC236}">
                <a16:creationId xmlns:a16="http://schemas.microsoft.com/office/drawing/2014/main" id="{1E0B640B-E6A0-51FC-0437-A85F4C671E82}"/>
              </a:ext>
            </a:extLst>
          </p:cNvPr>
          <p:cNvSpPr txBox="1"/>
          <p:nvPr/>
        </p:nvSpPr>
        <p:spPr>
          <a:xfrm>
            <a:off x="3885377" y="4814747"/>
            <a:ext cx="566555" cy="276999"/>
          </a:xfrm>
          <a:prstGeom prst="rect">
            <a:avLst/>
          </a:prstGeom>
          <a:noFill/>
        </p:spPr>
        <p:txBody>
          <a:bodyPr wrap="square" rtlCol="0">
            <a:spAutoFit/>
          </a:bodyPr>
          <a:lstStyle/>
          <a:p>
            <a:r>
              <a:rPr lang="en-US" sz="1200" dirty="0"/>
              <a:t>Why?</a:t>
            </a:r>
          </a:p>
        </p:txBody>
      </p:sp>
    </p:spTree>
    <p:extLst>
      <p:ext uri="{BB962C8B-B14F-4D97-AF65-F5344CB8AC3E}">
        <p14:creationId xmlns:p14="http://schemas.microsoft.com/office/powerpoint/2010/main" val="73241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fade">
                                      <p:cBhvr>
                                        <p:cTn id="36" dur="500"/>
                                        <p:tgtEl>
                                          <p:spTgt spid="6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500"/>
                                        <p:tgtEl>
                                          <p:spTgt spid="4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500"/>
                                        <p:tgtEl>
                                          <p:spTgt spid="6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fade">
                                      <p:cBhvr>
                                        <p:cTn id="54" dur="500"/>
                                        <p:tgtEl>
                                          <p:spTgt spid="4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500"/>
                                        <p:tgtEl>
                                          <p:spTgt spid="12"/>
                                        </p:tgtEl>
                                      </p:cBhvr>
                                    </p:animEffect>
                                  </p:childTnLst>
                                </p:cTn>
                              </p:par>
                              <p:par>
                                <p:cTn id="60" presetID="10" presetClass="entr" presetSubtype="0" fill="hold" nodeType="with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fade">
                                      <p:cBhvr>
                                        <p:cTn id="62" dur="500"/>
                                        <p:tgtEl>
                                          <p:spTgt spid="3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500"/>
                                        <p:tgtEl>
                                          <p:spTgt spid="1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500"/>
                                        <p:tgtEl>
                                          <p:spTgt spid="1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fade">
                                      <p:cBhvr>
                                        <p:cTn id="80" dur="500"/>
                                        <p:tgtEl>
                                          <p:spTgt spid="5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70"/>
                                        </p:tgtEl>
                                        <p:attrNameLst>
                                          <p:attrName>style.visibility</p:attrName>
                                        </p:attrNameLst>
                                      </p:cBhvr>
                                      <p:to>
                                        <p:strVal val="visible"/>
                                      </p:to>
                                    </p:set>
                                    <p:animEffect transition="in" filter="fade">
                                      <p:cBhvr>
                                        <p:cTn id="83" dur="500"/>
                                        <p:tgtEl>
                                          <p:spTgt spid="70"/>
                                        </p:tgtEl>
                                      </p:cBhvr>
                                    </p:animEffect>
                                  </p:childTnLst>
                                </p:cTn>
                              </p:par>
                              <p:par>
                                <p:cTn id="84" presetID="10" presetClass="entr" presetSubtype="0" fill="hold" nodeType="with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fade">
                                      <p:cBhvr>
                                        <p:cTn id="86" dur="500"/>
                                        <p:tgtEl>
                                          <p:spTgt spid="54"/>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fade">
                                      <p:cBhvr>
                                        <p:cTn id="89" dur="500"/>
                                        <p:tgtEl>
                                          <p:spTgt spid="21"/>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60"/>
                                        </p:tgtEl>
                                        <p:attrNameLst>
                                          <p:attrName>style.visibility</p:attrName>
                                        </p:attrNameLst>
                                      </p:cBhvr>
                                      <p:to>
                                        <p:strVal val="visible"/>
                                      </p:to>
                                    </p:set>
                                    <p:animEffect transition="in" filter="fade">
                                      <p:cBhvr>
                                        <p:cTn id="94" dur="500"/>
                                        <p:tgtEl>
                                          <p:spTgt spid="6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5"/>
                                        </p:tgtEl>
                                        <p:attrNameLst>
                                          <p:attrName>style.visibility</p:attrName>
                                        </p:attrNameLst>
                                      </p:cBhvr>
                                      <p:to>
                                        <p:strVal val="visible"/>
                                      </p:to>
                                    </p:set>
                                    <p:animEffect transition="in" filter="fade">
                                      <p:cBhvr>
                                        <p:cTn id="97" dur="500"/>
                                        <p:tgtEl>
                                          <p:spTgt spid="65"/>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fade">
                                      <p:cBhvr>
                                        <p:cTn id="102" dur="500"/>
                                        <p:tgtEl>
                                          <p:spTgt spid="6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67">
                                            <p:txEl>
                                              <p:pRg st="0" end="0"/>
                                            </p:txEl>
                                          </p:spTgt>
                                        </p:tgtEl>
                                        <p:attrNameLst>
                                          <p:attrName>style.visibility</p:attrName>
                                        </p:attrNameLst>
                                      </p:cBhvr>
                                      <p:to>
                                        <p:strVal val="visible"/>
                                      </p:to>
                                    </p:set>
                                    <p:animEffect transition="in" filter="fade">
                                      <p:cBhvr>
                                        <p:cTn id="107" dur="500"/>
                                        <p:tgtEl>
                                          <p:spTgt spid="67">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67">
                                            <p:txEl>
                                              <p:pRg st="1" end="1"/>
                                            </p:txEl>
                                          </p:spTgt>
                                        </p:tgtEl>
                                        <p:attrNameLst>
                                          <p:attrName>style.visibility</p:attrName>
                                        </p:attrNameLst>
                                      </p:cBhvr>
                                      <p:to>
                                        <p:strVal val="visible"/>
                                      </p:to>
                                    </p:set>
                                    <p:animEffect transition="in" filter="fade">
                                      <p:cBhvr>
                                        <p:cTn id="112" dur="500"/>
                                        <p:tgtEl>
                                          <p:spTgt spid="67">
                                            <p:txEl>
                                              <p:pRg st="1" end="1"/>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67">
                                            <p:txEl>
                                              <p:pRg st="2" end="2"/>
                                            </p:txEl>
                                          </p:spTgt>
                                        </p:tgtEl>
                                        <p:attrNameLst>
                                          <p:attrName>style.visibility</p:attrName>
                                        </p:attrNameLst>
                                      </p:cBhvr>
                                      <p:to>
                                        <p:strVal val="visible"/>
                                      </p:to>
                                    </p:set>
                                    <p:animEffect transition="in" filter="fade">
                                      <p:cBhvr>
                                        <p:cTn id="117" dur="500"/>
                                        <p:tgtEl>
                                          <p:spTgt spid="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5" grpId="0"/>
      <p:bldP spid="18" grpId="0"/>
      <p:bldP spid="19" grpId="0"/>
      <p:bldP spid="21" grpId="0"/>
      <p:bldP spid="24" grpId="0"/>
      <p:bldP spid="25" grpId="0"/>
      <p:bldP spid="36" grpId="0"/>
      <p:bldP spid="45" grpId="0"/>
      <p:bldP spid="60" grpId="0" animBg="1"/>
      <p:bldP spid="65" grpId="0"/>
      <p:bldP spid="66" grpId="0"/>
      <p:bldP spid="68" grpId="0"/>
      <p:bldP spid="69" grpId="0"/>
      <p:bldP spid="7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7EEC-73E3-4247-7251-6BE62DF63E25}"/>
              </a:ext>
            </a:extLst>
          </p:cNvPr>
          <p:cNvSpPr>
            <a:spLocks noGrp="1"/>
          </p:cNvSpPr>
          <p:nvPr>
            <p:ph type="title"/>
          </p:nvPr>
        </p:nvSpPr>
        <p:spPr/>
        <p:txBody>
          <a:bodyPr>
            <a:normAutofit/>
          </a:bodyPr>
          <a:lstStyle/>
          <a:p>
            <a:r>
              <a:rPr lang="en-US" sz="3200" dirty="0"/>
              <a:t>MIST’s target is to assess the price of used cars</a:t>
            </a:r>
          </a:p>
        </p:txBody>
      </p:sp>
      <p:sp>
        <p:nvSpPr>
          <p:cNvPr id="3" name="TextBox 2">
            <a:extLst>
              <a:ext uri="{FF2B5EF4-FFF2-40B4-BE49-F238E27FC236}">
                <a16:creationId xmlns:a16="http://schemas.microsoft.com/office/drawing/2014/main" id="{285BF430-80E1-43E8-1800-DA51DC3B354F}"/>
              </a:ext>
            </a:extLst>
          </p:cNvPr>
          <p:cNvSpPr txBox="1"/>
          <p:nvPr/>
        </p:nvSpPr>
        <p:spPr>
          <a:xfrm>
            <a:off x="4943010" y="2565708"/>
            <a:ext cx="2966549" cy="646331"/>
          </a:xfrm>
          <a:prstGeom prst="rect">
            <a:avLst/>
          </a:prstGeom>
          <a:noFill/>
        </p:spPr>
        <p:txBody>
          <a:bodyPr wrap="square" rtlCol="0">
            <a:spAutoFit/>
          </a:bodyPr>
          <a:lstStyle/>
          <a:p>
            <a:pPr algn="ctr"/>
            <a:r>
              <a:rPr lang="en-US" b="1" dirty="0">
                <a:solidFill>
                  <a:srgbClr val="C00000"/>
                </a:solidFill>
              </a:rPr>
              <a:t>Target</a:t>
            </a:r>
          </a:p>
          <a:p>
            <a:pPr algn="ctr"/>
            <a:r>
              <a:rPr lang="en-US" b="1" dirty="0">
                <a:solidFill>
                  <a:srgbClr val="00B0F0"/>
                </a:solidFill>
              </a:rPr>
              <a:t>Estimate Used Car Price</a:t>
            </a:r>
          </a:p>
        </p:txBody>
      </p:sp>
      <p:sp>
        <p:nvSpPr>
          <p:cNvPr id="4" name="TextBox 3">
            <a:extLst>
              <a:ext uri="{FF2B5EF4-FFF2-40B4-BE49-F238E27FC236}">
                <a16:creationId xmlns:a16="http://schemas.microsoft.com/office/drawing/2014/main" id="{8B8F48BD-990D-6CDE-2499-D627B9B1A4FE}"/>
              </a:ext>
            </a:extLst>
          </p:cNvPr>
          <p:cNvSpPr txBox="1"/>
          <p:nvPr/>
        </p:nvSpPr>
        <p:spPr>
          <a:xfrm>
            <a:off x="4828439" y="3917739"/>
            <a:ext cx="1097280" cy="369332"/>
          </a:xfrm>
          <a:prstGeom prst="rect">
            <a:avLst/>
          </a:prstGeom>
          <a:noFill/>
          <a:ln>
            <a:solidFill>
              <a:schemeClr val="accent1">
                <a:shade val="50000"/>
              </a:schemeClr>
            </a:solidFill>
          </a:ln>
        </p:spPr>
        <p:txBody>
          <a:bodyPr wrap="square" rtlCol="0">
            <a:spAutoFit/>
          </a:bodyPr>
          <a:lstStyle/>
          <a:p>
            <a:r>
              <a:rPr lang="en-US" dirty="0"/>
              <a:t>Condition</a:t>
            </a:r>
          </a:p>
        </p:txBody>
      </p:sp>
      <p:sp>
        <p:nvSpPr>
          <p:cNvPr id="5" name="TextBox 4">
            <a:extLst>
              <a:ext uri="{FF2B5EF4-FFF2-40B4-BE49-F238E27FC236}">
                <a16:creationId xmlns:a16="http://schemas.microsoft.com/office/drawing/2014/main" id="{B9055CD9-5AAD-7F6B-E671-86077E783B0B}"/>
              </a:ext>
            </a:extLst>
          </p:cNvPr>
          <p:cNvSpPr txBox="1"/>
          <p:nvPr/>
        </p:nvSpPr>
        <p:spPr>
          <a:xfrm>
            <a:off x="3112026" y="3943494"/>
            <a:ext cx="1492238" cy="369332"/>
          </a:xfrm>
          <a:prstGeom prst="rect">
            <a:avLst/>
          </a:prstGeom>
          <a:noFill/>
          <a:ln>
            <a:solidFill>
              <a:schemeClr val="accent1">
                <a:shade val="50000"/>
              </a:schemeClr>
            </a:solidFill>
          </a:ln>
        </p:spPr>
        <p:txBody>
          <a:bodyPr wrap="square" rtlCol="0">
            <a:spAutoFit/>
          </a:bodyPr>
          <a:lstStyle/>
          <a:p>
            <a:r>
              <a:rPr lang="en-US" dirty="0"/>
              <a:t>Specifications</a:t>
            </a:r>
          </a:p>
        </p:txBody>
      </p:sp>
      <p:sp>
        <p:nvSpPr>
          <p:cNvPr id="6" name="TextBox 5">
            <a:extLst>
              <a:ext uri="{FF2B5EF4-FFF2-40B4-BE49-F238E27FC236}">
                <a16:creationId xmlns:a16="http://schemas.microsoft.com/office/drawing/2014/main" id="{05EB73F9-B56B-109D-4360-C7037D01D8FB}"/>
              </a:ext>
            </a:extLst>
          </p:cNvPr>
          <p:cNvSpPr txBox="1"/>
          <p:nvPr/>
        </p:nvSpPr>
        <p:spPr>
          <a:xfrm>
            <a:off x="2286108" y="4627497"/>
            <a:ext cx="1760785" cy="1754326"/>
          </a:xfrm>
          <a:prstGeom prst="rect">
            <a:avLst/>
          </a:prstGeom>
          <a:noFill/>
          <a:ln>
            <a:solidFill>
              <a:schemeClr val="accent1">
                <a:shade val="50000"/>
              </a:schemeClr>
            </a:solidFill>
          </a:ln>
        </p:spPr>
        <p:txBody>
          <a:bodyPr wrap="square" rtlCol="0">
            <a:spAutoFit/>
          </a:bodyPr>
          <a:lstStyle/>
          <a:p>
            <a:pPr marL="285750" indent="-285750">
              <a:buFont typeface="Arial" panose="020B0604020202020204" pitchFamily="34" charset="0"/>
              <a:buChar char="•"/>
            </a:pPr>
            <a:r>
              <a:rPr lang="en-US" dirty="0"/>
              <a:t>Model</a:t>
            </a:r>
          </a:p>
          <a:p>
            <a:pPr marL="285750" indent="-285750">
              <a:buFont typeface="Arial" panose="020B0604020202020204" pitchFamily="34" charset="0"/>
              <a:buChar char="•"/>
            </a:pPr>
            <a:r>
              <a:rPr lang="en-US" dirty="0"/>
              <a:t>Fuel Type</a:t>
            </a:r>
          </a:p>
          <a:p>
            <a:pPr marL="285750" indent="-285750">
              <a:buFont typeface="Arial" panose="020B0604020202020204" pitchFamily="34" charset="0"/>
              <a:buChar char="•"/>
            </a:pPr>
            <a:r>
              <a:rPr lang="en-US" dirty="0"/>
              <a:t>Transmission type</a:t>
            </a:r>
          </a:p>
          <a:p>
            <a:pPr marL="285750" indent="-285750">
              <a:buFont typeface="Arial" panose="020B0604020202020204" pitchFamily="34" charset="0"/>
              <a:buChar char="•"/>
            </a:pPr>
            <a:r>
              <a:rPr lang="en-US" dirty="0"/>
              <a:t>MPG</a:t>
            </a:r>
          </a:p>
          <a:p>
            <a:pPr marL="285750" indent="-285750">
              <a:buFont typeface="Arial" panose="020B0604020202020204" pitchFamily="34" charset="0"/>
              <a:buChar char="•"/>
            </a:pPr>
            <a:r>
              <a:rPr lang="en-US" dirty="0"/>
              <a:t>Engine size</a:t>
            </a:r>
          </a:p>
        </p:txBody>
      </p:sp>
      <p:cxnSp>
        <p:nvCxnSpPr>
          <p:cNvPr id="7" name="Connector: Elbow 6">
            <a:extLst>
              <a:ext uri="{FF2B5EF4-FFF2-40B4-BE49-F238E27FC236}">
                <a16:creationId xmlns:a16="http://schemas.microsoft.com/office/drawing/2014/main" id="{356F9024-1616-DD98-9D78-BB07A45B66F1}"/>
              </a:ext>
            </a:extLst>
          </p:cNvPr>
          <p:cNvCxnSpPr>
            <a:cxnSpLocks/>
            <a:stCxn id="5" idx="2"/>
            <a:endCxn id="6" idx="0"/>
          </p:cNvCxnSpPr>
          <p:nvPr/>
        </p:nvCxnSpPr>
        <p:spPr>
          <a:xfrm rot="5400000">
            <a:off x="3354988" y="4124339"/>
            <a:ext cx="314671" cy="6916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9B297FC-D528-E752-8F5B-659E15401D58}"/>
              </a:ext>
            </a:extLst>
          </p:cNvPr>
          <p:cNvSpPr txBox="1"/>
          <p:nvPr/>
        </p:nvSpPr>
        <p:spPr>
          <a:xfrm>
            <a:off x="4366664" y="4639636"/>
            <a:ext cx="1760785" cy="923330"/>
          </a:xfrm>
          <a:prstGeom prst="rect">
            <a:avLst/>
          </a:prstGeom>
          <a:noFill/>
          <a:ln>
            <a:solidFill>
              <a:schemeClr val="accent1">
                <a:shade val="50000"/>
              </a:schemeClr>
            </a:solidFill>
          </a:ln>
        </p:spPr>
        <p:txBody>
          <a:bodyPr wrap="square" rtlCol="0">
            <a:spAutoFit/>
          </a:bodyPr>
          <a:lstStyle/>
          <a:p>
            <a:pPr marL="285750" indent="-285750">
              <a:buFont typeface="Arial" panose="020B0604020202020204" pitchFamily="34" charset="0"/>
              <a:buChar char="•"/>
            </a:pPr>
            <a:r>
              <a:rPr lang="en-US" dirty="0"/>
              <a:t>Age</a:t>
            </a:r>
          </a:p>
          <a:p>
            <a:pPr marL="285750" indent="-285750">
              <a:buFont typeface="Arial" panose="020B0604020202020204" pitchFamily="34" charset="0"/>
              <a:buChar char="•"/>
            </a:pPr>
            <a:r>
              <a:rPr lang="en-US" dirty="0"/>
              <a:t>Mileage</a:t>
            </a:r>
          </a:p>
          <a:p>
            <a:pPr marL="285750" indent="-285750">
              <a:buFont typeface="Arial" panose="020B0604020202020204" pitchFamily="34" charset="0"/>
              <a:buChar char="•"/>
            </a:pPr>
            <a:r>
              <a:rPr lang="en-US" dirty="0"/>
              <a:t>Interior</a:t>
            </a:r>
          </a:p>
        </p:txBody>
      </p:sp>
      <p:cxnSp>
        <p:nvCxnSpPr>
          <p:cNvPr id="9" name="Connector: Elbow 8">
            <a:extLst>
              <a:ext uri="{FF2B5EF4-FFF2-40B4-BE49-F238E27FC236}">
                <a16:creationId xmlns:a16="http://schemas.microsoft.com/office/drawing/2014/main" id="{5E0754A4-5F21-5246-2022-9099128EA45D}"/>
              </a:ext>
            </a:extLst>
          </p:cNvPr>
          <p:cNvCxnSpPr>
            <a:stCxn id="4" idx="2"/>
            <a:endCxn id="8" idx="0"/>
          </p:cNvCxnSpPr>
          <p:nvPr/>
        </p:nvCxnSpPr>
        <p:spPr>
          <a:xfrm rot="5400000">
            <a:off x="5135786" y="4398342"/>
            <a:ext cx="352565" cy="1300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D1BF064-338B-BF11-66F6-1243E061F385}"/>
              </a:ext>
            </a:extLst>
          </p:cNvPr>
          <p:cNvCxnSpPr>
            <a:cxnSpLocks/>
            <a:stCxn id="3" idx="2"/>
            <a:endCxn id="5" idx="0"/>
          </p:cNvCxnSpPr>
          <p:nvPr/>
        </p:nvCxnSpPr>
        <p:spPr>
          <a:xfrm rot="5400000">
            <a:off x="4776488" y="2293696"/>
            <a:ext cx="731455" cy="25681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C329E4BC-67A7-FE3C-BFA9-5098F3177244}"/>
              </a:ext>
            </a:extLst>
          </p:cNvPr>
          <p:cNvCxnSpPr>
            <a:cxnSpLocks/>
            <a:stCxn id="3" idx="2"/>
            <a:endCxn id="4" idx="0"/>
          </p:cNvCxnSpPr>
          <p:nvPr/>
        </p:nvCxnSpPr>
        <p:spPr>
          <a:xfrm rot="5400000">
            <a:off x="5548832" y="3040286"/>
            <a:ext cx="705700" cy="10492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AE728A-2274-179B-AA8D-E9F9B47B96CB}"/>
              </a:ext>
            </a:extLst>
          </p:cNvPr>
          <p:cNvSpPr txBox="1"/>
          <p:nvPr/>
        </p:nvSpPr>
        <p:spPr>
          <a:xfrm>
            <a:off x="6178524" y="3909020"/>
            <a:ext cx="1097280" cy="369332"/>
          </a:xfrm>
          <a:prstGeom prst="rect">
            <a:avLst/>
          </a:prstGeom>
          <a:noFill/>
          <a:ln>
            <a:solidFill>
              <a:schemeClr val="accent1">
                <a:shade val="50000"/>
              </a:schemeClr>
            </a:solidFill>
          </a:ln>
        </p:spPr>
        <p:txBody>
          <a:bodyPr wrap="square" rtlCol="0">
            <a:spAutoFit/>
          </a:bodyPr>
          <a:lstStyle/>
          <a:p>
            <a:r>
              <a:rPr lang="en-US" dirty="0"/>
              <a:t>Financial</a:t>
            </a:r>
          </a:p>
        </p:txBody>
      </p:sp>
      <p:cxnSp>
        <p:nvCxnSpPr>
          <p:cNvPr id="13" name="Connector: Elbow 12">
            <a:extLst>
              <a:ext uri="{FF2B5EF4-FFF2-40B4-BE49-F238E27FC236}">
                <a16:creationId xmlns:a16="http://schemas.microsoft.com/office/drawing/2014/main" id="{FEEB8C75-E9BA-B094-11E7-C871D7D9CFC8}"/>
              </a:ext>
            </a:extLst>
          </p:cNvPr>
          <p:cNvCxnSpPr>
            <a:cxnSpLocks/>
            <a:stCxn id="3" idx="2"/>
            <a:endCxn id="12" idx="0"/>
          </p:cNvCxnSpPr>
          <p:nvPr/>
        </p:nvCxnSpPr>
        <p:spPr>
          <a:xfrm rot="16200000" flipH="1">
            <a:off x="6228234" y="3410089"/>
            <a:ext cx="696981" cy="30087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1505B35-154C-C161-A3DB-E6D6902FEE7D}"/>
              </a:ext>
            </a:extLst>
          </p:cNvPr>
          <p:cNvSpPr txBox="1"/>
          <p:nvPr/>
        </p:nvSpPr>
        <p:spPr>
          <a:xfrm>
            <a:off x="6610437" y="4627497"/>
            <a:ext cx="1760785" cy="369332"/>
          </a:xfrm>
          <a:prstGeom prst="rect">
            <a:avLst/>
          </a:prstGeom>
          <a:noFill/>
          <a:ln>
            <a:solidFill>
              <a:schemeClr val="accent1">
                <a:shade val="50000"/>
              </a:schemeClr>
            </a:solidFill>
          </a:ln>
        </p:spPr>
        <p:txBody>
          <a:bodyPr wrap="square" rtlCol="0">
            <a:spAutoFit/>
          </a:bodyPr>
          <a:lstStyle/>
          <a:p>
            <a:pPr marL="285750" indent="-285750">
              <a:buFont typeface="Arial" panose="020B0604020202020204" pitchFamily="34" charset="0"/>
              <a:buChar char="•"/>
            </a:pPr>
            <a:r>
              <a:rPr lang="en-US" dirty="0"/>
              <a:t>Tax</a:t>
            </a:r>
          </a:p>
        </p:txBody>
      </p:sp>
      <p:cxnSp>
        <p:nvCxnSpPr>
          <p:cNvPr id="15" name="Connector: Elbow 14">
            <a:extLst>
              <a:ext uri="{FF2B5EF4-FFF2-40B4-BE49-F238E27FC236}">
                <a16:creationId xmlns:a16="http://schemas.microsoft.com/office/drawing/2014/main" id="{734FFDE5-B80F-3F77-238D-8D5AA71195D2}"/>
              </a:ext>
            </a:extLst>
          </p:cNvPr>
          <p:cNvCxnSpPr>
            <a:stCxn id="12" idx="2"/>
            <a:endCxn id="14" idx="0"/>
          </p:cNvCxnSpPr>
          <p:nvPr/>
        </p:nvCxnSpPr>
        <p:spPr>
          <a:xfrm rot="16200000" flipH="1">
            <a:off x="6934425" y="4071091"/>
            <a:ext cx="349145" cy="7636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8F503B7A-E02D-B278-4644-D7F4AED162B0}"/>
              </a:ext>
            </a:extLst>
          </p:cNvPr>
          <p:cNvSpPr txBox="1">
            <a:spLocks/>
          </p:cNvSpPr>
          <p:nvPr/>
        </p:nvSpPr>
        <p:spPr>
          <a:xfrm>
            <a:off x="4549899" y="1690689"/>
            <a:ext cx="4121075" cy="117523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t>Identified the data required to address Target: </a:t>
            </a:r>
            <a:br>
              <a:rPr lang="en-US" sz="1600" dirty="0"/>
            </a:br>
            <a:r>
              <a:rPr lang="en-US" sz="1600" dirty="0"/>
              <a:t>Do Critical thinking on Target: </a:t>
            </a:r>
          </a:p>
        </p:txBody>
      </p:sp>
      <p:sp>
        <p:nvSpPr>
          <p:cNvPr id="20" name="TextBox 19">
            <a:extLst>
              <a:ext uri="{FF2B5EF4-FFF2-40B4-BE49-F238E27FC236}">
                <a16:creationId xmlns:a16="http://schemas.microsoft.com/office/drawing/2014/main" id="{D391F09A-94D7-91E2-1869-5EBAED848D6E}"/>
              </a:ext>
            </a:extLst>
          </p:cNvPr>
          <p:cNvSpPr txBox="1"/>
          <p:nvPr/>
        </p:nvSpPr>
        <p:spPr>
          <a:xfrm>
            <a:off x="902969" y="1435701"/>
            <a:ext cx="9492615" cy="461665"/>
          </a:xfrm>
          <a:prstGeom prst="rect">
            <a:avLst/>
          </a:prstGeom>
          <a:noFill/>
        </p:spPr>
        <p:txBody>
          <a:bodyPr wrap="square" rtlCol="0">
            <a:spAutoFit/>
          </a:bodyPr>
          <a:lstStyle/>
          <a:p>
            <a:r>
              <a:rPr lang="en-US" sz="2400" dirty="0"/>
              <a:t>Price of used cars can be assessed from the history of used car sales</a:t>
            </a:r>
          </a:p>
        </p:txBody>
      </p:sp>
    </p:spTree>
    <p:extLst>
      <p:ext uri="{BB962C8B-B14F-4D97-AF65-F5344CB8AC3E}">
        <p14:creationId xmlns:p14="http://schemas.microsoft.com/office/powerpoint/2010/main" val="246534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up)">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par>
                                <p:cTn id="26" presetID="22" presetClass="entr" presetSubtype="1"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up)">
                                      <p:cBhvr>
                                        <p:cTn id="33" dur="500"/>
                                        <p:tgtEl>
                                          <p:spTgt spid="12"/>
                                        </p:tgtEl>
                                      </p:cBhvr>
                                    </p:animEffect>
                                  </p:childTnLst>
                                </p:cTn>
                              </p:par>
                              <p:par>
                                <p:cTn id="34" presetID="22" presetClass="entr" presetSubtype="1"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up)">
                                      <p:cBhvr>
                                        <p:cTn id="41" dur="500"/>
                                        <p:tgtEl>
                                          <p:spTgt spid="6"/>
                                        </p:tgtEl>
                                      </p:cBhvr>
                                    </p:animEffect>
                                  </p:childTnLst>
                                </p:cTn>
                              </p:par>
                              <p:par>
                                <p:cTn id="42" presetID="22" presetClass="entr" presetSubtype="1"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up)">
                                      <p:cBhvr>
                                        <p:cTn id="49" dur="500"/>
                                        <p:tgtEl>
                                          <p:spTgt spid="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up)">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up)">
                                      <p:cBhvr>
                                        <p:cTn id="57" dur="500"/>
                                        <p:tgtEl>
                                          <p:spTgt spid="15"/>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up)">
                                      <p:cBhvr>
                                        <p:cTn id="6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8" grpId="0" animBg="1"/>
      <p:bldP spid="12" grpId="0" animBg="1"/>
      <p:bldP spid="14"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33" name="Freeform: Shape 1032">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35" name="Group 1034">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036"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37"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038"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039"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40"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41"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pic>
        <p:nvPicPr>
          <p:cNvPr id="1026" name="Picture 2" descr="Map&#10;&#10;Description automatically generated with low confidence">
            <a:extLst>
              <a:ext uri="{FF2B5EF4-FFF2-40B4-BE49-F238E27FC236}">
                <a16:creationId xmlns:a16="http://schemas.microsoft.com/office/drawing/2014/main" id="{F99419A7-D707-E692-2CAC-A641890C5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438" y="685800"/>
            <a:ext cx="6210300" cy="3403600"/>
          </a:xfrm>
          <a:prstGeom prst="rect">
            <a:avLst/>
          </a:prstGeom>
        </p:spPr>
      </p:pic>
      <p:pic>
        <p:nvPicPr>
          <p:cNvPr id="3" name="Picture 2">
            <a:extLst>
              <a:ext uri="{FF2B5EF4-FFF2-40B4-BE49-F238E27FC236}">
                <a16:creationId xmlns:a16="http://schemas.microsoft.com/office/drawing/2014/main" id="{46E85D70-AB01-F916-44C3-9321E0E18801}"/>
              </a:ext>
            </a:extLst>
          </p:cNvPr>
          <p:cNvPicPr>
            <a:picLocks noChangeAspect="1"/>
          </p:cNvPicPr>
          <p:nvPr/>
        </p:nvPicPr>
        <p:blipFill>
          <a:blip r:embed="rId3"/>
          <a:stretch>
            <a:fillRect/>
          </a:stretch>
        </p:blipFill>
        <p:spPr>
          <a:xfrm>
            <a:off x="5151438" y="4151313"/>
            <a:ext cx="6210300" cy="1639888"/>
          </a:xfrm>
          <a:prstGeom prst="rect">
            <a:avLst/>
          </a:prstGeom>
          <a:solidFill>
            <a:schemeClr val="bg2"/>
          </a:solidFill>
        </p:spPr>
      </p:pic>
      <p:sp>
        <p:nvSpPr>
          <p:cNvPr id="2" name="Title 1">
            <a:extLst>
              <a:ext uri="{FF2B5EF4-FFF2-40B4-BE49-F238E27FC236}">
                <a16:creationId xmlns:a16="http://schemas.microsoft.com/office/drawing/2014/main" id="{A3A1FCE3-1D4F-EF9F-B550-385855DE295C}"/>
              </a:ext>
            </a:extLst>
          </p:cNvPr>
          <p:cNvSpPr>
            <a:spLocks noGrp="1"/>
          </p:cNvSpPr>
          <p:nvPr>
            <p:ph type="title"/>
          </p:nvPr>
        </p:nvSpPr>
        <p:spPr>
          <a:xfrm>
            <a:off x="535020" y="685800"/>
            <a:ext cx="2780271" cy="5105400"/>
          </a:xfrm>
        </p:spPr>
        <p:txBody>
          <a:bodyPr vert="horz" lIns="91440" tIns="45720" rIns="91440" bIns="45720" rtlCol="0" anchor="ctr">
            <a:normAutofit/>
          </a:bodyPr>
          <a:lstStyle/>
          <a:p>
            <a:r>
              <a:rPr lang="en-US" sz="4000" kern="1200">
                <a:solidFill>
                  <a:srgbClr val="FFFFFF"/>
                </a:solidFill>
                <a:latin typeface="+mj-lt"/>
                <a:ea typeface="+mj-ea"/>
                <a:cs typeface="+mj-cs"/>
              </a:rPr>
              <a:t>Mr. X has provided the car sales history data from his sources.</a:t>
            </a:r>
          </a:p>
        </p:txBody>
      </p:sp>
    </p:spTree>
    <p:extLst>
      <p:ext uri="{BB962C8B-B14F-4D97-AF65-F5344CB8AC3E}">
        <p14:creationId xmlns:p14="http://schemas.microsoft.com/office/powerpoint/2010/main" val="3187856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Where is Artificial Intelligence Used Today? | by Roger Brown | Becoming  Human: Artificial Intelligence Magazine">
            <a:extLst>
              <a:ext uri="{FF2B5EF4-FFF2-40B4-BE49-F238E27FC236}">
                <a16:creationId xmlns:a16="http://schemas.microsoft.com/office/drawing/2014/main" id="{40051506-E949-1566-7AF0-560C0DFD405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3047"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7" name="Rectangle 2056">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E88A45F-EBE3-FBFF-693E-894125FBD447}"/>
              </a:ext>
            </a:extLst>
          </p:cNvPr>
          <p:cNvSpPr txBox="1"/>
          <p:nvPr/>
        </p:nvSpPr>
        <p:spPr>
          <a:xfrm>
            <a:off x="474345" y="3388994"/>
            <a:ext cx="4863465" cy="1242853"/>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ct val="0"/>
              </a:spcBef>
              <a:spcAft>
                <a:spcPts val="600"/>
              </a:spcAft>
            </a:pPr>
            <a:r>
              <a:rPr lang="en-US" sz="5400" dirty="0">
                <a:solidFill>
                  <a:srgbClr val="FFFFFF"/>
                </a:solidFill>
                <a:latin typeface="Arial Black" panose="020B0A04020102020204" pitchFamily="34" charset="0"/>
                <a:ea typeface="+mj-ea"/>
                <a:cs typeface="+mj-cs"/>
              </a:rPr>
              <a:t>So lets Run with a Robot AI…..</a:t>
            </a:r>
          </a:p>
        </p:txBody>
      </p:sp>
    </p:spTree>
    <p:extLst>
      <p:ext uri="{BB962C8B-B14F-4D97-AF65-F5344CB8AC3E}">
        <p14:creationId xmlns:p14="http://schemas.microsoft.com/office/powerpoint/2010/main" val="1307678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9394F"/>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72704C-33C0-C19F-3343-2910083FA4C5}"/>
              </a:ext>
            </a:extLst>
          </p:cNvPr>
          <p:cNvPicPr>
            <a:picLocks noChangeAspect="1"/>
          </p:cNvPicPr>
          <p:nvPr/>
        </p:nvPicPr>
        <p:blipFill rotWithShape="1">
          <a:blip r:embed="rId2"/>
          <a:srcRect r="-1" b="2042"/>
          <a:stretch/>
        </p:blipFill>
        <p:spPr>
          <a:xfrm>
            <a:off x="20" y="10"/>
            <a:ext cx="9272902" cy="6857990"/>
          </a:xfrm>
          <a:custGeom>
            <a:avLst/>
            <a:gdLst/>
            <a:ahLst/>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p:spPr>
      </p:pic>
    </p:spTree>
    <p:extLst>
      <p:ext uri="{BB962C8B-B14F-4D97-AF65-F5344CB8AC3E}">
        <p14:creationId xmlns:p14="http://schemas.microsoft.com/office/powerpoint/2010/main" val="420391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5485B-268C-A284-7974-443FD4FC6178}"/>
              </a:ext>
            </a:extLst>
          </p:cNvPr>
          <p:cNvSpPr>
            <a:spLocks noGrp="1"/>
          </p:cNvSpPr>
          <p:nvPr>
            <p:ph type="title"/>
          </p:nvPr>
        </p:nvSpPr>
        <p:spPr>
          <a:xfrm>
            <a:off x="788894" y="199279"/>
            <a:ext cx="10515600" cy="1042334"/>
          </a:xfrm>
        </p:spPr>
        <p:txBody>
          <a:bodyPr/>
          <a:lstStyle/>
          <a:p>
            <a:r>
              <a:rPr lang="en-US" dirty="0"/>
              <a:t>Get the Mr. X’s decision with 4 steps</a:t>
            </a:r>
          </a:p>
        </p:txBody>
      </p:sp>
      <p:sp>
        <p:nvSpPr>
          <p:cNvPr id="4" name="TextBox 3">
            <a:extLst>
              <a:ext uri="{FF2B5EF4-FFF2-40B4-BE49-F238E27FC236}">
                <a16:creationId xmlns:a16="http://schemas.microsoft.com/office/drawing/2014/main" id="{DA74CD85-9F5E-052E-904B-537652F97685}"/>
              </a:ext>
            </a:extLst>
          </p:cNvPr>
          <p:cNvSpPr txBox="1"/>
          <p:nvPr/>
        </p:nvSpPr>
        <p:spPr>
          <a:xfrm>
            <a:off x="874394" y="1411605"/>
            <a:ext cx="10041255" cy="923330"/>
          </a:xfrm>
          <a:prstGeom prst="rect">
            <a:avLst/>
          </a:prstGeom>
          <a:noFill/>
        </p:spPr>
        <p:txBody>
          <a:bodyPr wrap="square" rtlCol="0">
            <a:spAutoFit/>
          </a:bodyPr>
          <a:lstStyle/>
          <a:p>
            <a:pPr marL="342900" indent="-342900">
              <a:buFont typeface="+mj-lt"/>
              <a:buAutoNum type="arabicPeriod"/>
            </a:pPr>
            <a:r>
              <a:rPr lang="en-US" dirty="0"/>
              <a:t>Login</a:t>
            </a:r>
          </a:p>
          <a:p>
            <a:pPr marL="342900" indent="-342900">
              <a:buFont typeface="+mj-lt"/>
              <a:buAutoNum type="arabicPeriod"/>
            </a:pPr>
            <a:r>
              <a:rPr lang="en-US" dirty="0"/>
              <a:t>Name Project “Project 1”and Solution Name “Car Sales Decision”</a:t>
            </a:r>
            <a:r>
              <a:rPr lang="en-US" dirty="0">
                <a:sym typeface="Wingdings" panose="05000000000000000000" pitchFamily="2" charset="2"/>
              </a:rPr>
              <a:t> Version 1.0 Click create project</a:t>
            </a:r>
          </a:p>
          <a:p>
            <a:pPr marL="342900" indent="-342900">
              <a:buFont typeface="+mj-lt"/>
              <a:buAutoNum type="arabicPeriod"/>
            </a:pPr>
            <a:endParaRPr lang="en-US" dirty="0"/>
          </a:p>
        </p:txBody>
      </p:sp>
      <p:sp>
        <p:nvSpPr>
          <p:cNvPr id="11" name="TextBox 10">
            <a:extLst>
              <a:ext uri="{FF2B5EF4-FFF2-40B4-BE49-F238E27FC236}">
                <a16:creationId xmlns:a16="http://schemas.microsoft.com/office/drawing/2014/main" id="{9A721B57-9135-D980-3909-24F87D4ED42B}"/>
              </a:ext>
            </a:extLst>
          </p:cNvPr>
          <p:cNvSpPr txBox="1"/>
          <p:nvPr/>
        </p:nvSpPr>
        <p:spPr>
          <a:xfrm>
            <a:off x="874394" y="2399407"/>
            <a:ext cx="4863466" cy="4247317"/>
          </a:xfrm>
          <a:prstGeom prst="rect">
            <a:avLst/>
          </a:prstGeom>
          <a:noFill/>
        </p:spPr>
        <p:txBody>
          <a:bodyPr wrap="square">
            <a:spAutoFit/>
          </a:bodyPr>
          <a:lstStyle/>
          <a:p>
            <a:pPr marL="342900" indent="-342900">
              <a:buFont typeface="+mj-lt"/>
              <a:buAutoNum type="arabicPeriod"/>
            </a:pPr>
            <a:r>
              <a:rPr lang="en-US" dirty="0">
                <a:sym typeface="Wingdings" panose="05000000000000000000" pitchFamily="2" charset="2"/>
              </a:rPr>
              <a:t>You will land inside Data tab click on “Add Data”</a:t>
            </a:r>
          </a:p>
          <a:p>
            <a:pPr marL="342900" indent="-342900">
              <a:buFont typeface="+mj-lt"/>
              <a:buAutoNum type="arabicPeriod"/>
            </a:pPr>
            <a:r>
              <a:rPr lang="en-US" dirty="0">
                <a:sym typeface="Wingdings" panose="05000000000000000000" pitchFamily="2" charset="2"/>
              </a:rPr>
              <a:t>Name your data “Car Sales”  Click on source select CSV  A data upload panel will pop up</a:t>
            </a:r>
          </a:p>
          <a:p>
            <a:pPr marL="342900" indent="-342900">
              <a:buFont typeface="+mj-lt"/>
              <a:buAutoNum type="arabicPeriod"/>
            </a:pPr>
            <a:r>
              <a:rPr lang="en-US" dirty="0">
                <a:sym typeface="Wingdings" panose="05000000000000000000" pitchFamily="2" charset="2"/>
              </a:rPr>
              <a:t>Browse your computer to upload example_0_car_price_train_data.csv file</a:t>
            </a:r>
          </a:p>
          <a:p>
            <a:pPr marL="342900" indent="-342900">
              <a:buFont typeface="+mj-lt"/>
              <a:buAutoNum type="arabicPeriod"/>
            </a:pPr>
            <a:r>
              <a:rPr lang="en-US" dirty="0">
                <a:sym typeface="Wingdings" panose="05000000000000000000" pitchFamily="2" charset="2"/>
              </a:rPr>
              <a:t>A variable list will show up click on skip</a:t>
            </a:r>
          </a:p>
          <a:p>
            <a:pPr marL="342900" indent="-342900">
              <a:buFont typeface="+mj-lt"/>
              <a:buAutoNum type="arabicPeriod"/>
            </a:pPr>
            <a:r>
              <a:rPr lang="en-US" dirty="0">
                <a:sym typeface="Wingdings" panose="05000000000000000000" pitchFamily="2" charset="2"/>
              </a:rPr>
              <a:t>Select target. Choose “price” as your target</a:t>
            </a:r>
          </a:p>
          <a:p>
            <a:pPr marL="342900" indent="-342900">
              <a:buFont typeface="+mj-lt"/>
              <a:buAutoNum type="arabicPeriod"/>
            </a:pPr>
            <a:r>
              <a:rPr lang="en-US" dirty="0">
                <a:sym typeface="Wingdings" panose="05000000000000000000" pitchFamily="2" charset="2"/>
              </a:rPr>
              <a:t>A window will pop up asking you run the preliminary analysis or not. Press Yes Button</a:t>
            </a:r>
          </a:p>
          <a:p>
            <a:pPr marL="342900" indent="-342900">
              <a:buFont typeface="+mj-lt"/>
              <a:buAutoNum type="arabicPeriod"/>
            </a:pPr>
            <a:r>
              <a:rPr lang="en-US" dirty="0">
                <a:sym typeface="Wingdings" panose="05000000000000000000" pitchFamily="2" charset="2"/>
              </a:rPr>
              <a:t>Preliminary analysis will run-see result in Predicted Price chart and Prediction KPI for error</a:t>
            </a:r>
          </a:p>
          <a:p>
            <a:pPr marL="342900" indent="-342900">
              <a:buFont typeface="+mj-lt"/>
              <a:buAutoNum type="arabicPeriod"/>
            </a:pPr>
            <a:r>
              <a:rPr lang="en-US" dirty="0">
                <a:sym typeface="Wingdings" panose="05000000000000000000" pitchFamily="2" charset="2"/>
              </a:rPr>
              <a:t>Press Next land in “build Model page</a:t>
            </a:r>
          </a:p>
        </p:txBody>
      </p:sp>
      <p:sp>
        <p:nvSpPr>
          <p:cNvPr id="13" name="TextBox 12">
            <a:extLst>
              <a:ext uri="{FF2B5EF4-FFF2-40B4-BE49-F238E27FC236}">
                <a16:creationId xmlns:a16="http://schemas.microsoft.com/office/drawing/2014/main" id="{5464EA62-586E-A242-5DD8-43BFE168BF5F}"/>
              </a:ext>
            </a:extLst>
          </p:cNvPr>
          <p:cNvSpPr txBox="1"/>
          <p:nvPr/>
        </p:nvSpPr>
        <p:spPr>
          <a:xfrm>
            <a:off x="988694" y="2148812"/>
            <a:ext cx="1354455" cy="369332"/>
          </a:xfrm>
          <a:prstGeom prst="rect">
            <a:avLst/>
          </a:prstGeom>
          <a:noFill/>
        </p:spPr>
        <p:txBody>
          <a:bodyPr wrap="square" rtlCol="0">
            <a:spAutoFit/>
          </a:bodyPr>
          <a:lstStyle/>
          <a:p>
            <a:r>
              <a:rPr lang="en-US" b="1" dirty="0">
                <a:solidFill>
                  <a:srgbClr val="C00000"/>
                </a:solidFill>
              </a:rPr>
              <a:t>Data</a:t>
            </a:r>
          </a:p>
        </p:txBody>
      </p:sp>
      <p:sp>
        <p:nvSpPr>
          <p:cNvPr id="15" name="TextBox 14">
            <a:extLst>
              <a:ext uri="{FF2B5EF4-FFF2-40B4-BE49-F238E27FC236}">
                <a16:creationId xmlns:a16="http://schemas.microsoft.com/office/drawing/2014/main" id="{854C8089-9390-2F71-543F-D081EC5DC24D}"/>
              </a:ext>
            </a:extLst>
          </p:cNvPr>
          <p:cNvSpPr txBox="1"/>
          <p:nvPr/>
        </p:nvSpPr>
        <p:spPr>
          <a:xfrm>
            <a:off x="6676773" y="2504927"/>
            <a:ext cx="4627721" cy="2585323"/>
          </a:xfrm>
          <a:prstGeom prst="rect">
            <a:avLst/>
          </a:prstGeom>
          <a:noFill/>
        </p:spPr>
        <p:txBody>
          <a:bodyPr wrap="square">
            <a:spAutoFit/>
          </a:bodyPr>
          <a:lstStyle/>
          <a:p>
            <a:pPr marL="342900" indent="-342900">
              <a:buFont typeface="+mj-lt"/>
              <a:buAutoNum type="arabicPeriod"/>
            </a:pPr>
            <a:r>
              <a:rPr lang="en-US" dirty="0">
                <a:sym typeface="Wingdings" panose="05000000000000000000" pitchFamily="2" charset="2"/>
              </a:rPr>
              <a:t>Select Variables</a:t>
            </a:r>
          </a:p>
          <a:p>
            <a:pPr marL="800100" lvl="1" indent="-342900">
              <a:buFont typeface="+mj-lt"/>
              <a:buAutoNum type="arabicPeriod"/>
            </a:pPr>
            <a:r>
              <a:rPr lang="en-US" dirty="0">
                <a:sym typeface="Wingdings" panose="05000000000000000000" pitchFamily="2" charset="2"/>
              </a:rPr>
              <a:t>Uncheck variable 1,2,3</a:t>
            </a:r>
          </a:p>
          <a:p>
            <a:pPr marL="342900" indent="-342900">
              <a:buFont typeface="+mj-lt"/>
              <a:buAutoNum type="arabicPeriod"/>
            </a:pPr>
            <a:r>
              <a:rPr lang="en-US" dirty="0">
                <a:sym typeface="Wingdings" panose="05000000000000000000" pitchFamily="2" charset="2"/>
              </a:rPr>
              <a:t>Select Algorithm</a:t>
            </a:r>
          </a:p>
          <a:p>
            <a:pPr marL="800100" lvl="1" indent="-342900">
              <a:buFont typeface="+mj-lt"/>
              <a:buAutoNum type="arabicPeriod"/>
            </a:pPr>
            <a:r>
              <a:rPr lang="en-US" dirty="0">
                <a:sym typeface="Wingdings" panose="05000000000000000000" pitchFamily="2" charset="2"/>
              </a:rPr>
              <a:t>Linear Regression</a:t>
            </a:r>
          </a:p>
          <a:p>
            <a:pPr marL="800100" lvl="1" indent="-342900">
              <a:buFont typeface="+mj-lt"/>
              <a:buAutoNum type="arabicPeriod"/>
            </a:pPr>
            <a:r>
              <a:rPr lang="en-US" dirty="0">
                <a:sym typeface="Wingdings" panose="05000000000000000000" pitchFamily="2" charset="2"/>
              </a:rPr>
              <a:t>Random Forest</a:t>
            </a:r>
          </a:p>
          <a:p>
            <a:pPr marL="800100" lvl="1" indent="-342900">
              <a:buFont typeface="+mj-lt"/>
              <a:buAutoNum type="arabicPeriod"/>
            </a:pPr>
            <a:r>
              <a:rPr lang="en-US" dirty="0" err="1">
                <a:sym typeface="Wingdings" panose="05000000000000000000" pitchFamily="2" charset="2"/>
              </a:rPr>
              <a:t>XGBoost</a:t>
            </a:r>
            <a:endParaRPr lang="en-US" dirty="0">
              <a:sym typeface="Wingdings" panose="05000000000000000000" pitchFamily="2" charset="2"/>
            </a:endParaRPr>
          </a:p>
          <a:p>
            <a:pPr marL="342900" indent="-342900">
              <a:buFont typeface="+mj-lt"/>
              <a:buAutoNum type="arabicPeriod"/>
            </a:pPr>
            <a:r>
              <a:rPr lang="en-US" dirty="0">
                <a:sym typeface="Wingdings" panose="05000000000000000000" pitchFamily="2" charset="2"/>
              </a:rPr>
              <a:t>Click on Train</a:t>
            </a:r>
          </a:p>
          <a:p>
            <a:pPr marL="342900" indent="-342900">
              <a:buFont typeface="+mj-lt"/>
              <a:buAutoNum type="arabicPeriod"/>
            </a:pPr>
            <a:r>
              <a:rPr lang="en-US" dirty="0">
                <a:sym typeface="Wingdings" panose="05000000000000000000" pitchFamily="2" charset="2"/>
              </a:rPr>
              <a:t>Click on Finalize</a:t>
            </a:r>
          </a:p>
          <a:p>
            <a:pPr marL="342900" indent="-342900">
              <a:buFont typeface="+mj-lt"/>
              <a:buAutoNum type="arabicPeriod"/>
            </a:pPr>
            <a:r>
              <a:rPr lang="en-US" dirty="0">
                <a:sym typeface="Wingdings" panose="05000000000000000000" pitchFamily="2" charset="2"/>
              </a:rPr>
              <a:t>You will land on Deploy page</a:t>
            </a:r>
          </a:p>
        </p:txBody>
      </p:sp>
      <p:sp>
        <p:nvSpPr>
          <p:cNvPr id="22" name="TextBox 21">
            <a:extLst>
              <a:ext uri="{FF2B5EF4-FFF2-40B4-BE49-F238E27FC236}">
                <a16:creationId xmlns:a16="http://schemas.microsoft.com/office/drawing/2014/main" id="{DFF87A45-C1CF-586C-29A1-5C51284883A7}"/>
              </a:ext>
            </a:extLst>
          </p:cNvPr>
          <p:cNvSpPr txBox="1"/>
          <p:nvPr/>
        </p:nvSpPr>
        <p:spPr>
          <a:xfrm>
            <a:off x="6880859" y="2148812"/>
            <a:ext cx="1354455" cy="369332"/>
          </a:xfrm>
          <a:prstGeom prst="rect">
            <a:avLst/>
          </a:prstGeom>
          <a:noFill/>
        </p:spPr>
        <p:txBody>
          <a:bodyPr wrap="square" rtlCol="0">
            <a:spAutoFit/>
          </a:bodyPr>
          <a:lstStyle/>
          <a:p>
            <a:r>
              <a:rPr lang="en-US" b="1" dirty="0">
                <a:solidFill>
                  <a:srgbClr val="C00000"/>
                </a:solidFill>
              </a:rPr>
              <a:t>Build Model</a:t>
            </a:r>
          </a:p>
        </p:txBody>
      </p:sp>
    </p:spTree>
    <p:extLst>
      <p:ext uri="{BB962C8B-B14F-4D97-AF65-F5344CB8AC3E}">
        <p14:creationId xmlns:p14="http://schemas.microsoft.com/office/powerpoint/2010/main" val="3170588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11984</TotalTime>
  <Words>719</Words>
  <Application>Microsoft Office PowerPoint</Application>
  <PresentationFormat>Widescreen</PresentationFormat>
  <Paragraphs>102</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Calibri</vt:lpstr>
      <vt:lpstr>Calibri Light</vt:lpstr>
      <vt:lpstr>Office Theme</vt:lpstr>
      <vt:lpstr> AI Value &amp; Business Case</vt:lpstr>
      <vt:lpstr>PowerPoint Presentation</vt:lpstr>
      <vt:lpstr>Mr. X sought Help from MIST As MIST is the most  Trusted solution provider in Bangladesh</vt:lpstr>
      <vt:lpstr>MIST started with understanding his problem tried to find root cause of his problem</vt:lpstr>
      <vt:lpstr>MIST’s target is to assess the price of used cars</vt:lpstr>
      <vt:lpstr>Mr. X has provided the car sales history data from his sources.</vt:lpstr>
      <vt:lpstr>PowerPoint Presentation</vt:lpstr>
      <vt:lpstr>PowerPoint Presentation</vt:lpstr>
      <vt:lpstr>Get the Mr. X’s decision with 4 steps</vt:lpstr>
      <vt:lpstr>Get the Mr. X’s decision with 4 steps</vt:lpstr>
      <vt:lpstr>Solving the price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AI Value &amp; Business Case</dc:title>
  <dc:creator>IDARE - Khairul</dc:creator>
  <cp:lastModifiedBy>IDARE - Khairul</cp:lastModifiedBy>
  <cp:revision>56</cp:revision>
  <dcterms:created xsi:type="dcterms:W3CDTF">2022-08-03T16:45:50Z</dcterms:created>
  <dcterms:modified xsi:type="dcterms:W3CDTF">2022-08-22T05:54:29Z</dcterms:modified>
</cp:coreProperties>
</file>