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4" r:id="rId3"/>
    <p:sldId id="2598" r:id="rId4"/>
    <p:sldId id="2599" r:id="rId5"/>
    <p:sldId id="2500" r:id="rId6"/>
    <p:sldId id="320" r:id="rId7"/>
    <p:sldId id="2601" r:id="rId8"/>
    <p:sldId id="25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93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6783" autoAdjust="0"/>
  </p:normalViewPr>
  <p:slideViewPr>
    <p:cSldViewPr snapToGrid="0">
      <p:cViewPr varScale="1">
        <p:scale>
          <a:sx n="67" d="100"/>
          <a:sy n="67" d="100"/>
        </p:scale>
        <p:origin x="130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F6781-6663-49C5-A7D8-EDEB0AD5858E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B82C7-28B3-489A-ABBE-0F243A89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4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B82C7-28B3-489A-ABBE-0F243A894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3A80-3EE2-56E0-E536-4D06DD5A3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06EC7-A653-27E9-BBF8-5B132F86A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ACA0-967F-6134-0AA0-F8808DBA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D17E-760F-84E9-CB60-701A5447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AB66B-027F-F513-CAB7-6D84DD8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A13E-43D9-EA5F-FD5E-9F247328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E341D-34EA-B95D-30C3-8C89DA4A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5D05-7BFD-B723-8298-0505E0A2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1AA4-02CE-1BBF-7424-DC737A4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E53D-9DB9-6055-AB45-FACA228F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AA38E-E25E-18F1-0792-FC0D3DAA2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74879-038C-E6B9-8D38-850D3C9B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ED65-5F8E-1D8B-F8CE-3F25F962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633D-D19C-F00C-5B1C-A8E2BE3D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B686-641E-1AB4-9F96-2DC4D547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8C8E-C367-CC4B-1549-9986B750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5E77-B141-D86E-B3BB-10659032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4F45-0E95-D335-080F-1F66B837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42889-0023-DF5F-0CEC-45E9B86B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07B6-6C75-9CC8-FE43-551D0BAD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4B6E-E725-096F-6406-12DC7377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7F248-69AA-6192-57E1-6314BE6C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1EA9-94E4-3E6E-1B64-22FDC00C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68EB-6814-6663-90FF-384C8F6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5E79-329E-87AD-468D-653CE1E6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AD20-8350-5146-E09A-79FE857D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9D8B-3BE5-19CC-4CA8-CB4D2D255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E1BDF-0373-E0A5-D3BB-647CC5AB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6DBBC-600D-E12C-5EC0-074BB90A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331B-45E1-BFB8-C219-AF01C239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5393-588C-69EF-5F40-21661B5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771-36BC-5369-70CD-6A11D00F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FB70-96EB-F68C-3BD3-E10866B7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6EE2D-99D3-8082-DFE4-F695F91F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19074-3C29-AFED-673D-03F19A7C3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3D9AD-32F3-A510-5A07-6A1C3893D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076EF-0A16-4437-AB32-10496C0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76115-9D4A-AE8D-C66F-615E0AE2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DAFA-B2FD-2984-4E76-3A6EE5DB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EC13-CE44-381C-B373-73495623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B03AC-7E21-699C-EE32-794D7FF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DFB66-234C-54CD-865F-4CDE29B0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54B3-5917-5299-A005-46002040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6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ACB6D-BD20-236E-BE23-32D2CAC5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5292B-D4CA-6B79-526F-5D3F41F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C130-0CC3-5F0C-F1BA-0EE45CCB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2FC1-2282-5CBF-7139-3E3EAB0C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03DE-F0A2-17BF-E014-0EE8387E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389A-1A19-4577-DA01-6F468327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6CA8-C15C-F1C6-1A30-75DF36C8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EEB9B-47EB-2940-47DD-B419187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0AA2B-0B76-34B0-3D45-B695DD86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6D38-FD6E-02BA-EADD-99F46A52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C3057-B64F-2E42-3BBB-07C223EDA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84D08-EBC7-C0CC-7963-971BE56FD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8255F-E90F-93A2-30EA-B02FAA29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0BA4-1425-0BA7-35E2-93D9AE61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54342-B504-336F-DCF1-ABB7D51C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29ABD-BC63-8578-C3B6-E32D6AA7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FDA9-3746-AB3B-5003-BD788E80F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DDFC-F189-2F59-9138-DBE173B73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6FD-3E8C-4BFB-8105-C3FA5F5CF38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DB71-3E89-A235-DB58-2EDC99E34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8F2B-5646-0E62-3A3B-5482FF55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0D97-3FC8-4613-B8AE-1CD514FDA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32C3-2FBE-CBB5-4E11-A518A72DE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4543494" cy="2696866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Bank Lending Risk Minimization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B3331-10FE-5127-255D-416F1281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73" y="4584879"/>
            <a:ext cx="6255727" cy="128788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Problem type: Classification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96DC0D22-7A26-B939-9AAB-F62EBEDDB6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7" r="25167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036-6D94-8682-1043-4E71DB813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531" r="-2" b="19119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DB778E-31A5-4A6A-5522-C50F287CE5B5}"/>
              </a:ext>
            </a:extLst>
          </p:cNvPr>
          <p:cNvSpPr txBox="1"/>
          <p:nvPr/>
        </p:nvSpPr>
        <p:spPr>
          <a:xfrm>
            <a:off x="715846" y="668654"/>
            <a:ext cx="3313164" cy="201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EA3D2F-2EF4-BD96-A61B-8996C184BC94}"/>
              </a:ext>
            </a:extLst>
          </p:cNvPr>
          <p:cNvSpPr txBox="1"/>
          <p:nvPr/>
        </p:nvSpPr>
        <p:spPr>
          <a:xfrm>
            <a:off x="6219239" y="737235"/>
            <a:ext cx="5744685" cy="5989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FFFF"/>
                </a:solidFill>
              </a:rPr>
              <a:t>With volatile economic scenario providing loan is risky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FFFF"/>
                </a:solidFill>
              </a:rPr>
              <a:t>So many factors involve to decide on who to provide loan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FFFF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FFFF"/>
                </a:solidFill>
              </a:rPr>
              <a:t>If loan is not approved Bank will lose money if loan is approved to wrong guy Bank will lose money too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D8B4-92AC-5ED8-8F38-2D3F8101433B}"/>
              </a:ext>
            </a:extLst>
          </p:cNvPr>
          <p:cNvSpPr txBox="1"/>
          <p:nvPr/>
        </p:nvSpPr>
        <p:spPr>
          <a:xfrm>
            <a:off x="456213" y="2533634"/>
            <a:ext cx="380093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FF"/>
                </a:solidFill>
              </a:rPr>
              <a:t>How to minimize the risk of lending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FFFF"/>
                </a:solidFill>
              </a:rPr>
              <a:t>Provide loans to people who has higher chance of returning the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FFFF"/>
                </a:solidFill>
              </a:rPr>
              <a:t>Approve amount of loan amount based on his borrowing capability and probability of return</a:t>
            </a:r>
          </a:p>
        </p:txBody>
      </p:sp>
    </p:spTree>
    <p:extLst>
      <p:ext uri="{BB962C8B-B14F-4D97-AF65-F5344CB8AC3E}">
        <p14:creationId xmlns:p14="http://schemas.microsoft.com/office/powerpoint/2010/main" val="44152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7EEC-73E3-4247-7251-6BE62DF6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MIST’s target is to assess the pass rate of individual school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5BF430-80E1-43E8-1800-DA51DC3B354F}"/>
              </a:ext>
            </a:extLst>
          </p:cNvPr>
          <p:cNvSpPr txBox="1"/>
          <p:nvPr/>
        </p:nvSpPr>
        <p:spPr>
          <a:xfrm>
            <a:off x="4549899" y="2511978"/>
            <a:ext cx="2194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Target</a:t>
            </a:r>
          </a:p>
          <a:p>
            <a:pPr algn="ctr"/>
            <a:r>
              <a:rPr lang="en-US" sz="2000" b="1" dirty="0">
                <a:solidFill>
                  <a:srgbClr val="00B0F0"/>
                </a:solidFill>
              </a:rPr>
              <a:t>Loan Qualification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F48BD-990D-6CDE-2499-D627B9B1A4FE}"/>
              </a:ext>
            </a:extLst>
          </p:cNvPr>
          <p:cNvSpPr txBox="1"/>
          <p:nvPr/>
        </p:nvSpPr>
        <p:spPr>
          <a:xfrm>
            <a:off x="5477305" y="3897488"/>
            <a:ext cx="12233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Facilities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55CD9-5AAD-7F6B-E671-86077E783B0B}"/>
              </a:ext>
            </a:extLst>
          </p:cNvPr>
          <p:cNvSpPr txBox="1"/>
          <p:nvPr/>
        </p:nvSpPr>
        <p:spPr>
          <a:xfrm>
            <a:off x="2141558" y="3909019"/>
            <a:ext cx="189535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Human 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B73F9-B56B-109D-4360-C7037D01D8FB}"/>
              </a:ext>
            </a:extLst>
          </p:cNvPr>
          <p:cNvSpPr txBox="1"/>
          <p:nvPr/>
        </p:nvSpPr>
        <p:spPr>
          <a:xfrm>
            <a:off x="838200" y="4627497"/>
            <a:ext cx="2606713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No. of Teachers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No. of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No. of Administration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56F9024-1616-DD98-9D78-BB07A45B66F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2440823" y="3979085"/>
            <a:ext cx="349146" cy="9476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B297FC-D528-E752-8F5B-659E15401D58}"/>
              </a:ext>
            </a:extLst>
          </p:cNvPr>
          <p:cNvSpPr txBox="1"/>
          <p:nvPr/>
        </p:nvSpPr>
        <p:spPr>
          <a:xfrm>
            <a:off x="5304397" y="4639636"/>
            <a:ext cx="2243773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No. of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No. of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Internet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E0754A4-5F21-5246-2022-9099128EA45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6071211" y="4284563"/>
            <a:ext cx="372816" cy="337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D1BF064-338B-BF11-66F6-1243E061F38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4023631" y="2285469"/>
            <a:ext cx="689155" cy="25579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29E4BC-67A7-FE3C-BFA9-5098F317724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6200000" flipH="1">
            <a:off x="5529255" y="3337788"/>
            <a:ext cx="677624" cy="4417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AE728A-2274-179B-AA8D-E9F9B47B96CB}"/>
              </a:ext>
            </a:extLst>
          </p:cNvPr>
          <p:cNvSpPr txBox="1"/>
          <p:nvPr/>
        </p:nvSpPr>
        <p:spPr>
          <a:xfrm>
            <a:off x="8165489" y="3920703"/>
            <a:ext cx="260728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Geographic Location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EEB8C75-E9BA-B094-11E7-C871D7D9CFC8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16200000" flipH="1">
            <a:off x="7207737" y="1659307"/>
            <a:ext cx="700839" cy="38219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505B35-154C-C161-A3DB-E6D6902FEE7D}"/>
              </a:ext>
            </a:extLst>
          </p:cNvPr>
          <p:cNvSpPr txBox="1"/>
          <p:nvPr/>
        </p:nvSpPr>
        <p:spPr>
          <a:xfrm>
            <a:off x="8810712" y="4629368"/>
            <a:ext cx="204778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Remote- Urban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34FFDE5-B80F-3F77-238D-8D5AA71195D2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9482203" y="4276964"/>
            <a:ext cx="339333" cy="365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8F503B7A-E02D-B278-4644-D7F4AED162B0}"/>
              </a:ext>
            </a:extLst>
          </p:cNvPr>
          <p:cNvSpPr txBox="1">
            <a:spLocks/>
          </p:cNvSpPr>
          <p:nvPr/>
        </p:nvSpPr>
        <p:spPr>
          <a:xfrm>
            <a:off x="4549899" y="1690689"/>
            <a:ext cx="4121075" cy="117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Identified the data required to address Target: </a:t>
            </a:r>
            <a:br>
              <a:rPr lang="en-US" sz="1600" dirty="0"/>
            </a:br>
            <a:r>
              <a:rPr lang="en-US" sz="1600" dirty="0"/>
              <a:t>Do Critical thinking on Target: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91F09A-94D7-91E2-1869-5EBAED848D6E}"/>
              </a:ext>
            </a:extLst>
          </p:cNvPr>
          <p:cNvSpPr txBox="1"/>
          <p:nvPr/>
        </p:nvSpPr>
        <p:spPr>
          <a:xfrm>
            <a:off x="902969" y="1435701"/>
            <a:ext cx="1038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Pass rate of schools can be assessed from the history of school performance</a:t>
            </a:r>
          </a:p>
        </p:txBody>
      </p:sp>
    </p:spTree>
    <p:extLst>
      <p:ext uri="{BB962C8B-B14F-4D97-AF65-F5344CB8AC3E}">
        <p14:creationId xmlns:p14="http://schemas.microsoft.com/office/powerpoint/2010/main" val="246534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03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3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03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3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A1FCE3-1D4F-EF9F-B550-385855D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Bank provided the loan history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AF9CB-844D-FBF1-063E-D78BA058D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312" y="1581150"/>
            <a:ext cx="8251644" cy="384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5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ere is Artificial Intelligence Used Today? | by Roger Brown | Becoming  Human: Artificial Intelligence Magazine">
            <a:extLst>
              <a:ext uri="{FF2B5EF4-FFF2-40B4-BE49-F238E27FC236}">
                <a16:creationId xmlns:a16="http://schemas.microsoft.com/office/drawing/2014/main" id="{40051506-E949-1566-7AF0-560C0DFD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8A45F-EBE3-FBFF-693E-894125FBD447}"/>
              </a:ext>
            </a:extLst>
          </p:cNvPr>
          <p:cNvSpPr txBox="1"/>
          <p:nvPr/>
        </p:nvSpPr>
        <p:spPr>
          <a:xfrm>
            <a:off x="474345" y="3388994"/>
            <a:ext cx="4863465" cy="1242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So lets Run with a Robot AI…..</a:t>
            </a:r>
          </a:p>
        </p:txBody>
      </p:sp>
    </p:spTree>
    <p:extLst>
      <p:ext uri="{BB962C8B-B14F-4D97-AF65-F5344CB8AC3E}">
        <p14:creationId xmlns:p14="http://schemas.microsoft.com/office/powerpoint/2010/main" val="130767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 the Decision with </a:t>
            </a:r>
            <a:r>
              <a:rPr lang="en-US" sz="66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4CD85-9F5E-052E-904B-537652F97685}"/>
              </a:ext>
            </a:extLst>
          </p:cNvPr>
          <p:cNvSpPr txBox="1"/>
          <p:nvPr/>
        </p:nvSpPr>
        <p:spPr>
          <a:xfrm>
            <a:off x="874393" y="1411605"/>
            <a:ext cx="10961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 Project “</a:t>
            </a:r>
            <a:r>
              <a:rPr lang="en-US" dirty="0" err="1"/>
              <a:t>Banking”and</a:t>
            </a:r>
            <a:r>
              <a:rPr lang="en-US" dirty="0"/>
              <a:t> Solution Name “Loan Qualification”</a:t>
            </a:r>
            <a:r>
              <a:rPr lang="en-US" dirty="0">
                <a:sym typeface="Wingdings" panose="05000000000000000000" pitchFamily="2" charset="2"/>
              </a:rPr>
              <a:t> solution type: Classification Click create project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74393" y="2584073"/>
            <a:ext cx="48634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Data name Qualification History upload loan_qualification_train.csv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variable list will show up click on skip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target. Choose “</a:t>
            </a:r>
            <a:r>
              <a:rPr lang="en-US" dirty="0" err="1">
                <a:sym typeface="Wingdings" panose="05000000000000000000" pitchFamily="2" charset="2"/>
              </a:rPr>
              <a:t>credit.policy</a:t>
            </a:r>
            <a:r>
              <a:rPr lang="en-US" dirty="0">
                <a:sym typeface="Wingdings" panose="05000000000000000000" pitchFamily="2" charset="2"/>
              </a:rPr>
              <a:t>” as your target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 window will pop up asking you run the preliminary analysis or not. Press Yes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Check confusion matrix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Next land in “build Model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971549" y="2246146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676773" y="2504927"/>
            <a:ext cx="46277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Uncheck variable purpose, installment, delinq.2yrs, </a:t>
            </a:r>
            <a:r>
              <a:rPr lang="en-US" dirty="0" err="1">
                <a:sym typeface="Wingdings" panose="05000000000000000000" pitchFamily="2" charset="2"/>
              </a:rPr>
              <a:t>not.fully.paid</a:t>
            </a:r>
            <a:endParaRPr lang="en-US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Create Variable if requires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Train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Finalize model for deployment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880859" y="214881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Build Model</a:t>
            </a:r>
          </a:p>
        </p:txBody>
      </p:sp>
    </p:spTree>
    <p:extLst>
      <p:ext uri="{BB962C8B-B14F-4D97-AF65-F5344CB8AC3E}">
        <p14:creationId xmlns:p14="http://schemas.microsoft.com/office/powerpoint/2010/main" val="317058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 the decision with 4 steps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1B57-9135-D980-3909-24F87D4ED42B}"/>
              </a:ext>
            </a:extLst>
          </p:cNvPr>
          <p:cNvSpPr txBox="1"/>
          <p:nvPr/>
        </p:nvSpPr>
        <p:spPr>
          <a:xfrm>
            <a:off x="887506" y="1570732"/>
            <a:ext cx="536470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upload loan_qualification_pred.csv source from you computer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Data Post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Go to Result Configuration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Check download as CSV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“Predict”, prediction will run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Back to Data post processing to create decision by clicking on create custom variable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Approval_Amount_DT</a:t>
            </a:r>
            <a:r>
              <a:rPr lang="en-US" sz="1400" dirty="0">
                <a:sym typeface="Wingdings" panose="05000000000000000000" pitchFamily="2" charset="2"/>
              </a:rPr>
              <a:t>=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np.where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(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df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["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credit.policy_DT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"] == "Qualified", 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df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["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revol.bal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"]*</a:t>
            </a:r>
            <a:r>
              <a:rPr lang="en-US" sz="1400" b="0" i="0" dirty="0" err="1">
                <a:effectLst/>
                <a:latin typeface="Montserrat" panose="00000500000000000000" pitchFamily="2" charset="0"/>
              </a:rPr>
              <a:t>df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["fico"]/750, 0)</a:t>
            </a:r>
            <a:endParaRPr lang="en-US" sz="14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Interest_rate_DT</a:t>
            </a:r>
            <a:r>
              <a:rPr lang="en-US" dirty="0">
                <a:sym typeface="Wingdings" panose="05000000000000000000" pitchFamily="2" charset="2"/>
              </a:rPr>
              <a:t> =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["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credit.policy_prob_DT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"]*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["fico"]/750*.05</a:t>
            </a:r>
            <a:endParaRPr lang="en-US" sz="14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Expected Loss :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["Approval Amount"]*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["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credit.policy_prob_DT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"]/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df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["fico"]*750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64EA62-586E-A242-5DD8-43BFE168BF5F}"/>
              </a:ext>
            </a:extLst>
          </p:cNvPr>
          <p:cNvSpPr txBox="1"/>
          <p:nvPr/>
        </p:nvSpPr>
        <p:spPr>
          <a:xfrm>
            <a:off x="1001806" y="1320137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Deploy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C8089-9390-2F71-543F-D081EC5DC24D}"/>
              </a:ext>
            </a:extLst>
          </p:cNvPr>
          <p:cNvSpPr txBox="1"/>
          <p:nvPr/>
        </p:nvSpPr>
        <p:spPr>
          <a:xfrm>
            <a:off x="6556758" y="1766263"/>
            <a:ext cx="46277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Decision Scenario Tab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Change slider value for different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Press Apply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Do the step until Target or Target desired value is higher or lower or middle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87A45-C1CF-586C-29A1-5C51284883A7}"/>
              </a:ext>
            </a:extLst>
          </p:cNvPr>
          <p:cNvSpPr txBox="1"/>
          <p:nvPr/>
        </p:nvSpPr>
        <p:spPr>
          <a:xfrm>
            <a:off x="6676773" y="1319272"/>
            <a:ext cx="13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7774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72704C-33C0-C19F-3343-2910083FA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42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39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12475</TotalTime>
  <Words>462</Words>
  <Application>Microsoft Office PowerPoint</Application>
  <PresentationFormat>Widescreen</PresentationFormat>
  <Paragraphs>67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Arial</vt:lpstr>
      <vt:lpstr>Arial Black</vt:lpstr>
      <vt:lpstr>Calibri</vt:lpstr>
      <vt:lpstr>Calibri Light</vt:lpstr>
      <vt:lpstr>Montserrat</vt:lpstr>
      <vt:lpstr>Office Theme</vt:lpstr>
      <vt:lpstr> Bank Lending Risk Minimization</vt:lpstr>
      <vt:lpstr>PowerPoint Presentation</vt:lpstr>
      <vt:lpstr>MIST’s target is to assess the pass rate of individual school</vt:lpstr>
      <vt:lpstr>Bank provided the loan history data.</vt:lpstr>
      <vt:lpstr>PowerPoint Presentation</vt:lpstr>
      <vt:lpstr>Get the Decision with 4 steps</vt:lpstr>
      <vt:lpstr>Get the decision with 4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Value &amp; Business Case</dc:title>
  <dc:creator>IDARE - Khairul</dc:creator>
  <cp:lastModifiedBy>IDARE - Khairul</cp:lastModifiedBy>
  <cp:revision>86</cp:revision>
  <dcterms:created xsi:type="dcterms:W3CDTF">2022-08-03T16:45:50Z</dcterms:created>
  <dcterms:modified xsi:type="dcterms:W3CDTF">2022-09-21T00:25:10Z</dcterms:modified>
</cp:coreProperties>
</file>