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94" r:id="rId3"/>
    <p:sldId id="2597" r:id="rId4"/>
    <p:sldId id="2598" r:id="rId5"/>
    <p:sldId id="2599" r:id="rId6"/>
    <p:sldId id="2500" r:id="rId7"/>
    <p:sldId id="320" r:id="rId8"/>
    <p:sldId id="2602" r:id="rId9"/>
    <p:sldId id="2601" r:id="rId10"/>
    <p:sldId id="25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93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783" autoAdjust="0"/>
  </p:normalViewPr>
  <p:slideViewPr>
    <p:cSldViewPr snapToGrid="0">
      <p:cViewPr varScale="1">
        <p:scale>
          <a:sx n="67" d="100"/>
          <a:sy n="67" d="100"/>
        </p:scale>
        <p:origin x="130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F6781-6663-49C5-A7D8-EDEB0AD5858E}"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B82C7-28B3-489A-ABBE-0F243A8943D5}" type="slidenum">
              <a:rPr lang="en-US" smtClean="0"/>
              <a:t>‹#›</a:t>
            </a:fld>
            <a:endParaRPr lang="en-US"/>
          </a:p>
        </p:txBody>
      </p:sp>
    </p:spTree>
    <p:extLst>
      <p:ext uri="{BB962C8B-B14F-4D97-AF65-F5344CB8AC3E}">
        <p14:creationId xmlns:p14="http://schemas.microsoft.com/office/powerpoint/2010/main" val="361293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AS Artificial Intelligence got super hyped attention, still many of us are not clear what is it, what it can do for us and the investment on AI is heavy what is the value it is creating for us what will be the return on investment I n other words what is the business value. Next slide</a:t>
            </a:r>
          </a:p>
        </p:txBody>
      </p:sp>
      <p:sp>
        <p:nvSpPr>
          <p:cNvPr id="4" name="Slide Number Placeholder 3"/>
          <p:cNvSpPr>
            <a:spLocks noGrp="1"/>
          </p:cNvSpPr>
          <p:nvPr>
            <p:ph type="sldNum" sz="quarter" idx="5"/>
          </p:nvPr>
        </p:nvSpPr>
        <p:spPr/>
        <p:txBody>
          <a:bodyPr/>
          <a:lstStyle/>
          <a:p>
            <a:fld id="{B8AB82C7-28B3-489A-ABBE-0F243A8943D5}" type="slidenum">
              <a:rPr lang="en-US" smtClean="0"/>
              <a:t>1</a:t>
            </a:fld>
            <a:endParaRPr lang="en-US"/>
          </a:p>
        </p:txBody>
      </p:sp>
    </p:spTree>
    <p:extLst>
      <p:ext uri="{BB962C8B-B14F-4D97-AF65-F5344CB8AC3E}">
        <p14:creationId xmlns:p14="http://schemas.microsoft.com/office/powerpoint/2010/main" val="31499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2</a:t>
            </a:fld>
            <a:endParaRPr lang="en-US"/>
          </a:p>
        </p:txBody>
      </p:sp>
    </p:spTree>
    <p:extLst>
      <p:ext uri="{BB962C8B-B14F-4D97-AF65-F5344CB8AC3E}">
        <p14:creationId xmlns:p14="http://schemas.microsoft.com/office/powerpoint/2010/main" val="3952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FF"/>
                </a:solidFill>
              </a:rPr>
              <a:t>Education budget reduced drastically due to increased energy crisis and economic recession, as a result all schools aren’t able to get resources they need for keeping good pass rate</a:t>
            </a:r>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3</a:t>
            </a:fld>
            <a:endParaRPr lang="en-US"/>
          </a:p>
        </p:txBody>
      </p:sp>
    </p:spTree>
    <p:extLst>
      <p:ext uri="{BB962C8B-B14F-4D97-AF65-F5344CB8AC3E}">
        <p14:creationId xmlns:p14="http://schemas.microsoft.com/office/powerpoint/2010/main" val="131645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5</a:t>
            </a:fld>
            <a:endParaRPr lang="en-US"/>
          </a:p>
        </p:txBody>
      </p:sp>
    </p:spTree>
    <p:extLst>
      <p:ext uri="{BB962C8B-B14F-4D97-AF65-F5344CB8AC3E}">
        <p14:creationId xmlns:p14="http://schemas.microsoft.com/office/powerpoint/2010/main" val="394844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B8AB82C7-28B3-489A-ABBE-0F243A8943D5}" type="slidenum">
              <a:rPr lang="en-US" smtClean="0"/>
              <a:t>6</a:t>
            </a:fld>
            <a:endParaRPr lang="en-US"/>
          </a:p>
        </p:txBody>
      </p:sp>
    </p:spTree>
    <p:extLst>
      <p:ext uri="{BB962C8B-B14F-4D97-AF65-F5344CB8AC3E}">
        <p14:creationId xmlns:p14="http://schemas.microsoft.com/office/powerpoint/2010/main" val="260668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3A80-3EE2-56E0-E536-4D06DD5A3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06EC7-A653-27E9-BBF8-5B132F86A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F6ACA0-967F-6134-0AA0-F8808DBA7CD8}"/>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5" name="Footer Placeholder 4">
            <a:extLst>
              <a:ext uri="{FF2B5EF4-FFF2-40B4-BE49-F238E27FC236}">
                <a16:creationId xmlns:a16="http://schemas.microsoft.com/office/drawing/2014/main" id="{1B36D17E-760F-84E9-CB60-701A54471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AB66B-027F-F513-CAB7-6D84DD8A933C}"/>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38339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A13E-43D9-EA5F-FD5E-9F24732817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E341D-34EA-B95D-30C3-8C89DA4A6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05D05-7BFD-B723-8298-0505E0A22EC0}"/>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5" name="Footer Placeholder 4">
            <a:extLst>
              <a:ext uri="{FF2B5EF4-FFF2-40B4-BE49-F238E27FC236}">
                <a16:creationId xmlns:a16="http://schemas.microsoft.com/office/drawing/2014/main" id="{6D811AA4-02CE-1BBF-7424-DC737A4B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E53D-9DB9-6055-AB45-FACA228FD6E0}"/>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91284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AA38E-E25E-18F1-0792-FC0D3DAA2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74879-038C-E6B9-8D38-850D3C9BF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1ED65-5F8E-1D8B-F8CE-3F25F96250B8}"/>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5" name="Footer Placeholder 4">
            <a:extLst>
              <a:ext uri="{FF2B5EF4-FFF2-40B4-BE49-F238E27FC236}">
                <a16:creationId xmlns:a16="http://schemas.microsoft.com/office/drawing/2014/main" id="{C5AA633D-D19C-F00C-5B1C-A8E2BE3D4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B686-641E-1AB4-9F96-2DC4D547D244}"/>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28497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8C8E-C367-CC4B-1549-9986B7509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B5E77-B141-D86E-B3BB-106590329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94F45-0E95-D335-080F-1F66B837D4F2}"/>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5" name="Footer Placeholder 4">
            <a:extLst>
              <a:ext uri="{FF2B5EF4-FFF2-40B4-BE49-F238E27FC236}">
                <a16:creationId xmlns:a16="http://schemas.microsoft.com/office/drawing/2014/main" id="{B0C42889-0023-DF5F-0CEC-45E9B86B1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D07B6-6C75-9CC8-FE43-551D0BAD7C39}"/>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9958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4B6E-E725-096F-6406-12DC73771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7F248-69AA-6192-57E1-6314BE6C4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D61EA9-94E4-3E6E-1B64-22FDC00C9C9C}"/>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5" name="Footer Placeholder 4">
            <a:extLst>
              <a:ext uri="{FF2B5EF4-FFF2-40B4-BE49-F238E27FC236}">
                <a16:creationId xmlns:a16="http://schemas.microsoft.com/office/drawing/2014/main" id="{074F68EB-6814-6663-90FF-384C8F6D5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5E79-329E-87AD-468D-653CE1E63E12}"/>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66189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D20-8350-5146-E09A-79FE857DC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99D8B-3BE5-19CC-4CA8-CB4D2D255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E1BDF-0373-E0A5-D3BB-647CC5AB1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6DBBC-600D-E12C-5EC0-074BB90A64B5}"/>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6" name="Footer Placeholder 5">
            <a:extLst>
              <a:ext uri="{FF2B5EF4-FFF2-40B4-BE49-F238E27FC236}">
                <a16:creationId xmlns:a16="http://schemas.microsoft.com/office/drawing/2014/main" id="{8CCC331B-45E1-BFB8-C219-AF01C2390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5393-588C-69EF-5F40-21661B5318E5}"/>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90402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C771-36BC-5369-70CD-6A11D00F9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1FFB70-96EB-F68C-3BD3-E10866B77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EE2D-99D3-8082-DFE4-F695F91F7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19074-3C29-AFED-673D-03F19A7C3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3D9AD-32F3-A510-5A07-6A1C3893D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076EF-0A16-4437-AB32-10496C0C88DF}"/>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8" name="Footer Placeholder 7">
            <a:extLst>
              <a:ext uri="{FF2B5EF4-FFF2-40B4-BE49-F238E27FC236}">
                <a16:creationId xmlns:a16="http://schemas.microsoft.com/office/drawing/2014/main" id="{5E976115-9D4A-AE8D-C66F-615E0AE21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9DAFA-B2FD-2984-4E76-3A6EE5DBF20B}"/>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370725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C13-CE44-381C-B373-734956230C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B03AC-7E21-699C-EE32-794D7FF5C5B8}"/>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4" name="Footer Placeholder 3">
            <a:extLst>
              <a:ext uri="{FF2B5EF4-FFF2-40B4-BE49-F238E27FC236}">
                <a16:creationId xmlns:a16="http://schemas.microsoft.com/office/drawing/2014/main" id="{F45DFB66-234C-54CD-865F-4CDE29B06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554B3-5917-5299-A005-46002040662B}"/>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304556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ACB6D-BD20-236E-BE23-32D2CAC5DFEA}"/>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3" name="Footer Placeholder 2">
            <a:extLst>
              <a:ext uri="{FF2B5EF4-FFF2-40B4-BE49-F238E27FC236}">
                <a16:creationId xmlns:a16="http://schemas.microsoft.com/office/drawing/2014/main" id="{0395292B-D4CA-6B79-526F-5D3F41FFDB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5C130-0CC3-5F0C-F1BA-0EE45CCB834A}"/>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6326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2FC1-2282-5CBF-7139-3E3EAB0CB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503DE-F0A2-17BF-E014-0EE8387E2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A389A-1A19-4577-DA01-6F468327C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C6CA8-C15C-F1C6-1A30-75DF36C863ED}"/>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6" name="Footer Placeholder 5">
            <a:extLst>
              <a:ext uri="{FF2B5EF4-FFF2-40B4-BE49-F238E27FC236}">
                <a16:creationId xmlns:a16="http://schemas.microsoft.com/office/drawing/2014/main" id="{E0AEEB9B-47EB-2940-47DD-B4191870B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0AA2B-0B76-34B0-3D45-B695DD86A0BC}"/>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50412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6D38-FD6E-02BA-EADD-99F46A52E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C3057-B64F-2E42-3BBB-07C223EDA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84D08-EBC7-C0CC-7963-971BE56F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8255F-E90F-93A2-30EA-B02FAA2999E5}"/>
              </a:ext>
            </a:extLst>
          </p:cNvPr>
          <p:cNvSpPr>
            <a:spLocks noGrp="1"/>
          </p:cNvSpPr>
          <p:nvPr>
            <p:ph type="dt" sz="half" idx="10"/>
          </p:nvPr>
        </p:nvSpPr>
        <p:spPr/>
        <p:txBody>
          <a:bodyPr/>
          <a:lstStyle/>
          <a:p>
            <a:fld id="{F68C36FD-3E8C-4BFB-8105-C3FA5F5CF384}" type="datetimeFigureOut">
              <a:rPr lang="en-US" smtClean="0"/>
              <a:t>9/20/2022</a:t>
            </a:fld>
            <a:endParaRPr lang="en-US"/>
          </a:p>
        </p:txBody>
      </p:sp>
      <p:sp>
        <p:nvSpPr>
          <p:cNvPr id="6" name="Footer Placeholder 5">
            <a:extLst>
              <a:ext uri="{FF2B5EF4-FFF2-40B4-BE49-F238E27FC236}">
                <a16:creationId xmlns:a16="http://schemas.microsoft.com/office/drawing/2014/main" id="{C7A70BA4-1425-0BA7-35E2-93D9AE61B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54342-B504-336F-DCF1-ABB7D51C1E2A}"/>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8820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9ABD-BC63-8578-C3B6-E32D6AA77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DFDA9-3746-AB3B-5003-BD788E80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DDFC-F189-2F59-9138-DBE173B73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C36FD-3E8C-4BFB-8105-C3FA5F5CF384}" type="datetimeFigureOut">
              <a:rPr lang="en-US" smtClean="0"/>
              <a:t>9/20/2022</a:t>
            </a:fld>
            <a:endParaRPr lang="en-US"/>
          </a:p>
        </p:txBody>
      </p:sp>
      <p:sp>
        <p:nvSpPr>
          <p:cNvPr id="5" name="Footer Placeholder 4">
            <a:extLst>
              <a:ext uri="{FF2B5EF4-FFF2-40B4-BE49-F238E27FC236}">
                <a16:creationId xmlns:a16="http://schemas.microsoft.com/office/drawing/2014/main" id="{9D33DB71-3E89-A235-DB58-2EDC99E34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3D8F2B-5646-0E62-3A3B-5482FF553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30D97-3FC8-4613-B8AE-1CD514FDABBA}" type="slidenum">
              <a:rPr lang="en-US" smtClean="0"/>
              <a:t>‹#›</a:t>
            </a:fld>
            <a:endParaRPr lang="en-US"/>
          </a:p>
        </p:txBody>
      </p:sp>
    </p:spTree>
    <p:extLst>
      <p:ext uri="{BB962C8B-B14F-4D97-AF65-F5344CB8AC3E}">
        <p14:creationId xmlns:p14="http://schemas.microsoft.com/office/powerpoint/2010/main" val="83529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32C3-2FBE-CBB5-4E11-A518A72DEF2B}"/>
              </a:ext>
            </a:extLst>
          </p:cNvPr>
          <p:cNvSpPr>
            <a:spLocks noGrp="1"/>
          </p:cNvSpPr>
          <p:nvPr>
            <p:ph type="ctrTitle"/>
          </p:nvPr>
        </p:nvSpPr>
        <p:spPr>
          <a:xfrm>
            <a:off x="912629" y="1371600"/>
            <a:ext cx="4543494" cy="2696866"/>
          </a:xfrm>
        </p:spPr>
        <p:txBody>
          <a:bodyPr>
            <a:normAutofit fontScale="90000"/>
          </a:bodyPr>
          <a:lstStyle/>
          <a:p>
            <a:br>
              <a:rPr lang="en-US" dirty="0">
                <a:solidFill>
                  <a:schemeClr val="bg1"/>
                </a:solidFill>
              </a:rPr>
            </a:br>
            <a:r>
              <a:rPr lang="en-US" dirty="0">
                <a:solidFill>
                  <a:schemeClr val="bg1"/>
                </a:solidFill>
              </a:rPr>
              <a:t>Crop Import Export Decision</a:t>
            </a:r>
          </a:p>
        </p:txBody>
      </p:sp>
      <p:sp>
        <p:nvSpPr>
          <p:cNvPr id="3" name="Subtitle 2">
            <a:extLst>
              <a:ext uri="{FF2B5EF4-FFF2-40B4-BE49-F238E27FC236}">
                <a16:creationId xmlns:a16="http://schemas.microsoft.com/office/drawing/2014/main" id="{BB1B3331-10FE-5127-255D-416F1281A0C1}"/>
              </a:ext>
            </a:extLst>
          </p:cNvPr>
          <p:cNvSpPr>
            <a:spLocks noGrp="1"/>
          </p:cNvSpPr>
          <p:nvPr>
            <p:ph type="subTitle" idx="1"/>
          </p:nvPr>
        </p:nvSpPr>
        <p:spPr>
          <a:xfrm>
            <a:off x="145073" y="4584879"/>
            <a:ext cx="6255727" cy="1287887"/>
          </a:xfrm>
        </p:spPr>
        <p:txBody>
          <a:bodyPr>
            <a:normAutofit/>
          </a:bodyPr>
          <a:lstStyle/>
          <a:p>
            <a:r>
              <a:rPr lang="en-US" sz="2600" dirty="0">
                <a:solidFill>
                  <a:schemeClr val="bg1"/>
                </a:solidFill>
              </a:rPr>
              <a:t>Problem type: Regression</a:t>
            </a:r>
            <a:endParaRPr lang="en-US" dirty="0">
              <a:solidFill>
                <a:schemeClr val="bg1"/>
              </a:solidFill>
            </a:endParaRPr>
          </a:p>
        </p:txBody>
      </p:sp>
      <p:pic>
        <p:nvPicPr>
          <p:cNvPr id="21" name="Picture 3">
            <a:extLst>
              <a:ext uri="{FF2B5EF4-FFF2-40B4-BE49-F238E27FC236}">
                <a16:creationId xmlns:a16="http://schemas.microsoft.com/office/drawing/2014/main" id="{96DC0D22-7A26-B939-9AAB-F62EBEDDB62A}"/>
              </a:ext>
            </a:extLst>
          </p:cNvPr>
          <p:cNvPicPr>
            <a:picLocks noChangeAspect="1"/>
          </p:cNvPicPr>
          <p:nvPr/>
        </p:nvPicPr>
        <p:blipFill rotWithShape="1">
          <a:blip r:embed="rId3">
            <a:extLst>
              <a:ext uri="{28A0092B-C50C-407E-A947-70E740481C1C}">
                <a14:useLocalDpi xmlns:a14="http://schemas.microsoft.com/office/drawing/2010/main" val="0"/>
              </a:ext>
            </a:extLst>
          </a:blip>
          <a:srcRect l="7030" r="7030"/>
          <a:stretch/>
        </p:blipFill>
        <p:spPr>
          <a:xfrm>
            <a:off x="6515100" y="10"/>
            <a:ext cx="5676900" cy="6857990"/>
          </a:xfrm>
          <a:prstGeom prst="rect">
            <a:avLst/>
          </a:prstGeom>
        </p:spPr>
      </p:pic>
    </p:spTree>
    <p:extLst>
      <p:ext uri="{BB962C8B-B14F-4D97-AF65-F5344CB8AC3E}">
        <p14:creationId xmlns:p14="http://schemas.microsoft.com/office/powerpoint/2010/main" val="371940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72704C-33C0-C19F-3343-2910083FA4C5}"/>
              </a:ext>
            </a:extLst>
          </p:cNvPr>
          <p:cNvPicPr>
            <a:picLocks noChangeAspect="1"/>
          </p:cNvPicPr>
          <p:nvPr/>
        </p:nvPicPr>
        <p:blipFill rotWithShape="1">
          <a:blip r:embed="rId2"/>
          <a:srcRect r="-1" b="2042"/>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Tree>
    <p:extLst>
      <p:ext uri="{BB962C8B-B14F-4D97-AF65-F5344CB8AC3E}">
        <p14:creationId xmlns:p14="http://schemas.microsoft.com/office/powerpoint/2010/main" val="4203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7AA036-6D94-8682-1043-4E71DB813A1E}"/>
              </a:ext>
            </a:extLst>
          </p:cNvPr>
          <p:cNvPicPr>
            <a:picLocks noChangeAspect="1"/>
          </p:cNvPicPr>
          <p:nvPr/>
        </p:nvPicPr>
        <p:blipFill rotWithShape="1">
          <a:blip r:embed="rId3">
            <a:alphaModFix amt="35000"/>
          </a:blip>
          <a:srcRect t="2531" r="-2" b="19119"/>
          <a:stretch/>
        </p:blipFill>
        <p:spPr>
          <a:xfrm>
            <a:off x="20" y="0"/>
            <a:ext cx="12191980" cy="6857999"/>
          </a:xfrm>
          <a:prstGeom prst="rect">
            <a:avLst/>
          </a:prstGeom>
        </p:spPr>
      </p:pic>
      <p:sp>
        <p:nvSpPr>
          <p:cNvPr id="3" name="TextBox 2">
            <a:extLst>
              <a:ext uri="{FF2B5EF4-FFF2-40B4-BE49-F238E27FC236}">
                <a16:creationId xmlns:a16="http://schemas.microsoft.com/office/drawing/2014/main" id="{59DB778E-31A5-4A6A-5522-C50F287CE5B5}"/>
              </a:ext>
            </a:extLst>
          </p:cNvPr>
          <p:cNvSpPr txBox="1"/>
          <p:nvPr/>
        </p:nvSpPr>
        <p:spPr>
          <a:xfrm>
            <a:off x="715846" y="668654"/>
            <a:ext cx="3313164" cy="2014523"/>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Problem Statement</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BEA3D2F-2EF4-BD96-A61B-8996C184BC94}"/>
              </a:ext>
            </a:extLst>
          </p:cNvPr>
          <p:cNvSpPr txBox="1"/>
          <p:nvPr/>
        </p:nvSpPr>
        <p:spPr>
          <a:xfrm>
            <a:off x="6219239" y="297209"/>
            <a:ext cx="5744685" cy="6429345"/>
          </a:xfrm>
          <a:prstGeom prst="rect">
            <a:avLst/>
          </a:prstGeom>
        </p:spPr>
        <p:txBody>
          <a:bodyPr vert="horz" lIns="91440" tIns="45720" rIns="91440" bIns="45720" rtlCol="0" anchor="ctr">
            <a:normAutofit/>
          </a:bodyPr>
          <a:lstStyle/>
          <a:p>
            <a:pPr marL="114300">
              <a:lnSpc>
                <a:spcPct val="90000"/>
              </a:lnSpc>
              <a:spcAft>
                <a:spcPts val="600"/>
              </a:spcAft>
            </a:pPr>
            <a:r>
              <a:rPr lang="en-US" sz="2400" b="1" dirty="0">
                <a:solidFill>
                  <a:schemeClr val="accent2">
                    <a:lumMod val="60000"/>
                    <a:lumOff val="40000"/>
                  </a:schemeClr>
                </a:solidFill>
              </a:rPr>
              <a:t>Agriculture and Food ministry having hard time controlling food price, as</a:t>
            </a:r>
          </a:p>
          <a:p>
            <a:pPr marL="342900" indent="-228600">
              <a:lnSpc>
                <a:spcPct val="90000"/>
              </a:lnSpc>
              <a:spcAft>
                <a:spcPts val="600"/>
              </a:spcAft>
              <a:buFont typeface="Arial" panose="020B0604020202020204" pitchFamily="34" charset="0"/>
              <a:buChar char="•"/>
            </a:pPr>
            <a:endParaRPr lang="en-US" sz="2400" b="1" dirty="0">
              <a:solidFill>
                <a:srgbClr val="00FFFF"/>
              </a:solidFill>
            </a:endParaRPr>
          </a:p>
          <a:p>
            <a:pPr marL="342900" indent="-228600">
              <a:lnSpc>
                <a:spcPct val="90000"/>
              </a:lnSpc>
              <a:spcAft>
                <a:spcPts val="600"/>
              </a:spcAft>
              <a:buFont typeface="Arial" panose="020B0604020202020204" pitchFamily="34" charset="0"/>
              <a:buChar char="•"/>
            </a:pPr>
            <a:r>
              <a:rPr lang="en-US" sz="2400" b="1" dirty="0">
                <a:solidFill>
                  <a:srgbClr val="00FFFF"/>
                </a:solidFill>
              </a:rPr>
              <a:t>Crop price is been volatile</a:t>
            </a:r>
          </a:p>
          <a:p>
            <a:pPr marL="342900" indent="-228600">
              <a:lnSpc>
                <a:spcPct val="90000"/>
              </a:lnSpc>
              <a:spcAft>
                <a:spcPts val="600"/>
              </a:spcAft>
              <a:buFont typeface="Arial" panose="020B0604020202020204" pitchFamily="34" charset="0"/>
              <a:buChar char="•"/>
            </a:pPr>
            <a:endParaRPr lang="en-US" sz="2400" b="1" dirty="0">
              <a:solidFill>
                <a:srgbClr val="00FFFF"/>
              </a:solidFill>
            </a:endParaRPr>
          </a:p>
          <a:p>
            <a:pPr marL="342900" indent="-228600">
              <a:lnSpc>
                <a:spcPct val="90000"/>
              </a:lnSpc>
              <a:spcAft>
                <a:spcPts val="600"/>
              </a:spcAft>
              <a:buFont typeface="Arial" panose="020B0604020202020204" pitchFamily="34" charset="0"/>
              <a:buChar char="•"/>
            </a:pPr>
            <a:r>
              <a:rPr lang="en-US" sz="2400" b="1" dirty="0">
                <a:solidFill>
                  <a:srgbClr val="00FFFF"/>
                </a:solidFill>
              </a:rPr>
              <a:t>If too less production, due to supply shortage crop price goes up, hence food price</a:t>
            </a:r>
          </a:p>
          <a:p>
            <a:pPr marL="342900" indent="-228600">
              <a:lnSpc>
                <a:spcPct val="90000"/>
              </a:lnSpc>
              <a:spcAft>
                <a:spcPts val="600"/>
              </a:spcAft>
              <a:buFont typeface="Arial" panose="020B0604020202020204" pitchFamily="34" charset="0"/>
              <a:buChar char="•"/>
            </a:pPr>
            <a:endParaRPr lang="en-US" sz="2400" b="1" dirty="0">
              <a:solidFill>
                <a:srgbClr val="00FFFF"/>
              </a:solidFill>
            </a:endParaRPr>
          </a:p>
          <a:p>
            <a:pPr marL="342900" indent="-228600">
              <a:lnSpc>
                <a:spcPct val="90000"/>
              </a:lnSpc>
              <a:spcAft>
                <a:spcPts val="600"/>
              </a:spcAft>
              <a:buFont typeface="Arial" panose="020B0604020202020204" pitchFamily="34" charset="0"/>
              <a:buChar char="•"/>
            </a:pPr>
            <a:r>
              <a:rPr lang="en-US" sz="2400" b="1" dirty="0">
                <a:solidFill>
                  <a:srgbClr val="00FFFF"/>
                </a:solidFill>
              </a:rPr>
              <a:t>If too much production, crop price goes down, due to restriction of export farmers cant sell and see losses</a:t>
            </a: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3AF9D8B4-92AC-5ED8-8F38-2D3F8101433B}"/>
              </a:ext>
            </a:extLst>
          </p:cNvPr>
          <p:cNvSpPr txBox="1"/>
          <p:nvPr/>
        </p:nvSpPr>
        <p:spPr>
          <a:xfrm>
            <a:off x="456213" y="2533634"/>
            <a:ext cx="3800934" cy="2000548"/>
          </a:xfrm>
          <a:prstGeom prst="rect">
            <a:avLst/>
          </a:prstGeom>
          <a:noFill/>
        </p:spPr>
        <p:txBody>
          <a:bodyPr wrap="square" rtlCol="0">
            <a:spAutoFit/>
          </a:bodyPr>
          <a:lstStyle/>
          <a:p>
            <a:r>
              <a:rPr lang="en-US" sz="2400" b="1" dirty="0">
                <a:solidFill>
                  <a:srgbClr val="00FFFF"/>
                </a:solidFill>
              </a:rPr>
              <a:t>How to Manage Crop Price</a:t>
            </a:r>
          </a:p>
          <a:p>
            <a:pPr marL="285750" indent="-285750">
              <a:buFont typeface="Arial" panose="020B0604020202020204" pitchFamily="34" charset="0"/>
              <a:buChar char="•"/>
            </a:pPr>
            <a:r>
              <a:rPr lang="en-US" sz="2000" dirty="0">
                <a:solidFill>
                  <a:srgbClr val="00FFFF"/>
                </a:solidFill>
              </a:rPr>
              <a:t>Decide whether to Import Crop in near future</a:t>
            </a:r>
          </a:p>
          <a:p>
            <a:pPr marL="285750" indent="-285750">
              <a:buFont typeface="Arial" panose="020B0604020202020204" pitchFamily="34" charset="0"/>
              <a:buChar char="•"/>
            </a:pPr>
            <a:r>
              <a:rPr lang="en-US" sz="2000" dirty="0">
                <a:solidFill>
                  <a:srgbClr val="00FFFF"/>
                </a:solidFill>
              </a:rPr>
              <a:t>Manage funds if crops to be imported</a:t>
            </a:r>
          </a:p>
          <a:p>
            <a:pPr marL="285750" indent="-285750">
              <a:buFont typeface="Arial" panose="020B0604020202020204" pitchFamily="34" charset="0"/>
              <a:buChar char="•"/>
            </a:pPr>
            <a:r>
              <a:rPr lang="en-US" sz="2000" dirty="0">
                <a:solidFill>
                  <a:srgbClr val="00FFFF"/>
                </a:solidFill>
              </a:rPr>
              <a:t>Or Remove Export Restriction</a:t>
            </a:r>
          </a:p>
        </p:txBody>
      </p:sp>
    </p:spTree>
    <p:extLst>
      <p:ext uri="{BB962C8B-B14F-4D97-AF65-F5344CB8AC3E}">
        <p14:creationId xmlns:p14="http://schemas.microsoft.com/office/powerpoint/2010/main" val="441525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879-1366-E507-8785-47C64F774385}"/>
              </a:ext>
            </a:extLst>
          </p:cNvPr>
          <p:cNvSpPr>
            <a:spLocks noGrp="1"/>
          </p:cNvSpPr>
          <p:nvPr>
            <p:ph type="title"/>
          </p:nvPr>
        </p:nvSpPr>
        <p:spPr>
          <a:xfrm>
            <a:off x="838200" y="365126"/>
            <a:ext cx="10515600" cy="775186"/>
          </a:xfrm>
        </p:spPr>
        <p:txBody>
          <a:bodyPr>
            <a:normAutofit/>
          </a:bodyPr>
          <a:lstStyle/>
          <a:p>
            <a:r>
              <a:rPr lang="en-US" sz="4400" b="1" dirty="0">
                <a:solidFill>
                  <a:srgbClr val="C00000"/>
                </a:solidFill>
              </a:rPr>
              <a:t>Let’s find root cause of the problem and Target</a:t>
            </a:r>
          </a:p>
        </p:txBody>
      </p:sp>
      <p:sp>
        <p:nvSpPr>
          <p:cNvPr id="3" name="TextBox 2">
            <a:extLst>
              <a:ext uri="{FF2B5EF4-FFF2-40B4-BE49-F238E27FC236}">
                <a16:creationId xmlns:a16="http://schemas.microsoft.com/office/drawing/2014/main" id="{5AFBC248-5A2A-F54B-1472-F2C8C966C1DA}"/>
              </a:ext>
            </a:extLst>
          </p:cNvPr>
          <p:cNvSpPr txBox="1"/>
          <p:nvPr/>
        </p:nvSpPr>
        <p:spPr>
          <a:xfrm>
            <a:off x="2139040" y="1061030"/>
            <a:ext cx="2231497" cy="400110"/>
          </a:xfrm>
          <a:prstGeom prst="rect">
            <a:avLst/>
          </a:prstGeom>
          <a:noFill/>
        </p:spPr>
        <p:txBody>
          <a:bodyPr wrap="square" rtlCol="0">
            <a:spAutoFit/>
          </a:bodyPr>
          <a:lstStyle/>
          <a:p>
            <a:r>
              <a:rPr lang="en-US" sz="2000" b="1" dirty="0">
                <a:solidFill>
                  <a:srgbClr val="FF0000"/>
                </a:solidFill>
              </a:rPr>
              <a:t>Volatile Food Price</a:t>
            </a:r>
          </a:p>
        </p:txBody>
      </p:sp>
      <p:sp>
        <p:nvSpPr>
          <p:cNvPr id="5" name="TextBox 4">
            <a:extLst>
              <a:ext uri="{FF2B5EF4-FFF2-40B4-BE49-F238E27FC236}">
                <a16:creationId xmlns:a16="http://schemas.microsoft.com/office/drawing/2014/main" id="{0E1D3645-B628-D94B-7609-4110FC02D0CD}"/>
              </a:ext>
            </a:extLst>
          </p:cNvPr>
          <p:cNvSpPr txBox="1"/>
          <p:nvPr/>
        </p:nvSpPr>
        <p:spPr>
          <a:xfrm>
            <a:off x="2704626" y="1529735"/>
            <a:ext cx="566555" cy="276999"/>
          </a:xfrm>
          <a:prstGeom prst="rect">
            <a:avLst/>
          </a:prstGeom>
          <a:noFill/>
        </p:spPr>
        <p:txBody>
          <a:bodyPr wrap="square" rtlCol="0">
            <a:spAutoFit/>
          </a:bodyPr>
          <a:lstStyle/>
          <a:p>
            <a:r>
              <a:rPr lang="en-US" sz="1200" dirty="0"/>
              <a:t>Why?</a:t>
            </a:r>
          </a:p>
        </p:txBody>
      </p:sp>
      <p:sp>
        <p:nvSpPr>
          <p:cNvPr id="12" name="TextBox 11">
            <a:extLst>
              <a:ext uri="{FF2B5EF4-FFF2-40B4-BE49-F238E27FC236}">
                <a16:creationId xmlns:a16="http://schemas.microsoft.com/office/drawing/2014/main" id="{0D705225-4EAE-19B0-044C-80FC5C3ED866}"/>
              </a:ext>
            </a:extLst>
          </p:cNvPr>
          <p:cNvSpPr txBox="1"/>
          <p:nvPr/>
        </p:nvSpPr>
        <p:spPr>
          <a:xfrm>
            <a:off x="1468882" y="2439375"/>
            <a:ext cx="1658034" cy="307777"/>
          </a:xfrm>
          <a:prstGeom prst="rect">
            <a:avLst/>
          </a:prstGeom>
          <a:noFill/>
        </p:spPr>
        <p:txBody>
          <a:bodyPr wrap="square" rtlCol="0">
            <a:spAutoFit/>
          </a:bodyPr>
          <a:lstStyle/>
          <a:p>
            <a:r>
              <a:rPr lang="en-US" sz="1400" b="1" dirty="0"/>
              <a:t>Supply Shortage</a:t>
            </a:r>
          </a:p>
        </p:txBody>
      </p:sp>
      <p:sp>
        <p:nvSpPr>
          <p:cNvPr id="15" name="TextBox 14">
            <a:extLst>
              <a:ext uri="{FF2B5EF4-FFF2-40B4-BE49-F238E27FC236}">
                <a16:creationId xmlns:a16="http://schemas.microsoft.com/office/drawing/2014/main" id="{5B125029-5CA5-FAC5-7D98-71B359D16BD4}"/>
              </a:ext>
            </a:extLst>
          </p:cNvPr>
          <p:cNvSpPr txBox="1"/>
          <p:nvPr/>
        </p:nvSpPr>
        <p:spPr>
          <a:xfrm>
            <a:off x="1156537" y="2217540"/>
            <a:ext cx="566555" cy="276999"/>
          </a:xfrm>
          <a:prstGeom prst="rect">
            <a:avLst/>
          </a:prstGeom>
          <a:noFill/>
        </p:spPr>
        <p:txBody>
          <a:bodyPr wrap="square" rtlCol="0">
            <a:spAutoFit/>
          </a:bodyPr>
          <a:lstStyle/>
          <a:p>
            <a:r>
              <a:rPr lang="en-US" sz="1200" dirty="0"/>
              <a:t>Why?</a:t>
            </a:r>
          </a:p>
        </p:txBody>
      </p:sp>
      <p:sp>
        <p:nvSpPr>
          <p:cNvPr id="18" name="TextBox 17">
            <a:extLst>
              <a:ext uri="{FF2B5EF4-FFF2-40B4-BE49-F238E27FC236}">
                <a16:creationId xmlns:a16="http://schemas.microsoft.com/office/drawing/2014/main" id="{25A95F42-5520-BDE0-469D-C75D516D882E}"/>
              </a:ext>
            </a:extLst>
          </p:cNvPr>
          <p:cNvSpPr txBox="1"/>
          <p:nvPr/>
        </p:nvSpPr>
        <p:spPr>
          <a:xfrm>
            <a:off x="3807021" y="2955905"/>
            <a:ext cx="1978591" cy="307777"/>
          </a:xfrm>
          <a:prstGeom prst="rect">
            <a:avLst/>
          </a:prstGeom>
          <a:noFill/>
        </p:spPr>
        <p:txBody>
          <a:bodyPr wrap="square" rtlCol="0">
            <a:spAutoFit/>
          </a:bodyPr>
          <a:lstStyle/>
          <a:p>
            <a:pPr algn="ctr"/>
            <a:r>
              <a:rPr lang="en-US" sz="1400" dirty="0"/>
              <a:t>Too Much Production</a:t>
            </a:r>
          </a:p>
        </p:txBody>
      </p:sp>
      <p:sp>
        <p:nvSpPr>
          <p:cNvPr id="60" name="Oval 59">
            <a:extLst>
              <a:ext uri="{FF2B5EF4-FFF2-40B4-BE49-F238E27FC236}">
                <a16:creationId xmlns:a16="http://schemas.microsoft.com/office/drawing/2014/main" id="{5E55C06C-0F8B-AE0D-77BF-D4AEDBE8619A}"/>
              </a:ext>
            </a:extLst>
          </p:cNvPr>
          <p:cNvSpPr/>
          <p:nvPr/>
        </p:nvSpPr>
        <p:spPr>
          <a:xfrm>
            <a:off x="2768026" y="5326731"/>
            <a:ext cx="2534883" cy="55385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C5A5281-1966-428D-FC13-4BD0F6A1E6B9}"/>
              </a:ext>
            </a:extLst>
          </p:cNvPr>
          <p:cNvSpPr txBox="1"/>
          <p:nvPr/>
        </p:nvSpPr>
        <p:spPr>
          <a:xfrm>
            <a:off x="4087136" y="6099536"/>
            <a:ext cx="1618351" cy="369332"/>
          </a:xfrm>
          <a:prstGeom prst="rect">
            <a:avLst/>
          </a:prstGeom>
          <a:noFill/>
        </p:spPr>
        <p:txBody>
          <a:bodyPr wrap="square" rtlCol="0">
            <a:spAutoFit/>
          </a:bodyPr>
          <a:lstStyle/>
          <a:p>
            <a:pPr algn="ctr"/>
            <a:r>
              <a:rPr lang="en-US" b="1" dirty="0">
                <a:solidFill>
                  <a:srgbClr val="C00000"/>
                </a:solidFill>
              </a:rPr>
              <a:t>Root Cause</a:t>
            </a:r>
            <a:endParaRPr lang="en-US" b="1" dirty="0">
              <a:solidFill>
                <a:srgbClr val="00B0F0"/>
              </a:solidFill>
            </a:endParaRPr>
          </a:p>
        </p:txBody>
      </p:sp>
      <p:sp>
        <p:nvSpPr>
          <p:cNvPr id="66" name="TextBox 65">
            <a:extLst>
              <a:ext uri="{FF2B5EF4-FFF2-40B4-BE49-F238E27FC236}">
                <a16:creationId xmlns:a16="http://schemas.microsoft.com/office/drawing/2014/main" id="{F7EB747D-C3BA-1E4C-E7DC-7AAC63A08CE6}"/>
              </a:ext>
            </a:extLst>
          </p:cNvPr>
          <p:cNvSpPr txBox="1"/>
          <p:nvPr/>
        </p:nvSpPr>
        <p:spPr>
          <a:xfrm>
            <a:off x="6887525" y="1527809"/>
            <a:ext cx="2819625" cy="584775"/>
          </a:xfrm>
          <a:prstGeom prst="rect">
            <a:avLst/>
          </a:prstGeom>
          <a:noFill/>
        </p:spPr>
        <p:txBody>
          <a:bodyPr wrap="square" rtlCol="0">
            <a:spAutoFit/>
          </a:bodyPr>
          <a:lstStyle/>
          <a:p>
            <a:r>
              <a:rPr lang="en-US" sz="3200" b="1" dirty="0"/>
              <a:t>Solution is</a:t>
            </a:r>
          </a:p>
        </p:txBody>
      </p:sp>
      <p:sp>
        <p:nvSpPr>
          <p:cNvPr id="67" name="TextBox 66">
            <a:extLst>
              <a:ext uri="{FF2B5EF4-FFF2-40B4-BE49-F238E27FC236}">
                <a16:creationId xmlns:a16="http://schemas.microsoft.com/office/drawing/2014/main" id="{0E894B9F-DA84-7C1A-C06B-7265504DF8E2}"/>
              </a:ext>
            </a:extLst>
          </p:cNvPr>
          <p:cNvSpPr txBox="1"/>
          <p:nvPr/>
        </p:nvSpPr>
        <p:spPr>
          <a:xfrm>
            <a:off x="6880859" y="2017619"/>
            <a:ext cx="5114925" cy="1938992"/>
          </a:xfrm>
          <a:prstGeom prst="rect">
            <a:avLst/>
          </a:prstGeom>
          <a:noFill/>
        </p:spPr>
        <p:txBody>
          <a:bodyPr wrap="square" rtlCol="0">
            <a:spAutoFit/>
          </a:bodyPr>
          <a:lstStyle/>
          <a:p>
            <a:r>
              <a:rPr lang="en-US" sz="2400" dirty="0"/>
              <a:t>So Agri-Food ministry/Business need to know, </a:t>
            </a:r>
          </a:p>
          <a:p>
            <a:pPr marL="285750" indent="-285750">
              <a:buFont typeface="Arial" panose="020B0604020202020204" pitchFamily="34" charset="0"/>
              <a:buChar char="•"/>
            </a:pPr>
            <a:r>
              <a:rPr lang="en-US" dirty="0"/>
              <a:t>Predicted Crop Price</a:t>
            </a:r>
          </a:p>
          <a:p>
            <a:pPr marL="742950" lvl="1" indent="-285750">
              <a:buFont typeface="Arial" panose="020B0604020202020204" pitchFamily="34" charset="0"/>
              <a:buChar char="•"/>
            </a:pPr>
            <a:r>
              <a:rPr lang="en-US" dirty="0"/>
              <a:t>Target: Crop Price</a:t>
            </a:r>
          </a:p>
          <a:p>
            <a:pPr marL="285750" indent="-285750">
              <a:buFont typeface="Arial" panose="020B0604020202020204" pitchFamily="34" charset="0"/>
              <a:buChar char="•"/>
            </a:pPr>
            <a:r>
              <a:rPr lang="en-US" dirty="0"/>
              <a:t>Based on crop price decide to make import or export</a:t>
            </a:r>
          </a:p>
        </p:txBody>
      </p:sp>
      <p:sp>
        <p:nvSpPr>
          <p:cNvPr id="28" name="TextBox 27">
            <a:extLst>
              <a:ext uri="{FF2B5EF4-FFF2-40B4-BE49-F238E27FC236}">
                <a16:creationId xmlns:a16="http://schemas.microsoft.com/office/drawing/2014/main" id="{4A70E4EF-E376-AD99-B82E-9BC2E401F8D6}"/>
              </a:ext>
            </a:extLst>
          </p:cNvPr>
          <p:cNvSpPr txBox="1"/>
          <p:nvPr/>
        </p:nvSpPr>
        <p:spPr>
          <a:xfrm>
            <a:off x="1847110" y="2695676"/>
            <a:ext cx="566555" cy="276999"/>
          </a:xfrm>
          <a:prstGeom prst="rect">
            <a:avLst/>
          </a:prstGeom>
          <a:noFill/>
        </p:spPr>
        <p:txBody>
          <a:bodyPr wrap="square" rtlCol="0">
            <a:spAutoFit/>
          </a:bodyPr>
          <a:lstStyle/>
          <a:p>
            <a:r>
              <a:rPr lang="en-US" sz="1200" dirty="0"/>
              <a:t>Why?</a:t>
            </a:r>
          </a:p>
        </p:txBody>
      </p:sp>
      <p:cxnSp>
        <p:nvCxnSpPr>
          <p:cNvPr id="72" name="Straight Arrow Connector 71">
            <a:extLst>
              <a:ext uri="{FF2B5EF4-FFF2-40B4-BE49-F238E27FC236}">
                <a16:creationId xmlns:a16="http://schemas.microsoft.com/office/drawing/2014/main" id="{75C5B720-DD12-4699-3116-9054B5A8FEF3}"/>
              </a:ext>
            </a:extLst>
          </p:cNvPr>
          <p:cNvCxnSpPr>
            <a:cxnSpLocks/>
          </p:cNvCxnSpPr>
          <p:nvPr/>
        </p:nvCxnSpPr>
        <p:spPr>
          <a:xfrm flipH="1" flipV="1">
            <a:off x="4534302" y="5840650"/>
            <a:ext cx="501477" cy="365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B62D72B-6C79-11E9-4D70-23A92D74B27D}"/>
              </a:ext>
            </a:extLst>
          </p:cNvPr>
          <p:cNvSpPr txBox="1"/>
          <p:nvPr/>
        </p:nvSpPr>
        <p:spPr>
          <a:xfrm>
            <a:off x="2905680" y="5352329"/>
            <a:ext cx="2259577" cy="523220"/>
          </a:xfrm>
          <a:prstGeom prst="rect">
            <a:avLst/>
          </a:prstGeom>
          <a:noFill/>
        </p:spPr>
        <p:txBody>
          <a:bodyPr wrap="square" rtlCol="0">
            <a:spAutoFit/>
          </a:bodyPr>
          <a:lstStyle/>
          <a:p>
            <a:pPr algn="ctr"/>
            <a:r>
              <a:rPr lang="en-US" sz="1400" b="1" dirty="0"/>
              <a:t>Didn’t know whether to Import or Export</a:t>
            </a:r>
            <a:endParaRPr lang="en-US" sz="1400" dirty="0"/>
          </a:p>
        </p:txBody>
      </p:sp>
      <p:sp>
        <p:nvSpPr>
          <p:cNvPr id="87" name="Arrow: Right 86">
            <a:extLst>
              <a:ext uri="{FF2B5EF4-FFF2-40B4-BE49-F238E27FC236}">
                <a16:creationId xmlns:a16="http://schemas.microsoft.com/office/drawing/2014/main" id="{BFB715AD-328F-3AD4-29BA-90A9D3EEBAED}"/>
              </a:ext>
            </a:extLst>
          </p:cNvPr>
          <p:cNvSpPr/>
          <p:nvPr/>
        </p:nvSpPr>
        <p:spPr>
          <a:xfrm>
            <a:off x="5670789" y="6167044"/>
            <a:ext cx="277218" cy="234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73A191EF-6F49-E805-ED27-A8B4DEC00BC3}"/>
              </a:ext>
            </a:extLst>
          </p:cNvPr>
          <p:cNvSpPr txBox="1"/>
          <p:nvPr/>
        </p:nvSpPr>
        <p:spPr>
          <a:xfrm>
            <a:off x="6013186" y="6099535"/>
            <a:ext cx="2731086" cy="369332"/>
          </a:xfrm>
          <a:prstGeom prst="rect">
            <a:avLst/>
          </a:prstGeom>
          <a:noFill/>
        </p:spPr>
        <p:txBody>
          <a:bodyPr wrap="square" rtlCol="0">
            <a:spAutoFit/>
          </a:bodyPr>
          <a:lstStyle/>
          <a:p>
            <a:pPr algn="ctr"/>
            <a:r>
              <a:rPr lang="en-US" b="1" dirty="0">
                <a:solidFill>
                  <a:srgbClr val="C00000"/>
                </a:solidFill>
              </a:rPr>
              <a:t>Target = Crop Price</a:t>
            </a:r>
            <a:endParaRPr lang="en-US" b="1" dirty="0">
              <a:solidFill>
                <a:srgbClr val="00B0F0"/>
              </a:solidFill>
            </a:endParaRPr>
          </a:p>
        </p:txBody>
      </p:sp>
      <p:cxnSp>
        <p:nvCxnSpPr>
          <p:cNvPr id="11" name="Connector: Elbow 10">
            <a:extLst>
              <a:ext uri="{FF2B5EF4-FFF2-40B4-BE49-F238E27FC236}">
                <a16:creationId xmlns:a16="http://schemas.microsoft.com/office/drawing/2014/main" id="{11E29884-4EC1-7850-004E-EADD5C8FCBDB}"/>
              </a:ext>
            </a:extLst>
          </p:cNvPr>
          <p:cNvCxnSpPr>
            <a:cxnSpLocks/>
            <a:endCxn id="12" idx="0"/>
          </p:cNvCxnSpPr>
          <p:nvPr/>
        </p:nvCxnSpPr>
        <p:spPr>
          <a:xfrm rot="5400000">
            <a:off x="2594013" y="1723741"/>
            <a:ext cx="419520" cy="10117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E43499F-B252-62EC-ABE9-473754F1EEE3}"/>
              </a:ext>
            </a:extLst>
          </p:cNvPr>
          <p:cNvSpPr txBox="1"/>
          <p:nvPr/>
        </p:nvSpPr>
        <p:spPr>
          <a:xfrm>
            <a:off x="3507223" y="2434241"/>
            <a:ext cx="1658034" cy="307777"/>
          </a:xfrm>
          <a:prstGeom prst="rect">
            <a:avLst/>
          </a:prstGeom>
          <a:noFill/>
        </p:spPr>
        <p:txBody>
          <a:bodyPr wrap="square" rtlCol="0">
            <a:spAutoFit/>
          </a:bodyPr>
          <a:lstStyle/>
          <a:p>
            <a:r>
              <a:rPr lang="en-US" sz="1400" b="1" dirty="0"/>
              <a:t>Over Supply</a:t>
            </a:r>
          </a:p>
        </p:txBody>
      </p:sp>
      <p:cxnSp>
        <p:nvCxnSpPr>
          <p:cNvPr id="19" name="Connector: Elbow 18">
            <a:extLst>
              <a:ext uri="{FF2B5EF4-FFF2-40B4-BE49-F238E27FC236}">
                <a16:creationId xmlns:a16="http://schemas.microsoft.com/office/drawing/2014/main" id="{B57C2954-6F38-08B2-A428-C1CD32F8C78A}"/>
              </a:ext>
            </a:extLst>
          </p:cNvPr>
          <p:cNvCxnSpPr>
            <a:cxnSpLocks/>
            <a:endCxn id="14" idx="0"/>
          </p:cNvCxnSpPr>
          <p:nvPr/>
        </p:nvCxnSpPr>
        <p:spPr>
          <a:xfrm rot="16200000" flipH="1">
            <a:off x="3615750" y="1713751"/>
            <a:ext cx="414386" cy="10265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DF02A3-7C82-C137-C54B-F00F64329D55}"/>
              </a:ext>
            </a:extLst>
          </p:cNvPr>
          <p:cNvSpPr txBox="1"/>
          <p:nvPr/>
        </p:nvSpPr>
        <p:spPr>
          <a:xfrm>
            <a:off x="2420879" y="1792654"/>
            <a:ext cx="1658034" cy="307777"/>
          </a:xfrm>
          <a:prstGeom prst="rect">
            <a:avLst/>
          </a:prstGeom>
          <a:noFill/>
        </p:spPr>
        <p:txBody>
          <a:bodyPr wrap="square" rtlCol="0">
            <a:spAutoFit/>
          </a:bodyPr>
          <a:lstStyle/>
          <a:p>
            <a:r>
              <a:rPr lang="en-US" sz="1400" b="1" dirty="0"/>
              <a:t>Crop Price Volatility</a:t>
            </a:r>
          </a:p>
        </p:txBody>
      </p:sp>
      <p:cxnSp>
        <p:nvCxnSpPr>
          <p:cNvPr id="25" name="Straight Arrow Connector 24">
            <a:extLst>
              <a:ext uri="{FF2B5EF4-FFF2-40B4-BE49-F238E27FC236}">
                <a16:creationId xmlns:a16="http://schemas.microsoft.com/office/drawing/2014/main" id="{D8F3DF18-B974-473E-DAC1-FE8F1FFAE9A5}"/>
              </a:ext>
            </a:extLst>
          </p:cNvPr>
          <p:cNvCxnSpPr>
            <a:cxnSpLocks/>
            <a:stCxn id="3" idx="2"/>
            <a:endCxn id="24" idx="0"/>
          </p:cNvCxnSpPr>
          <p:nvPr/>
        </p:nvCxnSpPr>
        <p:spPr>
          <a:xfrm flipH="1">
            <a:off x="3249896" y="1461140"/>
            <a:ext cx="4893" cy="33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78193A-3F61-465C-5909-347B6CFFF109}"/>
              </a:ext>
            </a:extLst>
          </p:cNvPr>
          <p:cNvSpPr txBox="1"/>
          <p:nvPr/>
        </p:nvSpPr>
        <p:spPr>
          <a:xfrm>
            <a:off x="79170" y="3180843"/>
            <a:ext cx="1389712" cy="523220"/>
          </a:xfrm>
          <a:prstGeom prst="rect">
            <a:avLst/>
          </a:prstGeom>
          <a:noFill/>
        </p:spPr>
        <p:txBody>
          <a:bodyPr wrap="square" rtlCol="0">
            <a:spAutoFit/>
          </a:bodyPr>
          <a:lstStyle/>
          <a:p>
            <a:pPr algn="ctr"/>
            <a:r>
              <a:rPr lang="en-US" sz="1400" dirty="0"/>
              <a:t>Low Production</a:t>
            </a:r>
          </a:p>
          <a:p>
            <a:pPr algn="ctr"/>
            <a:r>
              <a:rPr lang="en-US" sz="1400" dirty="0"/>
              <a:t>From Farmers</a:t>
            </a:r>
          </a:p>
        </p:txBody>
      </p:sp>
      <p:cxnSp>
        <p:nvCxnSpPr>
          <p:cNvPr id="38" name="Connector: Elbow 37">
            <a:extLst>
              <a:ext uri="{FF2B5EF4-FFF2-40B4-BE49-F238E27FC236}">
                <a16:creationId xmlns:a16="http://schemas.microsoft.com/office/drawing/2014/main" id="{77AC1467-2F1E-CA34-1CF8-CF7F00EB8B1A}"/>
              </a:ext>
            </a:extLst>
          </p:cNvPr>
          <p:cNvCxnSpPr>
            <a:stCxn id="12" idx="2"/>
            <a:endCxn id="33" idx="0"/>
          </p:cNvCxnSpPr>
          <p:nvPr/>
        </p:nvCxnSpPr>
        <p:spPr>
          <a:xfrm rot="5400000">
            <a:off x="1319118" y="2202061"/>
            <a:ext cx="433691" cy="152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11E6C82-0931-C7D2-980C-C336762DD163}"/>
              </a:ext>
            </a:extLst>
          </p:cNvPr>
          <p:cNvSpPr txBox="1"/>
          <p:nvPr/>
        </p:nvSpPr>
        <p:spPr>
          <a:xfrm>
            <a:off x="2155354" y="3189693"/>
            <a:ext cx="1389712" cy="523220"/>
          </a:xfrm>
          <a:prstGeom prst="rect">
            <a:avLst/>
          </a:prstGeom>
          <a:noFill/>
        </p:spPr>
        <p:txBody>
          <a:bodyPr wrap="square" rtlCol="0">
            <a:spAutoFit/>
          </a:bodyPr>
          <a:lstStyle/>
          <a:p>
            <a:pPr algn="ctr"/>
            <a:r>
              <a:rPr lang="en-US" sz="1400" dirty="0"/>
              <a:t>Low Supply from Import</a:t>
            </a:r>
          </a:p>
        </p:txBody>
      </p:sp>
      <p:cxnSp>
        <p:nvCxnSpPr>
          <p:cNvPr id="47" name="Connector: Elbow 46">
            <a:extLst>
              <a:ext uri="{FF2B5EF4-FFF2-40B4-BE49-F238E27FC236}">
                <a16:creationId xmlns:a16="http://schemas.microsoft.com/office/drawing/2014/main" id="{2E139673-6F1A-0B47-E4C7-29FD446AFAB0}"/>
              </a:ext>
            </a:extLst>
          </p:cNvPr>
          <p:cNvCxnSpPr>
            <a:stCxn id="12" idx="2"/>
            <a:endCxn id="44" idx="0"/>
          </p:cNvCxnSpPr>
          <p:nvPr/>
        </p:nvCxnSpPr>
        <p:spPr>
          <a:xfrm rot="16200000" flipH="1">
            <a:off x="2352784" y="2692266"/>
            <a:ext cx="442541" cy="552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3EB36CF-1E0E-2FB5-E9D3-33A23508C4FA}"/>
              </a:ext>
            </a:extLst>
          </p:cNvPr>
          <p:cNvSpPr txBox="1"/>
          <p:nvPr/>
        </p:nvSpPr>
        <p:spPr>
          <a:xfrm>
            <a:off x="2353206" y="3755275"/>
            <a:ext cx="566555" cy="276999"/>
          </a:xfrm>
          <a:prstGeom prst="rect">
            <a:avLst/>
          </a:prstGeom>
          <a:noFill/>
        </p:spPr>
        <p:txBody>
          <a:bodyPr wrap="square" rtlCol="0">
            <a:spAutoFit/>
          </a:bodyPr>
          <a:lstStyle/>
          <a:p>
            <a:r>
              <a:rPr lang="en-US" sz="1200" dirty="0"/>
              <a:t>Why?</a:t>
            </a:r>
          </a:p>
        </p:txBody>
      </p:sp>
      <p:sp>
        <p:nvSpPr>
          <p:cNvPr id="57" name="TextBox 56">
            <a:extLst>
              <a:ext uri="{FF2B5EF4-FFF2-40B4-BE49-F238E27FC236}">
                <a16:creationId xmlns:a16="http://schemas.microsoft.com/office/drawing/2014/main" id="{652D1177-5CC2-A7D7-8166-5592625B95CB}"/>
              </a:ext>
            </a:extLst>
          </p:cNvPr>
          <p:cNvSpPr txBox="1"/>
          <p:nvPr/>
        </p:nvSpPr>
        <p:spPr>
          <a:xfrm>
            <a:off x="1694438" y="4324806"/>
            <a:ext cx="2320139" cy="523220"/>
          </a:xfrm>
          <a:prstGeom prst="rect">
            <a:avLst/>
          </a:prstGeom>
          <a:noFill/>
        </p:spPr>
        <p:txBody>
          <a:bodyPr wrap="square" rtlCol="0">
            <a:spAutoFit/>
          </a:bodyPr>
          <a:lstStyle/>
          <a:p>
            <a:pPr algn="ctr"/>
            <a:r>
              <a:rPr lang="en-US" sz="1400" dirty="0"/>
              <a:t>Within short time it was not possible to import</a:t>
            </a:r>
          </a:p>
        </p:txBody>
      </p:sp>
      <p:cxnSp>
        <p:nvCxnSpPr>
          <p:cNvPr id="59" name="Straight Arrow Connector 58">
            <a:extLst>
              <a:ext uri="{FF2B5EF4-FFF2-40B4-BE49-F238E27FC236}">
                <a16:creationId xmlns:a16="http://schemas.microsoft.com/office/drawing/2014/main" id="{C10F2B78-1763-E0BA-0567-37196935A2FB}"/>
              </a:ext>
            </a:extLst>
          </p:cNvPr>
          <p:cNvCxnSpPr>
            <a:stCxn id="44" idx="2"/>
            <a:endCxn id="57" idx="0"/>
          </p:cNvCxnSpPr>
          <p:nvPr/>
        </p:nvCxnSpPr>
        <p:spPr>
          <a:xfrm>
            <a:off x="2850210" y="3712913"/>
            <a:ext cx="4298" cy="611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7DFF06F-1BB2-AED7-CA8C-686FF96C9612}"/>
              </a:ext>
            </a:extLst>
          </p:cNvPr>
          <p:cNvCxnSpPr>
            <a:cxnSpLocks/>
            <a:stCxn id="57" idx="2"/>
            <a:endCxn id="82" idx="0"/>
          </p:cNvCxnSpPr>
          <p:nvPr/>
        </p:nvCxnSpPr>
        <p:spPr>
          <a:xfrm rot="16200000" flipH="1">
            <a:off x="3192837" y="4509696"/>
            <a:ext cx="504303" cy="1180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3D31FA90-6995-3E06-16D2-888A417AE2DE}"/>
              </a:ext>
            </a:extLst>
          </p:cNvPr>
          <p:cNvCxnSpPr>
            <a:stCxn id="14" idx="2"/>
            <a:endCxn id="18" idx="0"/>
          </p:cNvCxnSpPr>
          <p:nvPr/>
        </p:nvCxnSpPr>
        <p:spPr>
          <a:xfrm rot="16200000" flipH="1">
            <a:off x="4459335" y="2618922"/>
            <a:ext cx="213887" cy="460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CDF2588-9BAD-B4A6-3A58-9F9E1F61B74A}"/>
              </a:ext>
            </a:extLst>
          </p:cNvPr>
          <p:cNvSpPr txBox="1"/>
          <p:nvPr/>
        </p:nvSpPr>
        <p:spPr>
          <a:xfrm>
            <a:off x="3249896" y="3549672"/>
            <a:ext cx="1389712" cy="523220"/>
          </a:xfrm>
          <a:prstGeom prst="rect">
            <a:avLst/>
          </a:prstGeom>
          <a:noFill/>
        </p:spPr>
        <p:txBody>
          <a:bodyPr wrap="square" rtlCol="0">
            <a:spAutoFit/>
          </a:bodyPr>
          <a:lstStyle/>
          <a:p>
            <a:pPr algn="ctr"/>
            <a:r>
              <a:rPr lang="en-US" sz="1400" dirty="0"/>
              <a:t>Not Enough</a:t>
            </a:r>
          </a:p>
          <a:p>
            <a:pPr algn="ctr"/>
            <a:r>
              <a:rPr lang="en-US" sz="1400" dirty="0"/>
              <a:t>Storage</a:t>
            </a:r>
          </a:p>
        </p:txBody>
      </p:sp>
      <p:sp>
        <p:nvSpPr>
          <p:cNvPr id="80" name="TextBox 79">
            <a:extLst>
              <a:ext uri="{FF2B5EF4-FFF2-40B4-BE49-F238E27FC236}">
                <a16:creationId xmlns:a16="http://schemas.microsoft.com/office/drawing/2014/main" id="{F6806FE2-24F0-0B40-77A1-E7FB1675C0D2}"/>
              </a:ext>
            </a:extLst>
          </p:cNvPr>
          <p:cNvSpPr txBox="1"/>
          <p:nvPr/>
        </p:nvSpPr>
        <p:spPr>
          <a:xfrm>
            <a:off x="4959453" y="3518377"/>
            <a:ext cx="1389712" cy="523220"/>
          </a:xfrm>
          <a:prstGeom prst="rect">
            <a:avLst/>
          </a:prstGeom>
          <a:noFill/>
        </p:spPr>
        <p:txBody>
          <a:bodyPr wrap="square" rtlCol="0">
            <a:spAutoFit/>
          </a:bodyPr>
          <a:lstStyle/>
          <a:p>
            <a:pPr algn="ctr"/>
            <a:r>
              <a:rPr lang="en-US" sz="1400" dirty="0"/>
              <a:t>Export Restriction</a:t>
            </a:r>
          </a:p>
        </p:txBody>
      </p:sp>
      <p:sp>
        <p:nvSpPr>
          <p:cNvPr id="86" name="TextBox 85">
            <a:extLst>
              <a:ext uri="{FF2B5EF4-FFF2-40B4-BE49-F238E27FC236}">
                <a16:creationId xmlns:a16="http://schemas.microsoft.com/office/drawing/2014/main" id="{2A1FE3B6-ABAE-5519-3D96-A45627DB49E6}"/>
              </a:ext>
            </a:extLst>
          </p:cNvPr>
          <p:cNvSpPr txBox="1"/>
          <p:nvPr/>
        </p:nvSpPr>
        <p:spPr>
          <a:xfrm>
            <a:off x="4336240" y="4273312"/>
            <a:ext cx="2320139" cy="523220"/>
          </a:xfrm>
          <a:prstGeom prst="rect">
            <a:avLst/>
          </a:prstGeom>
          <a:noFill/>
        </p:spPr>
        <p:txBody>
          <a:bodyPr wrap="square" rtlCol="0">
            <a:spAutoFit/>
          </a:bodyPr>
          <a:lstStyle/>
          <a:p>
            <a:pPr algn="ctr"/>
            <a:r>
              <a:rPr lang="en-US" sz="1400" dirty="0"/>
              <a:t>Within short time it was not possible to lift Restriction</a:t>
            </a:r>
          </a:p>
        </p:txBody>
      </p:sp>
      <p:cxnSp>
        <p:nvCxnSpPr>
          <p:cNvPr id="89" name="Connector: Elbow 88">
            <a:extLst>
              <a:ext uri="{FF2B5EF4-FFF2-40B4-BE49-F238E27FC236}">
                <a16:creationId xmlns:a16="http://schemas.microsoft.com/office/drawing/2014/main" id="{B3AB23B6-4585-329D-020B-595DAFAF3A9E}"/>
              </a:ext>
            </a:extLst>
          </p:cNvPr>
          <p:cNvCxnSpPr>
            <a:stCxn id="86" idx="2"/>
            <a:endCxn id="60" idx="0"/>
          </p:cNvCxnSpPr>
          <p:nvPr/>
        </p:nvCxnSpPr>
        <p:spPr>
          <a:xfrm rot="5400000">
            <a:off x="4487992" y="4344010"/>
            <a:ext cx="555797" cy="14608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F9AE7DB3-65F5-150F-FF79-466047A25C94}"/>
              </a:ext>
            </a:extLst>
          </p:cNvPr>
          <p:cNvCxnSpPr>
            <a:stCxn id="18" idx="2"/>
            <a:endCxn id="79" idx="0"/>
          </p:cNvCxnSpPr>
          <p:nvPr/>
        </p:nvCxnSpPr>
        <p:spPr>
          <a:xfrm rot="5400000">
            <a:off x="4227540" y="2980895"/>
            <a:ext cx="285990" cy="851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14FB49B7-E11D-E00E-66B0-0F72BB0D4B58}"/>
              </a:ext>
            </a:extLst>
          </p:cNvPr>
          <p:cNvCxnSpPr>
            <a:stCxn id="18" idx="2"/>
            <a:endCxn id="80" idx="0"/>
          </p:cNvCxnSpPr>
          <p:nvPr/>
        </p:nvCxnSpPr>
        <p:spPr>
          <a:xfrm rot="16200000" flipH="1">
            <a:off x="5097966" y="2962033"/>
            <a:ext cx="254695" cy="8579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39271D6-8ACB-8ED3-E300-2A7D30B8BB90}"/>
              </a:ext>
            </a:extLst>
          </p:cNvPr>
          <p:cNvCxnSpPr>
            <a:stCxn id="80" idx="2"/>
            <a:endCxn id="86" idx="0"/>
          </p:cNvCxnSpPr>
          <p:nvPr/>
        </p:nvCxnSpPr>
        <p:spPr>
          <a:xfrm rot="5400000">
            <a:off x="5459453" y="4078455"/>
            <a:ext cx="231715" cy="1579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1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7EEC-73E3-4247-7251-6BE62DF63E25}"/>
              </a:ext>
            </a:extLst>
          </p:cNvPr>
          <p:cNvSpPr>
            <a:spLocks noGrp="1"/>
          </p:cNvSpPr>
          <p:nvPr>
            <p:ph type="title"/>
          </p:nvPr>
        </p:nvSpPr>
        <p:spPr/>
        <p:txBody>
          <a:bodyPr>
            <a:normAutofit/>
          </a:bodyPr>
          <a:lstStyle/>
          <a:p>
            <a:r>
              <a:rPr lang="en-US" sz="3200" dirty="0"/>
              <a:t>MIST’s target is to assess the Crop price of different crop</a:t>
            </a:r>
          </a:p>
        </p:txBody>
      </p:sp>
      <p:sp>
        <p:nvSpPr>
          <p:cNvPr id="3" name="TextBox 2">
            <a:extLst>
              <a:ext uri="{FF2B5EF4-FFF2-40B4-BE49-F238E27FC236}">
                <a16:creationId xmlns:a16="http://schemas.microsoft.com/office/drawing/2014/main" id="{285BF430-80E1-43E8-1800-DA51DC3B354F}"/>
              </a:ext>
            </a:extLst>
          </p:cNvPr>
          <p:cNvSpPr txBox="1"/>
          <p:nvPr/>
        </p:nvSpPr>
        <p:spPr>
          <a:xfrm>
            <a:off x="4943011" y="2565708"/>
            <a:ext cx="2126444" cy="707886"/>
          </a:xfrm>
          <a:prstGeom prst="rect">
            <a:avLst/>
          </a:prstGeom>
          <a:noFill/>
        </p:spPr>
        <p:txBody>
          <a:bodyPr wrap="square" rtlCol="0">
            <a:spAutoFit/>
          </a:bodyPr>
          <a:lstStyle/>
          <a:p>
            <a:pPr algn="ctr"/>
            <a:r>
              <a:rPr lang="en-US" sz="2000" b="1" dirty="0">
                <a:solidFill>
                  <a:srgbClr val="C00000"/>
                </a:solidFill>
              </a:rPr>
              <a:t>Target</a:t>
            </a:r>
          </a:p>
          <a:p>
            <a:pPr algn="ctr"/>
            <a:r>
              <a:rPr lang="en-US" sz="2000" b="1" dirty="0">
                <a:solidFill>
                  <a:srgbClr val="00B0F0"/>
                </a:solidFill>
              </a:rPr>
              <a:t>Crop Price (Corn)</a:t>
            </a:r>
          </a:p>
        </p:txBody>
      </p:sp>
      <p:sp>
        <p:nvSpPr>
          <p:cNvPr id="4" name="TextBox 3">
            <a:extLst>
              <a:ext uri="{FF2B5EF4-FFF2-40B4-BE49-F238E27FC236}">
                <a16:creationId xmlns:a16="http://schemas.microsoft.com/office/drawing/2014/main" id="{8B8F48BD-990D-6CDE-2499-D627B9B1A4FE}"/>
              </a:ext>
            </a:extLst>
          </p:cNvPr>
          <p:cNvSpPr txBox="1"/>
          <p:nvPr/>
        </p:nvSpPr>
        <p:spPr>
          <a:xfrm>
            <a:off x="5477305" y="3897488"/>
            <a:ext cx="1223300" cy="646331"/>
          </a:xfrm>
          <a:prstGeom prst="rect">
            <a:avLst/>
          </a:prstGeom>
          <a:noFill/>
          <a:ln>
            <a:solidFill>
              <a:schemeClr val="accent1">
                <a:shade val="50000"/>
              </a:schemeClr>
            </a:solidFill>
          </a:ln>
        </p:spPr>
        <p:txBody>
          <a:bodyPr wrap="square" rtlCol="0">
            <a:spAutoFit/>
          </a:bodyPr>
          <a:lstStyle/>
          <a:p>
            <a:r>
              <a:rPr lang="en-US" dirty="0"/>
              <a:t>Harvesting Scenario</a:t>
            </a:r>
          </a:p>
        </p:txBody>
      </p:sp>
      <p:sp>
        <p:nvSpPr>
          <p:cNvPr id="5" name="TextBox 4">
            <a:extLst>
              <a:ext uri="{FF2B5EF4-FFF2-40B4-BE49-F238E27FC236}">
                <a16:creationId xmlns:a16="http://schemas.microsoft.com/office/drawing/2014/main" id="{B9055CD9-5AAD-7F6B-E671-86077E783B0B}"/>
              </a:ext>
            </a:extLst>
          </p:cNvPr>
          <p:cNvSpPr txBox="1"/>
          <p:nvPr/>
        </p:nvSpPr>
        <p:spPr>
          <a:xfrm>
            <a:off x="2141558" y="3909019"/>
            <a:ext cx="1895354" cy="369332"/>
          </a:xfrm>
          <a:prstGeom prst="rect">
            <a:avLst/>
          </a:prstGeom>
          <a:noFill/>
          <a:ln>
            <a:solidFill>
              <a:schemeClr val="accent1">
                <a:shade val="50000"/>
              </a:schemeClr>
            </a:solidFill>
          </a:ln>
        </p:spPr>
        <p:txBody>
          <a:bodyPr wrap="square" rtlCol="0">
            <a:spAutoFit/>
          </a:bodyPr>
          <a:lstStyle/>
          <a:p>
            <a:r>
              <a:rPr lang="en-US" dirty="0"/>
              <a:t>Region</a:t>
            </a:r>
          </a:p>
        </p:txBody>
      </p:sp>
      <p:sp>
        <p:nvSpPr>
          <p:cNvPr id="8" name="TextBox 7">
            <a:extLst>
              <a:ext uri="{FF2B5EF4-FFF2-40B4-BE49-F238E27FC236}">
                <a16:creationId xmlns:a16="http://schemas.microsoft.com/office/drawing/2014/main" id="{C9B297FC-D528-E752-8F5B-659E15401D58}"/>
              </a:ext>
            </a:extLst>
          </p:cNvPr>
          <p:cNvSpPr txBox="1"/>
          <p:nvPr/>
        </p:nvSpPr>
        <p:spPr>
          <a:xfrm>
            <a:off x="5304397" y="5155338"/>
            <a:ext cx="2243773"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What is harvested</a:t>
            </a:r>
          </a:p>
          <a:p>
            <a:pPr marL="285750" indent="-285750">
              <a:buFont typeface="Arial" panose="020B0604020202020204" pitchFamily="34" charset="0"/>
              <a:buChar char="•"/>
            </a:pPr>
            <a:r>
              <a:rPr lang="en-US" dirty="0"/>
              <a:t>What is not harvested</a:t>
            </a:r>
          </a:p>
        </p:txBody>
      </p:sp>
      <p:cxnSp>
        <p:nvCxnSpPr>
          <p:cNvPr id="9" name="Connector: Elbow 8">
            <a:extLst>
              <a:ext uri="{FF2B5EF4-FFF2-40B4-BE49-F238E27FC236}">
                <a16:creationId xmlns:a16="http://schemas.microsoft.com/office/drawing/2014/main" id="{5E0754A4-5F21-5246-2022-9099128EA45D}"/>
              </a:ext>
            </a:extLst>
          </p:cNvPr>
          <p:cNvCxnSpPr>
            <a:cxnSpLocks/>
            <a:stCxn id="4" idx="2"/>
            <a:endCxn id="8" idx="0"/>
          </p:cNvCxnSpPr>
          <p:nvPr/>
        </p:nvCxnSpPr>
        <p:spPr>
          <a:xfrm rot="16200000" flipH="1">
            <a:off x="5951860" y="4680913"/>
            <a:ext cx="611519" cy="3373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D1BF064-338B-BF11-66F6-1243E061F385}"/>
              </a:ext>
            </a:extLst>
          </p:cNvPr>
          <p:cNvCxnSpPr>
            <a:cxnSpLocks/>
            <a:stCxn id="3" idx="2"/>
            <a:endCxn id="5" idx="0"/>
          </p:cNvCxnSpPr>
          <p:nvPr/>
        </p:nvCxnSpPr>
        <p:spPr>
          <a:xfrm rot="5400000">
            <a:off x="4230022" y="2132807"/>
            <a:ext cx="635425" cy="29169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329E4BC-67A7-FE3C-BFA9-5098F3177244}"/>
              </a:ext>
            </a:extLst>
          </p:cNvPr>
          <p:cNvCxnSpPr>
            <a:cxnSpLocks/>
            <a:stCxn id="3" idx="2"/>
            <a:endCxn id="4" idx="0"/>
          </p:cNvCxnSpPr>
          <p:nvPr/>
        </p:nvCxnSpPr>
        <p:spPr>
          <a:xfrm rot="16200000" flipH="1">
            <a:off x="5735647" y="3544180"/>
            <a:ext cx="623894" cy="827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AE728A-2274-179B-AA8D-E9F9B47B96CB}"/>
              </a:ext>
            </a:extLst>
          </p:cNvPr>
          <p:cNvSpPr txBox="1"/>
          <p:nvPr/>
        </p:nvSpPr>
        <p:spPr>
          <a:xfrm>
            <a:off x="8165489" y="3920703"/>
            <a:ext cx="2607286" cy="369332"/>
          </a:xfrm>
          <a:prstGeom prst="rect">
            <a:avLst/>
          </a:prstGeom>
          <a:noFill/>
          <a:ln>
            <a:solidFill>
              <a:schemeClr val="accent1">
                <a:shade val="50000"/>
              </a:schemeClr>
            </a:solidFill>
          </a:ln>
        </p:spPr>
        <p:txBody>
          <a:bodyPr wrap="square" rtlCol="0">
            <a:spAutoFit/>
          </a:bodyPr>
          <a:lstStyle/>
          <a:p>
            <a:r>
              <a:rPr lang="en-US" dirty="0"/>
              <a:t>Weather Condition</a:t>
            </a:r>
          </a:p>
        </p:txBody>
      </p:sp>
      <p:cxnSp>
        <p:nvCxnSpPr>
          <p:cNvPr id="13" name="Connector: Elbow 12">
            <a:extLst>
              <a:ext uri="{FF2B5EF4-FFF2-40B4-BE49-F238E27FC236}">
                <a16:creationId xmlns:a16="http://schemas.microsoft.com/office/drawing/2014/main" id="{FEEB8C75-E9BA-B094-11E7-C871D7D9CFC8}"/>
              </a:ext>
            </a:extLst>
          </p:cNvPr>
          <p:cNvCxnSpPr>
            <a:cxnSpLocks/>
            <a:stCxn id="3" idx="2"/>
            <a:endCxn id="12" idx="0"/>
          </p:cNvCxnSpPr>
          <p:nvPr/>
        </p:nvCxnSpPr>
        <p:spPr>
          <a:xfrm rot="16200000" flipH="1">
            <a:off x="7414128" y="1865698"/>
            <a:ext cx="647109" cy="34628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1505B35-154C-C161-A3DB-E6D6902FEE7D}"/>
              </a:ext>
            </a:extLst>
          </p:cNvPr>
          <p:cNvSpPr txBox="1"/>
          <p:nvPr/>
        </p:nvSpPr>
        <p:spPr>
          <a:xfrm>
            <a:off x="8810712" y="4629368"/>
            <a:ext cx="2047788"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Flood</a:t>
            </a:r>
          </a:p>
          <a:p>
            <a:pPr marL="285750" indent="-285750">
              <a:buFont typeface="Arial" panose="020B0604020202020204" pitchFamily="34" charset="0"/>
              <a:buChar char="•"/>
            </a:pPr>
            <a:r>
              <a:rPr lang="en-US" dirty="0"/>
              <a:t>Rain</a:t>
            </a:r>
          </a:p>
          <a:p>
            <a:pPr marL="285750" indent="-285750">
              <a:buFont typeface="Arial" panose="020B0604020202020204" pitchFamily="34" charset="0"/>
              <a:buChar char="•"/>
            </a:pPr>
            <a:r>
              <a:rPr lang="en-US" dirty="0"/>
              <a:t>Snow</a:t>
            </a:r>
          </a:p>
        </p:txBody>
      </p:sp>
      <p:cxnSp>
        <p:nvCxnSpPr>
          <p:cNvPr id="15" name="Connector: Elbow 14">
            <a:extLst>
              <a:ext uri="{FF2B5EF4-FFF2-40B4-BE49-F238E27FC236}">
                <a16:creationId xmlns:a16="http://schemas.microsoft.com/office/drawing/2014/main" id="{734FFDE5-B80F-3F77-238D-8D5AA71195D2}"/>
              </a:ext>
            </a:extLst>
          </p:cNvPr>
          <p:cNvCxnSpPr>
            <a:cxnSpLocks/>
            <a:stCxn id="12" idx="2"/>
            <a:endCxn id="14" idx="0"/>
          </p:cNvCxnSpPr>
          <p:nvPr/>
        </p:nvCxnSpPr>
        <p:spPr>
          <a:xfrm rot="16200000" flipH="1">
            <a:off x="9482203" y="4276964"/>
            <a:ext cx="339333" cy="3654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8F503B7A-E02D-B278-4644-D7F4AED162B0}"/>
              </a:ext>
            </a:extLst>
          </p:cNvPr>
          <p:cNvSpPr txBox="1">
            <a:spLocks/>
          </p:cNvSpPr>
          <p:nvPr/>
        </p:nvSpPr>
        <p:spPr>
          <a:xfrm>
            <a:off x="3851325" y="1605276"/>
            <a:ext cx="4121075" cy="117523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Identified the data required to address Target: </a:t>
            </a:r>
            <a:br>
              <a:rPr lang="en-US" sz="1600" dirty="0"/>
            </a:br>
            <a:r>
              <a:rPr lang="en-US" sz="1600" dirty="0"/>
              <a:t>Do Critical thinking on Target: </a:t>
            </a:r>
          </a:p>
        </p:txBody>
      </p:sp>
    </p:spTree>
    <p:extLst>
      <p:ext uri="{BB962C8B-B14F-4D97-AF65-F5344CB8AC3E}">
        <p14:creationId xmlns:p14="http://schemas.microsoft.com/office/powerpoint/2010/main" val="24653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par>
                                <p:cTn id="34" presetID="22" presetClass="entr" presetSubtype="1"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up)">
                                      <p:cBhvr>
                                        <p:cTn id="49" dur="500"/>
                                        <p:tgtEl>
                                          <p:spTgt spid="1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8" grpId="0" animBg="1"/>
      <p:bldP spid="12" grpId="0" animBg="1"/>
      <p:bldP spid="14"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35" name="Group 10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0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0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1026" name="Picture 2" descr="Map&#10;&#10;Description automatically generated with low confidence">
            <a:extLst>
              <a:ext uri="{FF2B5EF4-FFF2-40B4-BE49-F238E27FC236}">
                <a16:creationId xmlns:a16="http://schemas.microsoft.com/office/drawing/2014/main" id="{F99419A7-D707-E692-2CAC-A641890C5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685800"/>
            <a:ext cx="6210300" cy="3403600"/>
          </a:xfrm>
          <a:prstGeom prst="rect">
            <a:avLst/>
          </a:prstGeom>
        </p:spPr>
      </p:pic>
      <p:sp>
        <p:nvSpPr>
          <p:cNvPr id="2" name="Title 1">
            <a:extLst>
              <a:ext uri="{FF2B5EF4-FFF2-40B4-BE49-F238E27FC236}">
                <a16:creationId xmlns:a16="http://schemas.microsoft.com/office/drawing/2014/main" id="{A3A1FCE3-1D4F-EF9F-B550-385855DE295C}"/>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kern="1200" dirty="0">
                <a:solidFill>
                  <a:srgbClr val="FFFFFF"/>
                </a:solidFill>
                <a:latin typeface="+mj-lt"/>
                <a:ea typeface="+mj-ea"/>
                <a:cs typeface="+mj-cs"/>
              </a:rPr>
              <a:t>Corn Price history data.</a:t>
            </a:r>
          </a:p>
        </p:txBody>
      </p:sp>
      <p:pic>
        <p:nvPicPr>
          <p:cNvPr id="4" name="Picture 3">
            <a:extLst>
              <a:ext uri="{FF2B5EF4-FFF2-40B4-BE49-F238E27FC236}">
                <a16:creationId xmlns:a16="http://schemas.microsoft.com/office/drawing/2014/main" id="{8EB20A06-E395-6A3D-08A5-87F20E431DE6}"/>
              </a:ext>
            </a:extLst>
          </p:cNvPr>
          <p:cNvPicPr>
            <a:picLocks noChangeAspect="1"/>
          </p:cNvPicPr>
          <p:nvPr/>
        </p:nvPicPr>
        <p:blipFill>
          <a:blip r:embed="rId4"/>
          <a:stretch>
            <a:fillRect/>
          </a:stretch>
        </p:blipFill>
        <p:spPr>
          <a:xfrm>
            <a:off x="5010742" y="4233080"/>
            <a:ext cx="6838358" cy="1679087"/>
          </a:xfrm>
          <a:prstGeom prst="rect">
            <a:avLst/>
          </a:prstGeom>
        </p:spPr>
      </p:pic>
    </p:spTree>
    <p:extLst>
      <p:ext uri="{BB962C8B-B14F-4D97-AF65-F5344CB8AC3E}">
        <p14:creationId xmlns:p14="http://schemas.microsoft.com/office/powerpoint/2010/main" val="318785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ere is Artificial Intelligence Used Today? | by Roger Brown | Becoming  Human: Artificial Intelligence Magazine">
            <a:extLst>
              <a:ext uri="{FF2B5EF4-FFF2-40B4-BE49-F238E27FC236}">
                <a16:creationId xmlns:a16="http://schemas.microsoft.com/office/drawing/2014/main" id="{40051506-E949-1566-7AF0-560C0DFD40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88A45F-EBE3-FBFF-693E-894125FBD447}"/>
              </a:ext>
            </a:extLst>
          </p:cNvPr>
          <p:cNvSpPr txBox="1"/>
          <p:nvPr/>
        </p:nvSpPr>
        <p:spPr>
          <a:xfrm>
            <a:off x="474345" y="3388994"/>
            <a:ext cx="4863465" cy="1242853"/>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ct val="0"/>
              </a:spcBef>
              <a:spcAft>
                <a:spcPts val="600"/>
              </a:spcAft>
            </a:pPr>
            <a:r>
              <a:rPr lang="en-US" sz="5400" dirty="0">
                <a:solidFill>
                  <a:srgbClr val="FFFFFF"/>
                </a:solidFill>
                <a:latin typeface="Arial Black" panose="020B0A04020102020204" pitchFamily="34" charset="0"/>
                <a:ea typeface="+mj-ea"/>
                <a:cs typeface="+mj-cs"/>
              </a:rPr>
              <a:t>So lets Run with a Robot AI…..</a:t>
            </a:r>
          </a:p>
        </p:txBody>
      </p:sp>
    </p:spTree>
    <p:extLst>
      <p:ext uri="{BB962C8B-B14F-4D97-AF65-F5344CB8AC3E}">
        <p14:creationId xmlns:p14="http://schemas.microsoft.com/office/powerpoint/2010/main" val="130767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normAutofit/>
          </a:bodyPr>
          <a:lstStyle/>
          <a:p>
            <a:r>
              <a:rPr lang="en-US" dirty="0"/>
              <a:t>Get the Decision with 4 steps</a:t>
            </a:r>
          </a:p>
        </p:txBody>
      </p:sp>
      <p:sp>
        <p:nvSpPr>
          <p:cNvPr id="4" name="TextBox 3">
            <a:extLst>
              <a:ext uri="{FF2B5EF4-FFF2-40B4-BE49-F238E27FC236}">
                <a16:creationId xmlns:a16="http://schemas.microsoft.com/office/drawing/2014/main" id="{DA74CD85-9F5E-052E-904B-537652F97685}"/>
              </a:ext>
            </a:extLst>
          </p:cNvPr>
          <p:cNvSpPr txBox="1"/>
          <p:nvPr/>
        </p:nvSpPr>
        <p:spPr>
          <a:xfrm>
            <a:off x="874394" y="1411605"/>
            <a:ext cx="10664191" cy="1200329"/>
          </a:xfrm>
          <a:prstGeom prst="rect">
            <a:avLst/>
          </a:prstGeom>
          <a:noFill/>
        </p:spPr>
        <p:txBody>
          <a:bodyPr wrap="square" rtlCol="0">
            <a:spAutoFit/>
          </a:bodyPr>
          <a:lstStyle/>
          <a:p>
            <a:pPr marL="342900" indent="-342900">
              <a:buFont typeface="+mj-lt"/>
              <a:buAutoNum type="arabicPeriod"/>
            </a:pPr>
            <a:r>
              <a:rPr lang="en-US" dirty="0"/>
              <a:t>Login</a:t>
            </a:r>
          </a:p>
          <a:p>
            <a:pPr marL="342900" indent="-342900">
              <a:buFont typeface="+mj-lt"/>
              <a:buAutoNum type="arabicPeriod"/>
            </a:pPr>
            <a:r>
              <a:rPr lang="en-US" dirty="0"/>
              <a:t>Name Project “</a:t>
            </a:r>
            <a:r>
              <a:rPr lang="en-US" dirty="0" err="1"/>
              <a:t>Agriculture”and</a:t>
            </a:r>
            <a:r>
              <a:rPr lang="en-US" dirty="0"/>
              <a:t> Solution Name “Crop Import Export”</a:t>
            </a:r>
            <a:r>
              <a:rPr lang="en-US" dirty="0">
                <a:sym typeface="Wingdings" panose="05000000000000000000" pitchFamily="2" charset="2"/>
              </a:rPr>
              <a:t> Version 1.0 Solution type: </a:t>
            </a:r>
            <a:r>
              <a:rPr lang="en-US" dirty="0" err="1">
                <a:sym typeface="Wingdings" panose="05000000000000000000" pitchFamily="2" charset="2"/>
              </a:rPr>
              <a:t>ClassificationClick</a:t>
            </a:r>
            <a:r>
              <a:rPr lang="en-US" dirty="0">
                <a:sym typeface="Wingdings" panose="05000000000000000000" pitchFamily="2" charset="2"/>
              </a:rPr>
              <a:t> create project</a:t>
            </a:r>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9A721B57-9135-D980-3909-24F87D4ED42B}"/>
              </a:ext>
            </a:extLst>
          </p:cNvPr>
          <p:cNvSpPr txBox="1"/>
          <p:nvPr/>
        </p:nvSpPr>
        <p:spPr>
          <a:xfrm>
            <a:off x="874394" y="2399407"/>
            <a:ext cx="4863466" cy="4247317"/>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You will land inside Data tab click on “Add Data”</a:t>
            </a:r>
          </a:p>
          <a:p>
            <a:pPr marL="342900" indent="-342900">
              <a:buFont typeface="+mj-lt"/>
              <a:buAutoNum type="arabicPeriod"/>
            </a:pPr>
            <a:r>
              <a:rPr lang="en-US" dirty="0">
                <a:sym typeface="Wingdings" panose="05000000000000000000" pitchFamily="2" charset="2"/>
              </a:rPr>
              <a:t>Name your data “Crop Price”  Click on source select CSV  A data upload panel will pop up</a:t>
            </a:r>
          </a:p>
          <a:p>
            <a:pPr marL="342900" indent="-342900">
              <a:buFont typeface="+mj-lt"/>
              <a:buAutoNum type="arabicPeriod"/>
            </a:pPr>
            <a:r>
              <a:rPr lang="en-US" dirty="0">
                <a:sym typeface="Wingdings" panose="05000000000000000000" pitchFamily="2" charset="2"/>
              </a:rPr>
              <a:t>Browse your computer to upload </a:t>
            </a:r>
          </a:p>
          <a:p>
            <a:r>
              <a:rPr lang="en-US" dirty="0">
                <a:sym typeface="Wingdings" panose="05000000000000000000" pitchFamily="2" charset="2"/>
              </a:rPr>
              <a:t>       crop price train.csv file</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Select target. Choose “price” as your target</a:t>
            </a:r>
          </a:p>
          <a:p>
            <a:pPr marL="342900" indent="-342900">
              <a:buFont typeface="+mj-lt"/>
              <a:buAutoNum type="arabicPeriod"/>
            </a:pPr>
            <a:r>
              <a:rPr lang="en-US" dirty="0">
                <a:sym typeface="Wingdings" panose="05000000000000000000" pitchFamily="2" charset="2"/>
              </a:rPr>
              <a:t>A window will pop up asking you run the preliminary analysis or not. Press Yes Button</a:t>
            </a:r>
          </a:p>
          <a:p>
            <a:pPr marL="342900" indent="-342900">
              <a:buFont typeface="+mj-lt"/>
              <a:buAutoNum type="arabicPeriod"/>
            </a:pPr>
            <a:r>
              <a:rPr lang="en-US" dirty="0">
                <a:sym typeface="Wingdings" panose="05000000000000000000" pitchFamily="2" charset="2"/>
              </a:rPr>
              <a:t>Preliminary analysis will run-see result in Predicted Price chart and Prediction KPI for error</a:t>
            </a:r>
          </a:p>
          <a:p>
            <a:pPr marL="342900" indent="-342900">
              <a:buFont typeface="+mj-lt"/>
              <a:buAutoNum type="arabicPeriod"/>
            </a:pPr>
            <a:r>
              <a:rPr lang="en-US" dirty="0">
                <a:sym typeface="Wingdings" panose="05000000000000000000" pitchFamily="2" charset="2"/>
              </a:rPr>
              <a:t>Press Next land in “build Model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988694" y="2148812"/>
            <a:ext cx="1354455" cy="369332"/>
          </a:xfrm>
          <a:prstGeom prst="rect">
            <a:avLst/>
          </a:prstGeom>
          <a:noFill/>
        </p:spPr>
        <p:txBody>
          <a:bodyPr wrap="square" rtlCol="0">
            <a:spAutoFit/>
          </a:bodyPr>
          <a:lstStyle/>
          <a:p>
            <a:r>
              <a:rPr lang="en-US" b="1" dirty="0">
                <a:solidFill>
                  <a:srgbClr val="C00000"/>
                </a:solidFill>
              </a:rPr>
              <a:t>Data</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676773" y="2504927"/>
            <a:ext cx="5130417" cy="3416320"/>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Variables</a:t>
            </a:r>
          </a:p>
          <a:p>
            <a:pPr marL="800100" lvl="1" indent="-342900">
              <a:buFont typeface="+mj-lt"/>
              <a:buAutoNum type="arabicPeriod"/>
            </a:pPr>
            <a:r>
              <a:rPr lang="en-US" dirty="0">
                <a:sym typeface="Wingdings" panose="05000000000000000000" pitchFamily="2" charset="2"/>
              </a:rPr>
              <a:t>Check the console whether it suggested removal of any variable</a:t>
            </a:r>
          </a:p>
          <a:p>
            <a:pPr marL="800100" lvl="1" indent="-342900">
              <a:buFont typeface="+mj-lt"/>
              <a:buAutoNum type="arabicPeriod"/>
            </a:pPr>
            <a:r>
              <a:rPr lang="en-US" dirty="0">
                <a:sym typeface="Wingdings" panose="05000000000000000000" pitchFamily="2" charset="2"/>
              </a:rPr>
              <a:t>Uncheck variable Program, </a:t>
            </a:r>
            <a:r>
              <a:rPr lang="en-US" dirty="0" err="1">
                <a:sym typeface="Wingdings" panose="05000000000000000000" pitchFamily="2" charset="2"/>
              </a:rPr>
              <a:t>geolabel</a:t>
            </a:r>
            <a:r>
              <a:rPr lang="en-US" dirty="0">
                <a:sym typeface="Wingdings" panose="05000000000000000000" pitchFamily="2" charset="2"/>
              </a:rPr>
              <a:t>, </a:t>
            </a:r>
            <a:r>
              <a:rPr lang="en-US" dirty="0" err="1">
                <a:sym typeface="Wingdings" panose="05000000000000000000" pitchFamily="2" charset="2"/>
              </a:rPr>
              <a:t>watershading</a:t>
            </a:r>
            <a:r>
              <a:rPr lang="en-US" dirty="0">
                <a:sym typeface="Wingdings" panose="05000000000000000000" pitchFamily="2" charset="2"/>
              </a:rPr>
              <a:t>, domain, domain category</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a:sym typeface="Wingdings" panose="05000000000000000000" pitchFamily="2" charset="2"/>
              </a:rPr>
              <a:t>Random Forest</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Click on Train</a:t>
            </a:r>
          </a:p>
          <a:p>
            <a:pPr marL="342900" indent="-342900">
              <a:buFont typeface="+mj-lt"/>
              <a:buAutoNum type="arabicPeriod"/>
            </a:pPr>
            <a:r>
              <a:rPr lang="en-US" dirty="0">
                <a:sym typeface="Wingdings" panose="05000000000000000000" pitchFamily="2" charset="2"/>
              </a:rPr>
              <a:t>Click on Finalize</a:t>
            </a:r>
          </a:p>
          <a:p>
            <a:pPr marL="342900" indent="-342900">
              <a:buFont typeface="+mj-lt"/>
              <a:buAutoNum type="arabicPeriod"/>
            </a:pPr>
            <a:r>
              <a:rPr lang="en-US" dirty="0">
                <a:sym typeface="Wingdings" panose="05000000000000000000" pitchFamily="2" charset="2"/>
              </a:rPr>
              <a:t>You will land on Deploy page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880859" y="2148812"/>
            <a:ext cx="1354455" cy="369332"/>
          </a:xfrm>
          <a:prstGeom prst="rect">
            <a:avLst/>
          </a:prstGeom>
          <a:noFill/>
        </p:spPr>
        <p:txBody>
          <a:bodyPr wrap="square" rtlCol="0">
            <a:spAutoFit/>
          </a:bodyPr>
          <a:lstStyle/>
          <a:p>
            <a:r>
              <a:rPr lang="en-US" b="1" dirty="0">
                <a:solidFill>
                  <a:srgbClr val="C00000"/>
                </a:solidFill>
              </a:rPr>
              <a:t>Build Model</a:t>
            </a:r>
          </a:p>
        </p:txBody>
      </p:sp>
    </p:spTree>
    <p:extLst>
      <p:ext uri="{BB962C8B-B14F-4D97-AF65-F5344CB8AC3E}">
        <p14:creationId xmlns:p14="http://schemas.microsoft.com/office/powerpoint/2010/main" val="317058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normAutofit/>
          </a:bodyPr>
          <a:lstStyle/>
          <a:p>
            <a:r>
              <a:rPr lang="en-US" dirty="0"/>
              <a:t>Get the Decision with 4 steps</a:t>
            </a:r>
          </a:p>
        </p:txBody>
      </p:sp>
      <p:sp>
        <p:nvSpPr>
          <p:cNvPr id="4" name="TextBox 3">
            <a:extLst>
              <a:ext uri="{FF2B5EF4-FFF2-40B4-BE49-F238E27FC236}">
                <a16:creationId xmlns:a16="http://schemas.microsoft.com/office/drawing/2014/main" id="{DA74CD85-9F5E-052E-904B-537652F97685}"/>
              </a:ext>
            </a:extLst>
          </p:cNvPr>
          <p:cNvSpPr txBox="1"/>
          <p:nvPr/>
        </p:nvSpPr>
        <p:spPr>
          <a:xfrm>
            <a:off x="874394" y="1411605"/>
            <a:ext cx="10664191" cy="923330"/>
          </a:xfrm>
          <a:prstGeom prst="rect">
            <a:avLst/>
          </a:prstGeom>
          <a:noFill/>
        </p:spPr>
        <p:txBody>
          <a:bodyPr wrap="square" rtlCol="0">
            <a:spAutoFit/>
          </a:bodyPr>
          <a:lstStyle/>
          <a:p>
            <a:pPr marL="342900" indent="-342900">
              <a:buFont typeface="+mj-lt"/>
              <a:buAutoNum type="arabicPeriod"/>
            </a:pPr>
            <a:r>
              <a:rPr lang="en-US" dirty="0"/>
              <a:t>The accuracy is not good either with LR or XGB</a:t>
            </a:r>
          </a:p>
          <a:p>
            <a:pPr marL="342900" indent="-342900">
              <a:buFont typeface="+mj-lt"/>
              <a:buAutoNum type="arabicPeriod"/>
            </a:pPr>
            <a:r>
              <a:rPr lang="en-US" dirty="0"/>
              <a:t>Go to Data page from build model</a:t>
            </a:r>
            <a:endParaRPr lang="en-US" dirty="0">
              <a:sym typeface="Wingdings" panose="05000000000000000000" pitchFamily="2" charset="2"/>
            </a:endParaRPr>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9A721B57-9135-D980-3909-24F87D4ED42B}"/>
              </a:ext>
            </a:extLst>
          </p:cNvPr>
          <p:cNvSpPr txBox="1"/>
          <p:nvPr/>
        </p:nvSpPr>
        <p:spPr>
          <a:xfrm>
            <a:off x="874394" y="2399407"/>
            <a:ext cx="4863466" cy="2308324"/>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Data Preprocessing</a:t>
            </a:r>
          </a:p>
          <a:p>
            <a:pPr marL="342900" indent="-342900">
              <a:buFont typeface="+mj-lt"/>
              <a:buAutoNum type="arabicPeriod"/>
            </a:pPr>
            <a:r>
              <a:rPr lang="en-US" dirty="0">
                <a:sym typeface="Wingdings" panose="05000000000000000000" pitchFamily="2" charset="2"/>
              </a:rPr>
              <a:t>Select Data Cleaning</a:t>
            </a:r>
          </a:p>
          <a:p>
            <a:pPr marL="800100" lvl="1" indent="-342900">
              <a:buFont typeface="+mj-lt"/>
              <a:buAutoNum type="arabicPeriod"/>
            </a:pPr>
            <a:r>
              <a:rPr lang="en-US" dirty="0">
                <a:sym typeface="Wingdings" panose="05000000000000000000" pitchFamily="2" charset="2"/>
              </a:rPr>
              <a:t>Replace Missing Value with 0</a:t>
            </a:r>
          </a:p>
          <a:p>
            <a:pPr marL="342900" indent="-342900">
              <a:buFont typeface="+mj-lt"/>
              <a:buAutoNum type="arabicPeriod"/>
            </a:pPr>
            <a:r>
              <a:rPr lang="en-US" dirty="0">
                <a:sym typeface="Wingdings" panose="05000000000000000000" pitchFamily="2" charset="2"/>
              </a:rPr>
              <a:t>Select One Hot Encoding</a:t>
            </a:r>
          </a:p>
          <a:p>
            <a:pPr marL="800100" lvl="1" indent="-342900">
              <a:buFont typeface="+mj-lt"/>
              <a:buAutoNum type="arabicPeriod"/>
            </a:pPr>
            <a:r>
              <a:rPr lang="en-US" dirty="0">
                <a:sym typeface="Wingdings" panose="05000000000000000000" pitchFamily="2" charset="2"/>
              </a:rPr>
              <a:t>Select Data Type and Period for hot encoding</a:t>
            </a:r>
          </a:p>
          <a:p>
            <a:pPr marL="342900" indent="-342900">
              <a:buFont typeface="+mj-lt"/>
              <a:buAutoNum type="arabicPeriod"/>
            </a:pPr>
            <a:r>
              <a:rPr lang="en-US" dirty="0">
                <a:sym typeface="Wingdings" panose="05000000000000000000" pitchFamily="2" charset="2"/>
              </a:rPr>
              <a:t>Select a different target then cancel then select target price again and run</a:t>
            </a:r>
          </a:p>
        </p:txBody>
      </p:sp>
      <p:sp>
        <p:nvSpPr>
          <p:cNvPr id="13" name="TextBox 12">
            <a:extLst>
              <a:ext uri="{FF2B5EF4-FFF2-40B4-BE49-F238E27FC236}">
                <a16:creationId xmlns:a16="http://schemas.microsoft.com/office/drawing/2014/main" id="{5464EA62-586E-A242-5DD8-43BFE168BF5F}"/>
              </a:ext>
            </a:extLst>
          </p:cNvPr>
          <p:cNvSpPr txBox="1"/>
          <p:nvPr/>
        </p:nvSpPr>
        <p:spPr>
          <a:xfrm>
            <a:off x="1057274" y="1967690"/>
            <a:ext cx="1354455" cy="369332"/>
          </a:xfrm>
          <a:prstGeom prst="rect">
            <a:avLst/>
          </a:prstGeom>
          <a:noFill/>
        </p:spPr>
        <p:txBody>
          <a:bodyPr wrap="square" rtlCol="0">
            <a:spAutoFit/>
          </a:bodyPr>
          <a:lstStyle/>
          <a:p>
            <a:r>
              <a:rPr lang="en-US" b="1" dirty="0">
                <a:solidFill>
                  <a:srgbClr val="C00000"/>
                </a:solidFill>
              </a:rPr>
              <a:t>Data</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676773" y="2504927"/>
            <a:ext cx="5130417" cy="3970318"/>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Variables</a:t>
            </a:r>
          </a:p>
          <a:p>
            <a:pPr marL="800100" lvl="1" indent="-342900">
              <a:buFont typeface="+mj-lt"/>
              <a:buAutoNum type="arabicPeriod"/>
            </a:pPr>
            <a:r>
              <a:rPr lang="en-US" dirty="0">
                <a:sym typeface="Wingdings" panose="05000000000000000000" pitchFamily="2" charset="2"/>
              </a:rPr>
              <a:t>Check Variable</a:t>
            </a:r>
          </a:p>
          <a:p>
            <a:pPr marL="1257300" lvl="2" indent="-342900">
              <a:buFont typeface="+mj-lt"/>
              <a:buAutoNum type="arabicPeriod"/>
            </a:pPr>
            <a:r>
              <a:rPr lang="en-US" dirty="0">
                <a:sym typeface="Wingdings" panose="05000000000000000000" pitchFamily="2" charset="2"/>
              </a:rPr>
              <a:t>Year</a:t>
            </a:r>
          </a:p>
          <a:p>
            <a:pPr marL="1257300" lvl="2" indent="-342900">
              <a:buFont typeface="+mj-lt"/>
              <a:buAutoNum type="arabicPeriod"/>
            </a:pPr>
            <a:r>
              <a:rPr lang="en-US" dirty="0">
                <a:sym typeface="Wingdings" panose="05000000000000000000" pitchFamily="2" charset="2"/>
              </a:rPr>
              <a:t>State</a:t>
            </a:r>
          </a:p>
          <a:p>
            <a:pPr marL="1257300" lvl="2" indent="-342900">
              <a:buFont typeface="+mj-lt"/>
              <a:buAutoNum type="arabicPeriod"/>
            </a:pPr>
            <a:r>
              <a:rPr lang="en-US" dirty="0">
                <a:sym typeface="Wingdings" panose="05000000000000000000" pitchFamily="2" charset="2"/>
              </a:rPr>
              <a:t>Period-year</a:t>
            </a:r>
          </a:p>
          <a:p>
            <a:pPr marL="1257300" lvl="2" indent="-342900">
              <a:buFont typeface="+mj-lt"/>
              <a:buAutoNum type="arabicPeriod"/>
            </a:pPr>
            <a:r>
              <a:rPr lang="en-US" dirty="0"/>
              <a:t>Data </a:t>
            </a:r>
            <a:r>
              <a:rPr lang="en-US" dirty="0" err="1"/>
              <a:t>Item_CORN</a:t>
            </a:r>
            <a:r>
              <a:rPr lang="en-US" dirty="0"/>
              <a:t>, GRAIN - PRODUCTION, MEASURED IN BU</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a:sym typeface="Wingdings" panose="05000000000000000000" pitchFamily="2" charset="2"/>
              </a:rPr>
              <a:t>Random Forest</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Click on Train</a:t>
            </a:r>
          </a:p>
          <a:p>
            <a:pPr marL="342900" indent="-342900">
              <a:buFont typeface="+mj-lt"/>
              <a:buAutoNum type="arabicPeriod"/>
            </a:pPr>
            <a:r>
              <a:rPr lang="en-US" dirty="0">
                <a:sym typeface="Wingdings" panose="05000000000000000000" pitchFamily="2" charset="2"/>
              </a:rPr>
              <a:t>Click on Finalize</a:t>
            </a:r>
          </a:p>
          <a:p>
            <a:pPr marL="342900" indent="-342900">
              <a:buFont typeface="+mj-lt"/>
              <a:buAutoNum type="arabicPeriod"/>
            </a:pPr>
            <a:r>
              <a:rPr lang="en-US" dirty="0">
                <a:sym typeface="Wingdings" panose="05000000000000000000" pitchFamily="2" charset="2"/>
              </a:rPr>
              <a:t>You will land on Deploy page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880859" y="2148812"/>
            <a:ext cx="1354455" cy="369332"/>
          </a:xfrm>
          <a:prstGeom prst="rect">
            <a:avLst/>
          </a:prstGeom>
          <a:noFill/>
        </p:spPr>
        <p:txBody>
          <a:bodyPr wrap="square" rtlCol="0">
            <a:spAutoFit/>
          </a:bodyPr>
          <a:lstStyle/>
          <a:p>
            <a:r>
              <a:rPr lang="en-US" b="1" dirty="0">
                <a:solidFill>
                  <a:srgbClr val="C00000"/>
                </a:solidFill>
              </a:rPr>
              <a:t>Build Model</a:t>
            </a:r>
          </a:p>
        </p:txBody>
      </p:sp>
    </p:spTree>
    <p:extLst>
      <p:ext uri="{BB962C8B-B14F-4D97-AF65-F5344CB8AC3E}">
        <p14:creationId xmlns:p14="http://schemas.microsoft.com/office/powerpoint/2010/main" val="168488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lstStyle/>
          <a:p>
            <a:r>
              <a:rPr lang="en-US" dirty="0"/>
              <a:t>Get the Mr. X’s decision with 4 steps</a:t>
            </a:r>
          </a:p>
        </p:txBody>
      </p:sp>
      <p:sp>
        <p:nvSpPr>
          <p:cNvPr id="11" name="TextBox 10">
            <a:extLst>
              <a:ext uri="{FF2B5EF4-FFF2-40B4-BE49-F238E27FC236}">
                <a16:creationId xmlns:a16="http://schemas.microsoft.com/office/drawing/2014/main" id="{9A721B57-9135-D980-3909-24F87D4ED42B}"/>
              </a:ext>
            </a:extLst>
          </p:cNvPr>
          <p:cNvSpPr txBox="1"/>
          <p:nvPr/>
        </p:nvSpPr>
        <p:spPr>
          <a:xfrm>
            <a:off x="898936" y="1406173"/>
            <a:ext cx="4863466" cy="5355312"/>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Click on Add data</a:t>
            </a:r>
          </a:p>
          <a:p>
            <a:pPr marL="342900" indent="-342900">
              <a:buFont typeface="+mj-lt"/>
              <a:buAutoNum type="arabicPeriod"/>
            </a:pPr>
            <a:r>
              <a:rPr lang="en-US" dirty="0">
                <a:sym typeface="Wingdings" panose="05000000000000000000" pitchFamily="2" charset="2"/>
              </a:rPr>
              <a:t>upload new data from CSV source from you computer crop price pred.csv file</a:t>
            </a:r>
          </a:p>
          <a:p>
            <a:pPr marL="342900" indent="-342900">
              <a:buFont typeface="+mj-lt"/>
              <a:buAutoNum type="arabicPeriod"/>
            </a:pPr>
            <a:r>
              <a:rPr lang="en-US" dirty="0">
                <a:sym typeface="Wingdings" panose="05000000000000000000" pitchFamily="2" charset="2"/>
              </a:rPr>
              <a:t>Go to Data Post Process</a:t>
            </a:r>
          </a:p>
          <a:p>
            <a:pPr marL="342900" indent="-342900">
              <a:buFont typeface="+mj-lt"/>
              <a:buAutoNum type="arabicPeriod"/>
            </a:pPr>
            <a:r>
              <a:rPr lang="en-US" dirty="0">
                <a:sym typeface="Wingdings" panose="05000000000000000000" pitchFamily="2" charset="2"/>
              </a:rPr>
              <a:t>Create equation by clicking on create custom variable where Decide no exporting if price &gt;35m, Import if price &lt;1m and do no action if price is between 1m to 35m.</a:t>
            </a:r>
          </a:p>
          <a:p>
            <a:pPr marL="800100" lvl="1" indent="-342900">
              <a:buFont typeface="+mj-lt"/>
              <a:buAutoNum type="arabicPeriod"/>
            </a:pPr>
            <a:r>
              <a:rPr lang="en-US" dirty="0">
                <a:sym typeface="Wingdings" panose="05000000000000000000" pitchFamily="2" charset="2"/>
              </a:rPr>
              <a:t>Copy paste following formula for </a:t>
            </a:r>
          </a:p>
          <a:p>
            <a:pPr lvl="1"/>
            <a:r>
              <a:rPr lang="en-US" dirty="0">
                <a:sym typeface="Wingdings" panose="05000000000000000000" pitchFamily="2" charset="2"/>
              </a:rPr>
              <a:t>Export Decision = </a:t>
            </a:r>
            <a:r>
              <a:rPr lang="en-US" b="0" i="0" dirty="0">
                <a:effectLst/>
                <a:latin typeface="Montserrat" panose="00000500000000000000" pitchFamily="2" charset="0"/>
              </a:rPr>
              <a:t>["No Export" if x &gt;35000000 else "Import" if x&lt;1000000 else "No Action" for x in </a:t>
            </a:r>
            <a:r>
              <a:rPr lang="en-US" b="0" i="0" dirty="0" err="1">
                <a:effectLst/>
                <a:latin typeface="Montserrat" panose="00000500000000000000" pitchFamily="2" charset="0"/>
              </a:rPr>
              <a:t>df</a:t>
            </a:r>
            <a:r>
              <a:rPr lang="en-US" b="0" i="0" dirty="0">
                <a:effectLst/>
                <a:latin typeface="Montserrat" panose="00000500000000000000" pitchFamily="2" charset="0"/>
              </a:rPr>
              <a:t>["</a:t>
            </a:r>
            <a:r>
              <a:rPr lang="en-US" b="1" i="0" dirty="0" err="1">
                <a:effectLst/>
                <a:latin typeface="Montserrat" panose="00000500000000000000" pitchFamily="2" charset="0"/>
              </a:rPr>
              <a:t>Price_XGB</a:t>
            </a:r>
            <a:r>
              <a:rPr lang="en-US" b="0" i="0" dirty="0">
                <a:effectLst/>
                <a:latin typeface="Montserrat" panose="00000500000000000000" pitchFamily="2" charset="0"/>
              </a:rPr>
              <a: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Go to Result Configuration</a:t>
            </a:r>
          </a:p>
          <a:p>
            <a:pPr marL="800100" lvl="1" indent="-342900">
              <a:buFont typeface="+mj-lt"/>
              <a:buAutoNum type="arabicPeriod"/>
            </a:pPr>
            <a:r>
              <a:rPr lang="en-US" dirty="0">
                <a:sym typeface="Wingdings" panose="05000000000000000000" pitchFamily="2" charset="2"/>
              </a:rPr>
              <a:t>Check download as CSV</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Press “Predict”, prediction will running</a:t>
            </a:r>
          </a:p>
          <a:p>
            <a:pPr marL="342900" indent="-342900">
              <a:buFont typeface="+mj-lt"/>
              <a:buAutoNum type="arabicPeriod"/>
            </a:pPr>
            <a:r>
              <a:rPr lang="en-US" dirty="0">
                <a:sym typeface="Wingdings" panose="05000000000000000000" pitchFamily="2" charset="2"/>
              </a:rPr>
              <a:t>Press Next you will land in Decision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984661" y="1036841"/>
            <a:ext cx="1354455" cy="369332"/>
          </a:xfrm>
          <a:prstGeom prst="rect">
            <a:avLst/>
          </a:prstGeom>
          <a:noFill/>
        </p:spPr>
        <p:txBody>
          <a:bodyPr wrap="square" rtlCol="0">
            <a:spAutoFit/>
          </a:bodyPr>
          <a:lstStyle/>
          <a:p>
            <a:r>
              <a:rPr lang="en-US" b="1" dirty="0">
                <a:solidFill>
                  <a:srgbClr val="C00000"/>
                </a:solidFill>
              </a:rPr>
              <a:t>Deploy</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556758" y="1766263"/>
            <a:ext cx="4627721" cy="1477328"/>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Decision Scenario Tab</a:t>
            </a:r>
          </a:p>
          <a:p>
            <a:pPr marL="800100" lvl="1" indent="-342900">
              <a:buFont typeface="+mj-lt"/>
              <a:buAutoNum type="arabicPeriod"/>
            </a:pPr>
            <a:r>
              <a:rPr lang="en-US" dirty="0">
                <a:sym typeface="Wingdings" panose="05000000000000000000" pitchFamily="2" charset="2"/>
              </a:rPr>
              <a:t>Change slider value for different variables</a:t>
            </a:r>
          </a:p>
          <a:p>
            <a:pPr marL="800100" lvl="1" indent="-342900">
              <a:buFont typeface="+mj-lt"/>
              <a:buAutoNum type="arabicPeriod"/>
            </a:pPr>
            <a:r>
              <a:rPr lang="en-US" dirty="0">
                <a:sym typeface="Wingdings" panose="05000000000000000000" pitchFamily="2" charset="2"/>
              </a:rPr>
              <a:t>Press Apply</a:t>
            </a:r>
          </a:p>
          <a:p>
            <a:pPr marL="800100" lvl="1" indent="-342900">
              <a:buFont typeface="+mj-lt"/>
              <a:buAutoNum type="arabicPeriod"/>
            </a:pPr>
            <a:r>
              <a:rPr lang="en-US" dirty="0">
                <a:sym typeface="Wingdings" panose="05000000000000000000" pitchFamily="2" charset="2"/>
              </a:rPr>
              <a:t>Get instant decision</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676773" y="1319272"/>
            <a:ext cx="1354455" cy="369332"/>
          </a:xfrm>
          <a:prstGeom prst="rect">
            <a:avLst/>
          </a:prstGeom>
          <a:noFill/>
        </p:spPr>
        <p:txBody>
          <a:bodyPr wrap="square" rtlCol="0">
            <a:spAutoFit/>
          </a:bodyPr>
          <a:lstStyle/>
          <a:p>
            <a:r>
              <a:rPr lang="en-US" b="1" dirty="0">
                <a:solidFill>
                  <a:srgbClr val="C00000"/>
                </a:solidFill>
              </a:rPr>
              <a:t>Decision</a:t>
            </a:r>
          </a:p>
        </p:txBody>
      </p:sp>
      <p:sp>
        <p:nvSpPr>
          <p:cNvPr id="3" name="TextBox 2">
            <a:extLst>
              <a:ext uri="{FF2B5EF4-FFF2-40B4-BE49-F238E27FC236}">
                <a16:creationId xmlns:a16="http://schemas.microsoft.com/office/drawing/2014/main" id="{BF8CBBD4-E8C0-0DEC-C806-3F03A87AB280}"/>
              </a:ext>
            </a:extLst>
          </p:cNvPr>
          <p:cNvSpPr txBox="1"/>
          <p:nvPr/>
        </p:nvSpPr>
        <p:spPr>
          <a:xfrm>
            <a:off x="6720839" y="3971389"/>
            <a:ext cx="4395059" cy="2585323"/>
          </a:xfrm>
          <a:prstGeom prst="rect">
            <a:avLst/>
          </a:prstGeom>
          <a:noFill/>
        </p:spPr>
        <p:txBody>
          <a:bodyPr wrap="square" rtlCol="0">
            <a:spAutoFit/>
          </a:bodyPr>
          <a:lstStyle/>
          <a:p>
            <a:r>
              <a:rPr lang="en-US" b="1" dirty="0">
                <a:solidFill>
                  <a:srgbClr val="FF0000"/>
                </a:solidFill>
              </a:rPr>
              <a:t>Must Follow Variable Spelling rules</a:t>
            </a:r>
          </a:p>
          <a:p>
            <a:pPr marL="285750" indent="-285750">
              <a:buFont typeface="Arial" panose="020B0604020202020204" pitchFamily="34" charset="0"/>
              <a:buChar char="•"/>
            </a:pPr>
            <a:r>
              <a:rPr lang="en-US" dirty="0"/>
              <a:t>If predicted target is used you must add algorithm name at the end of the target variable name i.e. Predicted Target column is Price, if it is predicted using XGB algorithm the variable name in the equation must be </a:t>
            </a:r>
            <a:r>
              <a:rPr lang="en-US" dirty="0" err="1"/>
              <a:t>Price_XGB</a:t>
            </a:r>
            <a:endParaRPr lang="en-US" dirty="0"/>
          </a:p>
          <a:p>
            <a:pPr marL="285750" indent="-285750">
              <a:buFont typeface="Arial" panose="020B0604020202020204" pitchFamily="34" charset="0"/>
              <a:buChar char="•"/>
            </a:pPr>
            <a:r>
              <a:rPr lang="en-US" dirty="0"/>
              <a:t>For linear it should be LR, you can find the variable name from the result table.</a:t>
            </a:r>
          </a:p>
        </p:txBody>
      </p:sp>
      <p:cxnSp>
        <p:nvCxnSpPr>
          <p:cNvPr id="5" name="Straight Arrow Connector 4">
            <a:extLst>
              <a:ext uri="{FF2B5EF4-FFF2-40B4-BE49-F238E27FC236}">
                <a16:creationId xmlns:a16="http://schemas.microsoft.com/office/drawing/2014/main" id="{D1EC024C-2AB3-A793-8862-FA3A5BEB6028}"/>
              </a:ext>
            </a:extLst>
          </p:cNvPr>
          <p:cNvCxnSpPr>
            <a:cxnSpLocks/>
            <a:endCxn id="3" idx="1"/>
          </p:cNvCxnSpPr>
          <p:nvPr/>
        </p:nvCxnSpPr>
        <p:spPr>
          <a:xfrm>
            <a:off x="3103245" y="4897755"/>
            <a:ext cx="3617594" cy="36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40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13155</TotalTime>
  <Words>857</Words>
  <Application>Microsoft Office PowerPoint</Application>
  <PresentationFormat>Widescreen</PresentationFormat>
  <Paragraphs>131</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Montserrat</vt:lpstr>
      <vt:lpstr>Office Theme</vt:lpstr>
      <vt:lpstr> Crop Import Export Decision</vt:lpstr>
      <vt:lpstr>PowerPoint Presentation</vt:lpstr>
      <vt:lpstr>Let’s find root cause of the problem and Target</vt:lpstr>
      <vt:lpstr>MIST’s target is to assess the Crop price of different crop</vt:lpstr>
      <vt:lpstr>Corn Price history data.</vt:lpstr>
      <vt:lpstr>PowerPoint Presentation</vt:lpstr>
      <vt:lpstr>Get the Decision with 4 steps</vt:lpstr>
      <vt:lpstr>Get the Decision with 4 steps</vt:lpstr>
      <vt:lpstr>Get the Mr. X’s decision with 4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Value &amp; Business Case</dc:title>
  <dc:creator>IDARE - Khairul</dc:creator>
  <cp:lastModifiedBy>IDARE - Khairul</cp:lastModifiedBy>
  <cp:revision>83</cp:revision>
  <dcterms:created xsi:type="dcterms:W3CDTF">2022-08-03T16:45:50Z</dcterms:created>
  <dcterms:modified xsi:type="dcterms:W3CDTF">2022-09-20T18:33:00Z</dcterms:modified>
</cp:coreProperties>
</file>