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94" r:id="rId3"/>
    <p:sldId id="2595" r:id="rId4"/>
    <p:sldId id="2597" r:id="rId5"/>
    <p:sldId id="2598" r:id="rId6"/>
    <p:sldId id="2599" r:id="rId7"/>
    <p:sldId id="2500" r:id="rId8"/>
    <p:sldId id="2591" r:id="rId9"/>
    <p:sldId id="320" r:id="rId10"/>
    <p:sldId id="26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93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56387" autoAdjust="0"/>
  </p:normalViewPr>
  <p:slideViewPr>
    <p:cSldViewPr snapToGrid="0">
      <p:cViewPr varScale="1">
        <p:scale>
          <a:sx n="47" d="100"/>
          <a:sy n="47" d="100"/>
        </p:scale>
        <p:origin x="206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F6781-6663-49C5-A7D8-EDEB0AD5858E}"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B82C7-28B3-489A-ABBE-0F243A8943D5}" type="slidenum">
              <a:rPr lang="en-US" smtClean="0"/>
              <a:t>‹#›</a:t>
            </a:fld>
            <a:endParaRPr lang="en-US"/>
          </a:p>
        </p:txBody>
      </p:sp>
    </p:spTree>
    <p:extLst>
      <p:ext uri="{BB962C8B-B14F-4D97-AF65-F5344CB8AC3E}">
        <p14:creationId xmlns:p14="http://schemas.microsoft.com/office/powerpoint/2010/main" val="361293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KLP</a:t>
            </a:r>
            <a:r>
              <a:rPr lang="en-US" b="1" dirty="0"/>
              <a:t>:  Introduce the module content and a practical business example</a:t>
            </a:r>
          </a:p>
          <a:p>
            <a:endParaRPr lang="en-US" dirty="0"/>
          </a:p>
          <a:p>
            <a:r>
              <a:rPr lang="en-US" dirty="0"/>
              <a:t>Let us get Started. </a:t>
            </a:r>
          </a:p>
          <a:p>
            <a:endParaRPr lang="en-US" dirty="0"/>
          </a:p>
          <a:p>
            <a:r>
              <a:rPr lang="en-US" dirty="0"/>
              <a:t>AS Artificial Intelligence got super hyped attention, still many of us are:</a:t>
            </a:r>
          </a:p>
          <a:p>
            <a:pPr marL="228600" indent="-228600">
              <a:buFont typeface="+mj-lt"/>
              <a:buAutoNum type="arabicPeriod"/>
            </a:pPr>
            <a:r>
              <a:rPr lang="en-US" dirty="0"/>
              <a:t>NOT clear what is it, </a:t>
            </a:r>
          </a:p>
          <a:p>
            <a:pPr marL="228600" indent="-228600">
              <a:buFont typeface="+mj-lt"/>
              <a:buAutoNum type="arabicPeriod"/>
            </a:pPr>
            <a:r>
              <a:rPr lang="en-US" dirty="0"/>
              <a:t>WHAT it can do for us </a:t>
            </a:r>
          </a:p>
          <a:p>
            <a:pPr marL="228600" indent="-228600">
              <a:buFont typeface="+mj-lt"/>
              <a:buAutoNum type="arabicPeriod"/>
            </a:pPr>
            <a:r>
              <a:rPr lang="en-US" dirty="0"/>
              <a:t>What is the value it is creating for us </a:t>
            </a:r>
          </a:p>
          <a:p>
            <a:pPr marL="228600" indent="-228600">
              <a:buFont typeface="+mj-lt"/>
              <a:buAutoNum type="arabicPeriod"/>
            </a:pPr>
            <a:r>
              <a:rPr lang="en-US" dirty="0"/>
              <a:t>WHAT will be the return on investment </a:t>
            </a:r>
          </a:p>
          <a:p>
            <a:endParaRPr lang="en-US" dirty="0"/>
          </a:p>
          <a:p>
            <a:r>
              <a:rPr lang="en-US" dirty="0"/>
              <a:t>In other words WHAT IS THE BUSINESS VALUE. </a:t>
            </a:r>
          </a:p>
          <a:p>
            <a:endParaRPr lang="en-US" dirty="0"/>
          </a:p>
          <a:p>
            <a:r>
              <a:rPr lang="en-US" b="1" dirty="0"/>
              <a:t>So let us start with a </a:t>
            </a:r>
            <a:r>
              <a:rPr lang="en-US" b="1" u="sng" dirty="0"/>
              <a:t>PRACTICAL EXAMPLE</a:t>
            </a:r>
            <a:r>
              <a:rPr lang="en-US" b="1" dirty="0"/>
              <a:t>.</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B8AB82C7-28B3-489A-ABBE-0F243A8943D5}" type="slidenum">
              <a:rPr lang="en-US" smtClean="0"/>
              <a:t>1</a:t>
            </a:fld>
            <a:endParaRPr lang="en-US"/>
          </a:p>
        </p:txBody>
      </p:sp>
    </p:spTree>
    <p:extLst>
      <p:ext uri="{BB962C8B-B14F-4D97-AF65-F5344CB8AC3E}">
        <p14:creationId xmlns:p14="http://schemas.microsoft.com/office/powerpoint/2010/main" val="314993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model.</a:t>
            </a:r>
          </a:p>
          <a:p>
            <a:endParaRPr lang="en-US" dirty="0"/>
          </a:p>
          <a:p>
            <a:r>
              <a:rPr lang="en-US" dirty="0"/>
              <a:t>New customers coming provide NEW DATA.</a:t>
            </a:r>
          </a:p>
          <a:p>
            <a:endParaRPr lang="en-US" dirty="0"/>
          </a:p>
          <a:p>
            <a:r>
              <a:rPr lang="en-US" dirty="0"/>
              <a:t>Then you want to assess if the price of the used cars allows you to make a profit or not.</a:t>
            </a:r>
          </a:p>
          <a:p>
            <a:endParaRPr lang="en-US" dirty="0"/>
          </a:p>
          <a:p>
            <a:r>
              <a:rPr lang="en-US" dirty="0"/>
              <a:t>Predict.</a:t>
            </a:r>
          </a:p>
          <a:p>
            <a:endParaRPr lang="en-US" dirty="0"/>
          </a:p>
          <a:p>
            <a:r>
              <a:rPr lang="en-US" dirty="0"/>
              <a:t>Then you see all the PREDICTED used car prices based on the new data you have.</a:t>
            </a:r>
          </a:p>
          <a:p>
            <a:endParaRPr lang="en-US" dirty="0"/>
          </a:p>
          <a:p>
            <a:r>
              <a:rPr lang="en-US" dirty="0"/>
              <a:t>Maximize and you can see it!!!!</a:t>
            </a:r>
          </a:p>
          <a:p>
            <a:endParaRPr lang="en-US" dirty="0"/>
          </a:p>
          <a:p>
            <a:r>
              <a:rPr lang="en-US" dirty="0"/>
              <a:t>Now you are able to define the best price for you to pay a private seller and make a profit.</a:t>
            </a:r>
          </a:p>
          <a:p>
            <a:endParaRPr lang="en-US" dirty="0"/>
          </a:p>
          <a:p>
            <a:r>
              <a:rPr lang="en-US" dirty="0"/>
              <a:t>So, assume you have a customer who want to sell his minted condition car to you (he is just in FRONT OF YOU).</a:t>
            </a:r>
          </a:p>
          <a:p>
            <a:endParaRPr lang="en-US" dirty="0"/>
          </a:p>
          <a:p>
            <a:r>
              <a:rPr lang="en-US" dirty="0"/>
              <a:t>You can NOW find the right price for his offer.  Just go to NEXT and go to the DECISION SCENARIO.</a:t>
            </a:r>
          </a:p>
          <a:p>
            <a:endParaRPr lang="en-US" dirty="0"/>
          </a:p>
          <a:p>
            <a:r>
              <a:rPr lang="en-US" dirty="0"/>
              <a:t>Select your variables and APPLY.  </a:t>
            </a:r>
          </a:p>
          <a:p>
            <a:endParaRPr lang="en-US" dirty="0"/>
          </a:p>
          <a:p>
            <a:r>
              <a:rPr lang="en-US" dirty="0"/>
              <a:t>IF the customer is asking MORE THAN what you get, then you do not buy it.</a:t>
            </a:r>
          </a:p>
        </p:txBody>
      </p:sp>
      <p:sp>
        <p:nvSpPr>
          <p:cNvPr id="4" name="Slide Number Placeholder 3"/>
          <p:cNvSpPr>
            <a:spLocks noGrp="1"/>
          </p:cNvSpPr>
          <p:nvPr>
            <p:ph type="sldNum" sz="quarter" idx="5"/>
          </p:nvPr>
        </p:nvSpPr>
        <p:spPr/>
        <p:txBody>
          <a:bodyPr/>
          <a:lstStyle/>
          <a:p>
            <a:fld id="{B8AB82C7-28B3-489A-ABBE-0F243A8943D5}" type="slidenum">
              <a:rPr lang="en-US" smtClean="0"/>
              <a:t>10</a:t>
            </a:fld>
            <a:endParaRPr lang="en-US"/>
          </a:p>
        </p:txBody>
      </p:sp>
    </p:spTree>
    <p:extLst>
      <p:ext uri="{BB962C8B-B14F-4D97-AF65-F5344CB8AC3E}">
        <p14:creationId xmlns:p14="http://schemas.microsoft.com/office/powerpoint/2010/main" val="16130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KLP</a:t>
            </a:r>
            <a:r>
              <a:rPr lang="en-US" b="1" dirty="0"/>
              <a:t>:  Understand the objective of the practical example</a:t>
            </a:r>
          </a:p>
          <a:p>
            <a:endParaRPr lang="en-US" dirty="0"/>
          </a:p>
          <a:p>
            <a:r>
              <a:rPr lang="en-US" dirty="0"/>
              <a:t>Mr. X is a successful Businessman in Grocery Chains. </a:t>
            </a:r>
          </a:p>
          <a:p>
            <a:endParaRPr lang="en-US" dirty="0"/>
          </a:p>
          <a:p>
            <a:r>
              <a:rPr lang="en-US" dirty="0"/>
              <a:t>Mr. X is an ambitious and a very smart businessman. </a:t>
            </a:r>
          </a:p>
          <a:p>
            <a:endParaRPr lang="en-US" dirty="0"/>
          </a:p>
          <a:p>
            <a:r>
              <a:rPr lang="en-US" dirty="0"/>
              <a:t>He believes he can make a business buying and selling used cars.  </a:t>
            </a:r>
          </a:p>
          <a:p>
            <a:endParaRPr lang="en-US" dirty="0"/>
          </a:p>
          <a:p>
            <a:r>
              <a:rPr lang="en-US" dirty="0"/>
              <a:t>He knows the market for reconditioned cars in Bangladesh is growing at a high rate and will continue over the next years.</a:t>
            </a:r>
          </a:p>
          <a:p>
            <a:endParaRPr lang="en-US" dirty="0"/>
          </a:p>
          <a:p>
            <a:r>
              <a:rPr lang="en-US" dirty="0"/>
              <a:t>What did he do?  </a:t>
            </a:r>
          </a:p>
          <a:p>
            <a:pPr marL="228600" indent="-228600">
              <a:buFont typeface="+mj-lt"/>
              <a:buAutoNum type="arabicPeriod"/>
            </a:pPr>
            <a:r>
              <a:rPr lang="en-US" dirty="0"/>
              <a:t>He went to the bank and ask for a LOAN.</a:t>
            </a:r>
          </a:p>
          <a:p>
            <a:pPr marL="228600" indent="-228600">
              <a:buFont typeface="+mj-lt"/>
              <a:buAutoNum type="arabicPeriod"/>
            </a:pPr>
            <a:r>
              <a:rPr lang="en-US" dirty="0"/>
              <a:t>He bought several good-condition cars from private sellers and sold them for a profit.</a:t>
            </a:r>
          </a:p>
          <a:p>
            <a:endParaRPr lang="en-US" dirty="0"/>
          </a:p>
          <a:p>
            <a:r>
              <a:rPr lang="en-US" dirty="0"/>
              <a:t>Unfortunately, after 1 year, he is suffering heavy losses though demand in the market is growing as he was expecting.</a:t>
            </a:r>
          </a:p>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2</a:t>
            </a:fld>
            <a:endParaRPr lang="en-US"/>
          </a:p>
        </p:txBody>
      </p:sp>
    </p:spTree>
    <p:extLst>
      <p:ext uri="{BB962C8B-B14F-4D97-AF65-F5344CB8AC3E}">
        <p14:creationId xmlns:p14="http://schemas.microsoft.com/office/powerpoint/2010/main" val="360238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KLP</a:t>
            </a:r>
            <a:r>
              <a:rPr lang="en-US" b="1" dirty="0"/>
              <a:t>:  Understand the objective of the practical example</a:t>
            </a:r>
          </a:p>
          <a:p>
            <a:endParaRPr lang="en-US" dirty="0"/>
          </a:p>
          <a:p>
            <a:r>
              <a:rPr lang="en-US" dirty="0"/>
              <a:t>Mr. X sought Help from MIST As MIST is the most Trusted solution provider in Bangladesh</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Black" panose="020B0A04020102020204" pitchFamily="34" charset="0"/>
              </a:rPr>
              <a:t>What did MIST Do?</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Black" panose="020B0A04020102020204" pitchFamily="34" charset="0"/>
              </a:rPr>
              <a:t>They solved his Problem</a:t>
            </a:r>
          </a:p>
          <a:p>
            <a:endParaRPr lang="en-US" dirty="0"/>
          </a:p>
          <a:p>
            <a:endParaRPr lang="en-US" dirty="0"/>
          </a:p>
          <a:p>
            <a:r>
              <a:rPr lang="en-US" dirty="0"/>
              <a:t>How?</a:t>
            </a:r>
          </a:p>
        </p:txBody>
      </p:sp>
      <p:sp>
        <p:nvSpPr>
          <p:cNvPr id="4" name="Slide Number Placeholder 3"/>
          <p:cNvSpPr>
            <a:spLocks noGrp="1"/>
          </p:cNvSpPr>
          <p:nvPr>
            <p:ph type="sldNum" sz="quarter" idx="5"/>
          </p:nvPr>
        </p:nvSpPr>
        <p:spPr/>
        <p:txBody>
          <a:bodyPr/>
          <a:lstStyle/>
          <a:p>
            <a:fld id="{B8AB82C7-28B3-489A-ABBE-0F243A8943D5}" type="slidenum">
              <a:rPr lang="en-US" smtClean="0"/>
              <a:t>3</a:t>
            </a:fld>
            <a:endParaRPr lang="en-US"/>
          </a:p>
        </p:txBody>
      </p:sp>
    </p:spTree>
    <p:extLst>
      <p:ext uri="{BB962C8B-B14F-4D97-AF65-F5344CB8AC3E}">
        <p14:creationId xmlns:p14="http://schemas.microsoft.com/office/powerpoint/2010/main" val="293321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KLP</a:t>
            </a:r>
            <a:r>
              <a:rPr lang="en-US" b="1" dirty="0"/>
              <a:t>:  Understand the objective of the practical example</a:t>
            </a:r>
          </a:p>
          <a:p>
            <a:endParaRPr lang="en-US" dirty="0"/>
          </a:p>
          <a:p>
            <a:r>
              <a:rPr lang="en-US" dirty="0"/>
              <a:t>First, MIST started with </a:t>
            </a:r>
            <a:r>
              <a:rPr lang="en-US" b="1" u="sng" dirty="0"/>
              <a:t>UNDERSTANDING</a:t>
            </a:r>
            <a:r>
              <a:rPr lang="en-US" dirty="0"/>
              <a:t> Mr. X’s problem, and then try to find the </a:t>
            </a:r>
            <a:r>
              <a:rPr lang="en-US" b="1" u="sng" dirty="0"/>
              <a:t>ROOT CAUSE </a:t>
            </a:r>
            <a:r>
              <a:rPr lang="en-US" dirty="0"/>
              <a:t>of the problem.</a:t>
            </a:r>
          </a:p>
          <a:p>
            <a:endParaRPr lang="en-US" dirty="0"/>
          </a:p>
          <a:p>
            <a:r>
              <a:rPr lang="en-US" dirty="0"/>
              <a:t>What is the problem? (ask the audience)</a:t>
            </a:r>
          </a:p>
          <a:p>
            <a:endParaRPr lang="en-US" dirty="0"/>
          </a:p>
          <a:p>
            <a:r>
              <a:rPr lang="en-US" dirty="0"/>
              <a:t>[click] The problem we have is Mr. X LOSSES in his new business endeavor!!!</a:t>
            </a:r>
          </a:p>
          <a:p>
            <a:endParaRPr lang="en-US" dirty="0"/>
          </a:p>
          <a:p>
            <a:r>
              <a:rPr lang="en-US" dirty="0"/>
              <a:t>To find the root cause of a problem, there are several methodologies, but we will use the FIVE WHY’s, just for the purposes of this exercise (later in the course we will tackle OTHER methodologies), so let us start:</a:t>
            </a:r>
          </a:p>
          <a:p>
            <a:endParaRPr lang="en-US" dirty="0"/>
          </a:p>
          <a:p>
            <a:r>
              <a:rPr lang="en-US" dirty="0"/>
              <a:t>[click] why?  We identify two causes:  LOW REVENUE and High Expenditures</a:t>
            </a:r>
          </a:p>
          <a:p>
            <a:endParaRPr lang="en-US" dirty="0"/>
          </a:p>
          <a:p>
            <a:r>
              <a:rPr lang="en-US" dirty="0"/>
              <a:t>[click] let then tackle low revenue:  why? Say “car sales are lower than expected”</a:t>
            </a:r>
          </a:p>
          <a:p>
            <a:endParaRPr lang="en-US" dirty="0"/>
          </a:p>
          <a:p>
            <a:r>
              <a:rPr lang="en-US" dirty="0"/>
              <a:t>[click] why? Say “the selling price is high”</a:t>
            </a:r>
          </a:p>
          <a:p>
            <a:endParaRPr lang="en-US" dirty="0"/>
          </a:p>
          <a:p>
            <a:r>
              <a:rPr lang="en-US" dirty="0"/>
              <a:t>[click] why? Say “buying price is high”</a:t>
            </a:r>
          </a:p>
          <a:p>
            <a:endParaRPr lang="en-US" dirty="0"/>
          </a:p>
          <a:p>
            <a:r>
              <a:rPr lang="en-US" dirty="0"/>
              <a:t>[click] why? Say “price of car cannot be properly assessed”</a:t>
            </a:r>
          </a:p>
          <a:p>
            <a:endParaRPr lang="en-US" dirty="0"/>
          </a:p>
          <a:p>
            <a:r>
              <a:rPr lang="en-US" dirty="0"/>
              <a:t>Let’s tackle now “high expenditures”  why? Say “buying price is high”.</a:t>
            </a:r>
          </a:p>
          <a:p>
            <a:endParaRPr lang="en-US" dirty="0"/>
          </a:p>
          <a:p>
            <a:r>
              <a:rPr lang="en-US" dirty="0"/>
              <a:t>[click] why? Say “price of car cannot be properly assessed”</a:t>
            </a:r>
          </a:p>
          <a:p>
            <a:endParaRPr lang="en-US" dirty="0"/>
          </a:p>
          <a:p>
            <a:r>
              <a:rPr lang="en-US" dirty="0"/>
              <a:t>We can go on and on with another why and say “we do not know how to analyze the data sources where we believe it is the buying price”, but it is kind of the same not assessing PROPERLY the price of the car.</a:t>
            </a:r>
          </a:p>
          <a:p>
            <a:endParaRPr lang="en-US" dirty="0"/>
          </a:p>
          <a:p>
            <a:r>
              <a:rPr lang="en-US" dirty="0"/>
              <a:t>Therefore, the </a:t>
            </a:r>
            <a:r>
              <a:rPr lang="en-US" b="1" u="sng" dirty="0"/>
              <a:t>SOLUTION</a:t>
            </a:r>
            <a:r>
              <a:rPr lang="en-US" dirty="0"/>
              <a:t> MIST needs to provide to Mr. X could be:</a:t>
            </a:r>
          </a:p>
          <a:p>
            <a:pPr marL="228600" indent="-228600">
              <a:buFont typeface="+mj-lt"/>
              <a:buAutoNum type="arabicPeriod"/>
            </a:pPr>
            <a:r>
              <a:rPr lang="en-US" dirty="0"/>
              <a:t>[click] What could be the approximate price of a car when a private seller offer his car to sell him.</a:t>
            </a:r>
          </a:p>
          <a:p>
            <a:pPr marL="228600" indent="-228600">
              <a:buFont typeface="+mj-lt"/>
              <a:buAutoNum type="arabicPeriod"/>
            </a:pPr>
            <a:r>
              <a:rPr lang="en-US" dirty="0"/>
              <a:t>[click] Based on the asking price he can make decision whether buying this car would help him making profit or not.</a:t>
            </a:r>
          </a:p>
          <a:p>
            <a:endParaRPr lang="en-US" dirty="0"/>
          </a:p>
          <a:p>
            <a:r>
              <a:rPr lang="en-US" b="1" dirty="0"/>
              <a:t>This is what we call the </a:t>
            </a:r>
            <a:r>
              <a:rPr lang="en-US" b="1" u="sng" dirty="0"/>
              <a:t>TARGET</a:t>
            </a:r>
            <a:r>
              <a:rPr lang="en-US" b="1" dirty="0"/>
              <a:t>!!!</a:t>
            </a:r>
          </a:p>
        </p:txBody>
      </p:sp>
      <p:sp>
        <p:nvSpPr>
          <p:cNvPr id="4" name="Slide Number Placeholder 3"/>
          <p:cNvSpPr>
            <a:spLocks noGrp="1"/>
          </p:cNvSpPr>
          <p:nvPr>
            <p:ph type="sldNum" sz="quarter" idx="5"/>
          </p:nvPr>
        </p:nvSpPr>
        <p:spPr/>
        <p:txBody>
          <a:bodyPr/>
          <a:lstStyle/>
          <a:p>
            <a:fld id="{B8AB82C7-28B3-489A-ABBE-0F243A8943D5}" type="slidenum">
              <a:rPr lang="en-US" smtClean="0"/>
              <a:t>4</a:t>
            </a:fld>
            <a:endParaRPr lang="en-US"/>
          </a:p>
        </p:txBody>
      </p:sp>
    </p:spTree>
    <p:extLst>
      <p:ext uri="{BB962C8B-B14F-4D97-AF65-F5344CB8AC3E}">
        <p14:creationId xmlns:p14="http://schemas.microsoft.com/office/powerpoint/2010/main" val="357669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KLP</a:t>
            </a:r>
            <a:r>
              <a:rPr lang="en-US" b="1" dirty="0"/>
              <a:t>:  Understand HOW to assess the price of used cars</a:t>
            </a:r>
          </a:p>
          <a:p>
            <a:endParaRPr lang="en-US" dirty="0"/>
          </a:p>
          <a:p>
            <a:endParaRPr lang="en-US" dirty="0"/>
          </a:p>
          <a:p>
            <a:r>
              <a:rPr lang="en-US" dirty="0"/>
              <a:t>Once we analyzed the problem and found the solution, MIST need to assess the price of used cars, that is our TARGET!</a:t>
            </a:r>
          </a:p>
          <a:p>
            <a:endParaRPr lang="en-US" dirty="0"/>
          </a:p>
          <a:p>
            <a:r>
              <a:rPr lang="en-US" b="1" dirty="0"/>
              <a:t>[click] HOW? We will look at the used car sales data!!!! Price of used cars can be assessed from the history of used car sales!!!</a:t>
            </a:r>
          </a:p>
          <a:p>
            <a:endParaRPr lang="en-US" b="1" dirty="0"/>
          </a:p>
          <a:p>
            <a:r>
              <a:rPr lang="en-US" b="0" dirty="0"/>
              <a:t>[click] So our target is to estimate the price of a used car.</a:t>
            </a:r>
          </a:p>
          <a:p>
            <a:endParaRPr lang="en-US" b="0" dirty="0"/>
          </a:p>
          <a:p>
            <a:r>
              <a:rPr lang="en-US" b="0" dirty="0"/>
              <a:t>How? [click] think about properties that can affect the price of a used car (let us called this for now CRITICAL THINKING).</a:t>
            </a:r>
          </a:p>
          <a:p>
            <a:endParaRPr lang="en-US" b="0" dirty="0"/>
          </a:p>
          <a:p>
            <a:r>
              <a:rPr lang="en-US" b="0" dirty="0"/>
              <a:t>[click] Say, for example:</a:t>
            </a:r>
          </a:p>
          <a:p>
            <a:r>
              <a:rPr lang="en-US" b="0" dirty="0"/>
              <a:t>[click] specs such as model, fuel type, miles per gallon (MPG), engine size.</a:t>
            </a:r>
          </a:p>
          <a:p>
            <a:r>
              <a:rPr lang="en-US" b="0" dirty="0"/>
              <a:t>[click] car condition such as age, mileage, interior.</a:t>
            </a:r>
          </a:p>
          <a:p>
            <a:r>
              <a:rPr lang="en-US" b="0" dirty="0"/>
              <a:t>[click] financial such as tax (some luxury car pay more than others).</a:t>
            </a:r>
          </a:p>
          <a:p>
            <a:endParaRPr lang="en-US" dirty="0"/>
          </a:p>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5</a:t>
            </a:fld>
            <a:endParaRPr lang="en-US"/>
          </a:p>
        </p:txBody>
      </p:sp>
    </p:spTree>
    <p:extLst>
      <p:ext uri="{BB962C8B-B14F-4D97-AF65-F5344CB8AC3E}">
        <p14:creationId xmlns:p14="http://schemas.microsoft.com/office/powerpoint/2010/main" val="39644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KLP</a:t>
            </a:r>
            <a:r>
              <a:rPr lang="en-US" b="1" dirty="0"/>
              <a:t>:  Understand HOW to assess the price of used cars – Having the data</a:t>
            </a:r>
          </a:p>
          <a:p>
            <a:endParaRPr lang="en-US" dirty="0"/>
          </a:p>
          <a:p>
            <a:r>
              <a:rPr lang="en-US" dirty="0"/>
              <a:t>So, let assume that Mr. X has provided the car sales history data from his sources.</a:t>
            </a:r>
          </a:p>
          <a:p>
            <a:endParaRPr lang="en-US" dirty="0"/>
          </a:p>
          <a:p>
            <a:r>
              <a:rPr lang="en-US" dirty="0"/>
              <a:t>Say we have an EXCEL file, with the model, the private seller price, mileage, fuel type, tax, MPG and engine type.</a:t>
            </a:r>
          </a:p>
        </p:txBody>
      </p:sp>
      <p:sp>
        <p:nvSpPr>
          <p:cNvPr id="4" name="Slide Number Placeholder 3"/>
          <p:cNvSpPr>
            <a:spLocks noGrp="1"/>
          </p:cNvSpPr>
          <p:nvPr>
            <p:ph type="sldNum" sz="quarter" idx="5"/>
          </p:nvPr>
        </p:nvSpPr>
        <p:spPr/>
        <p:txBody>
          <a:bodyPr/>
          <a:lstStyle/>
          <a:p>
            <a:fld id="{B8AB82C7-28B3-489A-ABBE-0F243A8943D5}" type="slidenum">
              <a:rPr lang="en-US" smtClean="0"/>
              <a:t>6</a:t>
            </a:fld>
            <a:endParaRPr lang="en-US"/>
          </a:p>
        </p:txBody>
      </p:sp>
    </p:spTree>
    <p:extLst>
      <p:ext uri="{BB962C8B-B14F-4D97-AF65-F5344CB8AC3E}">
        <p14:creationId xmlns:p14="http://schemas.microsoft.com/office/powerpoint/2010/main" val="301463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KLP</a:t>
            </a:r>
            <a:r>
              <a:rPr lang="en-US" b="1" dirty="0"/>
              <a:t>:  Understand HOW to assess the price of used cars – Having the data</a:t>
            </a:r>
          </a:p>
          <a:p>
            <a:endParaRPr lang="en-US" dirty="0"/>
          </a:p>
          <a:p>
            <a:r>
              <a:rPr lang="en-US" dirty="0"/>
              <a:t>So, let assume that Mr. X has provided the car sales history data from his sources.</a:t>
            </a:r>
          </a:p>
          <a:p>
            <a:endParaRPr lang="en-US" dirty="0"/>
          </a:p>
          <a:p>
            <a:r>
              <a:rPr lang="en-US" dirty="0"/>
              <a:t>Say we have an EXCEL file, with the model, the private seller price, mileage, fuel type, tax, MPG and engine type.</a:t>
            </a:r>
          </a:p>
          <a:p>
            <a:endParaRPr lang="en-US" i="1" dirty="0"/>
          </a:p>
          <a:p>
            <a:r>
              <a:rPr lang="en-US" b="1" i="1" u="sng" dirty="0"/>
              <a:t>And run the analysis with our ROBOT, the IDARE </a:t>
            </a:r>
            <a:r>
              <a:rPr lang="en-US" b="1" i="1" u="sng" dirty="0" err="1"/>
              <a:t>AutoML</a:t>
            </a:r>
            <a:r>
              <a:rPr lang="en-US" b="1" i="1" u="sng" dirty="0"/>
              <a:t> Tool!!</a:t>
            </a:r>
          </a:p>
        </p:txBody>
      </p:sp>
      <p:sp>
        <p:nvSpPr>
          <p:cNvPr id="4" name="Slide Number Placeholder 3"/>
          <p:cNvSpPr>
            <a:spLocks noGrp="1"/>
          </p:cNvSpPr>
          <p:nvPr>
            <p:ph type="sldNum" sz="quarter" idx="5"/>
          </p:nvPr>
        </p:nvSpPr>
        <p:spPr/>
        <p:txBody>
          <a:bodyPr/>
          <a:lstStyle/>
          <a:p>
            <a:fld id="{B8AB82C7-28B3-489A-ABBE-0F243A8943D5}" type="slidenum">
              <a:rPr lang="en-US" smtClean="0"/>
              <a:t>7</a:t>
            </a:fld>
            <a:endParaRPr lang="en-US"/>
          </a:p>
        </p:txBody>
      </p:sp>
    </p:spTree>
    <p:extLst>
      <p:ext uri="{BB962C8B-B14F-4D97-AF65-F5344CB8AC3E}">
        <p14:creationId xmlns:p14="http://schemas.microsoft.com/office/powerpoint/2010/main" val="260668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B8AB82C7-28B3-489A-ABBE-0F243A8943D5}" type="slidenum">
              <a:rPr lang="en-US" smtClean="0"/>
              <a:t>8</a:t>
            </a:fld>
            <a:endParaRPr lang="en-US"/>
          </a:p>
        </p:txBody>
      </p:sp>
    </p:spTree>
    <p:extLst>
      <p:ext uri="{BB962C8B-B14F-4D97-AF65-F5344CB8AC3E}">
        <p14:creationId xmlns:p14="http://schemas.microsoft.com/office/powerpoint/2010/main" val="3500968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a:t>
            </a:r>
          </a:p>
          <a:p>
            <a:r>
              <a:rPr lang="en-US" dirty="0"/>
              <a:t>When you run step 5, as soon you select TARGET (price), the tool provides you the FIRST IMPRESSION of the prediction (why? Because we run the default case using a LINEAR regression model) in terms of:</a:t>
            </a:r>
          </a:p>
          <a:p>
            <a:pPr marL="228600" indent="-228600">
              <a:buFont typeface="+mj-lt"/>
              <a:buAutoNum type="arabicPeriod"/>
            </a:pPr>
            <a:r>
              <a:rPr lang="en-US" dirty="0"/>
              <a:t>Price graph, where actual (grey) versus predicted (red) is compared.</a:t>
            </a:r>
          </a:p>
          <a:p>
            <a:pPr marL="228600" indent="-228600">
              <a:buFont typeface="+mj-lt"/>
              <a:buAutoNum type="arabicPeriod"/>
            </a:pPr>
            <a:r>
              <a:rPr lang="en-US" dirty="0"/>
              <a:t>You can change the scale of the graph to SEE THE DIFFERENCE between actual and predicted.</a:t>
            </a:r>
          </a:p>
          <a:p>
            <a:pPr marL="228600" indent="-228600">
              <a:buFont typeface="+mj-lt"/>
              <a:buAutoNum type="arabicPeriod"/>
            </a:pPr>
            <a:r>
              <a:rPr lang="en-US" dirty="0"/>
              <a:t>Error ACCURACY measurement (R square) is also seen between the trained and predicted.  </a:t>
            </a:r>
          </a:p>
          <a:p>
            <a:pPr marL="228600" indent="-228600">
              <a:buFont typeface="+mj-lt"/>
              <a:buAutoNum type="arabicPeriod"/>
            </a:pPr>
            <a:r>
              <a:rPr lang="en-US" dirty="0"/>
              <a:t>Why we have train and test?  Because the tool takes some date to “train” the machine, and other date to “test” for accuracy.  It does not matter if you do not get everything now because we will go deeper on this later on in the course.</a:t>
            </a:r>
          </a:p>
          <a:p>
            <a:endParaRPr lang="en-US" dirty="0"/>
          </a:p>
          <a:p>
            <a:r>
              <a:rPr lang="en-US" dirty="0"/>
              <a:t>Maximize the table under the chart and show the table with the ACTUAL PRICE (in blue) and the PREDICTED PRICE (in yellow).  LR means LINEAR REGRESSION.  Minimize it.</a:t>
            </a:r>
          </a:p>
          <a:p>
            <a:endParaRPr lang="en-US" dirty="0"/>
          </a:p>
          <a:p>
            <a:r>
              <a:rPr lang="en-US" dirty="0"/>
              <a:t>Maximize the result validation table under the accuracy chart, and look at the different variables in the statistics tab, </a:t>
            </a:r>
          </a:p>
          <a:p>
            <a:endParaRPr lang="en-US" dirty="0"/>
          </a:p>
          <a:p>
            <a:r>
              <a:rPr lang="en-US" dirty="0"/>
              <a:t>Now, are you happy with this 17% accuracy?  (ask the audience).</a:t>
            </a:r>
          </a:p>
          <a:p>
            <a:endParaRPr lang="en-US" dirty="0"/>
          </a:p>
          <a:p>
            <a:r>
              <a:rPr lang="en-US" dirty="0"/>
              <a:t>NOPE!!! So let us BUILD A DIFFERENT MODEL  - Go to NEXT (item #8).</a:t>
            </a:r>
          </a:p>
          <a:p>
            <a:endParaRPr lang="en-US" dirty="0"/>
          </a:p>
          <a:p>
            <a:r>
              <a:rPr lang="en-US" dirty="0"/>
              <a:t>Let’s see WHO gets the better results:</a:t>
            </a:r>
          </a:p>
          <a:p>
            <a:pPr marL="228600" indent="-228600">
              <a:buFont typeface="+mj-lt"/>
              <a:buAutoNum type="arabicPeriod"/>
            </a:pPr>
            <a:r>
              <a:rPr lang="en-US" dirty="0"/>
              <a:t>Please check “SOME” variables and see WHO WINS (you can check model/transmission/mileage/</a:t>
            </a:r>
            <a:r>
              <a:rPr lang="en-US" dirty="0" err="1"/>
              <a:t>enginesize</a:t>
            </a:r>
            <a:r>
              <a:rPr lang="en-US" dirty="0"/>
              <a:t>) to compare.</a:t>
            </a:r>
          </a:p>
          <a:p>
            <a:pPr marL="228600" indent="-228600">
              <a:buFont typeface="+mj-lt"/>
              <a:buAutoNum type="arabicPeriod"/>
            </a:pPr>
            <a:r>
              <a:rPr lang="en-US" dirty="0"/>
              <a:t>Train the data, and the results have NOT change.  I still have the 17% accuracy.</a:t>
            </a:r>
          </a:p>
          <a:p>
            <a:pPr marL="228600" indent="-228600">
              <a:buFont typeface="+mj-lt"/>
              <a:buAutoNum type="arabicPeriod"/>
            </a:pPr>
            <a:r>
              <a:rPr lang="en-US" dirty="0"/>
              <a:t>So I go ahead and select a different algorithm such as Random Forest (participants can choose a different one).</a:t>
            </a:r>
          </a:p>
          <a:p>
            <a:pPr marL="228600" indent="-228600">
              <a:buFont typeface="+mj-lt"/>
              <a:buAutoNum type="arabicPeriod"/>
            </a:pPr>
            <a:r>
              <a:rPr lang="en-US" dirty="0"/>
              <a:t>Then I train and I get 71% accuracy, which makes me feel good about predicting.</a:t>
            </a:r>
          </a:p>
          <a:p>
            <a:pPr marL="228600" indent="-228600">
              <a:buFont typeface="+mj-lt"/>
              <a:buAutoNum type="arabicPeriod"/>
            </a:pPr>
            <a:r>
              <a:rPr lang="en-US" dirty="0"/>
              <a:t>Then, I finalize the analysis to get my prediction in production mode.</a:t>
            </a:r>
          </a:p>
          <a:p>
            <a:endParaRPr lang="en-US" dirty="0"/>
          </a:p>
          <a:p>
            <a:r>
              <a:rPr lang="en-US" dirty="0"/>
              <a:t>Go to Deploy Page, next slide.</a:t>
            </a:r>
          </a:p>
        </p:txBody>
      </p:sp>
      <p:sp>
        <p:nvSpPr>
          <p:cNvPr id="4" name="Slide Number Placeholder 3"/>
          <p:cNvSpPr>
            <a:spLocks noGrp="1"/>
          </p:cNvSpPr>
          <p:nvPr>
            <p:ph type="sldNum" sz="quarter" idx="5"/>
          </p:nvPr>
        </p:nvSpPr>
        <p:spPr/>
        <p:txBody>
          <a:bodyPr/>
          <a:lstStyle/>
          <a:p>
            <a:fld id="{B8AB82C7-28B3-489A-ABBE-0F243A8943D5}" type="slidenum">
              <a:rPr lang="en-US" smtClean="0"/>
              <a:t>9</a:t>
            </a:fld>
            <a:endParaRPr lang="en-US"/>
          </a:p>
        </p:txBody>
      </p:sp>
    </p:spTree>
    <p:extLst>
      <p:ext uri="{BB962C8B-B14F-4D97-AF65-F5344CB8AC3E}">
        <p14:creationId xmlns:p14="http://schemas.microsoft.com/office/powerpoint/2010/main" val="117572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3A80-3EE2-56E0-E536-4D06DD5A3159}"/>
              </a:ext>
            </a:extLst>
          </p:cNvPr>
          <p:cNvSpPr>
            <a:spLocks noGrp="1"/>
          </p:cNvSpPr>
          <p:nvPr>
            <p:ph type="ctrTitle"/>
          </p:nvPr>
        </p:nvSpPr>
        <p:spPr>
          <a:xfrm>
            <a:off x="1524000" y="1122363"/>
            <a:ext cx="9144000" cy="2387600"/>
          </a:xfrm>
        </p:spPr>
        <p:txBody>
          <a:bodyPr anchor="b"/>
          <a:lstStyle>
            <a:lvl1pPr algn="ctr">
              <a:defRPr sz="6000" b="1">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4CE06EC7-A653-27E9-BBF8-5B132F86AD1D}"/>
              </a:ext>
            </a:extLst>
          </p:cNvPr>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8F6ACA0-967F-6134-0AA0-F8808DBA7CD8}"/>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1B36D17E-760F-84E9-CB60-701A54471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B66B-027F-F513-CAB7-6D84DD8A933C}"/>
              </a:ext>
            </a:extLst>
          </p:cNvPr>
          <p:cNvSpPr>
            <a:spLocks noGrp="1"/>
          </p:cNvSpPr>
          <p:nvPr>
            <p:ph type="sldNum" sz="quarter" idx="12"/>
          </p:nvPr>
        </p:nvSpPr>
        <p:spPr/>
        <p:txBody>
          <a:bodyPr/>
          <a:lstStyle/>
          <a:p>
            <a:fld id="{FAB30D97-3FC8-4613-B8AE-1CD514FDABBA}" type="slidenum">
              <a:rPr lang="en-US" smtClean="0"/>
              <a:t>‹#›</a:t>
            </a:fld>
            <a:endParaRPr lang="en-US"/>
          </a:p>
        </p:txBody>
      </p:sp>
      <p:sp>
        <p:nvSpPr>
          <p:cNvPr id="7" name="Rectangle 6">
            <a:extLst>
              <a:ext uri="{FF2B5EF4-FFF2-40B4-BE49-F238E27FC236}">
                <a16:creationId xmlns:a16="http://schemas.microsoft.com/office/drawing/2014/main" id="{2C8D9480-CA49-7345-9972-D73B0C18EF2E}"/>
              </a:ext>
            </a:extLst>
          </p:cNvPr>
          <p:cNvSpPr/>
          <p:nvPr userDrawn="1"/>
        </p:nvSpPr>
        <p:spPr>
          <a:xfrm>
            <a:off x="1112520" y="136525"/>
            <a:ext cx="4229868" cy="1169551"/>
          </a:xfrm>
          <a:prstGeom prst="rect">
            <a:avLst/>
          </a:prstGeom>
          <a:noFill/>
        </p:spPr>
        <p:txBody>
          <a:bodyPr wrap="square" lIns="91440" tIns="45720" rIns="91440" bIns="45720">
            <a:spAutoFit/>
          </a:bodyPr>
          <a:lstStyle/>
          <a:p>
            <a:pPr algn="ctr"/>
            <a:r>
              <a:rPr lang="en-US" sz="7000" b="1" cap="none" spc="50" dirty="0">
                <a:ln w="0"/>
                <a:solidFill>
                  <a:srgbClr val="FF0000"/>
                </a:solidFill>
                <a:effectLst>
                  <a:innerShdw blurRad="63500" dist="50800" dir="13500000">
                    <a:srgbClr val="000000">
                      <a:alpha val="50000"/>
                    </a:srgbClr>
                  </a:innerShdw>
                </a:effectLst>
                <a:latin typeface="Audiowide" panose="02000503000000020004" pitchFamily="2" charset="0"/>
              </a:rPr>
              <a:t>IDARE</a:t>
            </a:r>
            <a:r>
              <a:rPr lang="en-US" sz="7000" b="1" cap="none" spc="50" baseline="30000" dirty="0">
                <a:ln w="0"/>
                <a:solidFill>
                  <a:srgbClr val="FF0000"/>
                </a:solidFill>
                <a:effectLst>
                  <a:innerShdw blurRad="63500" dist="50800" dir="13500000">
                    <a:srgbClr val="000000">
                      <a:alpha val="50000"/>
                    </a:srgbClr>
                  </a:innerShdw>
                </a:effectLst>
                <a:latin typeface="Dubai" panose="020B0503030403030204" pitchFamily="34" charset="-78"/>
                <a:cs typeface="Dubai" panose="020B0503030403030204" pitchFamily="34" charset="-78"/>
              </a:rPr>
              <a:t>®</a:t>
            </a:r>
          </a:p>
        </p:txBody>
      </p:sp>
    </p:spTree>
    <p:extLst>
      <p:ext uri="{BB962C8B-B14F-4D97-AF65-F5344CB8AC3E}">
        <p14:creationId xmlns:p14="http://schemas.microsoft.com/office/powerpoint/2010/main" val="238339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A13E-43D9-EA5F-FD5E-9F2473281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E341D-34EA-B95D-30C3-8C89DA4A6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05D05-7BFD-B723-8298-0505E0A22EC0}"/>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6D811AA4-02CE-1BBF-7424-DC737A4B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E53D-9DB9-6055-AB45-FACA228FD6E0}"/>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7" name="Picture 6">
            <a:extLst>
              <a:ext uri="{FF2B5EF4-FFF2-40B4-BE49-F238E27FC236}">
                <a16:creationId xmlns:a16="http://schemas.microsoft.com/office/drawing/2014/main" id="{8223E0A8-D899-CABA-6E9C-132BD91FD7E8}"/>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91284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AA38E-E25E-18F1-0792-FC0D3DAA2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74879-038C-E6B9-8D38-850D3C9BF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1ED65-5F8E-1D8B-F8CE-3F25F96250B8}"/>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C5AA633D-D19C-F00C-5B1C-A8E2BE3D4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B686-641E-1AB4-9F96-2DC4D547D244}"/>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7" name="Picture 6">
            <a:extLst>
              <a:ext uri="{FF2B5EF4-FFF2-40B4-BE49-F238E27FC236}">
                <a16:creationId xmlns:a16="http://schemas.microsoft.com/office/drawing/2014/main" id="{2435B9DC-73D0-4A9D-C59D-BA2B2C9C75A7}"/>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128497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8C8E-C367-CC4B-1549-9986B7509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B5E77-B141-D86E-B3BB-106590329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4F45-0E95-D335-080F-1F66B837D4F2}"/>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B0C42889-0023-DF5F-0CEC-45E9B86B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D07B6-6C75-9CC8-FE43-551D0BAD7C39}"/>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8" name="Picture 7">
            <a:extLst>
              <a:ext uri="{FF2B5EF4-FFF2-40B4-BE49-F238E27FC236}">
                <a16:creationId xmlns:a16="http://schemas.microsoft.com/office/drawing/2014/main" id="{C1403DDF-8EA6-ED1F-26C5-A580FBA42ABF}"/>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19958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B6E-E725-096F-6406-12DC73771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7F248-69AA-6192-57E1-6314BE6C4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61EA9-94E4-3E6E-1B64-22FDC00C9C9C}"/>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074F68EB-6814-6663-90FF-384C8F6D5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5E79-329E-87AD-468D-653CE1E63E12}"/>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7" name="Picture 6">
            <a:extLst>
              <a:ext uri="{FF2B5EF4-FFF2-40B4-BE49-F238E27FC236}">
                <a16:creationId xmlns:a16="http://schemas.microsoft.com/office/drawing/2014/main" id="{7BE79F3E-5B41-8372-2B9D-D388E6B6482E}"/>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6618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D20-8350-5146-E09A-79FE857DC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99D8B-3BE5-19CC-4CA8-CB4D2D255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E1BDF-0373-E0A5-D3BB-647CC5AB1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6DBBC-600D-E12C-5EC0-074BB90A64B5}"/>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6" name="Footer Placeholder 5">
            <a:extLst>
              <a:ext uri="{FF2B5EF4-FFF2-40B4-BE49-F238E27FC236}">
                <a16:creationId xmlns:a16="http://schemas.microsoft.com/office/drawing/2014/main" id="{8CCC331B-45E1-BFB8-C219-AF01C2390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5393-588C-69EF-5F40-21661B5318E5}"/>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8" name="Picture 7">
            <a:extLst>
              <a:ext uri="{FF2B5EF4-FFF2-40B4-BE49-F238E27FC236}">
                <a16:creationId xmlns:a16="http://schemas.microsoft.com/office/drawing/2014/main" id="{01A114E4-F6FA-1032-B52A-3283820AFE92}"/>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190402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C771-36BC-5369-70CD-6A11D00F9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1FFB70-96EB-F68C-3BD3-E10866B77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EE2D-99D3-8082-DFE4-F695F91F7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19074-3C29-AFED-673D-03F19A7C3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3D9AD-32F3-A510-5A07-6A1C3893D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076EF-0A16-4437-AB32-10496C0C88DF}"/>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8" name="Footer Placeholder 7">
            <a:extLst>
              <a:ext uri="{FF2B5EF4-FFF2-40B4-BE49-F238E27FC236}">
                <a16:creationId xmlns:a16="http://schemas.microsoft.com/office/drawing/2014/main" id="{5E976115-9D4A-AE8D-C66F-615E0AE21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9DAFA-B2FD-2984-4E76-3A6EE5DBF20B}"/>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10" name="Picture 9">
            <a:extLst>
              <a:ext uri="{FF2B5EF4-FFF2-40B4-BE49-F238E27FC236}">
                <a16:creationId xmlns:a16="http://schemas.microsoft.com/office/drawing/2014/main" id="{C879069C-0EF5-7D49-98CD-0BFA09932B06}"/>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370725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C13-CE44-381C-B373-734956230C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B03AC-7E21-699C-EE32-794D7FF5C5B8}"/>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4" name="Footer Placeholder 3">
            <a:extLst>
              <a:ext uri="{FF2B5EF4-FFF2-40B4-BE49-F238E27FC236}">
                <a16:creationId xmlns:a16="http://schemas.microsoft.com/office/drawing/2014/main" id="{F45DFB66-234C-54CD-865F-4CDE29B06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554B3-5917-5299-A005-46002040662B}"/>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6" name="Picture 5">
            <a:extLst>
              <a:ext uri="{FF2B5EF4-FFF2-40B4-BE49-F238E27FC236}">
                <a16:creationId xmlns:a16="http://schemas.microsoft.com/office/drawing/2014/main" id="{4F1524EE-A007-BE27-5650-E3784510B71B}"/>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304556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CB6D-BD20-236E-BE23-32D2CAC5DFEA}"/>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3" name="Footer Placeholder 2">
            <a:extLst>
              <a:ext uri="{FF2B5EF4-FFF2-40B4-BE49-F238E27FC236}">
                <a16:creationId xmlns:a16="http://schemas.microsoft.com/office/drawing/2014/main" id="{0395292B-D4CA-6B79-526F-5D3F41FFDB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5C130-0CC3-5F0C-F1BA-0EE45CCB834A}"/>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5" name="Picture 4">
            <a:extLst>
              <a:ext uri="{FF2B5EF4-FFF2-40B4-BE49-F238E27FC236}">
                <a16:creationId xmlns:a16="http://schemas.microsoft.com/office/drawing/2014/main" id="{6F409B15-1D6B-18B6-C1B4-F8C7C366597C}"/>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26326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FC1-2282-5CBF-7139-3E3EAB0CB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503DE-F0A2-17BF-E014-0EE8387E2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A389A-1A19-4577-DA01-6F468327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C6CA8-C15C-F1C6-1A30-75DF36C863ED}"/>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6" name="Footer Placeholder 5">
            <a:extLst>
              <a:ext uri="{FF2B5EF4-FFF2-40B4-BE49-F238E27FC236}">
                <a16:creationId xmlns:a16="http://schemas.microsoft.com/office/drawing/2014/main" id="{E0AEEB9B-47EB-2940-47DD-B4191870B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0AA2B-0B76-34B0-3D45-B695DD86A0BC}"/>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8" name="Picture 7">
            <a:extLst>
              <a:ext uri="{FF2B5EF4-FFF2-40B4-BE49-F238E27FC236}">
                <a16:creationId xmlns:a16="http://schemas.microsoft.com/office/drawing/2014/main" id="{4E57514F-D895-9C78-BECB-5EC80C3E3649}"/>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25041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6D38-FD6E-02BA-EADD-99F46A52E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C3057-B64F-2E42-3BBB-07C223EDA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84D08-EBC7-C0CC-7963-971BE56F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8255F-E90F-93A2-30EA-B02FAA2999E5}"/>
              </a:ext>
            </a:extLst>
          </p:cNvPr>
          <p:cNvSpPr>
            <a:spLocks noGrp="1"/>
          </p:cNvSpPr>
          <p:nvPr>
            <p:ph type="dt" sz="half" idx="10"/>
          </p:nvPr>
        </p:nvSpPr>
        <p:spPr/>
        <p:txBody>
          <a:bodyPr/>
          <a:lstStyle/>
          <a:p>
            <a:fld id="{F68C36FD-3E8C-4BFB-8105-C3FA5F5CF384}" type="datetimeFigureOut">
              <a:rPr lang="en-US" smtClean="0"/>
              <a:t>9/19/2022</a:t>
            </a:fld>
            <a:endParaRPr lang="en-US"/>
          </a:p>
        </p:txBody>
      </p:sp>
      <p:sp>
        <p:nvSpPr>
          <p:cNvPr id="6" name="Footer Placeholder 5">
            <a:extLst>
              <a:ext uri="{FF2B5EF4-FFF2-40B4-BE49-F238E27FC236}">
                <a16:creationId xmlns:a16="http://schemas.microsoft.com/office/drawing/2014/main" id="{C7A70BA4-1425-0BA7-35E2-93D9AE61B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54342-B504-336F-DCF1-ABB7D51C1E2A}"/>
              </a:ext>
            </a:extLst>
          </p:cNvPr>
          <p:cNvSpPr>
            <a:spLocks noGrp="1"/>
          </p:cNvSpPr>
          <p:nvPr>
            <p:ph type="sldNum" sz="quarter" idx="12"/>
          </p:nvPr>
        </p:nvSpPr>
        <p:spPr/>
        <p:txBody>
          <a:bodyPr/>
          <a:lstStyle/>
          <a:p>
            <a:fld id="{FAB30D97-3FC8-4613-B8AE-1CD514FDABBA}" type="slidenum">
              <a:rPr lang="en-US" smtClean="0"/>
              <a:t>‹#›</a:t>
            </a:fld>
            <a:endParaRPr lang="en-US"/>
          </a:p>
        </p:txBody>
      </p:sp>
      <p:pic>
        <p:nvPicPr>
          <p:cNvPr id="8" name="Picture 7">
            <a:extLst>
              <a:ext uri="{FF2B5EF4-FFF2-40B4-BE49-F238E27FC236}">
                <a16:creationId xmlns:a16="http://schemas.microsoft.com/office/drawing/2014/main" id="{AFE665E5-1CA5-EE42-5D33-FB3E0F17B8D6}"/>
              </a:ext>
            </a:extLst>
          </p:cNvPr>
          <p:cNvPicPr>
            <a:picLocks noChangeAspect="1"/>
          </p:cNvPicPr>
          <p:nvPr userDrawn="1"/>
        </p:nvPicPr>
        <p:blipFill>
          <a:blip r:embed="rId2"/>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8820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9ABD-BC63-8578-C3B6-E32D6AA77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DFDA9-3746-AB3B-5003-BD788E80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DDFC-F189-2F59-9138-DBE173B7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C36FD-3E8C-4BFB-8105-C3FA5F5CF384}" type="datetimeFigureOut">
              <a:rPr lang="en-US" smtClean="0"/>
              <a:t>9/19/2022</a:t>
            </a:fld>
            <a:endParaRPr lang="en-US"/>
          </a:p>
        </p:txBody>
      </p:sp>
      <p:sp>
        <p:nvSpPr>
          <p:cNvPr id="5" name="Footer Placeholder 4">
            <a:extLst>
              <a:ext uri="{FF2B5EF4-FFF2-40B4-BE49-F238E27FC236}">
                <a16:creationId xmlns:a16="http://schemas.microsoft.com/office/drawing/2014/main" id="{9D33DB71-3E89-A235-DB58-2EDC99E3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3D8F2B-5646-0E62-3A3B-5482FF553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30D97-3FC8-4613-B8AE-1CD514FDABBA}" type="slidenum">
              <a:rPr lang="en-US" smtClean="0"/>
              <a:t>‹#›</a:t>
            </a:fld>
            <a:endParaRPr lang="en-US"/>
          </a:p>
        </p:txBody>
      </p:sp>
    </p:spTree>
    <p:extLst>
      <p:ext uri="{BB962C8B-B14F-4D97-AF65-F5344CB8AC3E}">
        <p14:creationId xmlns:p14="http://schemas.microsoft.com/office/powerpoint/2010/main" val="83529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ev.idare.ai/"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mist.idare.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32C3-2FBE-CBB5-4E11-A518A72DEF2B}"/>
              </a:ext>
            </a:extLst>
          </p:cNvPr>
          <p:cNvSpPr>
            <a:spLocks noGrp="1"/>
          </p:cNvSpPr>
          <p:nvPr>
            <p:ph type="ctrTitle"/>
          </p:nvPr>
        </p:nvSpPr>
        <p:spPr>
          <a:xfrm>
            <a:off x="912629" y="1371600"/>
            <a:ext cx="4543494" cy="2696866"/>
          </a:xfrm>
        </p:spPr>
        <p:txBody>
          <a:bodyPr>
            <a:normAutofit fontScale="90000"/>
          </a:bodyPr>
          <a:lstStyle/>
          <a:p>
            <a:br>
              <a:rPr lang="en-US" dirty="0">
                <a:solidFill>
                  <a:schemeClr val="bg1"/>
                </a:solidFill>
              </a:rPr>
            </a:br>
            <a:r>
              <a:rPr lang="en-US" dirty="0">
                <a:solidFill>
                  <a:schemeClr val="bg1"/>
                </a:solidFill>
              </a:rPr>
              <a:t>AI Value &amp; Business Case</a:t>
            </a:r>
          </a:p>
        </p:txBody>
      </p:sp>
      <p:sp>
        <p:nvSpPr>
          <p:cNvPr id="3" name="Subtitle 2">
            <a:extLst>
              <a:ext uri="{FF2B5EF4-FFF2-40B4-BE49-F238E27FC236}">
                <a16:creationId xmlns:a16="http://schemas.microsoft.com/office/drawing/2014/main" id="{BB1B3331-10FE-5127-255D-416F1281A0C1}"/>
              </a:ext>
            </a:extLst>
          </p:cNvPr>
          <p:cNvSpPr>
            <a:spLocks noGrp="1"/>
          </p:cNvSpPr>
          <p:nvPr>
            <p:ph type="subTitle" idx="1"/>
          </p:nvPr>
        </p:nvSpPr>
        <p:spPr>
          <a:xfrm>
            <a:off x="145073" y="4584879"/>
            <a:ext cx="6255727" cy="1287887"/>
          </a:xfrm>
        </p:spPr>
        <p:txBody>
          <a:bodyPr>
            <a:normAutofit/>
          </a:bodyPr>
          <a:lstStyle/>
          <a:p>
            <a:r>
              <a:rPr lang="en-US" sz="2600" dirty="0">
                <a:solidFill>
                  <a:schemeClr val="bg1"/>
                </a:solidFill>
              </a:rPr>
              <a:t>Module #01 – Practical Business Case</a:t>
            </a:r>
            <a:endParaRPr lang="en-US" dirty="0">
              <a:solidFill>
                <a:schemeClr val="bg1"/>
              </a:solidFill>
            </a:endParaRPr>
          </a:p>
        </p:txBody>
      </p:sp>
      <p:pic>
        <p:nvPicPr>
          <p:cNvPr id="21" name="Picture 3" descr="3D Hologram from iPad">
            <a:extLst>
              <a:ext uri="{FF2B5EF4-FFF2-40B4-BE49-F238E27FC236}">
                <a16:creationId xmlns:a16="http://schemas.microsoft.com/office/drawing/2014/main" id="{96DC0D22-7A26-B939-9AAB-F62EBEDDB62A}"/>
              </a:ext>
            </a:extLst>
          </p:cNvPr>
          <p:cNvPicPr>
            <a:picLocks noChangeAspect="1"/>
          </p:cNvPicPr>
          <p:nvPr/>
        </p:nvPicPr>
        <p:blipFill rotWithShape="1">
          <a:blip r:embed="rId3"/>
          <a:srcRect l="13720" r="31025" b="-1"/>
          <a:stretch/>
        </p:blipFill>
        <p:spPr>
          <a:xfrm>
            <a:off x="6515100" y="10"/>
            <a:ext cx="5676900" cy="6857990"/>
          </a:xfrm>
          <a:prstGeom prst="rect">
            <a:avLst/>
          </a:prstGeom>
        </p:spPr>
      </p:pic>
    </p:spTree>
    <p:extLst>
      <p:ext uri="{BB962C8B-B14F-4D97-AF65-F5344CB8AC3E}">
        <p14:creationId xmlns:p14="http://schemas.microsoft.com/office/powerpoint/2010/main" val="37194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Mr. X’s decision with 4 steps</a:t>
            </a:r>
          </a:p>
        </p:txBody>
      </p:sp>
      <p:sp>
        <p:nvSpPr>
          <p:cNvPr id="11" name="TextBox 10">
            <a:extLst>
              <a:ext uri="{FF2B5EF4-FFF2-40B4-BE49-F238E27FC236}">
                <a16:creationId xmlns:a16="http://schemas.microsoft.com/office/drawing/2014/main" id="{9A721B57-9135-D980-3909-24F87D4ED42B}"/>
              </a:ext>
            </a:extLst>
          </p:cNvPr>
          <p:cNvSpPr txBox="1"/>
          <p:nvPr/>
        </p:nvSpPr>
        <p:spPr>
          <a:xfrm>
            <a:off x="887506" y="1570732"/>
            <a:ext cx="4863466" cy="507831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Click on Add data</a:t>
            </a:r>
          </a:p>
          <a:p>
            <a:pPr marL="342900" indent="-342900">
              <a:buFont typeface="+mj-lt"/>
              <a:buAutoNum type="arabicPeriod"/>
            </a:pPr>
            <a:r>
              <a:rPr lang="en-US" dirty="0">
                <a:sym typeface="Wingdings" panose="05000000000000000000" pitchFamily="2" charset="2"/>
              </a:rPr>
              <a:t>upload new data from CSV source from you computer  example_0_car_price_pred_data.csv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Go to Data Post Process</a:t>
            </a:r>
          </a:p>
          <a:p>
            <a:pPr marL="342900" indent="-342900">
              <a:buFont typeface="+mj-lt"/>
              <a:buAutoNum type="arabicPeriod"/>
            </a:pPr>
            <a:r>
              <a:rPr lang="en-US" dirty="0">
                <a:sym typeface="Wingdings" panose="05000000000000000000" pitchFamily="2" charset="2"/>
              </a:rPr>
              <a:t>Create 3 equation by clicking </a:t>
            </a:r>
            <a:r>
              <a:rPr lang="en-US" dirty="0" err="1">
                <a:sym typeface="Wingdings" panose="05000000000000000000" pitchFamily="2" charset="2"/>
              </a:rPr>
              <a:t>pn</a:t>
            </a:r>
            <a:r>
              <a:rPr lang="en-US" dirty="0">
                <a:sym typeface="Wingdings" panose="05000000000000000000" pitchFamily="2" charset="2"/>
              </a:rPr>
              <a:t> create custom variable</a:t>
            </a:r>
          </a:p>
          <a:p>
            <a:pPr marL="800100" lvl="1" indent="-342900">
              <a:buFont typeface="+mj-lt"/>
              <a:buAutoNum type="arabicPeriod"/>
            </a:pPr>
            <a:r>
              <a:rPr lang="en-US" dirty="0">
                <a:sym typeface="Wingdings" panose="05000000000000000000" pitchFamily="2" charset="2"/>
              </a:rPr>
              <a:t>Equation 1 Apply</a:t>
            </a:r>
          </a:p>
          <a:p>
            <a:pPr marL="800100" lvl="1" indent="-342900">
              <a:buFont typeface="+mj-lt"/>
              <a:buAutoNum type="arabicPeriod"/>
            </a:pPr>
            <a:r>
              <a:rPr lang="en-US" dirty="0">
                <a:sym typeface="Wingdings" panose="05000000000000000000" pitchFamily="2" charset="2"/>
              </a:rPr>
              <a:t>Equation 2 Apply</a:t>
            </a:r>
          </a:p>
          <a:p>
            <a:pPr marL="800100" lvl="1" indent="-342900">
              <a:buFont typeface="+mj-lt"/>
              <a:buAutoNum type="arabicPeriod"/>
            </a:pPr>
            <a:r>
              <a:rPr lang="en-US" dirty="0">
                <a:sym typeface="Wingdings" panose="05000000000000000000" pitchFamily="2" charset="2"/>
              </a:rPr>
              <a:t>Equation 3</a:t>
            </a:r>
          </a:p>
          <a:p>
            <a:pPr marL="342900" indent="-342900">
              <a:buFont typeface="+mj-lt"/>
              <a:buAutoNum type="arabicPeriod"/>
            </a:pPr>
            <a:r>
              <a:rPr lang="en-US" dirty="0">
                <a:sym typeface="Wingdings" panose="05000000000000000000" pitchFamily="2" charset="2"/>
              </a:rPr>
              <a:t>Go to Result Configuration</a:t>
            </a:r>
          </a:p>
          <a:p>
            <a:pPr marL="800100" lvl="1" indent="-342900">
              <a:buFont typeface="+mj-lt"/>
              <a:buAutoNum type="arabicPeriod"/>
            </a:pPr>
            <a:r>
              <a:rPr lang="en-US" dirty="0">
                <a:sym typeface="Wingdings" panose="05000000000000000000" pitchFamily="2" charset="2"/>
              </a:rPr>
              <a:t>Check download as CSV</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Press “Predict”, prediction will running</a:t>
            </a:r>
          </a:p>
          <a:p>
            <a:pPr marL="342900" indent="-342900">
              <a:buFont typeface="+mj-lt"/>
              <a:buAutoNum type="arabicPeriod"/>
            </a:pPr>
            <a:r>
              <a:rPr lang="en-US" dirty="0">
                <a:sym typeface="Wingdings" panose="05000000000000000000" pitchFamily="2" charset="2"/>
              </a:rPr>
              <a:t>Press Next you will land in Decision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1001806" y="1320137"/>
            <a:ext cx="1354455" cy="369332"/>
          </a:xfrm>
          <a:prstGeom prst="rect">
            <a:avLst/>
          </a:prstGeom>
          <a:noFill/>
        </p:spPr>
        <p:txBody>
          <a:bodyPr wrap="square" rtlCol="0">
            <a:spAutoFit/>
          </a:bodyPr>
          <a:lstStyle/>
          <a:p>
            <a:r>
              <a:rPr lang="en-US" b="1" dirty="0">
                <a:solidFill>
                  <a:srgbClr val="C00000"/>
                </a:solidFill>
              </a:rPr>
              <a:t>Deploy</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556758" y="1766263"/>
            <a:ext cx="4627721" cy="1754326"/>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Decision Scenario Tab</a:t>
            </a:r>
          </a:p>
          <a:p>
            <a:pPr marL="800100" lvl="1" indent="-342900">
              <a:buFont typeface="+mj-lt"/>
              <a:buAutoNum type="arabicPeriod"/>
            </a:pPr>
            <a:r>
              <a:rPr lang="en-US" dirty="0">
                <a:sym typeface="Wingdings" panose="05000000000000000000" pitchFamily="2" charset="2"/>
              </a:rPr>
              <a:t>Change slider value for different variables</a:t>
            </a:r>
          </a:p>
          <a:p>
            <a:pPr marL="800100" lvl="1" indent="-342900">
              <a:buFont typeface="+mj-lt"/>
              <a:buAutoNum type="arabicPeriod"/>
            </a:pPr>
            <a:r>
              <a:rPr lang="en-US" dirty="0">
                <a:sym typeface="Wingdings" panose="05000000000000000000" pitchFamily="2" charset="2"/>
              </a:rPr>
              <a:t>Press Apply</a:t>
            </a:r>
          </a:p>
          <a:p>
            <a:pPr marL="342900" indent="-342900">
              <a:buFont typeface="+mj-lt"/>
              <a:buAutoNum type="arabicPeriod"/>
            </a:pPr>
            <a:r>
              <a:rPr lang="en-US" dirty="0">
                <a:sym typeface="Wingdings" panose="05000000000000000000" pitchFamily="2" charset="2"/>
              </a:rPr>
              <a:t>Do the step until Target or Target desired value is higher or lower or middle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676773" y="1319272"/>
            <a:ext cx="1354455" cy="369332"/>
          </a:xfrm>
          <a:prstGeom prst="rect">
            <a:avLst/>
          </a:prstGeom>
          <a:noFill/>
        </p:spPr>
        <p:txBody>
          <a:bodyPr wrap="square" rtlCol="0">
            <a:spAutoFit/>
          </a:bodyPr>
          <a:lstStyle/>
          <a:p>
            <a:r>
              <a:rPr lang="en-US" b="1" dirty="0">
                <a:solidFill>
                  <a:srgbClr val="C00000"/>
                </a:solidFill>
              </a:rPr>
              <a:t>Decision</a:t>
            </a:r>
          </a:p>
        </p:txBody>
      </p:sp>
    </p:spTree>
    <p:extLst>
      <p:ext uri="{BB962C8B-B14F-4D97-AF65-F5344CB8AC3E}">
        <p14:creationId xmlns:p14="http://schemas.microsoft.com/office/powerpoint/2010/main" val="777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7AA036-6D94-8682-1043-4E71DB813A1E}"/>
              </a:ext>
            </a:extLst>
          </p:cNvPr>
          <p:cNvPicPr>
            <a:picLocks noChangeAspect="1"/>
          </p:cNvPicPr>
          <p:nvPr/>
        </p:nvPicPr>
        <p:blipFill rotWithShape="1">
          <a:blip r:embed="rId3">
            <a:alphaModFix amt="35000"/>
          </a:blip>
          <a:srcRect t="2531" r="-2" b="19119"/>
          <a:stretch/>
        </p:blipFill>
        <p:spPr>
          <a:xfrm>
            <a:off x="20" y="1"/>
            <a:ext cx="12191980" cy="6857999"/>
          </a:xfrm>
          <a:prstGeom prst="rect">
            <a:avLst/>
          </a:prstGeom>
        </p:spPr>
      </p:pic>
      <p:sp>
        <p:nvSpPr>
          <p:cNvPr id="3" name="TextBox 2">
            <a:extLst>
              <a:ext uri="{FF2B5EF4-FFF2-40B4-BE49-F238E27FC236}">
                <a16:creationId xmlns:a16="http://schemas.microsoft.com/office/drawing/2014/main" id="{59DB778E-31A5-4A6A-5522-C50F287CE5B5}"/>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Let’s Start with a PRACTICAL EXAMPLE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BEA3D2F-2EF4-BD96-A61B-8996C184BC94}"/>
              </a:ext>
            </a:extLst>
          </p:cNvPr>
          <p:cNvSpPr txBox="1"/>
          <p:nvPr/>
        </p:nvSpPr>
        <p:spPr>
          <a:xfrm>
            <a:off x="6150659" y="1068734"/>
            <a:ext cx="5744685" cy="506633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solidFill>
                  <a:srgbClr val="FFFFFF"/>
                </a:solidFill>
              </a:rPr>
              <a:t>Successful businessman - Mr. X (Grocery Chain)</a:t>
            </a:r>
          </a:p>
          <a:p>
            <a:pPr marL="342900" indent="-228600">
              <a:lnSpc>
                <a:spcPct val="90000"/>
              </a:lnSpc>
              <a:spcAft>
                <a:spcPts val="600"/>
              </a:spcAft>
              <a:buFont typeface="Arial" panose="020B0604020202020204" pitchFamily="34" charset="0"/>
              <a:buChar char="•"/>
            </a:pPr>
            <a:r>
              <a:rPr lang="en-US" sz="2000" dirty="0">
                <a:solidFill>
                  <a:srgbClr val="FFFFFF"/>
                </a:solidFill>
              </a:rPr>
              <a:t>Mr. X wants to expand his business portfolio, in used car sales.</a:t>
            </a:r>
          </a:p>
          <a:p>
            <a:pPr marL="342900" indent="-228600">
              <a:lnSpc>
                <a:spcPct val="90000"/>
              </a:lnSpc>
              <a:spcAft>
                <a:spcPts val="600"/>
              </a:spcAft>
              <a:buFont typeface="Arial" panose="020B0604020202020204" pitchFamily="34" charset="0"/>
              <a:buChar char="•"/>
            </a:pPr>
            <a:r>
              <a:rPr lang="en-US" sz="2000" dirty="0">
                <a:solidFill>
                  <a:srgbClr val="FFFFFF"/>
                </a:solidFill>
              </a:rPr>
              <a:t>Use car market will grow over the next years.</a:t>
            </a:r>
          </a:p>
          <a:p>
            <a:pPr marL="342900" indent="-228600">
              <a:lnSpc>
                <a:spcPct val="90000"/>
              </a:lnSpc>
              <a:spcAft>
                <a:spcPts val="600"/>
              </a:spcAft>
              <a:buFont typeface="Arial" panose="020B0604020202020204" pitchFamily="34" charset="0"/>
              <a:buChar char="•"/>
            </a:pPr>
            <a:r>
              <a:rPr lang="en-US" sz="2000" dirty="0">
                <a:solidFill>
                  <a:srgbClr val="FFFFFF"/>
                </a:solidFill>
              </a:rPr>
              <a:t>Business plan is simple: buy cars in good condition from private sellers and sell them with a profit.</a:t>
            </a:r>
          </a:p>
          <a:p>
            <a:pPr marL="342900" indent="-228600">
              <a:lnSpc>
                <a:spcPct val="90000"/>
              </a:lnSpc>
              <a:spcAft>
                <a:spcPts val="600"/>
              </a:spcAft>
              <a:buFont typeface="Arial" panose="020B0604020202020204" pitchFamily="34" charset="0"/>
              <a:buChar char="•"/>
            </a:pPr>
            <a:r>
              <a:rPr lang="en-US" sz="2000" dirty="0">
                <a:solidFill>
                  <a:srgbClr val="FFFFFF"/>
                </a:solidFill>
              </a:rPr>
              <a:t>Mr. X starts the business by:</a:t>
            </a:r>
          </a:p>
          <a:p>
            <a:pPr marL="800100" lvl="1" indent="-228600">
              <a:lnSpc>
                <a:spcPct val="90000"/>
              </a:lnSpc>
              <a:spcAft>
                <a:spcPts val="600"/>
              </a:spcAft>
              <a:buFont typeface="Arial" panose="020B0604020202020204" pitchFamily="34" charset="0"/>
              <a:buChar char="•"/>
            </a:pPr>
            <a:r>
              <a:rPr lang="en-US" sz="2000" dirty="0">
                <a:solidFill>
                  <a:srgbClr val="FFFFFF"/>
                </a:solidFill>
              </a:rPr>
              <a:t>Taking a loan from bank.</a:t>
            </a:r>
          </a:p>
          <a:p>
            <a:pPr marL="800100" lvl="1" indent="-228600">
              <a:lnSpc>
                <a:spcPct val="90000"/>
              </a:lnSpc>
              <a:spcAft>
                <a:spcPts val="600"/>
              </a:spcAft>
              <a:buFont typeface="Arial" panose="020B0604020202020204" pitchFamily="34" charset="0"/>
              <a:buChar char="•"/>
            </a:pPr>
            <a:r>
              <a:rPr lang="en-US" sz="2000" dirty="0">
                <a:solidFill>
                  <a:srgbClr val="FFFFFF"/>
                </a:solidFill>
              </a:rPr>
              <a:t>Buy cars and sell them for a profit.</a:t>
            </a:r>
          </a:p>
          <a:p>
            <a:pPr marL="342900" indent="-228600">
              <a:lnSpc>
                <a:spcPct val="90000"/>
              </a:lnSpc>
              <a:spcAft>
                <a:spcPts val="600"/>
              </a:spcAft>
              <a:buFont typeface="Arial" panose="020B0604020202020204" pitchFamily="34" charset="0"/>
              <a:buChar char="•"/>
            </a:pPr>
            <a:r>
              <a:rPr lang="en-US" sz="2000" dirty="0">
                <a:solidFill>
                  <a:srgbClr val="FFFFFF"/>
                </a:solidFill>
              </a:rPr>
              <a:t>Unfortunately, after one year, his car business is suffering heavy losses.</a:t>
            </a:r>
          </a:p>
        </p:txBody>
      </p:sp>
      <p:pic>
        <p:nvPicPr>
          <p:cNvPr id="5" name="Picture 4">
            <a:extLst>
              <a:ext uri="{FF2B5EF4-FFF2-40B4-BE49-F238E27FC236}">
                <a16:creationId xmlns:a16="http://schemas.microsoft.com/office/drawing/2014/main" id="{D243878D-F12C-1737-C2EE-605896A0A7B5}"/>
              </a:ext>
            </a:extLst>
          </p:cNvPr>
          <p:cNvPicPr>
            <a:picLocks noChangeAspect="1"/>
          </p:cNvPicPr>
          <p:nvPr/>
        </p:nvPicPr>
        <p:blipFill>
          <a:blip r:embed="rId4"/>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441525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B574-3EB3-E9AD-2CD6-613CFC883165}"/>
              </a:ext>
            </a:extLst>
          </p:cNvPr>
          <p:cNvSpPr>
            <a:spLocks noGrp="1"/>
          </p:cNvSpPr>
          <p:nvPr>
            <p:ph type="title"/>
          </p:nvPr>
        </p:nvSpPr>
        <p:spPr>
          <a:xfrm>
            <a:off x="838200" y="365125"/>
            <a:ext cx="10515600" cy="1389379"/>
          </a:xfrm>
        </p:spPr>
        <p:txBody>
          <a:bodyPr>
            <a:normAutofit/>
          </a:bodyPr>
          <a:lstStyle/>
          <a:p>
            <a:r>
              <a:rPr lang="en-US" b="1" dirty="0">
                <a:solidFill>
                  <a:schemeClr val="bg1"/>
                </a:solidFill>
              </a:rPr>
              <a:t>Mr. X sought Help from MIST</a:t>
            </a:r>
          </a:p>
        </p:txBody>
      </p:sp>
      <p:sp>
        <p:nvSpPr>
          <p:cNvPr id="4" name="TextBox 3">
            <a:extLst>
              <a:ext uri="{FF2B5EF4-FFF2-40B4-BE49-F238E27FC236}">
                <a16:creationId xmlns:a16="http://schemas.microsoft.com/office/drawing/2014/main" id="{7A6E238A-C8B2-ED5F-203E-AEFDC2F07186}"/>
              </a:ext>
            </a:extLst>
          </p:cNvPr>
          <p:cNvSpPr txBox="1"/>
          <p:nvPr/>
        </p:nvSpPr>
        <p:spPr>
          <a:xfrm>
            <a:off x="1759267" y="2114550"/>
            <a:ext cx="9636443"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What did MIST Do?</a:t>
            </a:r>
          </a:p>
        </p:txBody>
      </p:sp>
      <p:sp>
        <p:nvSpPr>
          <p:cNvPr id="5" name="TextBox 4">
            <a:extLst>
              <a:ext uri="{FF2B5EF4-FFF2-40B4-BE49-F238E27FC236}">
                <a16:creationId xmlns:a16="http://schemas.microsoft.com/office/drawing/2014/main" id="{7DE7BA52-B925-61DF-184B-AE24D1834E3E}"/>
              </a:ext>
            </a:extLst>
          </p:cNvPr>
          <p:cNvSpPr txBox="1"/>
          <p:nvPr/>
        </p:nvSpPr>
        <p:spPr>
          <a:xfrm>
            <a:off x="520065" y="3548302"/>
            <a:ext cx="11401425"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They solved his Problem</a:t>
            </a:r>
          </a:p>
        </p:txBody>
      </p:sp>
      <p:sp>
        <p:nvSpPr>
          <p:cNvPr id="6" name="TextBox 5">
            <a:extLst>
              <a:ext uri="{FF2B5EF4-FFF2-40B4-BE49-F238E27FC236}">
                <a16:creationId xmlns:a16="http://schemas.microsoft.com/office/drawing/2014/main" id="{BDC74D08-B784-5606-8A48-98A0DC1E6E68}"/>
              </a:ext>
            </a:extLst>
          </p:cNvPr>
          <p:cNvSpPr txBox="1"/>
          <p:nvPr/>
        </p:nvSpPr>
        <p:spPr>
          <a:xfrm>
            <a:off x="4343400" y="4861326"/>
            <a:ext cx="3114676"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How?</a:t>
            </a:r>
          </a:p>
        </p:txBody>
      </p:sp>
    </p:spTree>
    <p:extLst>
      <p:ext uri="{BB962C8B-B14F-4D97-AF65-F5344CB8AC3E}">
        <p14:creationId xmlns:p14="http://schemas.microsoft.com/office/powerpoint/2010/main" val="24449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879-1366-E507-8785-47C64F774385}"/>
              </a:ext>
            </a:extLst>
          </p:cNvPr>
          <p:cNvSpPr>
            <a:spLocks noGrp="1"/>
          </p:cNvSpPr>
          <p:nvPr>
            <p:ph type="title"/>
          </p:nvPr>
        </p:nvSpPr>
        <p:spPr>
          <a:xfrm>
            <a:off x="838200" y="365126"/>
            <a:ext cx="10515600" cy="775186"/>
          </a:xfrm>
        </p:spPr>
        <p:txBody>
          <a:bodyPr>
            <a:normAutofit/>
          </a:bodyPr>
          <a:lstStyle/>
          <a:p>
            <a:r>
              <a:rPr lang="en-US" sz="4400" b="1" dirty="0">
                <a:solidFill>
                  <a:srgbClr val="C00000"/>
                </a:solidFill>
              </a:rPr>
              <a:t>FIRST – understanding &amp; root cause</a:t>
            </a:r>
          </a:p>
        </p:txBody>
      </p:sp>
      <p:sp>
        <p:nvSpPr>
          <p:cNvPr id="3" name="TextBox 2">
            <a:extLst>
              <a:ext uri="{FF2B5EF4-FFF2-40B4-BE49-F238E27FC236}">
                <a16:creationId xmlns:a16="http://schemas.microsoft.com/office/drawing/2014/main" id="{5AFBC248-5A2A-F54B-1472-F2C8C966C1DA}"/>
              </a:ext>
            </a:extLst>
          </p:cNvPr>
          <p:cNvSpPr txBox="1"/>
          <p:nvPr/>
        </p:nvSpPr>
        <p:spPr>
          <a:xfrm>
            <a:off x="1065048" y="1047720"/>
            <a:ext cx="3111915" cy="707886"/>
          </a:xfrm>
          <a:prstGeom prst="rect">
            <a:avLst/>
          </a:prstGeom>
          <a:noFill/>
        </p:spPr>
        <p:txBody>
          <a:bodyPr wrap="square" rtlCol="0">
            <a:spAutoFit/>
          </a:bodyPr>
          <a:lstStyle/>
          <a:p>
            <a:pPr algn="ctr"/>
            <a:r>
              <a:rPr lang="en-US" sz="4000" b="1" dirty="0">
                <a:solidFill>
                  <a:srgbClr val="FF0000"/>
                </a:solidFill>
              </a:rPr>
              <a:t>Losses</a:t>
            </a:r>
          </a:p>
        </p:txBody>
      </p:sp>
      <p:sp>
        <p:nvSpPr>
          <p:cNvPr id="5" name="TextBox 4">
            <a:extLst>
              <a:ext uri="{FF2B5EF4-FFF2-40B4-BE49-F238E27FC236}">
                <a16:creationId xmlns:a16="http://schemas.microsoft.com/office/drawing/2014/main" id="{0E1D3645-B628-D94B-7609-4110FC02D0CD}"/>
              </a:ext>
            </a:extLst>
          </p:cNvPr>
          <p:cNvSpPr txBox="1"/>
          <p:nvPr/>
        </p:nvSpPr>
        <p:spPr>
          <a:xfrm>
            <a:off x="2386237" y="1650820"/>
            <a:ext cx="566555" cy="276999"/>
          </a:xfrm>
          <a:prstGeom prst="rect">
            <a:avLst/>
          </a:prstGeom>
          <a:noFill/>
        </p:spPr>
        <p:txBody>
          <a:bodyPr wrap="square" rtlCol="0">
            <a:spAutoFit/>
          </a:bodyPr>
          <a:lstStyle/>
          <a:p>
            <a:r>
              <a:rPr lang="en-US" sz="1200" dirty="0"/>
              <a:t>Why?</a:t>
            </a:r>
          </a:p>
        </p:txBody>
      </p:sp>
      <p:sp>
        <p:nvSpPr>
          <p:cNvPr id="12" name="TextBox 11">
            <a:extLst>
              <a:ext uri="{FF2B5EF4-FFF2-40B4-BE49-F238E27FC236}">
                <a16:creationId xmlns:a16="http://schemas.microsoft.com/office/drawing/2014/main" id="{0D705225-4EAE-19B0-044C-80FC5C3ED866}"/>
              </a:ext>
            </a:extLst>
          </p:cNvPr>
          <p:cNvSpPr txBox="1"/>
          <p:nvPr/>
        </p:nvSpPr>
        <p:spPr>
          <a:xfrm>
            <a:off x="749352" y="2028843"/>
            <a:ext cx="1543048" cy="307777"/>
          </a:xfrm>
          <a:prstGeom prst="rect">
            <a:avLst/>
          </a:prstGeom>
          <a:noFill/>
        </p:spPr>
        <p:txBody>
          <a:bodyPr wrap="square" rtlCol="0">
            <a:spAutoFit/>
          </a:bodyPr>
          <a:lstStyle/>
          <a:p>
            <a:r>
              <a:rPr lang="en-US" sz="1400" b="1" dirty="0"/>
              <a:t>High Expenditure</a:t>
            </a:r>
          </a:p>
        </p:txBody>
      </p:sp>
      <p:sp>
        <p:nvSpPr>
          <p:cNvPr id="15" name="TextBox 14">
            <a:extLst>
              <a:ext uri="{FF2B5EF4-FFF2-40B4-BE49-F238E27FC236}">
                <a16:creationId xmlns:a16="http://schemas.microsoft.com/office/drawing/2014/main" id="{5B125029-5CA5-FAC5-7D98-71B359D16BD4}"/>
              </a:ext>
            </a:extLst>
          </p:cNvPr>
          <p:cNvSpPr txBox="1"/>
          <p:nvPr/>
        </p:nvSpPr>
        <p:spPr>
          <a:xfrm>
            <a:off x="910283" y="2383724"/>
            <a:ext cx="566555" cy="276999"/>
          </a:xfrm>
          <a:prstGeom prst="rect">
            <a:avLst/>
          </a:prstGeom>
          <a:noFill/>
        </p:spPr>
        <p:txBody>
          <a:bodyPr wrap="square" rtlCol="0">
            <a:spAutoFit/>
          </a:bodyPr>
          <a:lstStyle/>
          <a:p>
            <a:r>
              <a:rPr lang="en-US" sz="1200" dirty="0"/>
              <a:t>Why?</a:t>
            </a:r>
          </a:p>
        </p:txBody>
      </p:sp>
      <p:cxnSp>
        <p:nvCxnSpPr>
          <p:cNvPr id="16" name="Straight Arrow Connector 15">
            <a:extLst>
              <a:ext uri="{FF2B5EF4-FFF2-40B4-BE49-F238E27FC236}">
                <a16:creationId xmlns:a16="http://schemas.microsoft.com/office/drawing/2014/main" id="{0ACF09BE-D925-D456-542D-DD87481B3629}"/>
              </a:ext>
            </a:extLst>
          </p:cNvPr>
          <p:cNvCxnSpPr>
            <a:cxnSpLocks/>
          </p:cNvCxnSpPr>
          <p:nvPr/>
        </p:nvCxnSpPr>
        <p:spPr>
          <a:xfrm>
            <a:off x="1427074" y="2304392"/>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A95F42-5520-BDE0-469D-C75D516D882E}"/>
              </a:ext>
            </a:extLst>
          </p:cNvPr>
          <p:cNvSpPr txBox="1"/>
          <p:nvPr/>
        </p:nvSpPr>
        <p:spPr>
          <a:xfrm>
            <a:off x="868907" y="2753995"/>
            <a:ext cx="1139172" cy="738664"/>
          </a:xfrm>
          <a:prstGeom prst="rect">
            <a:avLst/>
          </a:prstGeom>
          <a:noFill/>
        </p:spPr>
        <p:txBody>
          <a:bodyPr wrap="square" rtlCol="0">
            <a:spAutoFit/>
          </a:bodyPr>
          <a:lstStyle/>
          <a:p>
            <a:pPr algn="ctr"/>
            <a:r>
              <a:rPr lang="en-US" sz="1400" dirty="0"/>
              <a:t>Buying Price is high, Bank interest</a:t>
            </a:r>
          </a:p>
        </p:txBody>
      </p:sp>
      <p:sp>
        <p:nvSpPr>
          <p:cNvPr id="19" name="TextBox 18">
            <a:extLst>
              <a:ext uri="{FF2B5EF4-FFF2-40B4-BE49-F238E27FC236}">
                <a16:creationId xmlns:a16="http://schemas.microsoft.com/office/drawing/2014/main" id="{2F02B373-98C8-46BB-AFC9-B89D1BA0B3C4}"/>
              </a:ext>
            </a:extLst>
          </p:cNvPr>
          <p:cNvSpPr txBox="1"/>
          <p:nvPr/>
        </p:nvSpPr>
        <p:spPr>
          <a:xfrm>
            <a:off x="3866797" y="2435901"/>
            <a:ext cx="566555" cy="276999"/>
          </a:xfrm>
          <a:prstGeom prst="rect">
            <a:avLst/>
          </a:prstGeom>
          <a:noFill/>
        </p:spPr>
        <p:txBody>
          <a:bodyPr wrap="square" rtlCol="0">
            <a:spAutoFit/>
          </a:bodyPr>
          <a:lstStyle/>
          <a:p>
            <a:r>
              <a:rPr lang="en-US" sz="1200" dirty="0"/>
              <a:t>Why?</a:t>
            </a:r>
          </a:p>
        </p:txBody>
      </p:sp>
      <p:cxnSp>
        <p:nvCxnSpPr>
          <p:cNvPr id="20" name="Straight Arrow Connector 19">
            <a:extLst>
              <a:ext uri="{FF2B5EF4-FFF2-40B4-BE49-F238E27FC236}">
                <a16:creationId xmlns:a16="http://schemas.microsoft.com/office/drawing/2014/main" id="{BFD19C79-730B-2E06-C0B2-6720D763202D}"/>
              </a:ext>
            </a:extLst>
          </p:cNvPr>
          <p:cNvCxnSpPr>
            <a:cxnSpLocks/>
          </p:cNvCxnSpPr>
          <p:nvPr/>
        </p:nvCxnSpPr>
        <p:spPr>
          <a:xfrm>
            <a:off x="3802186" y="2390913"/>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FEF398E-2CBB-4EC0-9A94-150122B8F8C0}"/>
              </a:ext>
            </a:extLst>
          </p:cNvPr>
          <p:cNvSpPr txBox="1"/>
          <p:nvPr/>
        </p:nvSpPr>
        <p:spPr>
          <a:xfrm>
            <a:off x="1164453" y="5847996"/>
            <a:ext cx="1761999" cy="523220"/>
          </a:xfrm>
          <a:prstGeom prst="rect">
            <a:avLst/>
          </a:prstGeom>
          <a:noFill/>
        </p:spPr>
        <p:txBody>
          <a:bodyPr wrap="square" rtlCol="0">
            <a:spAutoFit/>
          </a:bodyPr>
          <a:lstStyle/>
          <a:p>
            <a:pPr algn="ctr"/>
            <a:r>
              <a:rPr lang="en-US" sz="1400" dirty="0"/>
              <a:t>They couldn’t assess the price of the car</a:t>
            </a:r>
          </a:p>
        </p:txBody>
      </p:sp>
      <p:sp>
        <p:nvSpPr>
          <p:cNvPr id="24" name="TextBox 23">
            <a:extLst>
              <a:ext uri="{FF2B5EF4-FFF2-40B4-BE49-F238E27FC236}">
                <a16:creationId xmlns:a16="http://schemas.microsoft.com/office/drawing/2014/main" id="{7B9ACAB0-28A7-9AF4-FD03-2595AB56EF23}"/>
              </a:ext>
            </a:extLst>
          </p:cNvPr>
          <p:cNvSpPr txBox="1"/>
          <p:nvPr/>
        </p:nvSpPr>
        <p:spPr>
          <a:xfrm>
            <a:off x="3051928" y="2745424"/>
            <a:ext cx="1500517" cy="523220"/>
          </a:xfrm>
          <a:prstGeom prst="rect">
            <a:avLst/>
          </a:prstGeom>
          <a:noFill/>
        </p:spPr>
        <p:txBody>
          <a:bodyPr wrap="square" rtlCol="0">
            <a:spAutoFit/>
          </a:bodyPr>
          <a:lstStyle/>
          <a:p>
            <a:pPr algn="ctr"/>
            <a:r>
              <a:rPr lang="en-US" sz="1400" dirty="0"/>
              <a:t>Car sale is lower than expected</a:t>
            </a:r>
          </a:p>
        </p:txBody>
      </p:sp>
      <p:sp>
        <p:nvSpPr>
          <p:cNvPr id="25" name="TextBox 24">
            <a:extLst>
              <a:ext uri="{FF2B5EF4-FFF2-40B4-BE49-F238E27FC236}">
                <a16:creationId xmlns:a16="http://schemas.microsoft.com/office/drawing/2014/main" id="{84A1BA43-0B34-277B-A30D-7E7660E0A9BC}"/>
              </a:ext>
            </a:extLst>
          </p:cNvPr>
          <p:cNvSpPr txBox="1"/>
          <p:nvPr/>
        </p:nvSpPr>
        <p:spPr>
          <a:xfrm>
            <a:off x="2999538" y="3630442"/>
            <a:ext cx="1500517" cy="523220"/>
          </a:xfrm>
          <a:prstGeom prst="rect">
            <a:avLst/>
          </a:prstGeom>
          <a:noFill/>
        </p:spPr>
        <p:txBody>
          <a:bodyPr wrap="square" rtlCol="0">
            <a:spAutoFit/>
          </a:bodyPr>
          <a:lstStyle/>
          <a:p>
            <a:pPr algn="ctr"/>
            <a:r>
              <a:rPr lang="en-US" sz="1400" dirty="0"/>
              <a:t>Selling Price is high</a:t>
            </a:r>
          </a:p>
        </p:txBody>
      </p:sp>
      <p:sp>
        <p:nvSpPr>
          <p:cNvPr id="36" name="TextBox 35">
            <a:extLst>
              <a:ext uri="{FF2B5EF4-FFF2-40B4-BE49-F238E27FC236}">
                <a16:creationId xmlns:a16="http://schemas.microsoft.com/office/drawing/2014/main" id="{C6BDE4E1-F33A-4EBC-14BC-B4B40EA02127}"/>
              </a:ext>
            </a:extLst>
          </p:cNvPr>
          <p:cNvSpPr txBox="1"/>
          <p:nvPr/>
        </p:nvSpPr>
        <p:spPr>
          <a:xfrm>
            <a:off x="3068271" y="2038900"/>
            <a:ext cx="1558766" cy="338554"/>
          </a:xfrm>
          <a:prstGeom prst="rect">
            <a:avLst/>
          </a:prstGeom>
          <a:noFill/>
        </p:spPr>
        <p:txBody>
          <a:bodyPr wrap="square">
            <a:spAutoFit/>
          </a:bodyPr>
          <a:lstStyle/>
          <a:p>
            <a:r>
              <a:rPr lang="en-US" sz="1600" b="1" dirty="0"/>
              <a:t>Low Revenue </a:t>
            </a:r>
          </a:p>
        </p:txBody>
      </p:sp>
      <p:cxnSp>
        <p:nvCxnSpPr>
          <p:cNvPr id="38" name="Connector: Elbow 37">
            <a:extLst>
              <a:ext uri="{FF2B5EF4-FFF2-40B4-BE49-F238E27FC236}">
                <a16:creationId xmlns:a16="http://schemas.microsoft.com/office/drawing/2014/main" id="{251AC46D-775C-7E8B-76A6-A025653F0C37}"/>
              </a:ext>
            </a:extLst>
          </p:cNvPr>
          <p:cNvCxnSpPr>
            <a:cxnSpLocks/>
            <a:stCxn id="5" idx="2"/>
            <a:endCxn id="12" idx="0"/>
          </p:cNvCxnSpPr>
          <p:nvPr/>
        </p:nvCxnSpPr>
        <p:spPr>
          <a:xfrm rot="5400000">
            <a:off x="2044684" y="1404012"/>
            <a:ext cx="101024" cy="11486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6BC3431-63E6-B80F-5A92-A6CDFF54208E}"/>
              </a:ext>
            </a:extLst>
          </p:cNvPr>
          <p:cNvCxnSpPr>
            <a:cxnSpLocks/>
            <a:stCxn id="5" idx="2"/>
            <a:endCxn id="36" idx="0"/>
          </p:cNvCxnSpPr>
          <p:nvPr/>
        </p:nvCxnSpPr>
        <p:spPr>
          <a:xfrm rot="16200000" flipH="1">
            <a:off x="3203044" y="1394289"/>
            <a:ext cx="111081" cy="117813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000543-D046-DB5A-5008-532095886E9E}"/>
              </a:ext>
            </a:extLst>
          </p:cNvPr>
          <p:cNvCxnSpPr>
            <a:cxnSpLocks/>
          </p:cNvCxnSpPr>
          <p:nvPr/>
        </p:nvCxnSpPr>
        <p:spPr>
          <a:xfrm>
            <a:off x="3802186" y="3211168"/>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7E5B7A6-1496-FB09-A925-B21D28E5119B}"/>
              </a:ext>
            </a:extLst>
          </p:cNvPr>
          <p:cNvSpPr txBox="1"/>
          <p:nvPr/>
        </p:nvSpPr>
        <p:spPr>
          <a:xfrm>
            <a:off x="2823876" y="4406178"/>
            <a:ext cx="1956620" cy="307777"/>
          </a:xfrm>
          <a:prstGeom prst="rect">
            <a:avLst/>
          </a:prstGeom>
          <a:noFill/>
        </p:spPr>
        <p:txBody>
          <a:bodyPr wrap="square" rtlCol="0">
            <a:spAutoFit/>
          </a:bodyPr>
          <a:lstStyle/>
          <a:p>
            <a:pPr algn="ctr"/>
            <a:r>
              <a:rPr lang="en-US" sz="1400" dirty="0"/>
              <a:t>Buying Price is high</a:t>
            </a:r>
          </a:p>
        </p:txBody>
      </p:sp>
      <p:cxnSp>
        <p:nvCxnSpPr>
          <p:cNvPr id="47" name="Straight Arrow Connector 46">
            <a:extLst>
              <a:ext uri="{FF2B5EF4-FFF2-40B4-BE49-F238E27FC236}">
                <a16:creationId xmlns:a16="http://schemas.microsoft.com/office/drawing/2014/main" id="{247BE392-00E6-8FF1-1526-E9E0089E2F69}"/>
              </a:ext>
            </a:extLst>
          </p:cNvPr>
          <p:cNvCxnSpPr>
            <a:cxnSpLocks/>
          </p:cNvCxnSpPr>
          <p:nvPr/>
        </p:nvCxnSpPr>
        <p:spPr>
          <a:xfrm>
            <a:off x="3749796" y="4029895"/>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62746EA0-77D0-D9FA-0D8C-410EF9596313}"/>
              </a:ext>
            </a:extLst>
          </p:cNvPr>
          <p:cNvCxnSpPr>
            <a:stCxn id="18" idx="2"/>
            <a:endCxn id="21" idx="0"/>
          </p:cNvCxnSpPr>
          <p:nvPr/>
        </p:nvCxnSpPr>
        <p:spPr>
          <a:xfrm rot="16200000" flipH="1">
            <a:off x="564305" y="4366847"/>
            <a:ext cx="2355337" cy="6069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560997E-48A4-03F5-88C8-AAD8FDEEADFD}"/>
              </a:ext>
            </a:extLst>
          </p:cNvPr>
          <p:cNvCxnSpPr>
            <a:stCxn id="45" idx="2"/>
            <a:endCxn id="21" idx="0"/>
          </p:cNvCxnSpPr>
          <p:nvPr/>
        </p:nvCxnSpPr>
        <p:spPr>
          <a:xfrm rot="5400000">
            <a:off x="2356800" y="4402609"/>
            <a:ext cx="1134041" cy="175673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E55C06C-0F8B-AE0D-77BF-D4AEDBE8619A}"/>
              </a:ext>
            </a:extLst>
          </p:cNvPr>
          <p:cNvSpPr/>
          <p:nvPr/>
        </p:nvSpPr>
        <p:spPr>
          <a:xfrm>
            <a:off x="1042706" y="5782792"/>
            <a:ext cx="2104979" cy="653627"/>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C5A5281-1966-428D-FC13-4BD0F6A1E6B9}"/>
              </a:ext>
            </a:extLst>
          </p:cNvPr>
          <p:cNvSpPr txBox="1"/>
          <p:nvPr/>
        </p:nvSpPr>
        <p:spPr>
          <a:xfrm>
            <a:off x="3401133" y="5651879"/>
            <a:ext cx="2667155" cy="707886"/>
          </a:xfrm>
          <a:prstGeom prst="rect">
            <a:avLst/>
          </a:prstGeom>
          <a:noFill/>
        </p:spPr>
        <p:txBody>
          <a:bodyPr wrap="square" rtlCol="0">
            <a:spAutoFit/>
          </a:bodyPr>
          <a:lstStyle/>
          <a:p>
            <a:pPr algn="ctr"/>
            <a:r>
              <a:rPr lang="en-US" sz="4000" b="1" dirty="0">
                <a:solidFill>
                  <a:srgbClr val="C00000"/>
                </a:solidFill>
              </a:rPr>
              <a:t>Root Cause</a:t>
            </a:r>
            <a:endParaRPr lang="en-US" sz="4000" b="1" dirty="0">
              <a:solidFill>
                <a:srgbClr val="00B0F0"/>
              </a:solidFill>
            </a:endParaRPr>
          </a:p>
        </p:txBody>
      </p:sp>
      <p:sp>
        <p:nvSpPr>
          <p:cNvPr id="66" name="TextBox 65">
            <a:extLst>
              <a:ext uri="{FF2B5EF4-FFF2-40B4-BE49-F238E27FC236}">
                <a16:creationId xmlns:a16="http://schemas.microsoft.com/office/drawing/2014/main" id="{F7EB747D-C3BA-1E4C-E7DC-7AAC63A08CE6}"/>
              </a:ext>
            </a:extLst>
          </p:cNvPr>
          <p:cNvSpPr txBox="1"/>
          <p:nvPr/>
        </p:nvSpPr>
        <p:spPr>
          <a:xfrm>
            <a:off x="6475424" y="2190590"/>
            <a:ext cx="5166846" cy="1077218"/>
          </a:xfrm>
          <a:prstGeom prst="rect">
            <a:avLst/>
          </a:prstGeom>
          <a:noFill/>
        </p:spPr>
        <p:txBody>
          <a:bodyPr wrap="square" rtlCol="0">
            <a:spAutoFit/>
          </a:bodyPr>
          <a:lstStyle/>
          <a:p>
            <a:r>
              <a:rPr lang="en-US" sz="3200" b="1" dirty="0"/>
              <a:t>Solution is</a:t>
            </a:r>
          </a:p>
          <a:p>
            <a:r>
              <a:rPr lang="en-US" sz="3200" b="1" dirty="0"/>
              <a:t>(what Mr. X needs to knows):</a:t>
            </a:r>
          </a:p>
        </p:txBody>
      </p:sp>
      <p:sp>
        <p:nvSpPr>
          <p:cNvPr id="67" name="TextBox 66">
            <a:extLst>
              <a:ext uri="{FF2B5EF4-FFF2-40B4-BE49-F238E27FC236}">
                <a16:creationId xmlns:a16="http://schemas.microsoft.com/office/drawing/2014/main" id="{0E894B9F-DA84-7C1A-C06B-7265504DF8E2}"/>
              </a:ext>
            </a:extLst>
          </p:cNvPr>
          <p:cNvSpPr txBox="1"/>
          <p:nvPr/>
        </p:nvSpPr>
        <p:spPr>
          <a:xfrm>
            <a:off x="6419118" y="3199968"/>
            <a:ext cx="5366385" cy="646331"/>
          </a:xfrm>
          <a:prstGeom prst="rect">
            <a:avLst/>
          </a:prstGeom>
          <a:noFill/>
        </p:spPr>
        <p:txBody>
          <a:bodyPr wrap="square" rtlCol="0">
            <a:spAutoFit/>
          </a:bodyPr>
          <a:lstStyle/>
          <a:p>
            <a:pPr marL="342900" indent="-342900">
              <a:buFont typeface="+mj-lt"/>
              <a:buAutoNum type="arabicPeriod"/>
            </a:pPr>
            <a:r>
              <a:rPr lang="en-US" b="1" dirty="0"/>
              <a:t>Approximate price of a car from a private seller </a:t>
            </a:r>
          </a:p>
          <a:p>
            <a:pPr marL="342900" indent="-342900">
              <a:buFont typeface="+mj-lt"/>
              <a:buAutoNum type="arabicPeriod"/>
            </a:pPr>
            <a:r>
              <a:rPr lang="en-US" b="1" dirty="0"/>
              <a:t>Decide if he can make a profit on it.</a:t>
            </a:r>
          </a:p>
        </p:txBody>
      </p:sp>
      <p:sp>
        <p:nvSpPr>
          <p:cNvPr id="68" name="TextBox 67">
            <a:extLst>
              <a:ext uri="{FF2B5EF4-FFF2-40B4-BE49-F238E27FC236}">
                <a16:creationId xmlns:a16="http://schemas.microsoft.com/office/drawing/2014/main" id="{A79B07F5-815C-3AA3-60E1-3A181F14F548}"/>
              </a:ext>
            </a:extLst>
          </p:cNvPr>
          <p:cNvSpPr txBox="1"/>
          <p:nvPr/>
        </p:nvSpPr>
        <p:spPr>
          <a:xfrm>
            <a:off x="3811601" y="3346156"/>
            <a:ext cx="566555" cy="276999"/>
          </a:xfrm>
          <a:prstGeom prst="rect">
            <a:avLst/>
          </a:prstGeom>
          <a:noFill/>
        </p:spPr>
        <p:txBody>
          <a:bodyPr wrap="square" rtlCol="0">
            <a:spAutoFit/>
          </a:bodyPr>
          <a:lstStyle/>
          <a:p>
            <a:r>
              <a:rPr lang="en-US" sz="1200" dirty="0"/>
              <a:t>Why?</a:t>
            </a:r>
          </a:p>
        </p:txBody>
      </p:sp>
      <p:sp>
        <p:nvSpPr>
          <p:cNvPr id="69" name="TextBox 68">
            <a:extLst>
              <a:ext uri="{FF2B5EF4-FFF2-40B4-BE49-F238E27FC236}">
                <a16:creationId xmlns:a16="http://schemas.microsoft.com/office/drawing/2014/main" id="{C4DCDA79-EE9E-36F1-4AD0-00EB79026C5D}"/>
              </a:ext>
            </a:extLst>
          </p:cNvPr>
          <p:cNvSpPr txBox="1"/>
          <p:nvPr/>
        </p:nvSpPr>
        <p:spPr>
          <a:xfrm>
            <a:off x="3811601" y="4109227"/>
            <a:ext cx="566555" cy="276999"/>
          </a:xfrm>
          <a:prstGeom prst="rect">
            <a:avLst/>
          </a:prstGeom>
          <a:noFill/>
        </p:spPr>
        <p:txBody>
          <a:bodyPr wrap="square" rtlCol="0">
            <a:spAutoFit/>
          </a:bodyPr>
          <a:lstStyle/>
          <a:p>
            <a:r>
              <a:rPr lang="en-US" sz="1200" dirty="0"/>
              <a:t>Why?</a:t>
            </a:r>
          </a:p>
        </p:txBody>
      </p:sp>
      <p:sp>
        <p:nvSpPr>
          <p:cNvPr id="70" name="TextBox 69">
            <a:extLst>
              <a:ext uri="{FF2B5EF4-FFF2-40B4-BE49-F238E27FC236}">
                <a16:creationId xmlns:a16="http://schemas.microsoft.com/office/drawing/2014/main" id="{1E0B640B-E6A0-51FC-0437-A85F4C671E82}"/>
              </a:ext>
            </a:extLst>
          </p:cNvPr>
          <p:cNvSpPr txBox="1"/>
          <p:nvPr/>
        </p:nvSpPr>
        <p:spPr>
          <a:xfrm>
            <a:off x="3885377" y="4814747"/>
            <a:ext cx="566555" cy="276999"/>
          </a:xfrm>
          <a:prstGeom prst="rect">
            <a:avLst/>
          </a:prstGeom>
          <a:noFill/>
        </p:spPr>
        <p:txBody>
          <a:bodyPr wrap="square" rtlCol="0">
            <a:spAutoFit/>
          </a:bodyPr>
          <a:lstStyle/>
          <a:p>
            <a:r>
              <a:rPr lang="en-US" sz="1200" dirty="0"/>
              <a:t>Why?</a:t>
            </a:r>
          </a:p>
        </p:txBody>
      </p:sp>
    </p:spTree>
    <p:extLst>
      <p:ext uri="{BB962C8B-B14F-4D97-AF65-F5344CB8AC3E}">
        <p14:creationId xmlns:p14="http://schemas.microsoft.com/office/powerpoint/2010/main" val="7324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par>
                                <p:cTn id="88" presetID="10" presetClass="entr" presetSubtype="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fade">
                                      <p:cBhvr>
                                        <p:cTn id="98" dur="500"/>
                                        <p:tgtEl>
                                          <p:spTgt spid="6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500"/>
                                        <p:tgtEl>
                                          <p:spTgt spid="6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67">
                                            <p:txEl>
                                              <p:pRg st="0" end="0"/>
                                            </p:txEl>
                                          </p:spTgt>
                                        </p:tgtEl>
                                        <p:attrNameLst>
                                          <p:attrName>style.visibility</p:attrName>
                                        </p:attrNameLst>
                                      </p:cBhvr>
                                      <p:to>
                                        <p:strVal val="visible"/>
                                      </p:to>
                                    </p:set>
                                    <p:animEffect transition="in" filter="fade">
                                      <p:cBhvr>
                                        <p:cTn id="111" dur="500"/>
                                        <p:tgtEl>
                                          <p:spTgt spid="67">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67">
                                            <p:txEl>
                                              <p:pRg st="1" end="1"/>
                                            </p:txEl>
                                          </p:spTgt>
                                        </p:tgtEl>
                                        <p:attrNameLst>
                                          <p:attrName>style.visibility</p:attrName>
                                        </p:attrNameLst>
                                      </p:cBhvr>
                                      <p:to>
                                        <p:strVal val="visible"/>
                                      </p:to>
                                    </p:set>
                                    <p:animEffect transition="in" filter="fade">
                                      <p:cBhvr>
                                        <p:cTn id="116" dur="500"/>
                                        <p:tgtEl>
                                          <p:spTgt spid="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P spid="15" grpId="0"/>
      <p:bldP spid="18" grpId="0"/>
      <p:bldP spid="19" grpId="0"/>
      <p:bldP spid="21" grpId="0"/>
      <p:bldP spid="24" grpId="0"/>
      <p:bldP spid="25" grpId="0"/>
      <p:bldP spid="36" grpId="0"/>
      <p:bldP spid="45" grpId="0"/>
      <p:bldP spid="60" grpId="0" animBg="1"/>
      <p:bldP spid="65" grpId="0"/>
      <p:bldP spid="66" grpId="0"/>
      <p:bldP spid="68" grpId="0"/>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7EEC-73E3-4247-7251-6BE62DF63E25}"/>
              </a:ext>
            </a:extLst>
          </p:cNvPr>
          <p:cNvSpPr>
            <a:spLocks noGrp="1"/>
          </p:cNvSpPr>
          <p:nvPr>
            <p:ph type="title"/>
          </p:nvPr>
        </p:nvSpPr>
        <p:spPr/>
        <p:txBody>
          <a:bodyPr>
            <a:normAutofit/>
          </a:bodyPr>
          <a:lstStyle/>
          <a:p>
            <a:r>
              <a:rPr lang="en-US" b="1" dirty="0">
                <a:solidFill>
                  <a:srgbClr val="C00000"/>
                </a:solidFill>
              </a:rPr>
              <a:t>Target, assess price of used cars</a:t>
            </a:r>
          </a:p>
        </p:txBody>
      </p:sp>
      <p:sp>
        <p:nvSpPr>
          <p:cNvPr id="3" name="TextBox 2">
            <a:extLst>
              <a:ext uri="{FF2B5EF4-FFF2-40B4-BE49-F238E27FC236}">
                <a16:creationId xmlns:a16="http://schemas.microsoft.com/office/drawing/2014/main" id="{285BF430-80E1-43E8-1800-DA51DC3B354F}"/>
              </a:ext>
            </a:extLst>
          </p:cNvPr>
          <p:cNvSpPr txBox="1"/>
          <p:nvPr/>
        </p:nvSpPr>
        <p:spPr>
          <a:xfrm>
            <a:off x="4943010" y="2565708"/>
            <a:ext cx="2966549" cy="646331"/>
          </a:xfrm>
          <a:prstGeom prst="rect">
            <a:avLst/>
          </a:prstGeom>
          <a:noFill/>
        </p:spPr>
        <p:txBody>
          <a:bodyPr wrap="square" rtlCol="0">
            <a:spAutoFit/>
          </a:bodyPr>
          <a:lstStyle/>
          <a:p>
            <a:pPr algn="ctr"/>
            <a:r>
              <a:rPr lang="en-US" b="1" dirty="0">
                <a:solidFill>
                  <a:srgbClr val="C00000"/>
                </a:solidFill>
              </a:rPr>
              <a:t>Target</a:t>
            </a:r>
          </a:p>
          <a:p>
            <a:pPr algn="ctr"/>
            <a:r>
              <a:rPr lang="en-US" b="1" dirty="0">
                <a:solidFill>
                  <a:srgbClr val="00B0F0"/>
                </a:solidFill>
              </a:rPr>
              <a:t>Estimate Used Car Price</a:t>
            </a:r>
          </a:p>
        </p:txBody>
      </p:sp>
      <p:sp>
        <p:nvSpPr>
          <p:cNvPr id="4" name="TextBox 3">
            <a:extLst>
              <a:ext uri="{FF2B5EF4-FFF2-40B4-BE49-F238E27FC236}">
                <a16:creationId xmlns:a16="http://schemas.microsoft.com/office/drawing/2014/main" id="{8B8F48BD-990D-6CDE-2499-D627B9B1A4FE}"/>
              </a:ext>
            </a:extLst>
          </p:cNvPr>
          <p:cNvSpPr txBox="1"/>
          <p:nvPr/>
        </p:nvSpPr>
        <p:spPr>
          <a:xfrm>
            <a:off x="4828439" y="3917739"/>
            <a:ext cx="1097280" cy="369332"/>
          </a:xfrm>
          <a:prstGeom prst="rect">
            <a:avLst/>
          </a:prstGeom>
          <a:noFill/>
          <a:ln>
            <a:solidFill>
              <a:schemeClr val="accent1">
                <a:shade val="50000"/>
              </a:schemeClr>
            </a:solidFill>
          </a:ln>
        </p:spPr>
        <p:txBody>
          <a:bodyPr wrap="square" rtlCol="0">
            <a:spAutoFit/>
          </a:bodyPr>
          <a:lstStyle/>
          <a:p>
            <a:r>
              <a:rPr lang="en-US" dirty="0"/>
              <a:t>Condition</a:t>
            </a:r>
          </a:p>
        </p:txBody>
      </p:sp>
      <p:sp>
        <p:nvSpPr>
          <p:cNvPr id="5" name="TextBox 4">
            <a:extLst>
              <a:ext uri="{FF2B5EF4-FFF2-40B4-BE49-F238E27FC236}">
                <a16:creationId xmlns:a16="http://schemas.microsoft.com/office/drawing/2014/main" id="{B9055CD9-5AAD-7F6B-E671-86077E783B0B}"/>
              </a:ext>
            </a:extLst>
          </p:cNvPr>
          <p:cNvSpPr txBox="1"/>
          <p:nvPr/>
        </p:nvSpPr>
        <p:spPr>
          <a:xfrm>
            <a:off x="3112026" y="3943494"/>
            <a:ext cx="1492238" cy="369332"/>
          </a:xfrm>
          <a:prstGeom prst="rect">
            <a:avLst/>
          </a:prstGeom>
          <a:noFill/>
          <a:ln>
            <a:solidFill>
              <a:schemeClr val="accent1">
                <a:shade val="50000"/>
              </a:schemeClr>
            </a:solidFill>
          </a:ln>
        </p:spPr>
        <p:txBody>
          <a:bodyPr wrap="square" rtlCol="0">
            <a:spAutoFit/>
          </a:bodyPr>
          <a:lstStyle/>
          <a:p>
            <a:r>
              <a:rPr lang="en-US" dirty="0"/>
              <a:t>Specifications</a:t>
            </a:r>
          </a:p>
        </p:txBody>
      </p:sp>
      <p:sp>
        <p:nvSpPr>
          <p:cNvPr id="6" name="TextBox 5">
            <a:extLst>
              <a:ext uri="{FF2B5EF4-FFF2-40B4-BE49-F238E27FC236}">
                <a16:creationId xmlns:a16="http://schemas.microsoft.com/office/drawing/2014/main" id="{05EB73F9-B56B-109D-4360-C7037D01D8FB}"/>
              </a:ext>
            </a:extLst>
          </p:cNvPr>
          <p:cNvSpPr txBox="1"/>
          <p:nvPr/>
        </p:nvSpPr>
        <p:spPr>
          <a:xfrm>
            <a:off x="2286108" y="4627497"/>
            <a:ext cx="1760785" cy="1754326"/>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Model</a:t>
            </a:r>
          </a:p>
          <a:p>
            <a:pPr marL="285750" indent="-285750">
              <a:buFont typeface="Arial" panose="020B0604020202020204" pitchFamily="34" charset="0"/>
              <a:buChar char="•"/>
            </a:pPr>
            <a:r>
              <a:rPr lang="en-US" dirty="0"/>
              <a:t>Fuel Type</a:t>
            </a:r>
          </a:p>
          <a:p>
            <a:pPr marL="285750" indent="-285750">
              <a:buFont typeface="Arial" panose="020B0604020202020204" pitchFamily="34" charset="0"/>
              <a:buChar char="•"/>
            </a:pPr>
            <a:r>
              <a:rPr lang="en-US" dirty="0"/>
              <a:t>Transmission type</a:t>
            </a:r>
          </a:p>
          <a:p>
            <a:pPr marL="285750" indent="-285750">
              <a:buFont typeface="Arial" panose="020B0604020202020204" pitchFamily="34" charset="0"/>
              <a:buChar char="•"/>
            </a:pPr>
            <a:r>
              <a:rPr lang="en-US" dirty="0"/>
              <a:t>MPG</a:t>
            </a:r>
          </a:p>
          <a:p>
            <a:pPr marL="285750" indent="-285750">
              <a:buFont typeface="Arial" panose="020B0604020202020204" pitchFamily="34" charset="0"/>
              <a:buChar char="•"/>
            </a:pPr>
            <a:r>
              <a:rPr lang="en-US" dirty="0"/>
              <a:t>Engine size</a:t>
            </a:r>
          </a:p>
        </p:txBody>
      </p:sp>
      <p:cxnSp>
        <p:nvCxnSpPr>
          <p:cNvPr id="7" name="Connector: Elbow 6">
            <a:extLst>
              <a:ext uri="{FF2B5EF4-FFF2-40B4-BE49-F238E27FC236}">
                <a16:creationId xmlns:a16="http://schemas.microsoft.com/office/drawing/2014/main" id="{356F9024-1616-DD98-9D78-BB07A45B66F1}"/>
              </a:ext>
            </a:extLst>
          </p:cNvPr>
          <p:cNvCxnSpPr>
            <a:cxnSpLocks/>
            <a:stCxn id="5" idx="2"/>
            <a:endCxn id="6" idx="0"/>
          </p:cNvCxnSpPr>
          <p:nvPr/>
        </p:nvCxnSpPr>
        <p:spPr>
          <a:xfrm rot="5400000">
            <a:off x="3354988" y="4124339"/>
            <a:ext cx="314671" cy="6916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B297FC-D528-E752-8F5B-659E15401D58}"/>
              </a:ext>
            </a:extLst>
          </p:cNvPr>
          <p:cNvSpPr txBox="1"/>
          <p:nvPr/>
        </p:nvSpPr>
        <p:spPr>
          <a:xfrm>
            <a:off x="4366664" y="4639636"/>
            <a:ext cx="1760785"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Mileage</a:t>
            </a:r>
          </a:p>
          <a:p>
            <a:pPr marL="285750" indent="-285750">
              <a:buFont typeface="Arial" panose="020B0604020202020204" pitchFamily="34" charset="0"/>
              <a:buChar char="•"/>
            </a:pPr>
            <a:r>
              <a:rPr lang="en-US" dirty="0"/>
              <a:t>Interior</a:t>
            </a:r>
          </a:p>
        </p:txBody>
      </p:sp>
      <p:cxnSp>
        <p:nvCxnSpPr>
          <p:cNvPr id="9" name="Connector: Elbow 8">
            <a:extLst>
              <a:ext uri="{FF2B5EF4-FFF2-40B4-BE49-F238E27FC236}">
                <a16:creationId xmlns:a16="http://schemas.microsoft.com/office/drawing/2014/main" id="{5E0754A4-5F21-5246-2022-9099128EA45D}"/>
              </a:ext>
            </a:extLst>
          </p:cNvPr>
          <p:cNvCxnSpPr>
            <a:stCxn id="4" idx="2"/>
            <a:endCxn id="8" idx="0"/>
          </p:cNvCxnSpPr>
          <p:nvPr/>
        </p:nvCxnSpPr>
        <p:spPr>
          <a:xfrm rot="5400000">
            <a:off x="5135786" y="4398342"/>
            <a:ext cx="352565" cy="1300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D1BF064-338B-BF11-66F6-1243E061F385}"/>
              </a:ext>
            </a:extLst>
          </p:cNvPr>
          <p:cNvCxnSpPr>
            <a:cxnSpLocks/>
            <a:endCxn id="5" idx="0"/>
          </p:cNvCxnSpPr>
          <p:nvPr/>
        </p:nvCxnSpPr>
        <p:spPr>
          <a:xfrm rot="10800000" flipV="1">
            <a:off x="3858146" y="3043958"/>
            <a:ext cx="1385745" cy="8995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329E4BC-67A7-FE3C-BFA9-5098F3177244}"/>
              </a:ext>
            </a:extLst>
          </p:cNvPr>
          <p:cNvCxnSpPr>
            <a:cxnSpLocks/>
            <a:endCxn id="4" idx="0"/>
          </p:cNvCxnSpPr>
          <p:nvPr/>
        </p:nvCxnSpPr>
        <p:spPr>
          <a:xfrm rot="10800000" flipV="1">
            <a:off x="5377080" y="3207679"/>
            <a:ext cx="772815" cy="710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AE728A-2274-179B-AA8D-E9F9B47B96CB}"/>
              </a:ext>
            </a:extLst>
          </p:cNvPr>
          <p:cNvSpPr txBox="1"/>
          <p:nvPr/>
        </p:nvSpPr>
        <p:spPr>
          <a:xfrm>
            <a:off x="6178524" y="3909020"/>
            <a:ext cx="1097280" cy="369332"/>
          </a:xfrm>
          <a:prstGeom prst="rect">
            <a:avLst/>
          </a:prstGeom>
          <a:noFill/>
          <a:ln>
            <a:solidFill>
              <a:schemeClr val="accent1">
                <a:shade val="50000"/>
              </a:schemeClr>
            </a:solidFill>
          </a:ln>
        </p:spPr>
        <p:txBody>
          <a:bodyPr wrap="square" rtlCol="0">
            <a:spAutoFit/>
          </a:bodyPr>
          <a:lstStyle/>
          <a:p>
            <a:r>
              <a:rPr lang="en-US" dirty="0"/>
              <a:t>Financial</a:t>
            </a:r>
          </a:p>
        </p:txBody>
      </p:sp>
      <p:cxnSp>
        <p:nvCxnSpPr>
          <p:cNvPr id="13" name="Connector: Elbow 12">
            <a:extLst>
              <a:ext uri="{FF2B5EF4-FFF2-40B4-BE49-F238E27FC236}">
                <a16:creationId xmlns:a16="http://schemas.microsoft.com/office/drawing/2014/main" id="{FEEB8C75-E9BA-B094-11E7-C871D7D9CFC8}"/>
              </a:ext>
            </a:extLst>
          </p:cNvPr>
          <p:cNvCxnSpPr>
            <a:cxnSpLocks/>
            <a:stCxn id="3" idx="2"/>
            <a:endCxn id="12" idx="0"/>
          </p:cNvCxnSpPr>
          <p:nvPr/>
        </p:nvCxnSpPr>
        <p:spPr>
          <a:xfrm rot="16200000" flipH="1">
            <a:off x="6228234" y="3410089"/>
            <a:ext cx="696981" cy="300879"/>
          </a:xfrm>
          <a:prstGeom prst="bentConnector3">
            <a:avLst>
              <a:gd name="adj1" fmla="val 5328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505B35-154C-C161-A3DB-E6D6902FEE7D}"/>
              </a:ext>
            </a:extLst>
          </p:cNvPr>
          <p:cNvSpPr txBox="1"/>
          <p:nvPr/>
        </p:nvSpPr>
        <p:spPr>
          <a:xfrm>
            <a:off x="6610437" y="4627497"/>
            <a:ext cx="1760785" cy="369332"/>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Tax</a:t>
            </a:r>
          </a:p>
        </p:txBody>
      </p:sp>
      <p:cxnSp>
        <p:nvCxnSpPr>
          <p:cNvPr id="15" name="Connector: Elbow 14">
            <a:extLst>
              <a:ext uri="{FF2B5EF4-FFF2-40B4-BE49-F238E27FC236}">
                <a16:creationId xmlns:a16="http://schemas.microsoft.com/office/drawing/2014/main" id="{734FFDE5-B80F-3F77-238D-8D5AA71195D2}"/>
              </a:ext>
            </a:extLst>
          </p:cNvPr>
          <p:cNvCxnSpPr>
            <a:stCxn id="12" idx="2"/>
            <a:endCxn id="14" idx="0"/>
          </p:cNvCxnSpPr>
          <p:nvPr/>
        </p:nvCxnSpPr>
        <p:spPr>
          <a:xfrm rot="16200000" flipH="1">
            <a:off x="6934425" y="4071091"/>
            <a:ext cx="349145" cy="763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8F503B7A-E02D-B278-4644-D7F4AED162B0}"/>
              </a:ext>
            </a:extLst>
          </p:cNvPr>
          <p:cNvSpPr txBox="1">
            <a:spLocks/>
          </p:cNvSpPr>
          <p:nvPr/>
        </p:nvSpPr>
        <p:spPr>
          <a:xfrm>
            <a:off x="7108997" y="1868727"/>
            <a:ext cx="4121075" cy="117523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t>Identified the data required to address Target: </a:t>
            </a:r>
            <a:br>
              <a:rPr lang="en-US" sz="1600" dirty="0"/>
            </a:br>
            <a:r>
              <a:rPr lang="en-US" sz="1600" dirty="0"/>
              <a:t>Do Critical thinking on Target: </a:t>
            </a:r>
          </a:p>
        </p:txBody>
      </p:sp>
      <p:sp>
        <p:nvSpPr>
          <p:cNvPr id="20" name="TextBox 19">
            <a:extLst>
              <a:ext uri="{FF2B5EF4-FFF2-40B4-BE49-F238E27FC236}">
                <a16:creationId xmlns:a16="http://schemas.microsoft.com/office/drawing/2014/main" id="{D391F09A-94D7-91E2-1869-5EBAED848D6E}"/>
              </a:ext>
            </a:extLst>
          </p:cNvPr>
          <p:cNvSpPr txBox="1"/>
          <p:nvPr/>
        </p:nvSpPr>
        <p:spPr>
          <a:xfrm>
            <a:off x="902969" y="1435701"/>
            <a:ext cx="9492615" cy="707886"/>
          </a:xfrm>
          <a:prstGeom prst="rect">
            <a:avLst/>
          </a:prstGeom>
          <a:noFill/>
        </p:spPr>
        <p:txBody>
          <a:bodyPr wrap="square" rtlCol="0">
            <a:spAutoFit/>
          </a:bodyPr>
          <a:lstStyle/>
          <a:p>
            <a:r>
              <a:rPr lang="en-US" sz="4000" b="1" dirty="0">
                <a:solidFill>
                  <a:srgbClr val="FF0000"/>
                </a:solidFill>
              </a:rPr>
              <a:t>HOW?  From used car sales DATA</a:t>
            </a:r>
          </a:p>
        </p:txBody>
      </p:sp>
    </p:spTree>
    <p:extLst>
      <p:ext uri="{BB962C8B-B14F-4D97-AF65-F5344CB8AC3E}">
        <p14:creationId xmlns:p14="http://schemas.microsoft.com/office/powerpoint/2010/main" val="24653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8" grpId="0" animBg="1"/>
      <p:bldP spid="12" grpId="0" animBg="1"/>
      <p:bldP spid="14" grpId="0" animBg="1"/>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5" name="Group 10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0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1026" name="Picture 2" descr="Map&#10;&#10;Description automatically generated with low confidence">
            <a:extLst>
              <a:ext uri="{FF2B5EF4-FFF2-40B4-BE49-F238E27FC236}">
                <a16:creationId xmlns:a16="http://schemas.microsoft.com/office/drawing/2014/main" id="{F99419A7-D707-E692-2CAC-A641890C5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105" y="1048862"/>
            <a:ext cx="6210300" cy="3403600"/>
          </a:xfrm>
          <a:prstGeom prst="rect">
            <a:avLst/>
          </a:prstGeom>
        </p:spPr>
      </p:pic>
      <p:pic>
        <p:nvPicPr>
          <p:cNvPr id="3" name="Picture 2">
            <a:extLst>
              <a:ext uri="{FF2B5EF4-FFF2-40B4-BE49-F238E27FC236}">
                <a16:creationId xmlns:a16="http://schemas.microsoft.com/office/drawing/2014/main" id="{46E85D70-AB01-F916-44C3-9321E0E18801}"/>
              </a:ext>
            </a:extLst>
          </p:cNvPr>
          <p:cNvPicPr>
            <a:picLocks noChangeAspect="1"/>
          </p:cNvPicPr>
          <p:nvPr/>
        </p:nvPicPr>
        <p:blipFill>
          <a:blip r:embed="rId4"/>
          <a:stretch>
            <a:fillRect/>
          </a:stretch>
        </p:blipFill>
        <p:spPr>
          <a:xfrm>
            <a:off x="5220885" y="4517233"/>
            <a:ext cx="6210300" cy="1639888"/>
          </a:xfrm>
          <a:prstGeom prst="rect">
            <a:avLst/>
          </a:prstGeom>
          <a:solidFill>
            <a:schemeClr val="bg2"/>
          </a:solidFill>
        </p:spPr>
      </p:pic>
      <p:sp>
        <p:nvSpPr>
          <p:cNvPr id="2" name="Title 1">
            <a:extLst>
              <a:ext uri="{FF2B5EF4-FFF2-40B4-BE49-F238E27FC236}">
                <a16:creationId xmlns:a16="http://schemas.microsoft.com/office/drawing/2014/main" id="{A3A1FCE3-1D4F-EF9F-B550-385855DE295C}"/>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kern="1200" dirty="0">
                <a:solidFill>
                  <a:srgbClr val="FFFFFF"/>
                </a:solidFill>
                <a:latin typeface="+mj-lt"/>
                <a:ea typeface="+mj-ea"/>
                <a:cs typeface="+mj-cs"/>
              </a:rPr>
              <a:t>Car Sales History Data</a:t>
            </a:r>
          </a:p>
        </p:txBody>
      </p:sp>
    </p:spTree>
    <p:extLst>
      <p:ext uri="{BB962C8B-B14F-4D97-AF65-F5344CB8AC3E}">
        <p14:creationId xmlns:p14="http://schemas.microsoft.com/office/powerpoint/2010/main" val="318785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ere is Artificial Intelligence Used Today? | by Roger Brown | Becoming  Human: Artificial Intelligence Magazine">
            <a:extLst>
              <a:ext uri="{FF2B5EF4-FFF2-40B4-BE49-F238E27FC236}">
                <a16:creationId xmlns:a16="http://schemas.microsoft.com/office/drawing/2014/main" id="{40051506-E949-1566-7AF0-560C0DFD40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88A45F-EBE3-FBFF-693E-894125FBD447}"/>
              </a:ext>
            </a:extLst>
          </p:cNvPr>
          <p:cNvSpPr txBox="1"/>
          <p:nvPr/>
        </p:nvSpPr>
        <p:spPr>
          <a:xfrm>
            <a:off x="474345" y="3388994"/>
            <a:ext cx="4863465" cy="1242853"/>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ct val="0"/>
              </a:spcBef>
              <a:spcAft>
                <a:spcPts val="600"/>
              </a:spcAft>
            </a:pPr>
            <a:r>
              <a:rPr lang="en-US" sz="5400" dirty="0">
                <a:solidFill>
                  <a:srgbClr val="FFFFFF"/>
                </a:solidFill>
                <a:latin typeface="Arial Black" panose="020B0A04020102020204" pitchFamily="34" charset="0"/>
                <a:ea typeface="+mj-ea"/>
                <a:cs typeface="+mj-cs"/>
              </a:rPr>
              <a:t>Run the analysis with a Robot AI…..</a:t>
            </a:r>
          </a:p>
        </p:txBody>
      </p:sp>
      <p:pic>
        <p:nvPicPr>
          <p:cNvPr id="3" name="Picture 2">
            <a:extLst>
              <a:ext uri="{FF2B5EF4-FFF2-40B4-BE49-F238E27FC236}">
                <a16:creationId xmlns:a16="http://schemas.microsoft.com/office/drawing/2014/main" id="{CA66F252-3107-F943-9494-ED6EEBEBCAE8}"/>
              </a:ext>
            </a:extLst>
          </p:cNvPr>
          <p:cNvPicPr>
            <a:picLocks noChangeAspect="1"/>
          </p:cNvPicPr>
          <p:nvPr/>
        </p:nvPicPr>
        <p:blipFill>
          <a:blip r:embed="rId4"/>
          <a:stretch>
            <a:fillRect/>
          </a:stretch>
        </p:blipFill>
        <p:spPr>
          <a:xfrm>
            <a:off x="9268967" y="213128"/>
            <a:ext cx="2203895" cy="935817"/>
          </a:xfrm>
          <a:prstGeom prst="rect">
            <a:avLst/>
          </a:prstGeom>
        </p:spPr>
      </p:pic>
    </p:spTree>
    <p:extLst>
      <p:ext uri="{BB962C8B-B14F-4D97-AF65-F5344CB8AC3E}">
        <p14:creationId xmlns:p14="http://schemas.microsoft.com/office/powerpoint/2010/main" val="130767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2704C-33C0-C19F-3343-2910083FA4C5}"/>
              </a:ext>
            </a:extLst>
          </p:cNvPr>
          <p:cNvPicPr>
            <a:picLocks noChangeAspect="1"/>
          </p:cNvPicPr>
          <p:nvPr/>
        </p:nvPicPr>
        <p:blipFill rotWithShape="1">
          <a:blip r:embed="rId3"/>
          <a:srcRect r="-1" b="2042"/>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Tree>
    <p:extLst>
      <p:ext uri="{BB962C8B-B14F-4D97-AF65-F5344CB8AC3E}">
        <p14:creationId xmlns:p14="http://schemas.microsoft.com/office/powerpoint/2010/main" val="42039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Mr. X’s decision with 4 steps</a:t>
            </a:r>
          </a:p>
        </p:txBody>
      </p:sp>
      <p:sp>
        <p:nvSpPr>
          <p:cNvPr id="4" name="TextBox 3">
            <a:extLst>
              <a:ext uri="{FF2B5EF4-FFF2-40B4-BE49-F238E27FC236}">
                <a16:creationId xmlns:a16="http://schemas.microsoft.com/office/drawing/2014/main" id="{DA74CD85-9F5E-052E-904B-537652F97685}"/>
              </a:ext>
            </a:extLst>
          </p:cNvPr>
          <p:cNvSpPr txBox="1"/>
          <p:nvPr/>
        </p:nvSpPr>
        <p:spPr>
          <a:xfrm>
            <a:off x="874394" y="1411605"/>
            <a:ext cx="10041255" cy="1200329"/>
          </a:xfrm>
          <a:prstGeom prst="rect">
            <a:avLst/>
          </a:prstGeom>
          <a:noFill/>
        </p:spPr>
        <p:txBody>
          <a:bodyPr wrap="square" rtlCol="0">
            <a:spAutoFit/>
          </a:bodyPr>
          <a:lstStyle/>
          <a:p>
            <a:pPr marL="342900" indent="-342900">
              <a:buFont typeface="+mj-lt"/>
              <a:buAutoNum type="arabicPeriod"/>
            </a:pPr>
            <a:r>
              <a:rPr lang="en-US" dirty="0">
                <a:hlinkClick r:id="rId3"/>
              </a:rPr>
              <a:t>Login</a:t>
            </a:r>
            <a:r>
              <a:rPr lang="en-US" dirty="0"/>
              <a:t> </a:t>
            </a:r>
            <a:r>
              <a:rPr lang="en-US" dirty="0">
                <a:hlinkClick r:id="rId4"/>
              </a:rPr>
              <a:t>https://mist.idare.ai </a:t>
            </a:r>
            <a:endParaRPr lang="en-US" dirty="0"/>
          </a:p>
          <a:p>
            <a:pPr marL="342900" indent="-342900">
              <a:buFont typeface="+mj-lt"/>
              <a:buAutoNum type="arabicPeriod"/>
            </a:pPr>
            <a:r>
              <a:rPr lang="en-US" dirty="0"/>
              <a:t>Name Project “Project 1”and Solution Name “Car Sales Decision”</a:t>
            </a:r>
            <a:r>
              <a:rPr lang="en-US" dirty="0">
                <a:sym typeface="Wingdings" panose="05000000000000000000" pitchFamily="2" charset="2"/>
              </a:rPr>
              <a:t> Version 1.0Solution Type: Regression Click create project</a:t>
            </a:r>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9A721B57-9135-D980-3909-24F87D4ED42B}"/>
              </a:ext>
            </a:extLst>
          </p:cNvPr>
          <p:cNvSpPr txBox="1"/>
          <p:nvPr/>
        </p:nvSpPr>
        <p:spPr>
          <a:xfrm>
            <a:off x="874394" y="2399407"/>
            <a:ext cx="4863466" cy="4247317"/>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You will land inside Data tab click on “Add Data”</a:t>
            </a:r>
          </a:p>
          <a:p>
            <a:pPr marL="342900" indent="-342900">
              <a:buFont typeface="+mj-lt"/>
              <a:buAutoNum type="arabicPeriod"/>
            </a:pPr>
            <a:r>
              <a:rPr lang="en-US" dirty="0">
                <a:sym typeface="Wingdings" panose="05000000000000000000" pitchFamily="2" charset="2"/>
              </a:rPr>
              <a:t>Name your data “Car Sales”  Click on source select CSV  A data upload panel will pop up</a:t>
            </a:r>
          </a:p>
          <a:p>
            <a:pPr marL="342900" indent="-342900">
              <a:buFont typeface="+mj-lt"/>
              <a:buAutoNum type="arabicPeriod"/>
            </a:pPr>
            <a:r>
              <a:rPr lang="en-US" dirty="0">
                <a:sym typeface="Wingdings" panose="05000000000000000000" pitchFamily="2" charset="2"/>
              </a:rPr>
              <a:t>Browse your computer to upload example_0_car_price_train_data.csv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Select target. Choose “price” as your target</a:t>
            </a:r>
          </a:p>
          <a:p>
            <a:pPr marL="342900" indent="-342900">
              <a:buFont typeface="+mj-lt"/>
              <a:buAutoNum type="arabicPeriod"/>
            </a:pPr>
            <a:r>
              <a:rPr lang="en-US" dirty="0">
                <a:sym typeface="Wingdings" panose="05000000000000000000" pitchFamily="2" charset="2"/>
              </a:rPr>
              <a:t>A window will pop up asking you run the preliminary analysis or not. Press Yes Button</a:t>
            </a:r>
          </a:p>
          <a:p>
            <a:pPr marL="342900" indent="-342900">
              <a:buFont typeface="+mj-lt"/>
              <a:buAutoNum type="arabicPeriod"/>
            </a:pPr>
            <a:r>
              <a:rPr lang="en-US" dirty="0">
                <a:sym typeface="Wingdings" panose="05000000000000000000" pitchFamily="2" charset="2"/>
              </a:rPr>
              <a:t>Preliminary analysis will run-see result in Predicted Price chart and Prediction KPI for error</a:t>
            </a:r>
          </a:p>
          <a:p>
            <a:pPr marL="342900" indent="-342900">
              <a:buFont typeface="+mj-lt"/>
              <a:buAutoNum type="arabicPeriod"/>
            </a:pPr>
            <a:r>
              <a:rPr lang="en-US" dirty="0">
                <a:sym typeface="Wingdings" panose="05000000000000000000" pitchFamily="2" charset="2"/>
              </a:rPr>
              <a:t>Press Next land in “build Model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988694" y="2148812"/>
            <a:ext cx="1354455" cy="369332"/>
          </a:xfrm>
          <a:prstGeom prst="rect">
            <a:avLst/>
          </a:prstGeom>
          <a:noFill/>
        </p:spPr>
        <p:txBody>
          <a:bodyPr wrap="square" rtlCol="0">
            <a:spAutoFit/>
          </a:bodyPr>
          <a:lstStyle/>
          <a:p>
            <a:r>
              <a:rPr lang="en-US" b="1" dirty="0">
                <a:solidFill>
                  <a:srgbClr val="C00000"/>
                </a:solidFill>
              </a:rPr>
              <a:t>Data</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676773" y="2504927"/>
            <a:ext cx="4627721" cy="258532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Variables</a:t>
            </a:r>
          </a:p>
          <a:p>
            <a:pPr marL="800100" lvl="1" indent="-342900">
              <a:buFont typeface="+mj-lt"/>
              <a:buAutoNum type="arabicPeriod"/>
            </a:pPr>
            <a:r>
              <a:rPr lang="en-US" dirty="0">
                <a:sym typeface="Wingdings" panose="05000000000000000000" pitchFamily="2" charset="2"/>
              </a:rPr>
              <a:t>Uncheck variable 1,2,3</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a:sym typeface="Wingdings" panose="05000000000000000000" pitchFamily="2" charset="2"/>
              </a:rPr>
              <a:t>Random Forest</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Click on Train</a:t>
            </a:r>
          </a:p>
          <a:p>
            <a:pPr marL="342900" indent="-342900">
              <a:buFont typeface="+mj-lt"/>
              <a:buAutoNum type="arabicPeriod"/>
            </a:pPr>
            <a:r>
              <a:rPr lang="en-US" dirty="0">
                <a:sym typeface="Wingdings" panose="05000000000000000000" pitchFamily="2" charset="2"/>
              </a:rPr>
              <a:t>Click on Finalize</a:t>
            </a:r>
          </a:p>
          <a:p>
            <a:pPr marL="342900" indent="-342900">
              <a:buFont typeface="+mj-lt"/>
              <a:buAutoNum type="arabicPeriod"/>
            </a:pPr>
            <a:r>
              <a:rPr lang="en-US" dirty="0">
                <a:sym typeface="Wingdings" panose="05000000000000000000" pitchFamily="2" charset="2"/>
              </a:rPr>
              <a:t>You will land on Deploy page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880859" y="2148812"/>
            <a:ext cx="1354455" cy="369332"/>
          </a:xfrm>
          <a:prstGeom prst="rect">
            <a:avLst/>
          </a:prstGeom>
          <a:noFill/>
        </p:spPr>
        <p:txBody>
          <a:bodyPr wrap="square" rtlCol="0">
            <a:spAutoFit/>
          </a:bodyPr>
          <a:lstStyle/>
          <a:p>
            <a:r>
              <a:rPr lang="en-US" b="1" dirty="0">
                <a:solidFill>
                  <a:srgbClr val="C00000"/>
                </a:solidFill>
              </a:rPr>
              <a:t>Build Model</a:t>
            </a:r>
          </a:p>
        </p:txBody>
      </p:sp>
    </p:spTree>
    <p:extLst>
      <p:ext uri="{BB962C8B-B14F-4D97-AF65-F5344CB8AC3E}">
        <p14:creationId xmlns:p14="http://schemas.microsoft.com/office/powerpoint/2010/main" val="3170588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12268</TotalTime>
  <Words>1970</Words>
  <Application>Microsoft Office PowerPoint</Application>
  <PresentationFormat>Widescreen</PresentationFormat>
  <Paragraphs>253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Audiowide</vt:lpstr>
      <vt:lpstr>Calibri</vt:lpstr>
      <vt:lpstr>Calibri Light</vt:lpstr>
      <vt:lpstr>Dubai</vt:lpstr>
      <vt:lpstr>Office Theme</vt:lpstr>
      <vt:lpstr> AI Value &amp; Business Case</vt:lpstr>
      <vt:lpstr>PowerPoint Presentation</vt:lpstr>
      <vt:lpstr>Mr. X sought Help from MIST</vt:lpstr>
      <vt:lpstr>FIRST – understanding &amp; root cause</vt:lpstr>
      <vt:lpstr>Target, assess price of used cars</vt:lpstr>
      <vt:lpstr>Car Sales History Data</vt:lpstr>
      <vt:lpstr>PowerPoint Presentation</vt:lpstr>
      <vt:lpstr>PowerPoint Presentation</vt:lpstr>
      <vt:lpstr>Get the Mr. X’s decision with 4 steps</vt:lpstr>
      <vt:lpstr>Get the Mr. X’s decision with 4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Value &amp; Business Case</dc:title>
  <dc:creator>IDARE - Khairul</dc:creator>
  <cp:lastModifiedBy>Leviticus Subsea - Diego</cp:lastModifiedBy>
  <cp:revision>67</cp:revision>
  <dcterms:created xsi:type="dcterms:W3CDTF">2022-08-03T16:45:50Z</dcterms:created>
  <dcterms:modified xsi:type="dcterms:W3CDTF">2022-09-19T23:48:46Z</dcterms:modified>
</cp:coreProperties>
</file>