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4" r:id="rId3"/>
    <p:sldId id="2597" r:id="rId4"/>
    <p:sldId id="2602" r:id="rId5"/>
    <p:sldId id="2500" r:id="rId6"/>
    <p:sldId id="320" r:id="rId7"/>
    <p:sldId id="2601" r:id="rId8"/>
    <p:sldId id="259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939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6783" autoAdjust="0"/>
  </p:normalViewPr>
  <p:slideViewPr>
    <p:cSldViewPr snapToGrid="0">
      <p:cViewPr varScale="1">
        <p:scale>
          <a:sx n="67" d="100"/>
          <a:sy n="67" d="100"/>
        </p:scale>
        <p:origin x="130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F6781-6663-49C5-A7D8-EDEB0AD5858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B82C7-28B3-489A-ABBE-0F243A89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3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38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55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8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3A80-3EE2-56E0-E536-4D06DD5A3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06EC7-A653-27E9-BBF8-5B132F86A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6ACA0-967F-6134-0AA0-F8808DBA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6D17E-760F-84E9-CB60-701A5447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AB66B-027F-F513-CAB7-6D84DD8A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9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A13E-43D9-EA5F-FD5E-9F2473281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E341D-34EA-B95D-30C3-8C89DA4A6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5D05-7BFD-B723-8298-0505E0A2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11AA4-02CE-1BBF-7424-DC737A4B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EE53D-9DB9-6055-AB45-FACA228F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4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7AA38E-E25E-18F1-0792-FC0D3DAA2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74879-038C-E6B9-8D38-850D3C9BF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1ED65-5F8E-1D8B-F8CE-3F25F962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A633D-D19C-F00C-5B1C-A8E2BE3D4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CB686-641E-1AB4-9F96-2DC4D547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8C8E-C367-CC4B-1549-9986B750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5E77-B141-D86E-B3BB-106590329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94F45-0E95-D335-080F-1F66B837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42889-0023-DF5F-0CEC-45E9B86B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D07B6-6C75-9CC8-FE43-551D0BAD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4B6E-E725-096F-6406-12DC7377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7F248-69AA-6192-57E1-6314BE6C4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61EA9-94E4-3E6E-1B64-22FDC00C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F68EB-6814-6663-90FF-384C8F6D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55E79-329E-87AD-468D-653CE1E6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AD20-8350-5146-E09A-79FE857D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99D8B-3BE5-19CC-4CA8-CB4D2D255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E1BDF-0373-E0A5-D3BB-647CC5AB1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6DBBC-600D-E12C-5EC0-074BB90A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C331B-45E1-BFB8-C219-AF01C239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C5393-588C-69EF-5F40-21661B53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2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C771-36BC-5369-70CD-6A11D00F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FFB70-96EB-F68C-3BD3-E10866B77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6EE2D-99D3-8082-DFE4-F695F91F7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19074-3C29-AFED-673D-03F19A7C3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3D9AD-32F3-A510-5A07-6A1C3893D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076EF-0A16-4437-AB32-10496C0C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76115-9D4A-AE8D-C66F-615E0AE2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9DAFA-B2FD-2984-4E76-3A6EE5DB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5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EC13-CE44-381C-B373-73495623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B03AC-7E21-699C-EE32-794D7FF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DFB66-234C-54CD-865F-4CDE29B0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554B3-5917-5299-A005-46002040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6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ACB6D-BD20-236E-BE23-32D2CAC5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5292B-D4CA-6B79-526F-5D3F41FF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5C130-0CC3-5F0C-F1BA-0EE45CCB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5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2FC1-2282-5CBF-7139-3E3EAB0C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503DE-F0A2-17BF-E014-0EE8387E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A389A-1A19-4577-DA01-6F468327C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C6CA8-C15C-F1C6-1A30-75DF36C8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EEB9B-47EB-2940-47DD-B4191870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0AA2B-0B76-34B0-3D45-B695DD86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6D38-FD6E-02BA-EADD-99F46A52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C3057-B64F-2E42-3BBB-07C223EDA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84D08-EBC7-C0CC-7963-971BE56FD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8255F-E90F-93A2-30EA-B02FAA29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70BA4-1425-0BA7-35E2-93D9AE61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54342-B504-336F-DCF1-ABB7D51C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8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29ABD-BC63-8578-C3B6-E32D6AA7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DFDA9-3746-AB3B-5003-BD788E80F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4DDFC-F189-2F59-9138-DBE173B73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36FD-3E8C-4BFB-8105-C3FA5F5CF38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3DB71-3E89-A235-DB58-2EDC99E34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D8F2B-5646-0E62-3A3B-5482FF553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9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32C3-2FBE-CBB5-4E11-A518A72D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4543494" cy="2696866"/>
          </a:xfrm>
        </p:spPr>
        <p:txBody>
          <a:bodyPr>
            <a:normAutofit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Bank Marketing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B3331-10FE-5127-255D-416F1281A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73" y="4584879"/>
            <a:ext cx="6255727" cy="1287887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Problem type: Classification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E2E4E4-1F5E-7BDD-8A31-9B997D272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412" y="0"/>
            <a:ext cx="4508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0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036-6D94-8682-1043-4E71DB813A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531" r="-2" b="19119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DB778E-31A5-4A6A-5522-C50F287CE5B5}"/>
              </a:ext>
            </a:extLst>
          </p:cNvPr>
          <p:cNvSpPr txBox="1"/>
          <p:nvPr/>
        </p:nvSpPr>
        <p:spPr>
          <a:xfrm>
            <a:off x="715846" y="668654"/>
            <a:ext cx="3313164" cy="2014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EA3D2F-2EF4-BD96-A61B-8996C184BC94}"/>
              </a:ext>
            </a:extLst>
          </p:cNvPr>
          <p:cNvSpPr txBox="1"/>
          <p:nvPr/>
        </p:nvSpPr>
        <p:spPr>
          <a:xfrm>
            <a:off x="6219239" y="297209"/>
            <a:ext cx="5744685" cy="6429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There has been a revenue decline in a Private Bank and they would like to know what actions to take. 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After investigation, they found that the root cause was that their customers are not investing enough for long term deposits. 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 the bank would like to identify existing customers that have a higher chance to subscribe for a long term deposit and focus marketing efforts on such customers.</a:t>
            </a:r>
            <a:endParaRPr lang="en-US" sz="2400" b="1" dirty="0">
              <a:solidFill>
                <a:srgbClr val="00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9D8B4-92AC-5ED8-8F38-2D3F8101433B}"/>
              </a:ext>
            </a:extLst>
          </p:cNvPr>
          <p:cNvSpPr txBox="1"/>
          <p:nvPr/>
        </p:nvSpPr>
        <p:spPr>
          <a:xfrm>
            <a:off x="456213" y="2533634"/>
            <a:ext cx="38009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FF"/>
                </a:solidFill>
              </a:rPr>
              <a:t>Select customers who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FFFF"/>
                </a:solidFill>
              </a:rPr>
              <a:t>More likely to subscribe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FFFF"/>
                </a:solidFill>
              </a:rPr>
              <a:t>Based on their potential what action to take.</a:t>
            </a:r>
          </a:p>
        </p:txBody>
      </p:sp>
    </p:spTree>
    <p:extLst>
      <p:ext uri="{BB962C8B-B14F-4D97-AF65-F5344CB8AC3E}">
        <p14:creationId xmlns:p14="http://schemas.microsoft.com/office/powerpoint/2010/main" val="441525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0879-1366-E507-8785-47C64F77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Target: Classify potential subscriber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EB747D-C3BA-1E4C-E7DC-7AAC63A08CE6}"/>
              </a:ext>
            </a:extLst>
          </p:cNvPr>
          <p:cNvSpPr txBox="1"/>
          <p:nvPr/>
        </p:nvSpPr>
        <p:spPr>
          <a:xfrm>
            <a:off x="6887526" y="1106987"/>
            <a:ext cx="2819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Solution is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E894B9F-DA84-7C1A-C06B-7265504DF8E2}"/>
              </a:ext>
            </a:extLst>
          </p:cNvPr>
          <p:cNvSpPr txBox="1"/>
          <p:nvPr/>
        </p:nvSpPr>
        <p:spPr>
          <a:xfrm>
            <a:off x="6880860" y="1596797"/>
            <a:ext cx="5114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decision maker needs to know,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of persons who will subscribe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promotional offer should be taken for each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would be the mechanism of reaching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EAE99-2130-CA00-7C95-FDB59E40181B}"/>
              </a:ext>
            </a:extLst>
          </p:cNvPr>
          <p:cNvSpPr txBox="1"/>
          <p:nvPr/>
        </p:nvSpPr>
        <p:spPr>
          <a:xfrm>
            <a:off x="3676187" y="1846230"/>
            <a:ext cx="1583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Target</a:t>
            </a:r>
          </a:p>
          <a:p>
            <a:pPr algn="ctr"/>
            <a:r>
              <a:rPr lang="en-US" sz="2000" b="1" dirty="0">
                <a:solidFill>
                  <a:srgbClr val="00B0F0"/>
                </a:solidFill>
              </a:rPr>
              <a:t>Subscription Probability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57290-A750-23D4-D4BA-CDE48A7E5094}"/>
              </a:ext>
            </a:extLst>
          </p:cNvPr>
          <p:cNvSpPr txBox="1"/>
          <p:nvPr/>
        </p:nvSpPr>
        <p:spPr>
          <a:xfrm>
            <a:off x="3316991" y="3855075"/>
            <a:ext cx="161634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Demographics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B65510-AD3F-C7F9-C2C3-1E53329DDE75}"/>
              </a:ext>
            </a:extLst>
          </p:cNvPr>
          <p:cNvSpPr txBox="1"/>
          <p:nvPr/>
        </p:nvSpPr>
        <p:spPr>
          <a:xfrm>
            <a:off x="926169" y="3843392"/>
            <a:ext cx="189535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Region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B6EC26-5F05-71D8-924C-CA6C3E537A17}"/>
              </a:ext>
            </a:extLst>
          </p:cNvPr>
          <p:cNvSpPr txBox="1"/>
          <p:nvPr/>
        </p:nvSpPr>
        <p:spPr>
          <a:xfrm>
            <a:off x="2605735" y="4583475"/>
            <a:ext cx="2243773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Marital Status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35E3FD8-727B-7E25-D16C-E6E08250594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3746860" y="4205169"/>
            <a:ext cx="359068" cy="397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2726FE4-2C18-A7D6-97AD-984A5FAC4C5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2680148" y="2055592"/>
            <a:ext cx="981499" cy="25941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3D1ACA4-D87E-DA68-FDCE-B9F0E4EA031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3799966" y="3187094"/>
            <a:ext cx="993182" cy="342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702984-E55C-1607-5DB3-1B5BCBE100AC}"/>
              </a:ext>
            </a:extLst>
          </p:cNvPr>
          <p:cNvSpPr txBox="1"/>
          <p:nvPr/>
        </p:nvSpPr>
        <p:spPr>
          <a:xfrm>
            <a:off x="6105392" y="3855075"/>
            <a:ext cx="161635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Financial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537A6BC-B62C-314C-5ECB-814934E7695F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rot="16200000" flipH="1">
            <a:off x="5194166" y="2135674"/>
            <a:ext cx="993182" cy="2445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4D83DC-B452-97B4-DE67-9A275DB3C3BE}"/>
              </a:ext>
            </a:extLst>
          </p:cNvPr>
          <p:cNvSpPr txBox="1"/>
          <p:nvPr/>
        </p:nvSpPr>
        <p:spPr>
          <a:xfrm>
            <a:off x="5572212" y="5106666"/>
            <a:ext cx="2497367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Debt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Credit ratings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BBB2956-BA6B-24A0-FB9F-CAC5865B1887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 rot="5400000">
            <a:off x="6426103" y="4619201"/>
            <a:ext cx="882259" cy="926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32D43E3-0186-09F3-A7D7-B5DBF1387177}"/>
              </a:ext>
            </a:extLst>
          </p:cNvPr>
          <p:cNvSpPr txBox="1"/>
          <p:nvPr/>
        </p:nvSpPr>
        <p:spPr>
          <a:xfrm>
            <a:off x="9013359" y="4882011"/>
            <a:ext cx="2497367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marketing campaign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Methods of reach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4B17F2-581F-CBD9-629E-AB35F60CBE83}"/>
              </a:ext>
            </a:extLst>
          </p:cNvPr>
          <p:cNvSpPr txBox="1"/>
          <p:nvPr/>
        </p:nvSpPr>
        <p:spPr>
          <a:xfrm>
            <a:off x="9649481" y="3840840"/>
            <a:ext cx="133474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Marketing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26045FA-2E25-3717-FB67-A4FB716FB442}"/>
              </a:ext>
            </a:extLst>
          </p:cNvPr>
          <p:cNvCxnSpPr>
            <a:stCxn id="31" idx="2"/>
            <a:endCxn id="28" idx="0"/>
          </p:cNvCxnSpPr>
          <p:nvPr/>
        </p:nvCxnSpPr>
        <p:spPr>
          <a:xfrm rot="5400000">
            <a:off x="9953531" y="4518685"/>
            <a:ext cx="671839" cy="54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DDD5753-2ECE-A0AC-38FB-E12FC397F12F}"/>
              </a:ext>
            </a:extLst>
          </p:cNvPr>
          <p:cNvCxnSpPr>
            <a:stCxn id="4" idx="2"/>
            <a:endCxn id="31" idx="0"/>
          </p:cNvCxnSpPr>
          <p:nvPr/>
        </p:nvCxnSpPr>
        <p:spPr>
          <a:xfrm rot="16200000" flipH="1">
            <a:off x="6902928" y="426911"/>
            <a:ext cx="978947" cy="58489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41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C1E1FA-D2B7-8315-1B91-7159973B6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767" y="4492884"/>
            <a:ext cx="9144025" cy="230225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1E74E71-7415-345B-2470-0DCB439A9C20}"/>
              </a:ext>
            </a:extLst>
          </p:cNvPr>
          <p:cNvSpPr txBox="1">
            <a:spLocks/>
          </p:cNvSpPr>
          <p:nvPr/>
        </p:nvSpPr>
        <p:spPr>
          <a:xfrm>
            <a:off x="400050" y="247135"/>
            <a:ext cx="10507980" cy="758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 Marketing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54CFC-B8F4-9C36-9669-43F691D7F56A}"/>
              </a:ext>
            </a:extLst>
          </p:cNvPr>
          <p:cNvSpPr txBox="1"/>
          <p:nvPr/>
        </p:nvSpPr>
        <p:spPr>
          <a:xfrm>
            <a:off x="508636" y="1001731"/>
            <a:ext cx="56464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Bank client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 (numeric)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: type of job (categorical: 'admin.', 'blue-collar’, </a:t>
            </a:r>
            <a:r>
              <a:rPr lang="en-US" sz="1400" dirty="0" err="1"/>
              <a:t>etc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Marital : marital status (categorical: 'divorced', 'married', 'single’ </a:t>
            </a:r>
            <a:r>
              <a:rPr lang="en-US" sz="1400" dirty="0" err="1"/>
              <a:t>etc</a:t>
            </a:r>
            <a:r>
              <a:rPr lang="en-US" sz="1400" dirty="0"/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Education (categorical: 'basic.4y', 'basic.6y', 'basic.9y', '</a:t>
            </a:r>
            <a:r>
              <a:rPr lang="en-US" sz="1400" dirty="0" err="1"/>
              <a:t>high.school</a:t>
            </a:r>
            <a:r>
              <a:rPr lang="en-US" sz="1400" dirty="0"/>
              <a:t>', 'illiterate’,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Default: has credit in default? (categorical: 'no', 'yes', 'unknown')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Housing: has housing loan? (categorical: 'no', 'yes', 'unknown')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Loan: has personal loan? (categorical: 'no', 'yes', 'unknown')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99471B-2CFF-965F-B9CE-8C1F93E36A1C}"/>
              </a:ext>
            </a:extLst>
          </p:cNvPr>
          <p:cNvSpPr txBox="1"/>
          <p:nvPr/>
        </p:nvSpPr>
        <p:spPr>
          <a:xfrm>
            <a:off x="452913" y="3107889"/>
            <a:ext cx="509635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Related with the last contact of the current campaign: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Contact: contact communication type (cat: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'</a:t>
            </a:r>
            <a:r>
              <a:rPr lang="en-US" sz="1400" dirty="0" err="1"/>
              <a:t>cellular','telephone</a:t>
            </a:r>
            <a:r>
              <a:rPr lang="en-US" sz="1400" dirty="0"/>
              <a:t>')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Month: last contact month of year (</a:t>
            </a:r>
            <a:r>
              <a:rPr lang="en-US" sz="1400" dirty="0" err="1"/>
              <a:t>catl</a:t>
            </a:r>
            <a:r>
              <a:rPr lang="en-US" sz="1400" dirty="0"/>
              <a:t>: '</a:t>
            </a:r>
            <a:r>
              <a:rPr lang="en-US" sz="1400" dirty="0" err="1"/>
              <a:t>jan</a:t>
            </a:r>
            <a:r>
              <a:rPr lang="en-US" sz="1400" dirty="0"/>
              <a:t>', ‘</a:t>
            </a:r>
            <a:r>
              <a:rPr lang="en-US" sz="1400" dirty="0" err="1"/>
              <a:t>feb</a:t>
            </a:r>
            <a:r>
              <a:rPr lang="en-US" sz="1400" dirty="0"/>
              <a:t> </a:t>
            </a:r>
            <a:r>
              <a:rPr lang="en-US" sz="1400" dirty="0" err="1"/>
              <a:t>etc</a:t>
            </a:r>
            <a:r>
              <a:rPr lang="en-US" sz="1400" dirty="0"/>
              <a:t> </a:t>
            </a:r>
            <a:r>
              <a:rPr lang="en-US" sz="1400" dirty="0" err="1"/>
              <a:t>Dayofweek</a:t>
            </a:r>
            <a:r>
              <a:rPr lang="en-US" sz="1400" dirty="0"/>
              <a:t>: last contact day of the week (</a:t>
            </a:r>
            <a:r>
              <a:rPr lang="en-US" sz="1400" dirty="0" err="1"/>
              <a:t>catl</a:t>
            </a:r>
            <a:r>
              <a:rPr lang="en-US" sz="1400" dirty="0"/>
              <a:t>: '</a:t>
            </a:r>
            <a:r>
              <a:rPr lang="en-US" sz="1400" dirty="0" err="1"/>
              <a:t>mon</a:t>
            </a:r>
            <a:r>
              <a:rPr lang="en-US" sz="1400" dirty="0"/>
              <a:t>','</a:t>
            </a:r>
            <a:r>
              <a:rPr lang="en-US" sz="1400" dirty="0" err="1"/>
              <a:t>tue</a:t>
            </a:r>
            <a:r>
              <a:rPr lang="en-US" sz="1400" dirty="0"/>
              <a:t>’, </a:t>
            </a:r>
            <a:r>
              <a:rPr lang="en-US" sz="1400" dirty="0" err="1"/>
              <a:t>etc</a:t>
            </a:r>
            <a:r>
              <a:rPr lang="en-US" sz="1400" dirty="0"/>
              <a:t>')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Duration: last contact duration, in seconds (numeric).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460C5-F775-6771-1D81-BA63EE280EF8}"/>
              </a:ext>
            </a:extLst>
          </p:cNvPr>
          <p:cNvSpPr txBox="1"/>
          <p:nvPr/>
        </p:nvSpPr>
        <p:spPr>
          <a:xfrm>
            <a:off x="6155056" y="1067939"/>
            <a:ext cx="57778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Social and economic context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Emp.var.rate</a:t>
            </a:r>
            <a:r>
              <a:rPr lang="en-US" sz="1400" dirty="0"/>
              <a:t>: employment variation rate - quarterly indicator </a:t>
            </a:r>
            <a:r>
              <a:rPr lang="en-US" sz="1400" dirty="0" err="1"/>
              <a:t>Cons.price.idx</a:t>
            </a:r>
            <a:r>
              <a:rPr lang="en-US" sz="1400" dirty="0"/>
              <a:t>: consumer price index - monthly indicator (numeric)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Cons.conf.idx</a:t>
            </a:r>
            <a:r>
              <a:rPr lang="en-US" sz="1400" dirty="0"/>
              <a:t>: consumer confidence index - monthly indicator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Euribor3m: </a:t>
            </a:r>
            <a:r>
              <a:rPr lang="en-US" sz="1400" dirty="0" err="1"/>
              <a:t>euribor</a:t>
            </a:r>
            <a:r>
              <a:rPr lang="en-US" sz="1400" dirty="0"/>
              <a:t> 3 month rate - daily indicator (numeric)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Nr.employed</a:t>
            </a:r>
            <a:r>
              <a:rPr lang="en-US" sz="1400" dirty="0"/>
              <a:t>: number of employees - quarterly indicator (numeric)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823B3D-11A3-778A-D67D-0AA753834262}"/>
              </a:ext>
            </a:extLst>
          </p:cNvPr>
          <p:cNvSpPr txBox="1"/>
          <p:nvPr/>
        </p:nvSpPr>
        <p:spPr>
          <a:xfrm>
            <a:off x="6095999" y="2452934"/>
            <a:ext cx="59955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  <a:latin typeface="Inter"/>
              </a:rPr>
              <a:t>Other attributes: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inherit"/>
              </a:rPr>
              <a:t>Campaign: number of contacts performed during this campaign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0" i="0" dirty="0" err="1">
                <a:effectLst/>
                <a:latin typeface="inherit"/>
              </a:rPr>
              <a:t>Pdays</a:t>
            </a:r>
            <a:r>
              <a:rPr lang="en-US" sz="1400" b="0" i="0" dirty="0">
                <a:effectLst/>
                <a:latin typeface="inherit"/>
              </a:rPr>
              <a:t>: number of days that passed by after the client was last</a:t>
            </a:r>
            <a:br>
              <a:rPr lang="en-US" sz="1400" b="0" i="0" dirty="0">
                <a:effectLst/>
                <a:latin typeface="inherit"/>
              </a:rPr>
            </a:br>
            <a:r>
              <a:rPr lang="en-US" sz="1400" b="0" i="0" dirty="0">
                <a:effectLst/>
                <a:latin typeface="inherit"/>
              </a:rPr>
              <a:t>contacted from a previous campaign (numeric; 999 means client was not</a:t>
            </a:r>
            <a:br>
              <a:rPr lang="en-US" sz="1400" b="0" i="0" dirty="0">
                <a:effectLst/>
                <a:latin typeface="inherit"/>
              </a:rPr>
            </a:br>
            <a:r>
              <a:rPr lang="en-US" sz="1400" b="0" i="0" dirty="0">
                <a:effectLst/>
                <a:latin typeface="inherit"/>
              </a:rPr>
              <a:t>previously contacted)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inherit"/>
              </a:rPr>
              <a:t>Previous: number of contacts performed before this campaign and for</a:t>
            </a:r>
            <a:br>
              <a:rPr lang="en-US" sz="1400" b="0" i="0" dirty="0">
                <a:effectLst/>
                <a:latin typeface="inherit"/>
              </a:rPr>
            </a:br>
            <a:r>
              <a:rPr lang="en-US" sz="1400" b="0" i="0" dirty="0">
                <a:effectLst/>
                <a:latin typeface="inherit"/>
              </a:rPr>
              <a:t>this client (numeric)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0" i="0" dirty="0" err="1">
                <a:effectLst/>
                <a:latin typeface="inherit"/>
              </a:rPr>
              <a:t>Poutcome</a:t>
            </a:r>
            <a:r>
              <a:rPr lang="en-US" sz="1400" b="0" i="0" dirty="0">
                <a:effectLst/>
                <a:latin typeface="inherit"/>
              </a:rPr>
              <a:t>: outcome of the previous marketing campaign (categorical:</a:t>
            </a:r>
            <a:br>
              <a:rPr lang="en-US" sz="1400" b="0" i="0" dirty="0">
                <a:effectLst/>
                <a:latin typeface="inherit"/>
              </a:rPr>
            </a:br>
            <a:r>
              <a:rPr lang="en-US" sz="1400" b="0" i="0" dirty="0">
                <a:effectLst/>
                <a:latin typeface="inherit"/>
              </a:rPr>
              <a:t>'</a:t>
            </a:r>
            <a:r>
              <a:rPr lang="en-US" sz="1400" b="0" i="0" dirty="0" err="1">
                <a:effectLst/>
                <a:latin typeface="inherit"/>
              </a:rPr>
              <a:t>failure','nonexistent','success</a:t>
            </a:r>
            <a:r>
              <a:rPr lang="en-US" sz="1400" b="0" i="0" dirty="0">
                <a:effectLst/>
                <a:latin typeface="inherit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8932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here is Artificial Intelligence Used Today? | by Roger Brown | Becoming  Human: Artificial Intelligence Magazine">
            <a:extLst>
              <a:ext uri="{FF2B5EF4-FFF2-40B4-BE49-F238E27FC236}">
                <a16:creationId xmlns:a16="http://schemas.microsoft.com/office/drawing/2014/main" id="{40051506-E949-1566-7AF0-560C0DFD4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88A45F-EBE3-FBFF-693E-894125FBD447}"/>
              </a:ext>
            </a:extLst>
          </p:cNvPr>
          <p:cNvSpPr txBox="1"/>
          <p:nvPr/>
        </p:nvSpPr>
        <p:spPr>
          <a:xfrm>
            <a:off x="474345" y="3388994"/>
            <a:ext cx="4863465" cy="12428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Arial Black" panose="020B0A04020102020204" pitchFamily="34" charset="0"/>
                <a:ea typeface="+mj-ea"/>
                <a:cs typeface="+mj-cs"/>
              </a:rPr>
              <a:t>So lets Run with a Robot AI…..</a:t>
            </a:r>
          </a:p>
        </p:txBody>
      </p:sp>
    </p:spTree>
    <p:extLst>
      <p:ext uri="{BB962C8B-B14F-4D97-AF65-F5344CB8AC3E}">
        <p14:creationId xmlns:p14="http://schemas.microsoft.com/office/powerpoint/2010/main" val="130767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485B-268C-A284-7974-443FD4FC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199279"/>
            <a:ext cx="10515600" cy="1042334"/>
          </a:xfrm>
        </p:spPr>
        <p:txBody>
          <a:bodyPr>
            <a:normAutofit/>
          </a:bodyPr>
          <a:lstStyle/>
          <a:p>
            <a:r>
              <a:rPr lang="en-US" dirty="0"/>
              <a:t>Get the decision with 4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4CD85-9F5E-052E-904B-537652F97685}"/>
              </a:ext>
            </a:extLst>
          </p:cNvPr>
          <p:cNvSpPr txBox="1"/>
          <p:nvPr/>
        </p:nvSpPr>
        <p:spPr>
          <a:xfrm>
            <a:off x="874394" y="1411605"/>
            <a:ext cx="10041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Login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 Project “</a:t>
            </a:r>
            <a:r>
              <a:rPr lang="en-US" dirty="0" err="1"/>
              <a:t>Banking”and</a:t>
            </a:r>
            <a:r>
              <a:rPr lang="en-US" dirty="0"/>
              <a:t> Solution Name “Bank Marketing”</a:t>
            </a:r>
            <a:r>
              <a:rPr lang="en-US" dirty="0">
                <a:sym typeface="Wingdings" panose="05000000000000000000" pitchFamily="2" charset="2"/>
              </a:rPr>
              <a:t> Classification  Click create project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21B57-9135-D980-3909-24F87D4ED42B}"/>
              </a:ext>
            </a:extLst>
          </p:cNvPr>
          <p:cNvSpPr txBox="1"/>
          <p:nvPr/>
        </p:nvSpPr>
        <p:spPr>
          <a:xfrm>
            <a:off x="874394" y="2399407"/>
            <a:ext cx="486346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Name your data “Marketing Data”  upload bank_marketing_train.csv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target. Choose “subscribe” as your target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 window will pop up asking you run the preliminary analysis or not. Press Yes Button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Preliminary analysis will run-see result in Confusion Matrix and Prediction KPI for error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Next land in “build Model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4EA62-586E-A242-5DD8-43BFE168BF5F}"/>
              </a:ext>
            </a:extLst>
          </p:cNvPr>
          <p:cNvSpPr txBox="1"/>
          <p:nvPr/>
        </p:nvSpPr>
        <p:spPr>
          <a:xfrm>
            <a:off x="988694" y="2148812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C8089-9390-2F71-543F-D081EC5DC24D}"/>
              </a:ext>
            </a:extLst>
          </p:cNvPr>
          <p:cNvSpPr txBox="1"/>
          <p:nvPr/>
        </p:nvSpPr>
        <p:spPr>
          <a:xfrm>
            <a:off x="6676773" y="2504927"/>
            <a:ext cx="462772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Variables: duration, </a:t>
            </a:r>
            <a:r>
              <a:rPr lang="en-US" dirty="0" err="1">
                <a:sym typeface="Wingdings" panose="05000000000000000000" pitchFamily="2" charset="2"/>
              </a:rPr>
              <a:t>pdays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emp.var.rate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cons.conf.idx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nr.employed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Normalization: Yes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Shuffle: Yes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Cross-Validation: 5-fold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Accuracy Metric: Recall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Algorithm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Linear Regression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Random Forest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XGBoost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Train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Finalize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You will land on Deploy page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F87A45-C1CF-586C-29A1-5C51284883A7}"/>
              </a:ext>
            </a:extLst>
          </p:cNvPr>
          <p:cNvSpPr txBox="1"/>
          <p:nvPr/>
        </p:nvSpPr>
        <p:spPr>
          <a:xfrm>
            <a:off x="6880859" y="2148812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Build Model</a:t>
            </a:r>
          </a:p>
        </p:txBody>
      </p:sp>
    </p:spTree>
    <p:extLst>
      <p:ext uri="{BB962C8B-B14F-4D97-AF65-F5344CB8AC3E}">
        <p14:creationId xmlns:p14="http://schemas.microsoft.com/office/powerpoint/2010/main" val="317058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485B-268C-A284-7974-443FD4FC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199279"/>
            <a:ext cx="10515600" cy="1042334"/>
          </a:xfrm>
        </p:spPr>
        <p:txBody>
          <a:bodyPr/>
          <a:lstStyle/>
          <a:p>
            <a:r>
              <a:rPr lang="en-US" dirty="0"/>
              <a:t>Get the decision with 4 steps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21B57-9135-D980-3909-24F87D4ED42B}"/>
              </a:ext>
            </a:extLst>
          </p:cNvPr>
          <p:cNvSpPr txBox="1"/>
          <p:nvPr/>
        </p:nvSpPr>
        <p:spPr>
          <a:xfrm>
            <a:off x="887506" y="1570732"/>
            <a:ext cx="486346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Add data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upload new data from CSV source from you computer  bank_marketing_pred.csv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 variable list will show up click on skip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Go to Data Post Process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Go to Result Configuration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Check download as CSV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Algorithm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Random forest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“Predict”, prediction will running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Next you will land in Decision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4EA62-586E-A242-5DD8-43BFE168BF5F}"/>
              </a:ext>
            </a:extLst>
          </p:cNvPr>
          <p:cNvSpPr txBox="1"/>
          <p:nvPr/>
        </p:nvSpPr>
        <p:spPr>
          <a:xfrm>
            <a:off x="1001806" y="1320137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Deploy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C8089-9390-2F71-543F-D081EC5DC24D}"/>
              </a:ext>
            </a:extLst>
          </p:cNvPr>
          <p:cNvSpPr txBox="1"/>
          <p:nvPr/>
        </p:nvSpPr>
        <p:spPr>
          <a:xfrm>
            <a:off x="6562473" y="1624818"/>
            <a:ext cx="46277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Decision Scenario Tab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Change slider value for different variables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Apply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Do the step until Target or Target desired value is higher or lower or middle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F87A45-C1CF-586C-29A1-5C51284883A7}"/>
              </a:ext>
            </a:extLst>
          </p:cNvPr>
          <p:cNvSpPr txBox="1"/>
          <p:nvPr/>
        </p:nvSpPr>
        <p:spPr>
          <a:xfrm>
            <a:off x="6676773" y="1290669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Decision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C33B29-81D1-2B6E-E5DF-CD48BA87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760" y="4179570"/>
            <a:ext cx="6515100" cy="126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0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72704C-33C0-C19F-3343-2910083FA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042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39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12264</TotalTime>
  <Words>736</Words>
  <Application>Microsoft Office PowerPoint</Application>
  <PresentationFormat>Widescreen</PresentationFormat>
  <Paragraphs>103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inherit</vt:lpstr>
      <vt:lpstr>Inter</vt:lpstr>
      <vt:lpstr>Office Theme</vt:lpstr>
      <vt:lpstr> Bank Marketing</vt:lpstr>
      <vt:lpstr>PowerPoint Presentation</vt:lpstr>
      <vt:lpstr>Target: Classify potential subscriber</vt:lpstr>
      <vt:lpstr>PowerPoint Presentation</vt:lpstr>
      <vt:lpstr>PowerPoint Presentation</vt:lpstr>
      <vt:lpstr>Get the decision with 4 steps</vt:lpstr>
      <vt:lpstr>Get the decision with 4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Value &amp; Business Case</dc:title>
  <dc:creator>IDARE - Khairul</dc:creator>
  <cp:lastModifiedBy>IDARE - Khairul</cp:lastModifiedBy>
  <cp:revision>84</cp:revision>
  <dcterms:created xsi:type="dcterms:W3CDTF">2022-08-03T16:45:50Z</dcterms:created>
  <dcterms:modified xsi:type="dcterms:W3CDTF">2022-09-17T00:58:45Z</dcterms:modified>
</cp:coreProperties>
</file>