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4" r:id="rId3"/>
    <p:sldId id="2597" r:id="rId4"/>
    <p:sldId id="2600" r:id="rId5"/>
    <p:sldId id="2500" r:id="rId6"/>
    <p:sldId id="320" r:id="rId7"/>
    <p:sldId id="2601" r:id="rId8"/>
    <p:sldId id="25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93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6783" autoAdjust="0"/>
  </p:normalViewPr>
  <p:slideViewPr>
    <p:cSldViewPr snapToGrid="0">
      <p:cViewPr varScale="1">
        <p:scale>
          <a:sx n="67" d="100"/>
          <a:sy n="67" d="100"/>
        </p:scale>
        <p:origin x="130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F6781-6663-49C5-A7D8-EDEB0AD5858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B82C7-28B3-489A-ABBE-0F243A89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5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8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3A80-3EE2-56E0-E536-4D06DD5A3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06EC7-A653-27E9-BBF8-5B132F86A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ACA0-967F-6134-0AA0-F8808DBA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D17E-760F-84E9-CB60-701A5447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AB66B-027F-F513-CAB7-6D84DD8A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A13E-43D9-EA5F-FD5E-9F247328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E341D-34EA-B95D-30C3-8C89DA4A6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5D05-7BFD-B723-8298-0505E0A2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1AA4-02CE-1BBF-7424-DC737A4B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E53D-9DB9-6055-AB45-FACA228F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AA38E-E25E-18F1-0792-FC0D3DAA2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74879-038C-E6B9-8D38-850D3C9B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1ED65-5F8E-1D8B-F8CE-3F25F962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633D-D19C-F00C-5B1C-A8E2BE3D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B686-641E-1AB4-9F96-2DC4D547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8C8E-C367-CC4B-1549-9986B750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5E77-B141-D86E-B3BB-10659032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4F45-0E95-D335-080F-1F66B837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42889-0023-DF5F-0CEC-45E9B86B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07B6-6C75-9CC8-FE43-551D0BAD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4B6E-E725-096F-6406-12DC7377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7F248-69AA-6192-57E1-6314BE6C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1EA9-94E4-3E6E-1B64-22FDC00C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68EB-6814-6663-90FF-384C8F6D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5E79-329E-87AD-468D-653CE1E6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AD20-8350-5146-E09A-79FE857D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9D8B-3BE5-19CC-4CA8-CB4D2D255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E1BDF-0373-E0A5-D3BB-647CC5AB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6DBBC-600D-E12C-5EC0-074BB90A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331B-45E1-BFB8-C219-AF01C239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5393-588C-69EF-5F40-21661B5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771-36BC-5369-70CD-6A11D00F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FB70-96EB-F68C-3BD3-E10866B7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6EE2D-99D3-8082-DFE4-F695F91F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19074-3C29-AFED-673D-03F19A7C3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3D9AD-32F3-A510-5A07-6A1C3893D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076EF-0A16-4437-AB32-10496C0C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76115-9D4A-AE8D-C66F-615E0AE2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DAFA-B2FD-2984-4E76-3A6EE5DB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EC13-CE44-381C-B373-73495623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B03AC-7E21-699C-EE32-794D7FF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DFB66-234C-54CD-865F-4CDE29B0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554B3-5917-5299-A005-46002040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ACB6D-BD20-236E-BE23-32D2CAC5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5292B-D4CA-6B79-526F-5D3F41FF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C130-0CC3-5F0C-F1BA-0EE45CCB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2FC1-2282-5CBF-7139-3E3EAB0C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03DE-F0A2-17BF-E014-0EE8387E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A389A-1A19-4577-DA01-6F468327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C6CA8-C15C-F1C6-1A30-75DF36C8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EEB9B-47EB-2940-47DD-B419187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0AA2B-0B76-34B0-3D45-B695DD86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6D38-FD6E-02BA-EADD-99F46A52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C3057-B64F-2E42-3BBB-07C223EDA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84D08-EBC7-C0CC-7963-971BE56FD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8255F-E90F-93A2-30EA-B02FAA29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0BA4-1425-0BA7-35E2-93D9AE61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54342-B504-336F-DCF1-ABB7D51C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29ABD-BC63-8578-C3B6-E32D6AA7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DFDA9-3746-AB3B-5003-BD788E80F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DDFC-F189-2F59-9138-DBE173B73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6FD-3E8C-4BFB-8105-C3FA5F5CF38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DB71-3E89-A235-DB58-2EDC99E34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8F2B-5646-0E62-3A3B-5482FF55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46CE52-CD04-94D2-6A61-890953D0E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" y="228600"/>
            <a:ext cx="12180182" cy="62922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0B32C3-2FBE-CBB5-4E11-A518A72D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038" y="228600"/>
            <a:ext cx="6373997" cy="26968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Telecommunication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Marketing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B3331-10FE-5127-255D-416F1281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038" y="2035385"/>
            <a:ext cx="6255727" cy="1287887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Problem type: Classification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036-6D94-8682-1043-4E71DB813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531" r="-2" b="19119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DB778E-31A5-4A6A-5522-C50F287CE5B5}"/>
              </a:ext>
            </a:extLst>
          </p:cNvPr>
          <p:cNvSpPr txBox="1"/>
          <p:nvPr/>
        </p:nvSpPr>
        <p:spPr>
          <a:xfrm>
            <a:off x="715846" y="668654"/>
            <a:ext cx="3313164" cy="2014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EA3D2F-2EF4-BD96-A61B-8996C184BC94}"/>
              </a:ext>
            </a:extLst>
          </p:cNvPr>
          <p:cNvSpPr txBox="1"/>
          <p:nvPr/>
        </p:nvSpPr>
        <p:spPr>
          <a:xfrm>
            <a:off x="6219239" y="297209"/>
            <a:ext cx="5744685" cy="6429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There has been a revenue decline in a Mobile Service Company and they would like to know what actions to take. 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After investigation, they found that the root cause was that customers are leaving, and growth of churn is increasing at faster rate.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They want perform customer reach to prevent 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churt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but they have 1.2m customer remaining to reach out.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Reaching out 1.2 million customer is expensive and time consuming</a:t>
            </a:r>
            <a:endParaRPr lang="en-US" sz="2400" b="1" dirty="0">
              <a:solidFill>
                <a:srgbClr val="00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D8B4-92AC-5ED8-8F38-2D3F8101433B}"/>
              </a:ext>
            </a:extLst>
          </p:cNvPr>
          <p:cNvSpPr txBox="1"/>
          <p:nvPr/>
        </p:nvSpPr>
        <p:spPr>
          <a:xfrm>
            <a:off x="456213" y="2533634"/>
            <a:ext cx="38009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FF"/>
                </a:solidFill>
              </a:rPr>
              <a:t>Select customers who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FFFF"/>
                </a:solidFill>
              </a:rPr>
              <a:t>More likely to leave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FFFF"/>
                </a:solidFill>
              </a:rPr>
              <a:t>Based on the potential churn do customer promotion only on the targeted customer.</a:t>
            </a:r>
          </a:p>
        </p:txBody>
      </p:sp>
    </p:spTree>
    <p:extLst>
      <p:ext uri="{BB962C8B-B14F-4D97-AF65-F5344CB8AC3E}">
        <p14:creationId xmlns:p14="http://schemas.microsoft.com/office/powerpoint/2010/main" val="44152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0879-1366-E507-8785-47C64F77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Target: </a:t>
            </a:r>
            <a:r>
              <a:rPr lang="en-US" b="1" dirty="0">
                <a:solidFill>
                  <a:srgbClr val="C00000"/>
                </a:solidFill>
              </a:rPr>
              <a:t>Predict Churn and get the list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EB747D-C3BA-1E4C-E7DC-7AAC63A08CE6}"/>
              </a:ext>
            </a:extLst>
          </p:cNvPr>
          <p:cNvSpPr txBox="1"/>
          <p:nvPr/>
        </p:nvSpPr>
        <p:spPr>
          <a:xfrm>
            <a:off x="6920233" y="971031"/>
            <a:ext cx="2819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Solution 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894B9F-DA84-7C1A-C06B-7265504DF8E2}"/>
              </a:ext>
            </a:extLst>
          </p:cNvPr>
          <p:cNvSpPr txBox="1"/>
          <p:nvPr/>
        </p:nvSpPr>
        <p:spPr>
          <a:xfrm>
            <a:off x="6913567" y="1460841"/>
            <a:ext cx="5114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decision maker need to know,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persons who will 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promotional offer should be taken for each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would be the mechanism of reaching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EAE99-2130-CA00-7C95-FDB59E40181B}"/>
              </a:ext>
            </a:extLst>
          </p:cNvPr>
          <p:cNvSpPr txBox="1"/>
          <p:nvPr/>
        </p:nvSpPr>
        <p:spPr>
          <a:xfrm>
            <a:off x="2864657" y="1476188"/>
            <a:ext cx="1583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Target</a:t>
            </a:r>
          </a:p>
          <a:p>
            <a:pPr algn="ctr"/>
            <a:r>
              <a:rPr lang="en-US" sz="2000" b="1" dirty="0">
                <a:solidFill>
                  <a:srgbClr val="00B0F0"/>
                </a:solidFill>
              </a:rPr>
              <a:t>Churn Probability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57290-A750-23D4-D4BA-CDE48A7E5094}"/>
              </a:ext>
            </a:extLst>
          </p:cNvPr>
          <p:cNvSpPr txBox="1"/>
          <p:nvPr/>
        </p:nvSpPr>
        <p:spPr>
          <a:xfrm>
            <a:off x="3133154" y="3843392"/>
            <a:ext cx="234789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Customer Usage Detail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65510-AD3F-C7F9-C2C3-1E53329DDE75}"/>
              </a:ext>
            </a:extLst>
          </p:cNvPr>
          <p:cNvSpPr txBox="1"/>
          <p:nvPr/>
        </p:nvSpPr>
        <p:spPr>
          <a:xfrm>
            <a:off x="926169" y="3843392"/>
            <a:ext cx="189535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Region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2726FE4-2C18-A7D6-97AD-984A5FAC4C5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2089362" y="2276336"/>
            <a:ext cx="1351541" cy="1782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3D1ACA4-D87E-DA68-FDCE-B9F0E4EA031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3305989" y="2842278"/>
            <a:ext cx="1351541" cy="650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702984-E55C-1607-5DB3-1B5BCBE100AC}"/>
              </a:ext>
            </a:extLst>
          </p:cNvPr>
          <p:cNvSpPr txBox="1"/>
          <p:nvPr/>
        </p:nvSpPr>
        <p:spPr>
          <a:xfrm>
            <a:off x="6105392" y="3855075"/>
            <a:ext cx="161635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Service Detail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537A6BC-B62C-314C-5ECB-814934E7695F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rot="16200000" flipH="1">
            <a:off x="4603380" y="1544888"/>
            <a:ext cx="1363224" cy="32571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4D83DC-B452-97B4-DE67-9A275DB3C3BE}"/>
              </a:ext>
            </a:extLst>
          </p:cNvPr>
          <p:cNvSpPr txBox="1"/>
          <p:nvPr/>
        </p:nvSpPr>
        <p:spPr>
          <a:xfrm>
            <a:off x="5928625" y="4925533"/>
            <a:ext cx="2497367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Service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BBB2956-BA6B-24A0-FB9F-CAC5865B1887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rot="16200000" flipH="1">
            <a:off x="6694875" y="4443099"/>
            <a:ext cx="701126" cy="263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2D43E3-0186-09F3-A7D7-B5DBF1387177}"/>
              </a:ext>
            </a:extLst>
          </p:cNvPr>
          <p:cNvSpPr txBox="1"/>
          <p:nvPr/>
        </p:nvSpPr>
        <p:spPr>
          <a:xfrm>
            <a:off x="9013359" y="4882011"/>
            <a:ext cx="2497367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marketing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Methods of reach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B17F2-581F-CBD9-629E-AB35F60CBE83}"/>
              </a:ext>
            </a:extLst>
          </p:cNvPr>
          <p:cNvSpPr txBox="1"/>
          <p:nvPr/>
        </p:nvSpPr>
        <p:spPr>
          <a:xfrm>
            <a:off x="9649481" y="3840840"/>
            <a:ext cx="133474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Marketing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26045FA-2E25-3717-FB67-A4FB716FB442}"/>
              </a:ext>
            </a:extLst>
          </p:cNvPr>
          <p:cNvCxnSpPr>
            <a:stCxn id="31" idx="2"/>
            <a:endCxn id="28" idx="0"/>
          </p:cNvCxnSpPr>
          <p:nvPr/>
        </p:nvCxnSpPr>
        <p:spPr>
          <a:xfrm rot="5400000">
            <a:off x="9953531" y="4518685"/>
            <a:ext cx="671839" cy="54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DDD5753-2ECE-A0AC-38FB-E12FC397F12F}"/>
              </a:ext>
            </a:extLst>
          </p:cNvPr>
          <p:cNvCxnSpPr>
            <a:stCxn id="4" idx="2"/>
            <a:endCxn id="31" idx="0"/>
          </p:cNvCxnSpPr>
          <p:nvPr/>
        </p:nvCxnSpPr>
        <p:spPr>
          <a:xfrm rot="16200000" flipH="1">
            <a:off x="6312142" y="-163875"/>
            <a:ext cx="1348989" cy="6660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C58527-3C97-C142-77FB-AD495E959AF1}"/>
              </a:ext>
            </a:extLst>
          </p:cNvPr>
          <p:cNvSpPr txBox="1"/>
          <p:nvPr/>
        </p:nvSpPr>
        <p:spPr>
          <a:xfrm>
            <a:off x="3097485" y="4962367"/>
            <a:ext cx="2243773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Usage Time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1B73C1D-3423-FCE6-BAB3-16253293CDE8}"/>
              </a:ext>
            </a:extLst>
          </p:cNvPr>
          <p:cNvCxnSpPr>
            <a:stCxn id="6" idx="2"/>
            <a:endCxn id="26" idx="0"/>
          </p:cNvCxnSpPr>
          <p:nvPr/>
        </p:nvCxnSpPr>
        <p:spPr>
          <a:xfrm rot="5400000">
            <a:off x="3888416" y="4543680"/>
            <a:ext cx="749643" cy="87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41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7DC2-55EA-307C-0AEB-7DA7071F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880"/>
          </a:xfrm>
        </p:spPr>
        <p:txBody>
          <a:bodyPr/>
          <a:lstStyle/>
          <a:p>
            <a:r>
              <a:rPr lang="en-US" sz="4400" b="0" i="0" dirty="0">
                <a:solidFill>
                  <a:srgbClr val="5F6368"/>
                </a:solidFill>
                <a:effectLst/>
                <a:latin typeface="Inter"/>
              </a:rPr>
              <a:t>Effectiveness of online education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E7B4D-A77B-0A05-D8EB-FCAFA466A4DA}"/>
              </a:ext>
            </a:extLst>
          </p:cNvPr>
          <p:cNvSpPr txBox="1"/>
          <p:nvPr/>
        </p:nvSpPr>
        <p:spPr>
          <a:xfrm>
            <a:off x="838200" y="2839998"/>
            <a:ext cx="347591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Inter"/>
              </a:rPr>
              <a:t>Gender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Inter"/>
              </a:rPr>
              <a:t>Age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Inter"/>
              </a:rPr>
              <a:t>Education Level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Inter"/>
              </a:rPr>
              <a:t>Institution Type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Inter"/>
              </a:rPr>
              <a:t>IT Student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Inter"/>
              </a:rPr>
              <a:t>Location in Town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Inter"/>
              </a:rPr>
              <a:t>Load-shedding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9E1743-58CE-7FCA-A87B-394BAEBC649B}"/>
              </a:ext>
            </a:extLst>
          </p:cNvPr>
          <p:cNvSpPr txBox="1"/>
          <p:nvPr/>
        </p:nvSpPr>
        <p:spPr>
          <a:xfrm>
            <a:off x="6369606" y="2920008"/>
            <a:ext cx="34316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Inter"/>
              </a:rPr>
              <a:t>Financial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Inter"/>
              </a:rPr>
              <a:t>Internet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Inter"/>
              </a:rPr>
              <a:t>Network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Inter"/>
              </a:rPr>
              <a:t>Class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Inter"/>
              </a:rPr>
              <a:t>Self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Inter"/>
              </a:rPr>
              <a:t>Device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CCAFE-BF4B-1176-FE77-ABEF0A53DBCD}"/>
              </a:ext>
            </a:extLst>
          </p:cNvPr>
          <p:cNvSpPr txBox="1"/>
          <p:nvPr/>
        </p:nvSpPr>
        <p:spPr>
          <a:xfrm>
            <a:off x="896064" y="1103249"/>
            <a:ext cx="101567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202124"/>
                </a:solidFill>
                <a:effectLst/>
                <a:latin typeface="zeitung"/>
              </a:rPr>
              <a:t>Classify Students Adaptability Level in Online Education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A7E72-CA3C-A08B-5EAE-E41A65F87FB9}"/>
              </a:ext>
            </a:extLst>
          </p:cNvPr>
          <p:cNvSpPr txBox="1"/>
          <p:nvPr/>
        </p:nvSpPr>
        <p:spPr>
          <a:xfrm>
            <a:off x="971550" y="1948815"/>
            <a:ext cx="3342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Required Data</a:t>
            </a:r>
          </a:p>
        </p:txBody>
      </p:sp>
    </p:spTree>
    <p:extLst>
      <p:ext uri="{BB962C8B-B14F-4D97-AF65-F5344CB8AC3E}">
        <p14:creationId xmlns:p14="http://schemas.microsoft.com/office/powerpoint/2010/main" val="1686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ere is Artificial Intelligence Used Today? | by Roger Brown | Becoming  Human: Artificial Intelligence Magazine">
            <a:extLst>
              <a:ext uri="{FF2B5EF4-FFF2-40B4-BE49-F238E27FC236}">
                <a16:creationId xmlns:a16="http://schemas.microsoft.com/office/drawing/2014/main" id="{40051506-E949-1566-7AF0-560C0DFD4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8A45F-EBE3-FBFF-693E-894125FBD447}"/>
              </a:ext>
            </a:extLst>
          </p:cNvPr>
          <p:cNvSpPr txBox="1"/>
          <p:nvPr/>
        </p:nvSpPr>
        <p:spPr>
          <a:xfrm>
            <a:off x="474345" y="3388994"/>
            <a:ext cx="4863465" cy="1242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So lets Run with a Robot AI…..</a:t>
            </a:r>
          </a:p>
        </p:txBody>
      </p:sp>
    </p:spTree>
    <p:extLst>
      <p:ext uri="{BB962C8B-B14F-4D97-AF65-F5344CB8AC3E}">
        <p14:creationId xmlns:p14="http://schemas.microsoft.com/office/powerpoint/2010/main" val="130767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>
            <a:normAutofit fontScale="90000"/>
          </a:bodyPr>
          <a:lstStyle/>
          <a:p>
            <a:r>
              <a:rPr lang="en-US" dirty="0"/>
              <a:t>Get the Resource planning decision with 4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4CD85-9F5E-052E-904B-537652F97685}"/>
              </a:ext>
            </a:extLst>
          </p:cNvPr>
          <p:cNvSpPr txBox="1"/>
          <p:nvPr/>
        </p:nvSpPr>
        <p:spPr>
          <a:xfrm>
            <a:off x="874394" y="1411605"/>
            <a:ext cx="10041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 Project “</a:t>
            </a:r>
            <a:r>
              <a:rPr lang="en-US" dirty="0" err="1"/>
              <a:t>Communication”and</a:t>
            </a:r>
            <a:r>
              <a:rPr lang="en-US" dirty="0"/>
              <a:t> Solution Name “</a:t>
            </a:r>
            <a:r>
              <a:rPr lang="en-US" dirty="0" err="1"/>
              <a:t>Telecommunication_Churn</a:t>
            </a:r>
            <a:r>
              <a:rPr lang="en-US" dirty="0"/>
              <a:t>”</a:t>
            </a:r>
            <a:r>
              <a:rPr lang="en-US" dirty="0">
                <a:sym typeface="Wingdings" panose="05000000000000000000" pitchFamily="2" charset="2"/>
              </a:rPr>
              <a:t> Classification  Click create project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74394" y="2399407"/>
            <a:ext cx="48634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Name your data “Customer Data”  upload </a:t>
            </a:r>
            <a:r>
              <a:rPr lang="en-US" dirty="0"/>
              <a:t>Telecommunication_Churn_Train</a:t>
            </a:r>
            <a:r>
              <a:rPr lang="en-US" dirty="0">
                <a:sym typeface="Wingdings" panose="05000000000000000000" pitchFamily="2" charset="2"/>
              </a:rPr>
              <a:t>.csv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target. Choose “subscribe” as your target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window will pop up asking you run the preliminary analysis or not. Press Yes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Preliminary analysis will run-see result in Confusion Matrix and Prediction KPI for error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land in “build Model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988694" y="2148812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676773" y="2504927"/>
            <a:ext cx="46277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Uncheck variable 1,2,3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Linear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Random Forest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XGBoost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Train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Finalize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You will land on Deploy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880859" y="2148812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Build Model</a:t>
            </a:r>
          </a:p>
        </p:txBody>
      </p:sp>
    </p:spTree>
    <p:extLst>
      <p:ext uri="{BB962C8B-B14F-4D97-AF65-F5344CB8AC3E}">
        <p14:creationId xmlns:p14="http://schemas.microsoft.com/office/powerpoint/2010/main" val="317058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/>
          <a:lstStyle/>
          <a:p>
            <a:r>
              <a:rPr lang="en-US" dirty="0"/>
              <a:t>Get the Decisions with 4 steps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87506" y="1570732"/>
            <a:ext cx="486346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Add data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upload new data from CSV source from you computer </a:t>
            </a:r>
            <a:r>
              <a:rPr lang="en-US" dirty="0"/>
              <a:t>Telecommunication_Churn_Train</a:t>
            </a:r>
            <a:r>
              <a:rPr lang="en-US" dirty="0">
                <a:sym typeface="Wingdings" panose="05000000000000000000" pitchFamily="2" charset="2"/>
              </a:rPr>
              <a:t>.csv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variable list will show up click on skip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Data Post Process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Result Configuration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Check download as CSV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Random forest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“Predict”, prediction will running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you will land in Decision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1001806" y="1320137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Deploy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562473" y="1624818"/>
            <a:ext cx="46277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Decision Scenario Tab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Change slider value for different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Apply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Do the step until Target or Target desired value is higher or lower or middle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676773" y="1290669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Decision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33B29-81D1-2B6E-E5DF-CD48BA87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760" y="4179570"/>
            <a:ext cx="6515100" cy="12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0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72704C-33C0-C19F-3343-2910083FA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042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39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12243</TotalTime>
  <Words>441</Words>
  <Application>Microsoft Office PowerPoint</Application>
  <PresentationFormat>Widescreen</PresentationFormat>
  <Paragraphs>93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Inter</vt:lpstr>
      <vt:lpstr>zeitung</vt:lpstr>
      <vt:lpstr>Office Theme</vt:lpstr>
      <vt:lpstr>Telecommunication  Marketing </vt:lpstr>
      <vt:lpstr>PowerPoint Presentation</vt:lpstr>
      <vt:lpstr>Target: Predict Churn and get the list</vt:lpstr>
      <vt:lpstr>Effectiveness of online education</vt:lpstr>
      <vt:lpstr>PowerPoint Presentation</vt:lpstr>
      <vt:lpstr>Get the Resource planning decision with 4 steps</vt:lpstr>
      <vt:lpstr>Get the Decisions with 4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Value &amp; Business Case</dc:title>
  <dc:creator>IDARE - Khairul</dc:creator>
  <cp:lastModifiedBy>IDARE - Khairul</cp:lastModifiedBy>
  <cp:revision>80</cp:revision>
  <dcterms:created xsi:type="dcterms:W3CDTF">2022-08-03T16:45:50Z</dcterms:created>
  <dcterms:modified xsi:type="dcterms:W3CDTF">2022-09-14T07:53:35Z</dcterms:modified>
</cp:coreProperties>
</file>