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319" r:id="rId4"/>
    <p:sldId id="320" r:id="rId5"/>
    <p:sldId id="321" r:id="rId6"/>
    <p:sldId id="323" r:id="rId7"/>
    <p:sldId id="324" r:id="rId8"/>
    <p:sldId id="322" r:id="rId9"/>
    <p:sldId id="25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4EBB0-1C5F-4A92-B669-E6C3A382F1D6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397FD-94B3-4A15-9DF3-1D658D3D3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6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22FDCB-BF4E-44DA-99A6-87614DE373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50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DC3D-9413-0311-1F59-736055A7E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19E3C-4260-587B-F6EA-28CDE70CB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241C8-09B1-A953-B0DD-A5A895A4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A774-1D28-0FBA-FDF6-F6574001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941EE-855D-015A-2BC6-F39DA255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0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2C4B-6B40-A5BB-1435-C562A036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0E4F2-8AC4-B3A5-BAA0-B6BB65203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32FA-C798-C777-4899-57005CE5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D4F10-9AB5-6A33-A1D1-E07A9AF8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22FA4-C55D-F01D-7F40-344C61D0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682F4-43AB-A8D8-59DA-A256A5396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DDB81-7CF3-95CC-1E82-6ACA6C31A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3EE5-9377-5B24-3F18-B00BE7BE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41594-BE85-8FDA-FEA2-2FEE2A74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CB740-8E79-9D5C-7F6F-0748DA55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2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FFAC-B74F-6E35-E644-EEAF7B62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28B2-B837-C539-56FA-9D5A84EC8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A5723-7562-F809-0464-82DD778A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206A-01E9-A26B-9C9D-FDA61020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B8D3-308B-7EDA-7157-341DC007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5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A747-8C6A-E1CC-CEC0-98466E52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8CE14-F847-B3A7-EBF0-CE394691A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0240E-CF77-3CA7-BD22-8DE792BB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72F48-FC35-C094-CA86-4B756E86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19F7-2A55-4878-821F-BE156BD1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2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EE48-E229-CB39-45AE-8B6A331A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2A05-8355-B459-DA72-7CBBDDEDB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559C9-FD38-86BB-A644-EF24B3637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B1266-BD94-B9AA-632B-285EBD4C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CB6F9-CA46-0547-F3B0-B558904F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0CE63-9D0F-975B-0852-F95AED94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2F49-2B40-B66E-DB17-0BC42F94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EE23B-43B1-44E5-2A6E-7428FF4A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A5A33-683B-6D27-B27C-00C5C02BD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9CF36-D52D-B0DB-168F-FE8370381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F2620-8DE2-A355-F17A-97CEE89BE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1089A7-47BB-8799-5612-0581C756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D45D8-3CF7-1E1A-E7D5-A3585E80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8DBE4-312E-6B7C-33EE-7B233D3E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6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E014-84A1-741C-A4B6-29FD6A55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85627-2176-E871-3050-D39E4C05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70845-B47E-4E65-BDC8-C9AED263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16937-593A-8F40-9623-F1441EFC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7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5E7A3-8897-2FE2-25D1-8C78D892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632FD-4C34-30E2-283A-34D2FB87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BB0C4-A1B1-9F03-AA1D-D3B35F9A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7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20A5-9743-24C9-7A9B-4059C9EB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F149-FC39-9D29-46E2-C55A26AF2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7BA7D-4D90-2B21-FBA3-4C9709B4B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136C7-5C5D-1099-461A-DAFD4468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AEED-331E-7846-2735-82F6B82D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FD836-1258-2202-DD34-A65AD7D7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6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D918-4423-DF83-0323-6F663CB7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0016D-60EE-8AB5-E6F8-275FD3749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8A3CC-421D-D233-CA2D-3949C00F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B25E8-A00A-8750-19F3-292D1D31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012-85FD-4563-8816-909459007DA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23AB9-2196-B44D-874D-1BDCD320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F4229-C78A-E887-8783-86B572DE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7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FDD42-196F-898C-3436-968AEA08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F27BF-8463-E537-89C4-DFFDE5162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AD605-727F-9519-9DFD-B034F3359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C012-85FD-4563-8816-909459007DA1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C8BF6-339E-299F-458A-2526251DD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D54D5-E2C5-8E64-4C0A-FE67757E9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4597B-8AB8-4A25-AACA-1DBB84209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5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em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7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C0C-68A1-3AF0-337F-089E3D213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261938"/>
            <a:ext cx="9144000" cy="17335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Hands-on Experiences on AI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F51E7-0F50-E5CC-3B6C-FC51A1190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548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Module 11: AI Implementation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CB7AA-1E9C-7413-EAEB-1E04DB4A5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62" t="13182" r="5665" b="33517"/>
          <a:stretch/>
        </p:blipFill>
        <p:spPr>
          <a:xfrm>
            <a:off x="3327266" y="5295409"/>
            <a:ext cx="5599312" cy="153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0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0F8D-F31F-11A6-3BC4-368D4856F2F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/>
                <a:ea typeface="+mn-ea"/>
                <a:cs typeface="+mn-cs"/>
              </a:rPr>
              <a:t>                                      4 Simple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A4BBC-0417-0543-F264-AAAD29C02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88" y="755344"/>
            <a:ext cx="4524375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5513CC-3CE7-116A-A4BA-8B9F352DC6ED}"/>
              </a:ext>
            </a:extLst>
          </p:cNvPr>
          <p:cNvSpPr txBox="1"/>
          <p:nvPr/>
        </p:nvSpPr>
        <p:spPr>
          <a:xfrm>
            <a:off x="931985" y="150819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&amp; Pre-Process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79AA4-4630-08E4-7552-30EEB5202897}"/>
              </a:ext>
            </a:extLst>
          </p:cNvPr>
          <p:cNvSpPr txBox="1"/>
          <p:nvPr/>
        </p:nvSpPr>
        <p:spPr>
          <a:xfrm>
            <a:off x="896180" y="3166378"/>
            <a:ext cx="1723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Model</a:t>
            </a:r>
          </a:p>
          <a:p>
            <a:r>
              <a:rPr lang="en-US" dirty="0"/>
              <a:t>Training-Testing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ECCA2-6397-E6C8-E0C5-CAC34E4F055E}"/>
              </a:ext>
            </a:extLst>
          </p:cNvPr>
          <p:cNvSpPr txBox="1"/>
          <p:nvPr/>
        </p:nvSpPr>
        <p:spPr>
          <a:xfrm>
            <a:off x="1004521" y="4641817"/>
            <a:ext cx="145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 for</a:t>
            </a:r>
          </a:p>
          <a:p>
            <a:r>
              <a:rPr lang="en-US" dirty="0"/>
              <a:t>Production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85EC90-EC9C-24F3-57B4-04068BE4DD5C}"/>
              </a:ext>
            </a:extLst>
          </p:cNvPr>
          <p:cNvSpPr txBox="1"/>
          <p:nvPr/>
        </p:nvSpPr>
        <p:spPr>
          <a:xfrm>
            <a:off x="1009188" y="5860619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Decision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05236DF-BBA3-7447-378C-ADEA542BCCAD}"/>
              </a:ext>
            </a:extLst>
          </p:cNvPr>
          <p:cNvSpPr/>
          <p:nvPr/>
        </p:nvSpPr>
        <p:spPr>
          <a:xfrm>
            <a:off x="1519950" y="2419270"/>
            <a:ext cx="272561" cy="5090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391923-B6D3-3023-E160-F758957CA37E}"/>
              </a:ext>
            </a:extLst>
          </p:cNvPr>
          <p:cNvSpPr txBox="1"/>
          <p:nvPr/>
        </p:nvSpPr>
        <p:spPr>
          <a:xfrm>
            <a:off x="2625970" y="1441144"/>
            <a:ext cx="5195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Preliminary 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your 1</a:t>
            </a:r>
            <a:r>
              <a:rPr lang="en-US" baseline="30000" dirty="0"/>
              <a:t>st</a:t>
            </a:r>
            <a:r>
              <a:rPr lang="en-US" dirty="0"/>
              <a:t> ML prediction result to have an overall assessment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5A4B2D-402B-DA30-5E31-61EC41146A53}"/>
              </a:ext>
            </a:extLst>
          </p:cNvPr>
          <p:cNvSpPr txBox="1"/>
          <p:nvPr/>
        </p:nvSpPr>
        <p:spPr>
          <a:xfrm>
            <a:off x="2625970" y="2958995"/>
            <a:ext cx="4607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or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 Model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Parametric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Finalizing the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6CBA0-FEAD-5BE7-CE7C-1C15A71FAE81}"/>
              </a:ext>
            </a:extLst>
          </p:cNvPr>
          <p:cNvSpPr txBox="1"/>
          <p:nvPr/>
        </p:nvSpPr>
        <p:spPr>
          <a:xfrm>
            <a:off x="2619474" y="4497126"/>
            <a:ext cx="4607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Production mode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Configuring, saving and distributing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post processing for decision making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D4A2B-7E70-9A77-5A8E-160BDE332654}"/>
              </a:ext>
            </a:extLst>
          </p:cNvPr>
          <p:cNvSpPr txBox="1"/>
          <p:nvPr/>
        </p:nvSpPr>
        <p:spPr>
          <a:xfrm>
            <a:off x="2625970" y="5934732"/>
            <a:ext cx="460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Scenario analysis for optimized decision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476D1B6-B72B-57E4-47A6-9475AA1DC515}"/>
              </a:ext>
            </a:extLst>
          </p:cNvPr>
          <p:cNvSpPr/>
          <p:nvPr/>
        </p:nvSpPr>
        <p:spPr>
          <a:xfrm>
            <a:off x="1519951" y="3983784"/>
            <a:ext cx="272561" cy="513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161EF38-C747-C7AD-0850-B50600831D85}"/>
              </a:ext>
            </a:extLst>
          </p:cNvPr>
          <p:cNvSpPr/>
          <p:nvPr/>
        </p:nvSpPr>
        <p:spPr>
          <a:xfrm>
            <a:off x="1485266" y="5349803"/>
            <a:ext cx="272561" cy="5133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CB7AA-1E9C-7413-EAEB-1E04DB4A5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62" t="13182" r="5665" b="33517"/>
          <a:stretch/>
        </p:blipFill>
        <p:spPr>
          <a:xfrm>
            <a:off x="10707840" y="39441"/>
            <a:ext cx="1415015" cy="38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9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428F2C6-FC8C-4E1F-B012-47F04A624DBA}"/>
              </a:ext>
            </a:extLst>
          </p:cNvPr>
          <p:cNvSpPr txBox="1"/>
          <p:nvPr/>
        </p:nvSpPr>
        <p:spPr>
          <a:xfrm>
            <a:off x="361931" y="-369"/>
            <a:ext cx="10589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/>
              </a:rPr>
              <a:t>AI Implementation Process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w Cen MT" panose="020B0602020104020603"/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D91C7359-520E-48C1-9D88-16648D9DC621}"/>
              </a:ext>
            </a:extLst>
          </p:cNvPr>
          <p:cNvSpPr/>
          <p:nvPr/>
        </p:nvSpPr>
        <p:spPr>
          <a:xfrm>
            <a:off x="1282047" y="3708274"/>
            <a:ext cx="644749" cy="3290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86FD34C7-87B6-458F-9754-2BEE288C33F1}"/>
              </a:ext>
            </a:extLst>
          </p:cNvPr>
          <p:cNvSpPr/>
          <p:nvPr/>
        </p:nvSpPr>
        <p:spPr>
          <a:xfrm rot="5400000">
            <a:off x="2156432" y="3144696"/>
            <a:ext cx="237953" cy="329000"/>
          </a:xfrm>
          <a:prstGeom prst="chevron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C0670C-7C37-4794-A425-6BB9874428D7}"/>
              </a:ext>
            </a:extLst>
          </p:cNvPr>
          <p:cNvGrpSpPr/>
          <p:nvPr/>
        </p:nvGrpSpPr>
        <p:grpSpPr>
          <a:xfrm>
            <a:off x="1648078" y="3393183"/>
            <a:ext cx="1244511" cy="1377137"/>
            <a:chOff x="1680545" y="3172726"/>
            <a:chExt cx="1244511" cy="137713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D80267D-C292-420D-8574-7DC73FBAF150}"/>
                </a:ext>
              </a:extLst>
            </p:cNvPr>
            <p:cNvSpPr/>
            <p:nvPr/>
          </p:nvSpPr>
          <p:spPr>
            <a:xfrm>
              <a:off x="1927028" y="3695179"/>
              <a:ext cx="864684" cy="8546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C493AB-6988-4A01-A6BA-919C3E496B59}"/>
                </a:ext>
              </a:extLst>
            </p:cNvPr>
            <p:cNvSpPr txBox="1"/>
            <p:nvPr/>
          </p:nvSpPr>
          <p:spPr>
            <a:xfrm>
              <a:off x="1680545" y="3172726"/>
              <a:ext cx="1244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</a:t>
              </a:r>
            </a:p>
            <a:p>
              <a:pPr algn="ctr"/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Ingestion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F7F6B13-6512-4C73-AC30-7AD8057DA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6669" y="3864730"/>
              <a:ext cx="463196" cy="463196"/>
            </a:xfrm>
            <a:prstGeom prst="rect">
              <a:avLst/>
            </a:prstGeom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3FE6DF2-0821-4A49-89D8-3D3EA26C47AC}"/>
              </a:ext>
            </a:extLst>
          </p:cNvPr>
          <p:cNvGrpSpPr/>
          <p:nvPr/>
        </p:nvGrpSpPr>
        <p:grpSpPr>
          <a:xfrm>
            <a:off x="9157570" y="3863290"/>
            <a:ext cx="1366450" cy="2108859"/>
            <a:chOff x="9175317" y="3596376"/>
            <a:chExt cx="1366450" cy="210885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1A42C4B-2E18-45AB-A031-43DF7434DDAD}"/>
                </a:ext>
              </a:extLst>
            </p:cNvPr>
            <p:cNvSpPr/>
            <p:nvPr/>
          </p:nvSpPr>
          <p:spPr>
            <a:xfrm>
              <a:off x="9490444" y="3596376"/>
              <a:ext cx="864684" cy="8546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28E014E-BAE2-4F72-95D8-FC80C25BB207}"/>
                </a:ext>
              </a:extLst>
            </p:cNvPr>
            <p:cNvSpPr txBox="1"/>
            <p:nvPr/>
          </p:nvSpPr>
          <p:spPr>
            <a:xfrm>
              <a:off x="9465429" y="5243570"/>
              <a:ext cx="107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Production</a:t>
              </a:r>
            </a:p>
            <a:p>
              <a:pPr algn="ctr"/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Modes</a:t>
              </a:r>
            </a:p>
          </p:txBody>
        </p:sp>
        <p:sp>
          <p:nvSpPr>
            <p:cNvPr id="52" name="Arrow: Chevron 51">
              <a:extLst>
                <a:ext uri="{FF2B5EF4-FFF2-40B4-BE49-F238E27FC236}">
                  <a16:creationId xmlns:a16="http://schemas.microsoft.com/office/drawing/2014/main" id="{BAA46196-5117-40F4-AFAC-0900AFC998FF}"/>
                </a:ext>
              </a:extLst>
            </p:cNvPr>
            <p:cNvSpPr/>
            <p:nvPr/>
          </p:nvSpPr>
          <p:spPr>
            <a:xfrm>
              <a:off x="9175317" y="3872208"/>
              <a:ext cx="237953" cy="329000"/>
            </a:xfrm>
            <a:prstGeom prst="chevro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E34CAB48-09A5-453C-9E1A-C4872C618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66672" y="3778108"/>
              <a:ext cx="521240" cy="521240"/>
            </a:xfrm>
            <a:prstGeom prst="rect">
              <a:avLst/>
            </a:prstGeom>
          </p:spPr>
        </p:pic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76DDAF7-DA10-4E15-8F20-09F9793DB626}"/>
              </a:ext>
            </a:extLst>
          </p:cNvPr>
          <p:cNvGrpSpPr/>
          <p:nvPr/>
        </p:nvGrpSpPr>
        <p:grpSpPr>
          <a:xfrm>
            <a:off x="4201440" y="1965428"/>
            <a:ext cx="1393345" cy="3607457"/>
            <a:chOff x="4219187" y="1698514"/>
            <a:chExt cx="1393345" cy="3607457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4DA99B2-6B5F-4F77-86B0-6DD5B8C3813F}"/>
                </a:ext>
              </a:extLst>
            </p:cNvPr>
            <p:cNvGrpSpPr/>
            <p:nvPr/>
          </p:nvGrpSpPr>
          <p:grpSpPr>
            <a:xfrm>
              <a:off x="4219187" y="1698514"/>
              <a:ext cx="1393345" cy="3607457"/>
              <a:chOff x="4219187" y="1698514"/>
              <a:chExt cx="1393345" cy="3607457"/>
            </a:xfrm>
          </p:grpSpPr>
          <p:sp>
            <p:nvSpPr>
              <p:cNvPr id="48" name="Arrow: Chevron 47">
                <a:extLst>
                  <a:ext uri="{FF2B5EF4-FFF2-40B4-BE49-F238E27FC236}">
                    <a16:creationId xmlns:a16="http://schemas.microsoft.com/office/drawing/2014/main" id="{3B72B0D7-5D03-40A2-9A90-AD113134A713}"/>
                  </a:ext>
                </a:extLst>
              </p:cNvPr>
              <p:cNvSpPr/>
              <p:nvPr/>
            </p:nvSpPr>
            <p:spPr>
              <a:xfrm>
                <a:off x="4219187" y="3911564"/>
                <a:ext cx="237953" cy="329000"/>
              </a:xfrm>
              <a:prstGeom prst="chevron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FFE5F85-0B58-4AA0-BF02-C5955E5660AF}"/>
                  </a:ext>
                </a:extLst>
              </p:cNvPr>
              <p:cNvGrpSpPr/>
              <p:nvPr/>
            </p:nvGrpSpPr>
            <p:grpSpPr>
              <a:xfrm>
                <a:off x="4280021" y="1698514"/>
                <a:ext cx="1332511" cy="3607457"/>
                <a:chOff x="4280021" y="1698514"/>
                <a:chExt cx="1332511" cy="3607457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0541084-B9A1-4F4E-8174-D7CA2217CC57}"/>
                    </a:ext>
                  </a:extLst>
                </p:cNvPr>
                <p:cNvSpPr/>
                <p:nvPr/>
              </p:nvSpPr>
              <p:spPr>
                <a:xfrm>
                  <a:off x="4596526" y="3680730"/>
                  <a:ext cx="677860" cy="63513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2DA77CE-0086-455F-9F10-4ED734A3CE0A}"/>
                    </a:ext>
                  </a:extLst>
                </p:cNvPr>
                <p:cNvSpPr/>
                <p:nvPr/>
              </p:nvSpPr>
              <p:spPr>
                <a:xfrm>
                  <a:off x="4678492" y="4471240"/>
                  <a:ext cx="521239" cy="54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  <a:scene3d>
                  <a:camera prst="orthographicFront"/>
                  <a:lightRig rig="threePt" dir="t"/>
                </a:scene3d>
                <a:sp3d>
                  <a:bevelT prst="convex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55CAE8D-579F-41DB-B4D1-62E115CBB87F}"/>
                    </a:ext>
                  </a:extLst>
                </p:cNvPr>
                <p:cNvSpPr txBox="1"/>
                <p:nvPr/>
              </p:nvSpPr>
              <p:spPr>
                <a:xfrm>
                  <a:off x="4280021" y="1698514"/>
                  <a:ext cx="129011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Data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Split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7F9C3F5-730E-412A-A48A-35DD446FC0A7}"/>
                    </a:ext>
                  </a:extLst>
                </p:cNvPr>
                <p:cNvSpPr txBox="1"/>
                <p:nvPr/>
              </p:nvSpPr>
              <p:spPr>
                <a:xfrm>
                  <a:off x="4289171" y="2274518"/>
                  <a:ext cx="12901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Test Data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382DD5A-2BAF-44D0-9525-DC3A29A230D5}"/>
                    </a:ext>
                  </a:extLst>
                </p:cNvPr>
                <p:cNvSpPr txBox="1"/>
                <p:nvPr/>
              </p:nvSpPr>
              <p:spPr>
                <a:xfrm>
                  <a:off x="4322417" y="3257771"/>
                  <a:ext cx="129011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Training Data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B25C40B-5FE0-41ED-B280-2D91F7DD1551}"/>
                    </a:ext>
                  </a:extLst>
                </p:cNvPr>
                <p:cNvSpPr txBox="1"/>
                <p:nvPr/>
              </p:nvSpPr>
              <p:spPr>
                <a:xfrm>
                  <a:off x="4562139" y="4936639"/>
                  <a:ext cx="7802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tx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Validation Data</a:t>
                  </a:r>
                </a:p>
              </p:txBody>
            </p:sp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28F60137-AD1C-4A35-BF40-2F62BB3150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5152" t="10624" r="25104" b="12390"/>
                <a:stretch/>
              </p:blipFill>
              <p:spPr>
                <a:xfrm>
                  <a:off x="4806002" y="3837867"/>
                  <a:ext cx="309486" cy="319315"/>
                </a:xfrm>
                <a:prstGeom prst="rect">
                  <a:avLst/>
                </a:prstGeom>
              </p:spPr>
            </p:pic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1AE94C12-11B5-4B13-A1D3-18FFBD3B8603}"/>
                    </a:ext>
                  </a:extLst>
                </p:cNvPr>
                <p:cNvGrpSpPr/>
                <p:nvPr/>
              </p:nvGrpSpPr>
              <p:grpSpPr>
                <a:xfrm>
                  <a:off x="4673666" y="2525737"/>
                  <a:ext cx="521239" cy="541600"/>
                  <a:chOff x="4657058" y="1877546"/>
                  <a:chExt cx="521239" cy="541600"/>
                </a:xfrm>
              </p:grpSpPr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C9F0D112-80A0-4701-B5B9-631C6E2A3658}"/>
                      </a:ext>
                    </a:extLst>
                  </p:cNvPr>
                  <p:cNvSpPr/>
                  <p:nvPr/>
                </p:nvSpPr>
                <p:spPr>
                  <a:xfrm>
                    <a:off x="4657058" y="1877546"/>
                    <a:ext cx="521239" cy="5416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rgbClr val="FF0000"/>
                    </a:solidFill>
                  </a:ln>
                  <a:scene3d>
                    <a:camera prst="orthographicFront"/>
                    <a:lightRig rig="threePt" dir="t"/>
                  </a:scene3d>
                  <a:sp3d>
                    <a:bevelT prst="convex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dirty="0"/>
                  </a:p>
                </p:txBody>
              </p:sp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D7D3A18D-1BC8-4AC4-8B20-C217559B75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22769" t="6284" r="21719" b="4696"/>
                  <a:stretch/>
                </p:blipFill>
                <p:spPr>
                  <a:xfrm>
                    <a:off x="4723650" y="1971969"/>
                    <a:ext cx="383153" cy="355199"/>
                  </a:xfrm>
                  <a:prstGeom prst="ellipse">
                    <a:avLst/>
                  </a:prstGeom>
                </p:spPr>
              </p:pic>
            </p:grpSp>
          </p:grpSp>
        </p:grp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11BFD964-C0ED-4345-BEF1-D0B7CC8FB1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769" t="6284" r="21719" b="4696"/>
            <a:stretch/>
          </p:blipFill>
          <p:spPr>
            <a:xfrm>
              <a:off x="4745085" y="4562187"/>
              <a:ext cx="383153" cy="355199"/>
            </a:xfrm>
            <a:prstGeom prst="ellipse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40E7B86-01A9-40AE-9EF5-B16B88E81D32}"/>
              </a:ext>
            </a:extLst>
          </p:cNvPr>
          <p:cNvSpPr txBox="1"/>
          <p:nvPr/>
        </p:nvSpPr>
        <p:spPr>
          <a:xfrm>
            <a:off x="10869742" y="6921848"/>
            <a:ext cx="1079143" cy="219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Copyright@ </a:t>
            </a:r>
            <a:r>
              <a:rPr lang="en-US" sz="800" dirty="0">
                <a:solidFill>
                  <a:srgbClr val="FF0000"/>
                </a:solidFill>
                <a:latin typeface="Audiowide" panose="02000503000000020004" pitchFamily="2" charset="0"/>
              </a:rPr>
              <a:t>IDARE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FD9EA4-7E5C-4983-8EEF-6C2D9C525CC0}"/>
              </a:ext>
            </a:extLst>
          </p:cNvPr>
          <p:cNvGrpSpPr/>
          <p:nvPr/>
        </p:nvGrpSpPr>
        <p:grpSpPr>
          <a:xfrm>
            <a:off x="1685990" y="1698299"/>
            <a:ext cx="1207076" cy="1368454"/>
            <a:chOff x="1703737" y="1431385"/>
            <a:chExt cx="1207076" cy="13684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E2065E-CF04-4B19-BDA8-5D7DC13B1D79}"/>
                </a:ext>
              </a:extLst>
            </p:cNvPr>
            <p:cNvSpPr txBox="1"/>
            <p:nvPr/>
          </p:nvSpPr>
          <p:spPr>
            <a:xfrm>
              <a:off x="1703737" y="1431385"/>
              <a:ext cx="1207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Insight</a:t>
              </a:r>
            </a:p>
            <a:p>
              <a:pPr algn="ctr"/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Brainstorming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62B499D-322D-4A71-9D56-E1508E6066CD}"/>
                </a:ext>
              </a:extLst>
            </p:cNvPr>
            <p:cNvSpPr/>
            <p:nvPr/>
          </p:nvSpPr>
          <p:spPr>
            <a:xfrm>
              <a:off x="1887872" y="1945155"/>
              <a:ext cx="864684" cy="8546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994F5F5-7B0D-42E0-AE5A-9F8D184892FF}"/>
                </a:ext>
              </a:extLst>
            </p:cNvPr>
            <p:cNvSpPr txBox="1"/>
            <p:nvPr/>
          </p:nvSpPr>
          <p:spPr>
            <a:xfrm>
              <a:off x="1799419" y="2094120"/>
              <a:ext cx="10067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Dengue</a:t>
              </a:r>
            </a:p>
            <a:p>
              <a:pPr algn="ctr"/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Prediction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2A37A4A-0083-420C-A2E6-3407452E1978}"/>
              </a:ext>
            </a:extLst>
          </p:cNvPr>
          <p:cNvGrpSpPr/>
          <p:nvPr/>
        </p:nvGrpSpPr>
        <p:grpSpPr>
          <a:xfrm>
            <a:off x="-75359" y="1351635"/>
            <a:ext cx="1630561" cy="4927891"/>
            <a:chOff x="-47793" y="406941"/>
            <a:chExt cx="1630561" cy="4927891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DA1186D8-B8C3-4E52-B747-8E77660919D3}"/>
                </a:ext>
              </a:extLst>
            </p:cNvPr>
            <p:cNvSpPr/>
            <p:nvPr/>
          </p:nvSpPr>
          <p:spPr>
            <a:xfrm>
              <a:off x="3023" y="406941"/>
              <a:ext cx="1579745" cy="4927891"/>
            </a:xfrm>
            <a:prstGeom prst="roundRect">
              <a:avLst>
                <a:gd name="adj" fmla="val 21476"/>
              </a:avLst>
            </a:prstGeom>
            <a:solidFill>
              <a:srgbClr val="34B2B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73DBBC05-0D8B-4CB2-ADBE-4759967F47FF}"/>
                </a:ext>
              </a:extLst>
            </p:cNvPr>
            <p:cNvSpPr/>
            <p:nvPr/>
          </p:nvSpPr>
          <p:spPr>
            <a:xfrm>
              <a:off x="71944" y="960625"/>
              <a:ext cx="1328448" cy="4303059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85EAADF-6EC8-45B9-A707-5C944E152BDD}"/>
                </a:ext>
              </a:extLst>
            </p:cNvPr>
            <p:cNvSpPr txBox="1"/>
            <p:nvPr/>
          </p:nvSpPr>
          <p:spPr>
            <a:xfrm>
              <a:off x="-47793" y="947318"/>
              <a:ext cx="1579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DBBCD359-C8EC-4B14-B972-84FE2056AA9C}"/>
                </a:ext>
              </a:extLst>
            </p:cNvPr>
            <p:cNvSpPr/>
            <p:nvPr/>
          </p:nvSpPr>
          <p:spPr>
            <a:xfrm>
              <a:off x="129281" y="1911182"/>
              <a:ext cx="1225592" cy="452586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Hospital Patient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9BCF646-8FDD-48FE-9728-E2C86FB44381}"/>
                </a:ext>
              </a:extLst>
            </p:cNvPr>
            <p:cNvSpPr/>
            <p:nvPr/>
          </p:nvSpPr>
          <p:spPr>
            <a:xfrm>
              <a:off x="120047" y="2741609"/>
              <a:ext cx="1225592" cy="389118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BMD Weather</a:t>
              </a: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FCA13987-81DA-4E7C-9072-A697CD240A5C}"/>
                </a:ext>
              </a:extLst>
            </p:cNvPr>
            <p:cNvSpPr/>
            <p:nvPr/>
          </p:nvSpPr>
          <p:spPr>
            <a:xfrm>
              <a:off x="103784" y="3510293"/>
              <a:ext cx="1225592" cy="540910"/>
            </a:xfrm>
            <a:prstGeom prst="roundRect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City Vector Survey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B2D4B89-B1B3-4730-B69A-DEC256384E1C}"/>
              </a:ext>
            </a:extLst>
          </p:cNvPr>
          <p:cNvGrpSpPr/>
          <p:nvPr/>
        </p:nvGrpSpPr>
        <p:grpSpPr>
          <a:xfrm>
            <a:off x="5375892" y="1981236"/>
            <a:ext cx="1558889" cy="2746222"/>
            <a:chOff x="5393639" y="1714322"/>
            <a:chExt cx="1558889" cy="274622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DAC2578-FBE6-4627-B0D3-9BFD90A2E775}"/>
                </a:ext>
              </a:extLst>
            </p:cNvPr>
            <p:cNvSpPr/>
            <p:nvPr/>
          </p:nvSpPr>
          <p:spPr>
            <a:xfrm>
              <a:off x="5737524" y="3605860"/>
              <a:ext cx="864684" cy="8546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BBC888-F306-4449-A092-A14D113C0FB6}"/>
                </a:ext>
              </a:extLst>
            </p:cNvPr>
            <p:cNvSpPr txBox="1"/>
            <p:nvPr/>
          </p:nvSpPr>
          <p:spPr>
            <a:xfrm>
              <a:off x="5669689" y="1714322"/>
              <a:ext cx="964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Feature</a:t>
              </a:r>
            </a:p>
            <a:p>
              <a:pPr algn="ctr"/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Engineering</a:t>
              </a:r>
            </a:p>
          </p:txBody>
        </p:sp>
        <p:sp>
          <p:nvSpPr>
            <p:cNvPr id="49" name="Arrow: Chevron 48">
              <a:extLst>
                <a:ext uri="{FF2B5EF4-FFF2-40B4-BE49-F238E27FC236}">
                  <a16:creationId xmlns:a16="http://schemas.microsoft.com/office/drawing/2014/main" id="{91EBD6B2-07F7-4563-B780-6C0AB0A591B2}"/>
                </a:ext>
              </a:extLst>
            </p:cNvPr>
            <p:cNvSpPr/>
            <p:nvPr/>
          </p:nvSpPr>
          <p:spPr>
            <a:xfrm>
              <a:off x="5393639" y="3906490"/>
              <a:ext cx="237953" cy="329000"/>
            </a:xfrm>
            <a:prstGeom prst="chevro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0B5765B-AF06-4C6B-A8CB-746AB2FD8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5963338" y="3732726"/>
              <a:ext cx="414779" cy="545967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CFDC89C-DCAA-4116-AD16-FA16F0759A5D}"/>
                </a:ext>
              </a:extLst>
            </p:cNvPr>
            <p:cNvSpPr/>
            <p:nvPr/>
          </p:nvSpPr>
          <p:spPr>
            <a:xfrm>
              <a:off x="5507902" y="2943008"/>
              <a:ext cx="1444626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</a:rPr>
                <a:t>Machine Learning</a:t>
              </a:r>
            </a:p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</a:rPr>
                <a:t>Statistical Validation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14B6F5-C0CD-4037-ABFC-2971B8E7B9F8}"/>
              </a:ext>
            </a:extLst>
          </p:cNvPr>
          <p:cNvGrpSpPr/>
          <p:nvPr/>
        </p:nvGrpSpPr>
        <p:grpSpPr>
          <a:xfrm>
            <a:off x="6655862" y="2006943"/>
            <a:ext cx="1211140" cy="2663322"/>
            <a:chOff x="6698282" y="1769729"/>
            <a:chExt cx="1211140" cy="266332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781CE2E-7069-4A19-9877-0A55575D2B6D}"/>
                </a:ext>
              </a:extLst>
            </p:cNvPr>
            <p:cNvSpPr/>
            <p:nvPr/>
          </p:nvSpPr>
          <p:spPr>
            <a:xfrm>
              <a:off x="7006946" y="3578367"/>
              <a:ext cx="864684" cy="8546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40A9F0-2BE5-4BC5-81B5-60FCCAB0C985}"/>
                </a:ext>
              </a:extLst>
            </p:cNvPr>
            <p:cNvSpPr txBox="1"/>
            <p:nvPr/>
          </p:nvSpPr>
          <p:spPr>
            <a:xfrm>
              <a:off x="6920634" y="1769729"/>
              <a:ext cx="9646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ML Model Selection</a:t>
              </a:r>
            </a:p>
          </p:txBody>
        </p:sp>
        <p:sp>
          <p:nvSpPr>
            <p:cNvPr id="50" name="Arrow: Chevron 49">
              <a:extLst>
                <a:ext uri="{FF2B5EF4-FFF2-40B4-BE49-F238E27FC236}">
                  <a16:creationId xmlns:a16="http://schemas.microsoft.com/office/drawing/2014/main" id="{80D9EAF5-74EC-4D53-89F3-81831AA04921}"/>
                </a:ext>
              </a:extLst>
            </p:cNvPr>
            <p:cNvSpPr/>
            <p:nvPr/>
          </p:nvSpPr>
          <p:spPr>
            <a:xfrm>
              <a:off x="6704745" y="3906490"/>
              <a:ext cx="188163" cy="181523"/>
            </a:xfrm>
            <a:prstGeom prst="chevro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Arrow: Chevron 52">
              <a:extLst>
                <a:ext uri="{FF2B5EF4-FFF2-40B4-BE49-F238E27FC236}">
                  <a16:creationId xmlns:a16="http://schemas.microsoft.com/office/drawing/2014/main" id="{1BE0C438-2179-4E6D-AC15-B6D1B1E17ACB}"/>
                </a:ext>
              </a:extLst>
            </p:cNvPr>
            <p:cNvSpPr/>
            <p:nvPr/>
          </p:nvSpPr>
          <p:spPr>
            <a:xfrm flipH="1">
              <a:off x="6698282" y="4117825"/>
              <a:ext cx="188163" cy="181523"/>
            </a:xfrm>
            <a:prstGeom prst="chevro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FE7E1E9-D0DF-4AD7-A12B-5313F80A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02394" y="3719375"/>
              <a:ext cx="476184" cy="544211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AC16DA1-834F-4998-ACC6-21337BFDDB66}"/>
                </a:ext>
              </a:extLst>
            </p:cNvPr>
            <p:cNvGrpSpPr/>
            <p:nvPr/>
          </p:nvGrpSpPr>
          <p:grpSpPr>
            <a:xfrm>
              <a:off x="6832582" y="2273534"/>
              <a:ext cx="1076840" cy="1064108"/>
              <a:chOff x="6815973" y="1517926"/>
              <a:chExt cx="1076840" cy="1064108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86D2C04E-8F1E-4318-B930-BFC372E7A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3695" y="1753359"/>
                <a:ext cx="828675" cy="828675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47869FF-16FB-4B28-8E02-C95AD26DA57A}"/>
                  </a:ext>
                </a:extLst>
              </p:cNvPr>
              <p:cNvSpPr txBox="1"/>
              <p:nvPr/>
            </p:nvSpPr>
            <p:spPr>
              <a:xfrm>
                <a:off x="6815973" y="1517926"/>
                <a:ext cx="6669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Before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CEA16F6-B7F1-4612-8413-A0C2C344F136}"/>
                  </a:ext>
                </a:extLst>
              </p:cNvPr>
              <p:cNvSpPr txBox="1"/>
              <p:nvPr/>
            </p:nvSpPr>
            <p:spPr>
              <a:xfrm>
                <a:off x="7346733" y="1521390"/>
                <a:ext cx="5460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After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2E78BA5-3E5C-4D7D-9F2F-829D8AB66895}"/>
              </a:ext>
            </a:extLst>
          </p:cNvPr>
          <p:cNvGrpSpPr/>
          <p:nvPr/>
        </p:nvGrpSpPr>
        <p:grpSpPr>
          <a:xfrm>
            <a:off x="7891675" y="2540448"/>
            <a:ext cx="1340211" cy="3435582"/>
            <a:chOff x="7909422" y="2273534"/>
            <a:chExt cx="1340211" cy="3435582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DAE5B22-3E4F-4F9F-888D-998F8F0C60A8}"/>
                </a:ext>
              </a:extLst>
            </p:cNvPr>
            <p:cNvSpPr/>
            <p:nvPr/>
          </p:nvSpPr>
          <p:spPr>
            <a:xfrm>
              <a:off x="8196595" y="3567999"/>
              <a:ext cx="864684" cy="85468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3F5C6A-276B-4C9D-8E63-9FC1E64851DC}"/>
                </a:ext>
              </a:extLst>
            </p:cNvPr>
            <p:cNvSpPr txBox="1"/>
            <p:nvPr/>
          </p:nvSpPr>
          <p:spPr>
            <a:xfrm>
              <a:off x="8173295" y="5247451"/>
              <a:ext cx="107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 Deployment</a:t>
              </a:r>
            </a:p>
          </p:txBody>
        </p:sp>
        <p:sp>
          <p:nvSpPr>
            <p:cNvPr id="51" name="Arrow: Chevron 50">
              <a:extLst>
                <a:ext uri="{FF2B5EF4-FFF2-40B4-BE49-F238E27FC236}">
                  <a16:creationId xmlns:a16="http://schemas.microsoft.com/office/drawing/2014/main" id="{2F2EDC68-AD7B-47AC-8728-32E263A4DEDC}"/>
                </a:ext>
              </a:extLst>
            </p:cNvPr>
            <p:cNvSpPr/>
            <p:nvPr/>
          </p:nvSpPr>
          <p:spPr>
            <a:xfrm>
              <a:off x="7909422" y="3873570"/>
              <a:ext cx="237953" cy="329000"/>
            </a:xfrm>
            <a:prstGeom prst="chevro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C816483-44F9-456F-9EC9-B9E5BF26F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76702" y="3724825"/>
              <a:ext cx="510665" cy="51066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C34CB97-4C81-497C-8DB7-C82BF0178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272038" y="2273534"/>
              <a:ext cx="661484" cy="1153976"/>
            </a:xfrm>
            <a:prstGeom prst="rect">
              <a:avLst/>
            </a:prstGeom>
          </p:spPr>
        </p:pic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4B41D8E-1BA8-4AF5-8A1F-3398A678DE47}"/>
              </a:ext>
            </a:extLst>
          </p:cNvPr>
          <p:cNvSpPr/>
          <p:nvPr/>
        </p:nvSpPr>
        <p:spPr>
          <a:xfrm>
            <a:off x="3268907" y="3915636"/>
            <a:ext cx="864684" cy="854684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30DE46C-A083-48AC-9C6B-B5851EC936E3}"/>
              </a:ext>
            </a:extLst>
          </p:cNvPr>
          <p:cNvSpPr txBox="1"/>
          <p:nvPr/>
        </p:nvSpPr>
        <p:spPr>
          <a:xfrm>
            <a:off x="3174450" y="1864547"/>
            <a:ext cx="9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Preparation Cleanup</a:t>
            </a: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8B254F73-1DF2-4590-BC87-2F9A5B74D0CC}"/>
              </a:ext>
            </a:extLst>
          </p:cNvPr>
          <p:cNvSpPr/>
          <p:nvPr/>
        </p:nvSpPr>
        <p:spPr>
          <a:xfrm>
            <a:off x="2868746" y="4186793"/>
            <a:ext cx="237953" cy="329000"/>
          </a:xfrm>
          <a:prstGeom prst="chevron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CB1593C-17FA-421D-A946-8AAFB4F9431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9900" t="9679" r="24164" b="39805"/>
          <a:stretch/>
        </p:blipFill>
        <p:spPr>
          <a:xfrm>
            <a:off x="3395172" y="4137095"/>
            <a:ext cx="557384" cy="375134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83855B2D-407A-48E1-AE5F-101C09471B70}"/>
              </a:ext>
            </a:extLst>
          </p:cNvPr>
          <p:cNvSpPr/>
          <p:nvPr/>
        </p:nvSpPr>
        <p:spPr>
          <a:xfrm>
            <a:off x="3182161" y="2835254"/>
            <a:ext cx="11199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Missing Value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Replacement</a:t>
            </a: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E14D1D1-3195-424D-8E49-753E28C7AE8B}"/>
              </a:ext>
            </a:extLst>
          </p:cNvPr>
          <p:cNvSpPr/>
          <p:nvPr/>
        </p:nvSpPr>
        <p:spPr>
          <a:xfrm>
            <a:off x="5658327" y="2451064"/>
            <a:ext cx="1119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New Variable Creation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Variable elimination</a:t>
            </a:r>
            <a:endParaRPr lang="en-US" sz="9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0EA182F-8381-43F8-A4C4-A4A5CCCD2963}"/>
              </a:ext>
            </a:extLst>
          </p:cNvPr>
          <p:cNvSpPr/>
          <p:nvPr/>
        </p:nvSpPr>
        <p:spPr>
          <a:xfrm>
            <a:off x="3184600" y="2540525"/>
            <a:ext cx="13388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Anomaly Detection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396631-B4C1-4CEF-B036-167E04AC3B4F}"/>
              </a:ext>
            </a:extLst>
          </p:cNvPr>
          <p:cNvGrpSpPr/>
          <p:nvPr/>
        </p:nvGrpSpPr>
        <p:grpSpPr>
          <a:xfrm>
            <a:off x="4325462" y="1258228"/>
            <a:ext cx="2663160" cy="483243"/>
            <a:chOff x="4895685" y="976034"/>
            <a:chExt cx="2663160" cy="483243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0441678-C850-4377-8B8E-8DCFAC03C6B3}"/>
                </a:ext>
              </a:extLst>
            </p:cNvPr>
            <p:cNvSpPr txBox="1"/>
            <p:nvPr/>
          </p:nvSpPr>
          <p:spPr>
            <a:xfrm>
              <a:off x="5197389" y="1082743"/>
              <a:ext cx="2361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SME Driven Parametric Study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035BB13-0889-40D7-8BA7-74316FAE7370}"/>
                </a:ext>
              </a:extLst>
            </p:cNvPr>
            <p:cNvPicPr/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74" r="-1" b="33102"/>
            <a:stretch/>
          </p:blipFill>
          <p:spPr bwMode="auto">
            <a:xfrm flipH="1">
              <a:off x="4895685" y="976034"/>
              <a:ext cx="444894" cy="483243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F53D72B-0EDF-4BF3-80D1-56A63ED661E1}"/>
              </a:ext>
            </a:extLst>
          </p:cNvPr>
          <p:cNvGrpSpPr/>
          <p:nvPr/>
        </p:nvGrpSpPr>
        <p:grpSpPr>
          <a:xfrm>
            <a:off x="10405044" y="2538916"/>
            <a:ext cx="1844859" cy="3339901"/>
            <a:chOff x="10422791" y="2272002"/>
            <a:chExt cx="1844859" cy="3339901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ED93B49-A599-46BC-A093-C455B705CB2F}"/>
                </a:ext>
              </a:extLst>
            </p:cNvPr>
            <p:cNvSpPr/>
            <p:nvPr/>
          </p:nvSpPr>
          <p:spPr>
            <a:xfrm>
              <a:off x="10736546" y="3347571"/>
              <a:ext cx="1323881" cy="1265171"/>
            </a:xfrm>
            <a:prstGeom prst="ellipse">
              <a:avLst/>
            </a:prstGeom>
            <a:solidFill>
              <a:srgbClr val="002060"/>
            </a:solidFill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9" name="Arrow: Chevron 68">
              <a:extLst>
                <a:ext uri="{FF2B5EF4-FFF2-40B4-BE49-F238E27FC236}">
                  <a16:creationId xmlns:a16="http://schemas.microsoft.com/office/drawing/2014/main" id="{736A15B2-0471-4D64-AA62-A78A3823E291}"/>
                </a:ext>
              </a:extLst>
            </p:cNvPr>
            <p:cNvSpPr/>
            <p:nvPr/>
          </p:nvSpPr>
          <p:spPr>
            <a:xfrm>
              <a:off x="10422791" y="3859218"/>
              <a:ext cx="237953" cy="329000"/>
            </a:xfrm>
            <a:prstGeom prst="chevron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23D1780-892E-4B2E-B91F-72EFD8F9D5FF}"/>
                </a:ext>
              </a:extLst>
            </p:cNvPr>
            <p:cNvSpPr txBox="1"/>
            <p:nvPr/>
          </p:nvSpPr>
          <p:spPr>
            <a:xfrm>
              <a:off x="10930307" y="5334904"/>
              <a:ext cx="10763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Decision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0932FBB-82AC-4356-8FC5-32C04BF7C901}"/>
                </a:ext>
              </a:extLst>
            </p:cNvPr>
            <p:cNvSpPr/>
            <p:nvPr/>
          </p:nvSpPr>
          <p:spPr>
            <a:xfrm>
              <a:off x="10850304" y="2569346"/>
              <a:ext cx="126334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</a:rPr>
                <a:t>1. Year Ahead</a:t>
              </a:r>
            </a:p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</a:rPr>
                <a:t>2. Month Ahead</a:t>
              </a:r>
            </a:p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</a:rPr>
                <a:t>3. Week Ahead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B57E394-F155-4A60-AA88-C3C2A2D58231}"/>
                </a:ext>
              </a:extLst>
            </p:cNvPr>
            <p:cNvSpPr txBox="1"/>
            <p:nvPr/>
          </p:nvSpPr>
          <p:spPr>
            <a:xfrm>
              <a:off x="10527879" y="2272002"/>
              <a:ext cx="1739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Dengue Prediction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4CAAD93-6F0C-43F3-83CF-352C4C941086}"/>
                </a:ext>
              </a:extLst>
            </p:cNvPr>
            <p:cNvSpPr/>
            <p:nvPr/>
          </p:nvSpPr>
          <p:spPr>
            <a:xfrm>
              <a:off x="11068921" y="4633087"/>
              <a:ext cx="676788" cy="6001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</a:rPr>
                <a:t>Tools:</a:t>
              </a:r>
            </a:p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In-house</a:t>
              </a:r>
            </a:p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latin typeface="Times New Roman" panose="02020603050405020304" pitchFamily="18" charset="0"/>
                  <a:ea typeface="Calibri" panose="020F0502020204030204" pitchFamily="34" charset="0"/>
                </a:rPr>
                <a:t>idareAI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E72C5C70-D5A7-4DD6-A68F-02D186DEE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935731" y="3555460"/>
              <a:ext cx="924065" cy="812639"/>
            </a:xfrm>
            <a:prstGeom prst="rect">
              <a:avLst/>
            </a:prstGeom>
          </p:spPr>
        </p:pic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769A45F-51F1-4EBA-94F4-127B52A8907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49494" t="65840" b="10491"/>
          <a:stretch/>
        </p:blipFill>
        <p:spPr>
          <a:xfrm>
            <a:off x="10839617" y="6477554"/>
            <a:ext cx="1283315" cy="3352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EEA1C6-25F6-EA91-6066-466588F5D339}"/>
              </a:ext>
            </a:extLst>
          </p:cNvPr>
          <p:cNvSpPr txBox="1"/>
          <p:nvPr/>
        </p:nvSpPr>
        <p:spPr>
          <a:xfrm>
            <a:off x="2908858" y="490809"/>
            <a:ext cx="7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BC90A91-B87A-35DA-89F7-CFCA9F1303A2}"/>
              </a:ext>
            </a:extLst>
          </p:cNvPr>
          <p:cNvSpPr/>
          <p:nvPr/>
        </p:nvSpPr>
        <p:spPr>
          <a:xfrm rot="5400000">
            <a:off x="2983603" y="91335"/>
            <a:ext cx="461666" cy="1974008"/>
          </a:xfrm>
          <a:prstGeom prst="leftBrace">
            <a:avLst>
              <a:gd name="adj1" fmla="val 567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D47AD6-A36F-8C42-07DD-095E79D11E8A}"/>
              </a:ext>
            </a:extLst>
          </p:cNvPr>
          <p:cNvSpPr/>
          <p:nvPr/>
        </p:nvSpPr>
        <p:spPr>
          <a:xfrm>
            <a:off x="4523428" y="3834913"/>
            <a:ext cx="824755" cy="1705286"/>
          </a:xfrm>
          <a:prstGeom prst="round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D74BEC-8646-17F3-C94F-EA540158F0D0}"/>
              </a:ext>
            </a:extLst>
          </p:cNvPr>
          <p:cNvSpPr txBox="1"/>
          <p:nvPr/>
        </p:nvSpPr>
        <p:spPr>
          <a:xfrm>
            <a:off x="8546023" y="490809"/>
            <a:ext cx="131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6838266-7A1B-1287-F98E-79A99F8ABAA9}"/>
              </a:ext>
            </a:extLst>
          </p:cNvPr>
          <p:cNvSpPr/>
          <p:nvPr/>
        </p:nvSpPr>
        <p:spPr>
          <a:xfrm rot="5400000">
            <a:off x="8859313" y="-187829"/>
            <a:ext cx="461666" cy="2494471"/>
          </a:xfrm>
          <a:prstGeom prst="leftBrace">
            <a:avLst>
              <a:gd name="adj1" fmla="val 567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6E20A3FE-011E-C825-411F-0AE179A140EB}"/>
              </a:ext>
            </a:extLst>
          </p:cNvPr>
          <p:cNvSpPr/>
          <p:nvPr/>
        </p:nvSpPr>
        <p:spPr>
          <a:xfrm rot="5400000">
            <a:off x="10912300" y="270150"/>
            <a:ext cx="461666" cy="1611504"/>
          </a:xfrm>
          <a:prstGeom prst="leftBrace">
            <a:avLst>
              <a:gd name="adj1" fmla="val 567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505D1B-965F-1D0B-39CF-D7977EF4B8B6}"/>
              </a:ext>
            </a:extLst>
          </p:cNvPr>
          <p:cNvSpPr txBox="1"/>
          <p:nvPr/>
        </p:nvSpPr>
        <p:spPr>
          <a:xfrm>
            <a:off x="10733771" y="490809"/>
            <a:ext cx="11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</a:t>
            </a:r>
          </a:p>
        </p:txBody>
      </p:sp>
      <p:sp>
        <p:nvSpPr>
          <p:cNvPr id="77" name="Arrow: Bent-Up 76">
            <a:extLst>
              <a:ext uri="{FF2B5EF4-FFF2-40B4-BE49-F238E27FC236}">
                <a16:creationId xmlns:a16="http://schemas.microsoft.com/office/drawing/2014/main" id="{B6C434A7-EB91-8CAC-B36C-3F3A6E54E028}"/>
              </a:ext>
            </a:extLst>
          </p:cNvPr>
          <p:cNvSpPr/>
          <p:nvPr/>
        </p:nvSpPr>
        <p:spPr>
          <a:xfrm flipV="1">
            <a:off x="3655373" y="1762834"/>
            <a:ext cx="3801728" cy="331763"/>
          </a:xfrm>
          <a:prstGeom prst="bentUpArrow">
            <a:avLst>
              <a:gd name="adj1" fmla="val 13738"/>
              <a:gd name="adj2" fmla="val 24437"/>
              <a:gd name="adj3" fmla="val 25000"/>
            </a:avLst>
          </a:prstGeom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row: Bent-Up 105">
            <a:extLst>
              <a:ext uri="{FF2B5EF4-FFF2-40B4-BE49-F238E27FC236}">
                <a16:creationId xmlns:a16="http://schemas.microsoft.com/office/drawing/2014/main" id="{898361B9-F1A9-9111-CBA6-E4EF39394C70}"/>
              </a:ext>
            </a:extLst>
          </p:cNvPr>
          <p:cNvSpPr/>
          <p:nvPr/>
        </p:nvSpPr>
        <p:spPr>
          <a:xfrm>
            <a:off x="5325027" y="4660714"/>
            <a:ext cx="2087557" cy="357373"/>
          </a:xfrm>
          <a:prstGeom prst="bentUpArrow">
            <a:avLst>
              <a:gd name="adj1" fmla="val 13738"/>
              <a:gd name="adj2" fmla="val 24437"/>
              <a:gd name="adj3" fmla="val 37475"/>
            </a:avLst>
          </a:prstGeom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3371D82-E0BD-D271-BABE-F4D9F40205E3}"/>
              </a:ext>
            </a:extLst>
          </p:cNvPr>
          <p:cNvGrpSpPr/>
          <p:nvPr/>
        </p:nvGrpSpPr>
        <p:grpSpPr>
          <a:xfrm>
            <a:off x="3617027" y="4705004"/>
            <a:ext cx="3976935" cy="1324134"/>
            <a:chOff x="3618295" y="4494758"/>
            <a:chExt cx="3976935" cy="1324134"/>
          </a:xfrm>
        </p:grpSpPr>
        <p:sp>
          <p:nvSpPr>
            <p:cNvPr id="108" name="Arrow: Bent-Up 107">
              <a:extLst>
                <a:ext uri="{FF2B5EF4-FFF2-40B4-BE49-F238E27FC236}">
                  <a16:creationId xmlns:a16="http://schemas.microsoft.com/office/drawing/2014/main" id="{78CD8DBC-CCFD-CF92-E623-22A3A529289F}"/>
                </a:ext>
              </a:extLst>
            </p:cNvPr>
            <p:cNvSpPr/>
            <p:nvPr/>
          </p:nvSpPr>
          <p:spPr>
            <a:xfrm flipH="1">
              <a:off x="3618295" y="4554051"/>
              <a:ext cx="3952876" cy="1264841"/>
            </a:xfrm>
            <a:prstGeom prst="bentUpArrow">
              <a:avLst>
                <a:gd name="adj1" fmla="val 4701"/>
                <a:gd name="adj2" fmla="val 9376"/>
                <a:gd name="adj3" fmla="val 9939"/>
              </a:avLst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row: Down 108">
              <a:extLst>
                <a:ext uri="{FF2B5EF4-FFF2-40B4-BE49-F238E27FC236}">
                  <a16:creationId xmlns:a16="http://schemas.microsoft.com/office/drawing/2014/main" id="{67ED6E48-AE3F-3315-C8E0-790CB3261ACC}"/>
                </a:ext>
              </a:extLst>
            </p:cNvPr>
            <p:cNvSpPr/>
            <p:nvPr/>
          </p:nvSpPr>
          <p:spPr>
            <a:xfrm>
              <a:off x="7515600" y="4494758"/>
              <a:ext cx="79630" cy="1264841"/>
            </a:xfrm>
            <a:prstGeom prst="downArrow">
              <a:avLst/>
            </a:prstGeom>
            <a:solidFill>
              <a:srgbClr val="0070C0"/>
            </a:solidFill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893187D6-32BB-BE1E-D85E-DEE750F0B2E5}"/>
              </a:ext>
            </a:extLst>
          </p:cNvPr>
          <p:cNvSpPr txBox="1"/>
          <p:nvPr/>
        </p:nvSpPr>
        <p:spPr>
          <a:xfrm>
            <a:off x="4877228" y="5697336"/>
            <a:ext cx="2450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Parametric Study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18578E3-A269-9661-9EEF-AE81402DEF83}"/>
              </a:ext>
            </a:extLst>
          </p:cNvPr>
          <p:cNvSpPr txBox="1"/>
          <p:nvPr/>
        </p:nvSpPr>
        <p:spPr>
          <a:xfrm>
            <a:off x="5138873" y="514080"/>
            <a:ext cx="190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Training- Testing</a:t>
            </a:r>
          </a:p>
        </p:txBody>
      </p: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03D8A031-BFA5-AAD6-AACC-B9DDFF247E4B}"/>
              </a:ext>
            </a:extLst>
          </p:cNvPr>
          <p:cNvSpPr/>
          <p:nvPr/>
        </p:nvSpPr>
        <p:spPr>
          <a:xfrm rot="5400000">
            <a:off x="5783154" y="-739719"/>
            <a:ext cx="471826" cy="3620289"/>
          </a:xfrm>
          <a:prstGeom prst="leftBrace">
            <a:avLst>
              <a:gd name="adj1" fmla="val 5753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5B9344-E94D-03FF-905E-CE9D1F7A0AED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0962" t="13182" r="5665" b="33517"/>
          <a:stretch/>
        </p:blipFill>
        <p:spPr>
          <a:xfrm>
            <a:off x="10707840" y="39441"/>
            <a:ext cx="1415015" cy="38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29" grpId="0" animBg="1"/>
      <p:bldP spid="30" grpId="0"/>
      <p:bldP spid="46" grpId="0" animBg="1"/>
      <p:bldP spid="74" grpId="0"/>
      <p:bldP spid="82" grpId="0"/>
      <p:bldP spid="83" grpId="0"/>
      <p:bldP spid="13" grpId="0"/>
      <p:bldP spid="15" grpId="0" animBg="1"/>
      <p:bldP spid="16" grpId="0" animBg="1"/>
      <p:bldP spid="17" grpId="0"/>
      <p:bldP spid="19" grpId="0" animBg="1"/>
      <p:bldP spid="23" grpId="0" animBg="1"/>
      <p:bldP spid="65" grpId="0"/>
      <p:bldP spid="77" grpId="0" animBg="1"/>
      <p:bldP spid="106" grpId="0" animBg="1"/>
      <p:bldP spid="110" grpId="0"/>
      <p:bldP spid="111" grpId="0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485B-268C-A284-7974-443FD4FC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894" y="199279"/>
            <a:ext cx="10515600" cy="1042334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/>
                <a:ea typeface="+mn-ea"/>
                <a:cs typeface="+mn-cs"/>
              </a:rPr>
              <a:t>Data: Data Collection and Preprocess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81C50-E571-A797-31FA-7BD2F460CC53}"/>
              </a:ext>
            </a:extLst>
          </p:cNvPr>
          <p:cNvSpPr txBox="1"/>
          <p:nvPr/>
        </p:nvSpPr>
        <p:spPr>
          <a:xfrm>
            <a:off x="3446648" y="3013078"/>
            <a:ext cx="203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Data from your Sources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0AEE6-6B7F-BE9F-FBCB-4D391BF51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648" y="1758713"/>
            <a:ext cx="1416018" cy="1162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E02A712-6743-B772-2AFC-89F8D1E38927}"/>
              </a:ext>
            </a:extLst>
          </p:cNvPr>
          <p:cNvSpPr/>
          <p:nvPr/>
        </p:nvSpPr>
        <p:spPr>
          <a:xfrm rot="19646697">
            <a:off x="4939089" y="1793012"/>
            <a:ext cx="1108227" cy="322730"/>
          </a:xfrm>
          <a:prstGeom prst="rightArrow">
            <a:avLst>
              <a:gd name="adj1" fmla="val 5495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76C9B9-10E7-F816-F2E3-9016CDDD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66" y="1072907"/>
            <a:ext cx="1513121" cy="1597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51FCD3-D3B5-8C00-F061-3BE48A93A8CE}"/>
              </a:ext>
            </a:extLst>
          </p:cNvPr>
          <p:cNvSpPr txBox="1"/>
          <p:nvPr/>
        </p:nvSpPr>
        <p:spPr>
          <a:xfrm>
            <a:off x="6149666" y="2709033"/>
            <a:ext cx="1752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Unnecessary Variable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FF5D8F4-21A5-6408-48C6-9CAFBE2654CE}"/>
              </a:ext>
            </a:extLst>
          </p:cNvPr>
          <p:cNvSpPr/>
          <p:nvPr/>
        </p:nvSpPr>
        <p:spPr>
          <a:xfrm rot="7955651">
            <a:off x="5088287" y="3944709"/>
            <a:ext cx="1315923" cy="3330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B86E50-57C7-4649-7A13-DC1BF04799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37" t="21385"/>
          <a:stretch/>
        </p:blipFill>
        <p:spPr>
          <a:xfrm>
            <a:off x="3173170" y="4576552"/>
            <a:ext cx="3140979" cy="17086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9E86F3-8D96-DFE3-0CFE-DF45E5F716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473"/>
          <a:stretch/>
        </p:blipFill>
        <p:spPr>
          <a:xfrm>
            <a:off x="328683" y="2205318"/>
            <a:ext cx="2518162" cy="23173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9E47A1-EEC9-8A86-0185-BB62BDD9AA4B}"/>
              </a:ext>
            </a:extLst>
          </p:cNvPr>
          <p:cNvSpPr txBox="1"/>
          <p:nvPr/>
        </p:nvSpPr>
        <p:spPr>
          <a:xfrm>
            <a:off x="4022450" y="6363637"/>
            <a:ext cx="1752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Operate on Data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59D1AAF-9CD1-8669-10AF-6E9D9D3A7F19}"/>
              </a:ext>
            </a:extLst>
          </p:cNvPr>
          <p:cNvSpPr/>
          <p:nvPr/>
        </p:nvSpPr>
        <p:spPr>
          <a:xfrm>
            <a:off x="6409764" y="5311588"/>
            <a:ext cx="457201" cy="30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1FD47A-A300-7F91-7792-6C588A4EC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7269" y="4808081"/>
            <a:ext cx="1857711" cy="12772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6FCB48-4272-2D9F-9841-E03BF5131A00}"/>
              </a:ext>
            </a:extLst>
          </p:cNvPr>
          <p:cNvSpPr txBox="1"/>
          <p:nvPr/>
        </p:nvSpPr>
        <p:spPr>
          <a:xfrm>
            <a:off x="9200012" y="6085327"/>
            <a:ext cx="1290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Feature Data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48313DC-ECF0-5C96-2678-6049810C6C66}"/>
              </a:ext>
            </a:extLst>
          </p:cNvPr>
          <p:cNvSpPr/>
          <p:nvPr/>
        </p:nvSpPr>
        <p:spPr>
          <a:xfrm rot="16200000">
            <a:off x="9467602" y="4187381"/>
            <a:ext cx="755122" cy="332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0976B1-9A50-EDED-C2D5-D888C5E6E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4615" y="1973906"/>
            <a:ext cx="3320919" cy="10901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EF24AF-9026-7FEC-532F-94440A812129}"/>
              </a:ext>
            </a:extLst>
          </p:cNvPr>
          <p:cNvSpPr txBox="1"/>
          <p:nvPr/>
        </p:nvSpPr>
        <p:spPr>
          <a:xfrm>
            <a:off x="8574615" y="3098663"/>
            <a:ext cx="3240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Select Item: if requires batch solution for different items i.e. location, assets, entity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Select Target: Choose the column or variable that needs to be predicted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4A9E348-6923-D5A8-FA63-8620A077925C}"/>
              </a:ext>
            </a:extLst>
          </p:cNvPr>
          <p:cNvSpPr/>
          <p:nvPr/>
        </p:nvSpPr>
        <p:spPr>
          <a:xfrm>
            <a:off x="370453" y="3033127"/>
            <a:ext cx="2437872" cy="611409"/>
          </a:xfrm>
          <a:prstGeom prst="roundRect">
            <a:avLst/>
          </a:prstGeom>
          <a:solidFill>
            <a:srgbClr val="92D050">
              <a:alpha val="2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0F60A3D-E72A-1746-918F-D06291D90574}"/>
              </a:ext>
            </a:extLst>
          </p:cNvPr>
          <p:cNvSpPr/>
          <p:nvPr/>
        </p:nvSpPr>
        <p:spPr>
          <a:xfrm>
            <a:off x="6946022" y="5150223"/>
            <a:ext cx="1098177" cy="623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Test Split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CFBAEF0-1A0A-2D37-1FEF-651BEAA35CB4}"/>
              </a:ext>
            </a:extLst>
          </p:cNvPr>
          <p:cNvSpPr/>
          <p:nvPr/>
        </p:nvSpPr>
        <p:spPr>
          <a:xfrm>
            <a:off x="8218871" y="5280714"/>
            <a:ext cx="457201" cy="30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1E376-656F-FB69-3418-CFE2FC42BC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962" t="13182" r="5665" b="33517"/>
          <a:stretch/>
        </p:blipFill>
        <p:spPr>
          <a:xfrm>
            <a:off x="10707840" y="39441"/>
            <a:ext cx="1415015" cy="38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44444E-6 L -0.00104 0.0949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/>
      <p:bldP spid="10" grpId="0" animBg="1"/>
      <p:bldP spid="17" grpId="0"/>
      <p:bldP spid="18" grpId="0" animBg="1"/>
      <p:bldP spid="20" grpId="0"/>
      <p:bldP spid="21" grpId="0" animBg="1"/>
      <p:bldP spid="24" grpId="0"/>
      <p:bldP spid="25" grpId="0" animBg="1"/>
      <p:bldP spid="25" grpId="1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7C81-6249-EF41-1422-D990F8BD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904944" cy="836146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/>
                <a:ea typeface="+mn-ea"/>
                <a:cs typeface="+mn-cs"/>
              </a:rPr>
              <a:t>Model Building:</a:t>
            </a: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/>
                <a:ea typeface="+mn-ea"/>
                <a:cs typeface="+mn-cs"/>
              </a:rPr>
            </a:b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/>
                <a:ea typeface="+mn-ea"/>
                <a:cs typeface="+mn-cs"/>
              </a:rPr>
              <a:t>Training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7A498-0735-5818-A2D6-608519280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81" y="2427558"/>
            <a:ext cx="2696164" cy="3124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071781-0760-5106-2A78-B02A0AF11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5" y="3355076"/>
            <a:ext cx="820154" cy="224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37674A-0F3C-3F5A-738F-B87227D68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275" y="1965332"/>
            <a:ext cx="2874050" cy="2596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61AB77D-DCA2-5380-C81E-C7F44C28F6AA}"/>
              </a:ext>
            </a:extLst>
          </p:cNvPr>
          <p:cNvSpPr/>
          <p:nvPr/>
        </p:nvSpPr>
        <p:spPr>
          <a:xfrm>
            <a:off x="2962902" y="3741948"/>
            <a:ext cx="429816" cy="327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FDD95A-CF47-230C-BBDC-87FBAC9F3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275" y="4821100"/>
            <a:ext cx="2870257" cy="10305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52F145-1354-2AA6-DE7E-F2AB0222C7D0}"/>
              </a:ext>
            </a:extLst>
          </p:cNvPr>
          <p:cNvSpPr/>
          <p:nvPr/>
        </p:nvSpPr>
        <p:spPr>
          <a:xfrm rot="3509684">
            <a:off x="6367884" y="4006531"/>
            <a:ext cx="429816" cy="327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7A1FB7-0E53-D7CA-A895-7E1A806F4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4109" y="4130690"/>
            <a:ext cx="2094089" cy="2192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A303C9-3023-8A2D-1624-3247BC3E1892}"/>
              </a:ext>
            </a:extLst>
          </p:cNvPr>
          <p:cNvSpPr/>
          <p:nvPr/>
        </p:nvSpPr>
        <p:spPr>
          <a:xfrm rot="16200000">
            <a:off x="7631572" y="3690849"/>
            <a:ext cx="429816" cy="327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6892CF-3874-C0B5-B7CE-8BF349A72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5398" y="2469210"/>
            <a:ext cx="2045764" cy="22323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CFA94E-1ED5-51BB-5234-1D742ACC45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3223" y="3055457"/>
            <a:ext cx="2188011" cy="523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BF010C-B87A-9853-1261-25DC38C8CB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8745" y="742979"/>
            <a:ext cx="2275756" cy="1408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976CF7DF-C013-F609-A906-2130E53826C0}"/>
              </a:ext>
            </a:extLst>
          </p:cNvPr>
          <p:cNvSpPr/>
          <p:nvPr/>
        </p:nvSpPr>
        <p:spPr>
          <a:xfrm rot="16200000">
            <a:off x="7607553" y="2603724"/>
            <a:ext cx="429816" cy="327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A9CC5FB-8337-7522-3C19-ECA4A20019D6}"/>
              </a:ext>
            </a:extLst>
          </p:cNvPr>
          <p:cNvSpPr/>
          <p:nvPr/>
        </p:nvSpPr>
        <p:spPr>
          <a:xfrm rot="19277337">
            <a:off x="9300810" y="1435055"/>
            <a:ext cx="329177" cy="1046135"/>
          </a:xfrm>
          <a:prstGeom prst="downArrow">
            <a:avLst>
              <a:gd name="adj1" fmla="val 50000"/>
              <a:gd name="adj2" fmla="val 391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F958DFB-2012-DB45-FBAA-40AEF5D5D588}"/>
              </a:ext>
            </a:extLst>
          </p:cNvPr>
          <p:cNvCxnSpPr>
            <a:stCxn id="17" idx="2"/>
            <a:endCxn id="11" idx="2"/>
          </p:cNvCxnSpPr>
          <p:nvPr/>
        </p:nvCxnSpPr>
        <p:spPr>
          <a:xfrm rot="5400000">
            <a:off x="7107309" y="2470639"/>
            <a:ext cx="1150067" cy="5611876"/>
          </a:xfrm>
          <a:prstGeom prst="bentConnector3">
            <a:avLst>
              <a:gd name="adj1" fmla="val 173875"/>
            </a:avLst>
          </a:prstGeom>
          <a:ln w="1079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3A979A-3902-AAEF-BFAB-65FAA430AC3C}"/>
              </a:ext>
            </a:extLst>
          </p:cNvPr>
          <p:cNvSpPr txBox="1"/>
          <p:nvPr/>
        </p:nvSpPr>
        <p:spPr>
          <a:xfrm>
            <a:off x="3605266" y="1587459"/>
            <a:ext cx="227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on your Variable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F51C96-DEE7-1A2A-0BE2-8B98CEAE8F8C}"/>
              </a:ext>
            </a:extLst>
          </p:cNvPr>
          <p:cNvSpPr txBox="1"/>
          <p:nvPr/>
        </p:nvSpPr>
        <p:spPr>
          <a:xfrm>
            <a:off x="6893038" y="6323453"/>
            <a:ext cx="202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 Unselect Variable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539C03-B17E-F3BD-8E56-3407EEDA22C6}"/>
              </a:ext>
            </a:extLst>
          </p:cNvPr>
          <p:cNvSpPr txBox="1"/>
          <p:nvPr/>
        </p:nvSpPr>
        <p:spPr>
          <a:xfrm>
            <a:off x="6922525" y="2287499"/>
            <a:ext cx="202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Choose Accuracy Metric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B6A48A-9A92-E190-2D1C-AF92E93F5A3A}"/>
              </a:ext>
            </a:extLst>
          </p:cNvPr>
          <p:cNvSpPr txBox="1"/>
          <p:nvPr/>
        </p:nvSpPr>
        <p:spPr>
          <a:xfrm>
            <a:off x="6756335" y="3578627"/>
            <a:ext cx="1014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Validation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45FF63-7A8F-022F-A645-C325D20FB4FD}"/>
              </a:ext>
            </a:extLst>
          </p:cNvPr>
          <p:cNvSpPr txBox="1"/>
          <p:nvPr/>
        </p:nvSpPr>
        <p:spPr>
          <a:xfrm>
            <a:off x="9813908" y="2099879"/>
            <a:ext cx="204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Algorithm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4006D1-56F0-ED53-D1D0-58ED13FA00D7}"/>
              </a:ext>
            </a:extLst>
          </p:cNvPr>
          <p:cNvSpPr txBox="1"/>
          <p:nvPr/>
        </p:nvSpPr>
        <p:spPr>
          <a:xfrm>
            <a:off x="10044528" y="5162563"/>
            <a:ext cx="981635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Finalize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232907D-1178-A825-A0AA-5A7939AD147B}"/>
              </a:ext>
            </a:extLst>
          </p:cNvPr>
          <p:cNvSpPr/>
          <p:nvPr/>
        </p:nvSpPr>
        <p:spPr>
          <a:xfrm>
            <a:off x="10381129" y="4782671"/>
            <a:ext cx="300318" cy="3690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60A72-CB8B-EBD3-E5A1-2AD2E97B473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962" t="13182" r="5665" b="33517"/>
          <a:stretch/>
        </p:blipFill>
        <p:spPr>
          <a:xfrm>
            <a:off x="10707840" y="39441"/>
            <a:ext cx="1415015" cy="38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5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2" grpId="1" animBg="1"/>
      <p:bldP spid="12" grpId="2" animBg="1"/>
      <p:bldP spid="15" grpId="0" animBg="1"/>
      <p:bldP spid="15" grpId="1" animBg="1"/>
      <p:bldP spid="1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31" grpId="0"/>
      <p:bldP spid="33" grpId="0"/>
      <p:bldP spid="34" grpId="0"/>
      <p:bldP spid="36" grpId="0"/>
      <p:bldP spid="37" grpId="0"/>
      <p:bldP spid="38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7E28-E88A-B354-3F14-B6F42CF4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137"/>
            <a:ext cx="10515600" cy="840628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/>
                <a:ea typeface="+mn-ea"/>
                <a:cs typeface="+mn-cs"/>
              </a:rPr>
              <a:t>Deploy: Prediction in Production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D3EFA-2E60-4F35-1E2A-A6994FB0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61" y="2421274"/>
            <a:ext cx="2471463" cy="24196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2AB8D9-6A42-0926-97C1-F275F306BBF7}"/>
              </a:ext>
            </a:extLst>
          </p:cNvPr>
          <p:cNvSpPr txBox="1"/>
          <p:nvPr/>
        </p:nvSpPr>
        <p:spPr>
          <a:xfrm>
            <a:off x="3031686" y="1141364"/>
            <a:ext cx="172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Read </a:t>
            </a:r>
          </a:p>
          <a:p>
            <a:pPr algn="ctr"/>
            <a:r>
              <a:rPr lang="en-US" sz="1400" dirty="0"/>
              <a:t>Production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4DFBC-D7FE-34A2-81C6-8C7941B12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671" y="1664584"/>
            <a:ext cx="1416018" cy="11625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054F66-2333-BFCF-27A9-538418E0E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686" y="4893000"/>
            <a:ext cx="1860624" cy="17419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23DCA1-2D71-87DA-FED5-DEA4893E043E}"/>
              </a:ext>
            </a:extLst>
          </p:cNvPr>
          <p:cNvSpPr txBox="1"/>
          <p:nvPr/>
        </p:nvSpPr>
        <p:spPr>
          <a:xfrm>
            <a:off x="3074210" y="4585223"/>
            <a:ext cx="1725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Select Trained ML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4BA256-707A-3C82-8885-C999439A2DA6}"/>
              </a:ext>
            </a:extLst>
          </p:cNvPr>
          <p:cNvSpPr/>
          <p:nvPr/>
        </p:nvSpPr>
        <p:spPr>
          <a:xfrm>
            <a:off x="3017551" y="3204137"/>
            <a:ext cx="1811036" cy="10040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Perform all the data processing to create Feature Data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EF69F4A-DB2E-1012-0049-9A69F6C27CBA}"/>
              </a:ext>
            </a:extLst>
          </p:cNvPr>
          <p:cNvSpPr/>
          <p:nvPr/>
        </p:nvSpPr>
        <p:spPr>
          <a:xfrm>
            <a:off x="3733800" y="2935941"/>
            <a:ext cx="197224" cy="198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A0CA11D-F7C8-8056-011F-5C1504E052E1}"/>
              </a:ext>
            </a:extLst>
          </p:cNvPr>
          <p:cNvSpPr/>
          <p:nvPr/>
        </p:nvSpPr>
        <p:spPr>
          <a:xfrm>
            <a:off x="3764774" y="4317026"/>
            <a:ext cx="197224" cy="198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3A0CD87-8913-E620-DAC1-DDE667EDA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8147" y="4585223"/>
            <a:ext cx="2350257" cy="1552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28E13905-E38D-2BB8-1D5C-1972AD997C44}"/>
              </a:ext>
            </a:extLst>
          </p:cNvPr>
          <p:cNvSpPr/>
          <p:nvPr/>
        </p:nvSpPr>
        <p:spPr>
          <a:xfrm rot="19800562">
            <a:off x="5043356" y="5243474"/>
            <a:ext cx="340659" cy="269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EE5EDE-A31D-0C13-52DF-5D61C87490F4}"/>
              </a:ext>
            </a:extLst>
          </p:cNvPr>
          <p:cNvSpPr txBox="1"/>
          <p:nvPr/>
        </p:nvSpPr>
        <p:spPr>
          <a:xfrm>
            <a:off x="5741074" y="4050058"/>
            <a:ext cx="172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Set Production Mode</a:t>
            </a:r>
          </a:p>
          <a:p>
            <a:pPr algn="ctr"/>
            <a:r>
              <a:rPr lang="en-US" sz="1400" dirty="0"/>
              <a:t>Frequency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2673966-063B-3CD0-FEA1-46A703F6DD6E}"/>
              </a:ext>
            </a:extLst>
          </p:cNvPr>
          <p:cNvSpPr/>
          <p:nvPr/>
        </p:nvSpPr>
        <p:spPr>
          <a:xfrm rot="16200000">
            <a:off x="6462186" y="3804999"/>
            <a:ext cx="283764" cy="231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15E3431-353F-05E7-A361-3ECD3C833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8311" y="2143429"/>
            <a:ext cx="2493480" cy="1103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84BF0D6-985E-EB8E-CDE8-5970484A0605}"/>
              </a:ext>
            </a:extLst>
          </p:cNvPr>
          <p:cNvSpPr txBox="1"/>
          <p:nvPr/>
        </p:nvSpPr>
        <p:spPr>
          <a:xfrm>
            <a:off x="8709356" y="1664584"/>
            <a:ext cx="1725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Create Decision Variable by Post-Processing Results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DA20631-0AC8-E666-934A-F106D494A823}"/>
              </a:ext>
            </a:extLst>
          </p:cNvPr>
          <p:cNvSpPr/>
          <p:nvPr/>
        </p:nvSpPr>
        <p:spPr>
          <a:xfrm>
            <a:off x="8108577" y="2599684"/>
            <a:ext cx="309283" cy="272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BC4D36A-E20A-63AC-D59D-C8D9EA535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0514" y="1866880"/>
            <a:ext cx="2789972" cy="18821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1026EB3-0413-7876-38F4-72C5B6C7D30E}"/>
              </a:ext>
            </a:extLst>
          </p:cNvPr>
          <p:cNvSpPr txBox="1"/>
          <p:nvPr/>
        </p:nvSpPr>
        <p:spPr>
          <a:xfrm>
            <a:off x="6055798" y="1426000"/>
            <a:ext cx="1154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Configure retrieval of result data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3BE7CF2-DA97-B83C-7A4D-75A4099C0B16}"/>
              </a:ext>
            </a:extLst>
          </p:cNvPr>
          <p:cNvSpPr/>
          <p:nvPr/>
        </p:nvSpPr>
        <p:spPr>
          <a:xfrm>
            <a:off x="9610165" y="3325906"/>
            <a:ext cx="273423" cy="423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247D9E2-81A5-E6AA-C47B-DB7C53956560}"/>
              </a:ext>
            </a:extLst>
          </p:cNvPr>
          <p:cNvSpPr/>
          <p:nvPr/>
        </p:nvSpPr>
        <p:spPr>
          <a:xfrm>
            <a:off x="9220199" y="3785086"/>
            <a:ext cx="1053353" cy="423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0A4F2-5105-4539-476A-693E070EA68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962" t="13182" r="5665" b="33517"/>
          <a:stretch/>
        </p:blipFill>
        <p:spPr>
          <a:xfrm>
            <a:off x="10707840" y="39441"/>
            <a:ext cx="1415015" cy="38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7E76400-5418-B70A-7E24-163EFE032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44" t="17940" r="13479" b="24657"/>
          <a:stretch/>
        </p:blipFill>
        <p:spPr>
          <a:xfrm>
            <a:off x="6885439" y="5354302"/>
            <a:ext cx="2670273" cy="11385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0A71D-E732-64E7-D6D5-313B370A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440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/>
                <a:ea typeface="+mn-ea"/>
                <a:cs typeface="+mn-cs"/>
              </a:rPr>
              <a:t>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7C247-C5CB-5FAF-855C-4948A5FE7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524" y="3670319"/>
            <a:ext cx="6465853" cy="15516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AD8DB3-CCAA-8ED0-503C-60A27707C33C}"/>
              </a:ext>
            </a:extLst>
          </p:cNvPr>
          <p:cNvSpPr txBox="1"/>
          <p:nvPr/>
        </p:nvSpPr>
        <p:spPr>
          <a:xfrm>
            <a:off x="6293223" y="2073604"/>
            <a:ext cx="5060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 Different Decision scenario by what if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different value of your production data to check what will be the prediction and associated decision variable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9E6FA-C2F0-8B41-C7D8-54EBCD81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95" y="1592294"/>
            <a:ext cx="2916264" cy="1700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FCB29A-D886-7299-8AD8-F503938BD00D}"/>
              </a:ext>
            </a:extLst>
          </p:cNvPr>
          <p:cNvSpPr txBox="1"/>
          <p:nvPr/>
        </p:nvSpPr>
        <p:spPr>
          <a:xfrm>
            <a:off x="1088718" y="1284517"/>
            <a:ext cx="259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Visualize your Prediction Result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F22722-F9D3-1FA2-FE7E-A0DBF8B8A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613" y="4294825"/>
            <a:ext cx="3034592" cy="2303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34A460-7E2A-FBAB-BEB6-4195B1425EA0}"/>
              </a:ext>
            </a:extLst>
          </p:cNvPr>
          <p:cNvSpPr txBox="1"/>
          <p:nvPr/>
        </p:nvSpPr>
        <p:spPr>
          <a:xfrm>
            <a:off x="929595" y="3987048"/>
            <a:ext cx="322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Visualize your data behind the Prediction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AF90410-DE81-0B62-F3EB-80F2F607EF1E}"/>
              </a:ext>
            </a:extLst>
          </p:cNvPr>
          <p:cNvSpPr/>
          <p:nvPr/>
        </p:nvSpPr>
        <p:spPr>
          <a:xfrm>
            <a:off x="2200835" y="3478306"/>
            <a:ext cx="273424" cy="406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D1F803D-CF57-7C67-D111-622C50387DE0}"/>
              </a:ext>
            </a:extLst>
          </p:cNvPr>
          <p:cNvSpPr/>
          <p:nvPr/>
        </p:nvSpPr>
        <p:spPr>
          <a:xfrm rot="16200000">
            <a:off x="4517355" y="4006809"/>
            <a:ext cx="273424" cy="1073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CA062AD-F0B8-AEB1-104A-45CDE57200B8}"/>
              </a:ext>
            </a:extLst>
          </p:cNvPr>
          <p:cNvSpPr/>
          <p:nvPr/>
        </p:nvSpPr>
        <p:spPr>
          <a:xfrm>
            <a:off x="8341659" y="5392271"/>
            <a:ext cx="277906" cy="354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4377909-DB50-444F-85FE-454A5E2AE4B5}"/>
              </a:ext>
            </a:extLst>
          </p:cNvPr>
          <p:cNvSpPr/>
          <p:nvPr/>
        </p:nvSpPr>
        <p:spPr>
          <a:xfrm>
            <a:off x="9619582" y="5876770"/>
            <a:ext cx="500450" cy="262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8A3D17C-8804-9B4E-F75A-EE8496DC1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40" b="41180"/>
          <a:stretch/>
        </p:blipFill>
        <p:spPr bwMode="auto">
          <a:xfrm>
            <a:off x="10183902" y="5778093"/>
            <a:ext cx="1698816" cy="36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F7409D-28EE-FC41-67EB-93C1733AF5C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962" t="13182" r="5665" b="33517"/>
          <a:stretch/>
        </p:blipFill>
        <p:spPr>
          <a:xfrm>
            <a:off x="10707840" y="39441"/>
            <a:ext cx="1415015" cy="38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1337-1754-D794-6FB5-DA8F21D2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8" y="172563"/>
            <a:ext cx="11654595" cy="584775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/>
                <a:ea typeface="+mn-ea"/>
                <a:cs typeface="+mn-cs"/>
              </a:rPr>
              <a:t>Successful Model Building: Variable/Feature Selection Strategy</a:t>
            </a:r>
          </a:p>
        </p:txBody>
      </p:sp>
      <p:sp>
        <p:nvSpPr>
          <p:cNvPr id="9" name="Octagon 8">
            <a:extLst>
              <a:ext uri="{FF2B5EF4-FFF2-40B4-BE49-F238E27FC236}">
                <a16:creationId xmlns:a16="http://schemas.microsoft.com/office/drawing/2014/main" id="{637AE2F5-B504-6BB3-F364-3D293657F973}"/>
              </a:ext>
            </a:extLst>
          </p:cNvPr>
          <p:cNvSpPr/>
          <p:nvPr/>
        </p:nvSpPr>
        <p:spPr>
          <a:xfrm>
            <a:off x="1476737" y="3695962"/>
            <a:ext cx="1411941" cy="1591236"/>
          </a:xfrm>
          <a:prstGeom prst="octag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DDAE6-2C47-F81A-95EE-C75BEE1C2B4F}"/>
              </a:ext>
            </a:extLst>
          </p:cNvPr>
          <p:cNvSpPr txBox="1"/>
          <p:nvPr/>
        </p:nvSpPr>
        <p:spPr>
          <a:xfrm>
            <a:off x="1633619" y="3891415"/>
            <a:ext cx="1102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with the most important variables from your domain knowledge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895D44B-3204-BB6A-52F7-33818FF955E3}"/>
              </a:ext>
            </a:extLst>
          </p:cNvPr>
          <p:cNvSpPr/>
          <p:nvPr/>
        </p:nvSpPr>
        <p:spPr>
          <a:xfrm>
            <a:off x="2951432" y="4384748"/>
            <a:ext cx="369798" cy="229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D86B5-FFBD-F38A-2252-92067C63F062}"/>
              </a:ext>
            </a:extLst>
          </p:cNvPr>
          <p:cNvSpPr txBox="1"/>
          <p:nvPr/>
        </p:nvSpPr>
        <p:spPr>
          <a:xfrm>
            <a:off x="313567" y="1066800"/>
            <a:ext cx="543281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target will be Lowest Error with Highest Stability with optimal bias and minimum variances.</a:t>
            </a:r>
          </a:p>
          <a:p>
            <a:r>
              <a:rPr lang="en-US" dirty="0"/>
              <a:t>Select the variable for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lowest error 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lowest differences between train and test error.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C1F3494-0DD3-9D60-87C1-39C93A1E9D5F}"/>
              </a:ext>
            </a:extLst>
          </p:cNvPr>
          <p:cNvGrpSpPr/>
          <p:nvPr/>
        </p:nvGrpSpPr>
        <p:grpSpPr>
          <a:xfrm>
            <a:off x="6939583" y="842821"/>
            <a:ext cx="2832594" cy="1738562"/>
            <a:chOff x="5724217" y="870167"/>
            <a:chExt cx="2832594" cy="173856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4A5D313-FCCE-132E-3DE2-A82BD0246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4217" y="1184765"/>
              <a:ext cx="2832594" cy="142396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3CE135-6A4E-2588-F381-9DC89B6359F8}"/>
                </a:ext>
              </a:extLst>
            </p:cNvPr>
            <p:cNvSpPr txBox="1"/>
            <p:nvPr/>
          </p:nvSpPr>
          <p:spPr>
            <a:xfrm>
              <a:off x="6705600" y="870167"/>
              <a:ext cx="17032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Min. Error with</a:t>
              </a:r>
            </a:p>
            <a:p>
              <a:r>
                <a:rPr lang="en-US" sz="1000" dirty="0"/>
                <a:t>Min. Diff </a:t>
              </a:r>
              <a:r>
                <a:rPr lang="en-US" sz="1000" dirty="0" err="1"/>
                <a:t>betwn</a:t>
              </a:r>
              <a:r>
                <a:rPr lang="en-US" sz="1000" dirty="0"/>
                <a:t> Train-Test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BE9B4B2-7B43-C475-10DE-B4AEA274BAD8}"/>
                </a:ext>
              </a:extLst>
            </p:cNvPr>
            <p:cNvCxnSpPr/>
            <p:nvPr/>
          </p:nvCxnSpPr>
          <p:spPr>
            <a:xfrm>
              <a:off x="7458636" y="1252591"/>
              <a:ext cx="49305" cy="437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9079904-60B1-320F-5D86-D62A39C72891}"/>
              </a:ext>
            </a:extLst>
          </p:cNvPr>
          <p:cNvSpPr/>
          <p:nvPr/>
        </p:nvSpPr>
        <p:spPr>
          <a:xfrm>
            <a:off x="304597" y="4269496"/>
            <a:ext cx="739589" cy="4437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4BB691-67D9-4B2F-75CF-34AFCDD6C101}"/>
              </a:ext>
            </a:extLst>
          </p:cNvPr>
          <p:cNvSpPr txBox="1"/>
          <p:nvPr/>
        </p:nvSpPr>
        <p:spPr>
          <a:xfrm>
            <a:off x="313567" y="4368262"/>
            <a:ext cx="73958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1 ML Only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C16D5CB-9AFC-DEBD-87FD-72AC65003886}"/>
              </a:ext>
            </a:extLst>
          </p:cNvPr>
          <p:cNvSpPr/>
          <p:nvPr/>
        </p:nvSpPr>
        <p:spPr>
          <a:xfrm>
            <a:off x="1131596" y="4435780"/>
            <a:ext cx="282388" cy="213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323545-C66B-C933-1238-EFECCD7530DA}"/>
              </a:ext>
            </a:extLst>
          </p:cNvPr>
          <p:cNvGrpSpPr/>
          <p:nvPr/>
        </p:nvGrpSpPr>
        <p:grpSpPr>
          <a:xfrm>
            <a:off x="3333853" y="3854878"/>
            <a:ext cx="2617082" cy="2038768"/>
            <a:chOff x="3223016" y="3883705"/>
            <a:chExt cx="2617082" cy="203876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FBB3EC3-C3F4-3623-F548-BB34CD434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3984" y="3956672"/>
              <a:ext cx="1790705" cy="116507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CD7C505-874B-A3E2-E676-7816EC11C796}"/>
                </a:ext>
              </a:extLst>
            </p:cNvPr>
            <p:cNvSpPr/>
            <p:nvPr/>
          </p:nvSpPr>
          <p:spPr>
            <a:xfrm>
              <a:off x="4865402" y="3883705"/>
              <a:ext cx="410140" cy="1326777"/>
            </a:xfrm>
            <a:prstGeom prst="rect">
              <a:avLst/>
            </a:prstGeom>
            <a:solidFill>
              <a:schemeClr val="accent1">
                <a:alpha val="4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F6028A-F5FD-B64F-D17C-118701CE1ADA}"/>
                </a:ext>
              </a:extLst>
            </p:cNvPr>
            <p:cNvSpPr txBox="1"/>
            <p:nvPr/>
          </p:nvSpPr>
          <p:spPr>
            <a:xfrm>
              <a:off x="3223016" y="5276142"/>
              <a:ext cx="2617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Add variables with p-value &lt; 0.05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Add variable with p-value &gt; 0.05 if needed</a:t>
              </a:r>
            </a:p>
          </p:txBody>
        </p:sp>
      </p:grp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2D02F5E-C4CE-73DF-B5AF-E6F15D2C01C6}"/>
              </a:ext>
            </a:extLst>
          </p:cNvPr>
          <p:cNvSpPr/>
          <p:nvPr/>
        </p:nvSpPr>
        <p:spPr>
          <a:xfrm>
            <a:off x="5550285" y="4372382"/>
            <a:ext cx="647490" cy="237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95FEA61-B607-9867-313D-D38CF73AB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357" y="3854878"/>
            <a:ext cx="2780829" cy="102676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7DE01F7-DDC7-B7CD-FD0A-C0269D7CEF73}"/>
              </a:ext>
            </a:extLst>
          </p:cNvPr>
          <p:cNvSpPr txBox="1"/>
          <p:nvPr/>
        </p:nvSpPr>
        <p:spPr>
          <a:xfrm>
            <a:off x="6472518" y="4795733"/>
            <a:ext cx="2753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 variables Pearson correlation coefficient w.r.t Target more than 0.5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Remove variable if a selected variables PCC </a:t>
            </a:r>
            <a:r>
              <a:rPr lang="en-US" sz="1200" dirty="0" err="1"/>
              <a:t>w,r,t</a:t>
            </a:r>
            <a:r>
              <a:rPr lang="en-US" sz="1200" dirty="0"/>
              <a:t> other variable &gt; 0.3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721DFC1-7DDE-FCD5-DF2B-F45F725DB364}"/>
              </a:ext>
            </a:extLst>
          </p:cNvPr>
          <p:cNvSpPr/>
          <p:nvPr/>
        </p:nvSpPr>
        <p:spPr>
          <a:xfrm>
            <a:off x="9225958" y="4269496"/>
            <a:ext cx="647490" cy="237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D7D3D4A-05E8-F6FE-88DE-7C88723F5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8647" y="4047418"/>
            <a:ext cx="1879111" cy="674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41B02B0-944F-702A-639E-4045607953CC}"/>
              </a:ext>
            </a:extLst>
          </p:cNvPr>
          <p:cNvSpPr txBox="1"/>
          <p:nvPr/>
        </p:nvSpPr>
        <p:spPr>
          <a:xfrm>
            <a:off x="9873448" y="4736159"/>
            <a:ext cx="20878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Science Driven Variable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B713CFD-707B-0CDB-66B4-A91E434848BC}"/>
              </a:ext>
            </a:extLst>
          </p:cNvPr>
          <p:cNvGrpSpPr/>
          <p:nvPr/>
        </p:nvGrpSpPr>
        <p:grpSpPr>
          <a:xfrm>
            <a:off x="2736277" y="3033155"/>
            <a:ext cx="758543" cy="1426226"/>
            <a:chOff x="2736277" y="3033154"/>
            <a:chExt cx="758543" cy="1458217"/>
          </a:xfrm>
        </p:grpSpPr>
        <p:sp>
          <p:nvSpPr>
            <p:cNvPr id="35" name="Flowchart: Manual Operation 34">
              <a:extLst>
                <a:ext uri="{FF2B5EF4-FFF2-40B4-BE49-F238E27FC236}">
                  <a16:creationId xmlns:a16="http://schemas.microsoft.com/office/drawing/2014/main" id="{1B32DE3B-157A-38BB-C001-E31854EEA585}"/>
                </a:ext>
              </a:extLst>
            </p:cNvPr>
            <p:cNvSpPr/>
            <p:nvPr/>
          </p:nvSpPr>
          <p:spPr>
            <a:xfrm>
              <a:off x="2736277" y="3033154"/>
              <a:ext cx="758543" cy="276999"/>
            </a:xfrm>
            <a:prstGeom prst="flowChartManualOpe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15A18DE-20DF-8072-7F6C-595568116C2A}"/>
                </a:ext>
              </a:extLst>
            </p:cNvPr>
            <p:cNvCxnSpPr>
              <a:stCxn id="35" idx="2"/>
            </p:cNvCxnSpPr>
            <p:nvPr/>
          </p:nvCxnSpPr>
          <p:spPr>
            <a:xfrm flipH="1">
              <a:off x="3115548" y="3310153"/>
              <a:ext cx="1" cy="1181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8AE8389-8B44-3088-75ED-372870B6586D}"/>
                </a:ext>
              </a:extLst>
            </p:cNvPr>
            <p:cNvSpPr txBox="1"/>
            <p:nvPr/>
          </p:nvSpPr>
          <p:spPr>
            <a:xfrm>
              <a:off x="2888678" y="3050359"/>
              <a:ext cx="504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Train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A46BC60-BAF6-2E15-43B2-BC04DD57B676}"/>
              </a:ext>
            </a:extLst>
          </p:cNvPr>
          <p:cNvGrpSpPr/>
          <p:nvPr/>
        </p:nvGrpSpPr>
        <p:grpSpPr>
          <a:xfrm>
            <a:off x="5449324" y="3001163"/>
            <a:ext cx="758543" cy="1458217"/>
            <a:chOff x="2736277" y="3033154"/>
            <a:chExt cx="758543" cy="1458217"/>
          </a:xfrm>
        </p:grpSpPr>
        <p:sp>
          <p:nvSpPr>
            <p:cNvPr id="41" name="Flowchart: Manual Operation 40">
              <a:extLst>
                <a:ext uri="{FF2B5EF4-FFF2-40B4-BE49-F238E27FC236}">
                  <a16:creationId xmlns:a16="http://schemas.microsoft.com/office/drawing/2014/main" id="{E5B84B18-13D0-E30D-8DF5-6131B107B923}"/>
                </a:ext>
              </a:extLst>
            </p:cNvPr>
            <p:cNvSpPr/>
            <p:nvPr/>
          </p:nvSpPr>
          <p:spPr>
            <a:xfrm>
              <a:off x="2736277" y="3033154"/>
              <a:ext cx="758543" cy="276999"/>
            </a:xfrm>
            <a:prstGeom prst="flowChartManualOpe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7B17127-B595-5531-A5DA-00778D9EA23E}"/>
                </a:ext>
              </a:extLst>
            </p:cNvPr>
            <p:cNvCxnSpPr>
              <a:stCxn id="41" idx="2"/>
            </p:cNvCxnSpPr>
            <p:nvPr/>
          </p:nvCxnSpPr>
          <p:spPr>
            <a:xfrm flipH="1">
              <a:off x="3115548" y="3310153"/>
              <a:ext cx="1" cy="1181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A22B43A-D62B-78F5-A08F-6DA9ED82371D}"/>
                </a:ext>
              </a:extLst>
            </p:cNvPr>
            <p:cNvSpPr txBox="1"/>
            <p:nvPr/>
          </p:nvSpPr>
          <p:spPr>
            <a:xfrm>
              <a:off x="2888678" y="3050359"/>
              <a:ext cx="504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Train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D0A0710-F693-F08F-97F5-45BB4DA04C33}"/>
              </a:ext>
            </a:extLst>
          </p:cNvPr>
          <p:cNvGrpSpPr/>
          <p:nvPr/>
        </p:nvGrpSpPr>
        <p:grpSpPr>
          <a:xfrm>
            <a:off x="9114905" y="2867088"/>
            <a:ext cx="758543" cy="1458217"/>
            <a:chOff x="2736277" y="3033154"/>
            <a:chExt cx="758543" cy="1458217"/>
          </a:xfrm>
        </p:grpSpPr>
        <p:sp>
          <p:nvSpPr>
            <p:cNvPr id="45" name="Flowchart: Manual Operation 44">
              <a:extLst>
                <a:ext uri="{FF2B5EF4-FFF2-40B4-BE49-F238E27FC236}">
                  <a16:creationId xmlns:a16="http://schemas.microsoft.com/office/drawing/2014/main" id="{6699F607-A31E-29AA-7CD6-1D58255E7978}"/>
                </a:ext>
              </a:extLst>
            </p:cNvPr>
            <p:cNvSpPr/>
            <p:nvPr/>
          </p:nvSpPr>
          <p:spPr>
            <a:xfrm>
              <a:off x="2736277" y="3033154"/>
              <a:ext cx="758543" cy="276999"/>
            </a:xfrm>
            <a:prstGeom prst="flowChartManualOpe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3CEAE57-3F27-E700-25F5-9094FFFF475B}"/>
                </a:ext>
              </a:extLst>
            </p:cNvPr>
            <p:cNvCxnSpPr>
              <a:stCxn id="45" idx="2"/>
            </p:cNvCxnSpPr>
            <p:nvPr/>
          </p:nvCxnSpPr>
          <p:spPr>
            <a:xfrm flipH="1">
              <a:off x="3115548" y="3310153"/>
              <a:ext cx="1" cy="1181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7A8C5C-700A-F5C6-A7AD-36BA32355380}"/>
                </a:ext>
              </a:extLst>
            </p:cNvPr>
            <p:cNvSpPr txBox="1"/>
            <p:nvPr/>
          </p:nvSpPr>
          <p:spPr>
            <a:xfrm>
              <a:off x="2888678" y="3050359"/>
              <a:ext cx="504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Train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1AA73E3-73A4-7007-DCF2-8CC9D38F4200}"/>
              </a:ext>
            </a:extLst>
          </p:cNvPr>
          <p:cNvGrpSpPr/>
          <p:nvPr/>
        </p:nvGrpSpPr>
        <p:grpSpPr>
          <a:xfrm>
            <a:off x="11543685" y="2899954"/>
            <a:ext cx="758543" cy="1458217"/>
            <a:chOff x="2736277" y="3033154"/>
            <a:chExt cx="758543" cy="1458217"/>
          </a:xfrm>
        </p:grpSpPr>
        <p:sp>
          <p:nvSpPr>
            <p:cNvPr id="49" name="Flowchart: Manual Operation 48">
              <a:extLst>
                <a:ext uri="{FF2B5EF4-FFF2-40B4-BE49-F238E27FC236}">
                  <a16:creationId xmlns:a16="http://schemas.microsoft.com/office/drawing/2014/main" id="{B1D64E43-05E7-918D-11C1-F3C36587B46B}"/>
                </a:ext>
              </a:extLst>
            </p:cNvPr>
            <p:cNvSpPr/>
            <p:nvPr/>
          </p:nvSpPr>
          <p:spPr>
            <a:xfrm>
              <a:off x="2736277" y="3033154"/>
              <a:ext cx="758543" cy="276999"/>
            </a:xfrm>
            <a:prstGeom prst="flowChartManualOperatio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C902CFE-36E7-95B4-3FEB-EC7EC83C5354}"/>
                </a:ext>
              </a:extLst>
            </p:cNvPr>
            <p:cNvCxnSpPr>
              <a:stCxn id="49" idx="2"/>
            </p:cNvCxnSpPr>
            <p:nvPr/>
          </p:nvCxnSpPr>
          <p:spPr>
            <a:xfrm flipH="1">
              <a:off x="3115548" y="3310153"/>
              <a:ext cx="1" cy="11812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3ADC62F-4079-DD3D-F4F7-85CF8DD13EB2}"/>
                </a:ext>
              </a:extLst>
            </p:cNvPr>
            <p:cNvSpPr txBox="1"/>
            <p:nvPr/>
          </p:nvSpPr>
          <p:spPr>
            <a:xfrm>
              <a:off x="2888678" y="3050359"/>
              <a:ext cx="504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Train</a:t>
              </a: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8DA09627-00E8-2D71-8C20-ABDA179173ED}"/>
              </a:ext>
            </a:extLst>
          </p:cNvPr>
          <p:cNvSpPr/>
          <p:nvPr/>
        </p:nvSpPr>
        <p:spPr>
          <a:xfrm>
            <a:off x="4323632" y="5756339"/>
            <a:ext cx="366738" cy="347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1F409F3-552A-68AF-D847-D418D7AA30CC}"/>
              </a:ext>
            </a:extLst>
          </p:cNvPr>
          <p:cNvSpPr/>
          <p:nvPr/>
        </p:nvSpPr>
        <p:spPr>
          <a:xfrm>
            <a:off x="1999338" y="5756339"/>
            <a:ext cx="366738" cy="347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6737CC5-B2C1-09ED-9298-4B86F3D4F3A9}"/>
              </a:ext>
            </a:extLst>
          </p:cNvPr>
          <p:cNvSpPr/>
          <p:nvPr/>
        </p:nvSpPr>
        <p:spPr>
          <a:xfrm>
            <a:off x="7792370" y="5756339"/>
            <a:ext cx="366738" cy="347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2EEE4DD-907D-3047-D666-328C06A645A1}"/>
              </a:ext>
            </a:extLst>
          </p:cNvPr>
          <p:cNvSpPr/>
          <p:nvPr/>
        </p:nvSpPr>
        <p:spPr>
          <a:xfrm>
            <a:off x="10734019" y="5756339"/>
            <a:ext cx="366738" cy="347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513820B-3CC5-346F-A4E1-73129B593AEC}"/>
              </a:ext>
            </a:extLst>
          </p:cNvPr>
          <p:cNvCxnSpPr>
            <a:stCxn id="56" idx="4"/>
            <a:endCxn id="53" idx="4"/>
          </p:cNvCxnSpPr>
          <p:nvPr/>
        </p:nvCxnSpPr>
        <p:spPr>
          <a:xfrm rot="5400000">
            <a:off x="7712195" y="2898324"/>
            <a:ext cx="12700" cy="6410387"/>
          </a:xfrm>
          <a:prstGeom prst="bentConnector3">
            <a:avLst>
              <a:gd name="adj1" fmla="val 4033157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847267F-1C90-E20E-BEBC-D72810DF215F}"/>
              </a:ext>
            </a:extLst>
          </p:cNvPr>
          <p:cNvSpPr txBox="1"/>
          <p:nvPr/>
        </p:nvSpPr>
        <p:spPr>
          <a:xfrm>
            <a:off x="5093179" y="6357917"/>
            <a:ext cx="576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Repeat this process by many parametric study until reaching the desired 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15A670-86E7-2A8C-D7DD-A15277BA80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962" t="13182" r="5665" b="33517"/>
          <a:stretch/>
        </p:blipFill>
        <p:spPr>
          <a:xfrm>
            <a:off x="10707840" y="39441"/>
            <a:ext cx="1415015" cy="38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6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20" grpId="0" animBg="1"/>
      <p:bldP spid="21" grpId="0"/>
      <p:bldP spid="22" grpId="0" animBg="1"/>
      <p:bldP spid="27" grpId="0" animBg="1"/>
      <p:bldP spid="30" grpId="0"/>
      <p:bldP spid="31" grpId="0" animBg="1"/>
      <p:bldP spid="33" grpId="0"/>
      <p:bldP spid="54" grpId="0" animBg="1"/>
      <p:bldP spid="55" grpId="0" animBg="1"/>
      <p:bldP spid="56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72704C-33C0-C19F-3343-2910083FA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2042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7C833C-BA31-FB8F-6E09-8BE4F790A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62" t="13182" r="5665" b="33517"/>
          <a:stretch/>
        </p:blipFill>
        <p:spPr>
          <a:xfrm>
            <a:off x="10707840" y="39441"/>
            <a:ext cx="1415015" cy="38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14597</TotalTime>
  <Words>449</Words>
  <Application>Microsoft Office PowerPoint</Application>
  <PresentationFormat>Widescreen</PresentationFormat>
  <Paragraphs>124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Arial</vt:lpstr>
      <vt:lpstr>Audiowide</vt:lpstr>
      <vt:lpstr>Calibri</vt:lpstr>
      <vt:lpstr>Calibri Light</vt:lpstr>
      <vt:lpstr>Times New Roman</vt:lpstr>
      <vt:lpstr>Tw Cen MT</vt:lpstr>
      <vt:lpstr>Office Theme</vt:lpstr>
      <vt:lpstr>Hands-on Experiences on AI Implementation</vt:lpstr>
      <vt:lpstr>                                      4 Simple Steps</vt:lpstr>
      <vt:lpstr>PowerPoint Presentation</vt:lpstr>
      <vt:lpstr>Data: Data Collection and Preprocess</vt:lpstr>
      <vt:lpstr>Model Building: Training Testing</vt:lpstr>
      <vt:lpstr>Deploy: Prediction in Production</vt:lpstr>
      <vt:lpstr>Decision</vt:lpstr>
      <vt:lpstr>Successful Model Building: Variable/Feature Selection Strategy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Handson Experiences on AI Implementation</dc:title>
  <dc:creator>IDARE - Khairul</dc:creator>
  <cp:lastModifiedBy>IDARE - Khairul</cp:lastModifiedBy>
  <cp:revision>33</cp:revision>
  <dcterms:created xsi:type="dcterms:W3CDTF">2022-08-12T17:06:18Z</dcterms:created>
  <dcterms:modified xsi:type="dcterms:W3CDTF">2022-09-19T23:02:17Z</dcterms:modified>
</cp:coreProperties>
</file>