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4" r:id="rId3"/>
    <p:sldId id="2598" r:id="rId4"/>
    <p:sldId id="2599" r:id="rId5"/>
    <p:sldId id="2500" r:id="rId6"/>
    <p:sldId id="320" r:id="rId7"/>
    <p:sldId id="2601" r:id="rId8"/>
    <p:sldId id="25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9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6783" autoAdjust="0"/>
  </p:normalViewPr>
  <p:slideViewPr>
    <p:cSldViewPr snapToGrid="0">
      <p:cViewPr varScale="1">
        <p:scale>
          <a:sx n="67" d="100"/>
          <a:sy n="67" d="100"/>
        </p:scale>
        <p:origin x="130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6781-6663-49C5-A7D8-EDEB0AD5858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82C7-28B3-489A-ABBE-0F243A89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4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A80-3EE2-56E0-E536-4D06DD5A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6EC7-A653-27E9-BBF8-5B132F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ACA0-967F-6134-0AA0-F8808DBA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D17E-760F-84E9-CB60-701A544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B66B-027F-F513-CAB7-6D84DD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13E-43D9-EA5F-FD5E-9F24732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341D-34EA-B95D-30C3-8C89DA4A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D05-7BFD-B723-8298-0505E0A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AA4-02CE-1BBF-7424-DC737A4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E53D-9DB9-6055-AB45-FACA228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AA38E-E25E-18F1-0792-FC0D3DAA2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4879-038C-E6B9-8D38-850D3C9B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ED65-5F8E-1D8B-F8CE-3F25F96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633D-D19C-F00C-5B1C-A8E2BE3D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B686-641E-1AB4-9F96-2DC4D5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C8E-C367-CC4B-1549-9986B75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5E77-B141-D86E-B3BB-10659032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4F45-0E95-D335-080F-1F66B837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2889-0023-DF5F-0CEC-45E9B86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07B6-6C75-9CC8-FE43-551D0BAD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B6E-E725-096F-6406-12DC7377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F248-69AA-6192-57E1-6314BE6C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1EA9-94E4-3E6E-1B64-22FDC00C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68EB-6814-6663-90FF-384C8F6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5E79-329E-87AD-468D-653CE1E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D20-8350-5146-E09A-79FE857D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9D8B-3BE5-19CC-4CA8-CB4D2D255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E1BDF-0373-E0A5-D3BB-647CC5AB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DBBC-600D-E12C-5EC0-074BB90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331B-45E1-BFB8-C219-AF01C239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5393-588C-69EF-5F40-21661B5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771-36BC-5369-70CD-6A11D00F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FB70-96EB-F68C-3BD3-E10866B7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EE2D-99D3-8082-DFE4-F695F91F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19074-3C29-AFED-673D-03F19A7C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D9AD-32F3-A510-5A07-6A1C3893D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76EF-0A16-4437-AB32-10496C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76115-9D4A-AE8D-C66F-615E0AE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DAFA-B2FD-2984-4E76-3A6EE5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EC13-CE44-381C-B373-73495623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03AC-7E21-699C-EE32-794D7FF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FB66-234C-54CD-865F-4CDE29B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54B3-5917-5299-A005-4600204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ACB6D-BD20-236E-BE23-32D2CAC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292B-D4CA-6B79-526F-5D3F41F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C130-0CC3-5F0C-F1BA-0EE45CCB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2FC1-2282-5CBF-7139-3E3EAB0C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3DE-F0A2-17BF-E014-0EE8387E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389A-1A19-4577-DA01-6F468327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6CA8-C15C-F1C6-1A30-75DF36C8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EB9B-47EB-2940-47DD-B419187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AA2B-0B76-34B0-3D45-B695DD8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D38-FD6E-02BA-EADD-99F46A52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C3057-B64F-2E42-3BBB-07C223ED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4D08-EBC7-C0CC-7963-971BE56F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255F-E90F-93A2-30EA-B02FAA2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BA4-1425-0BA7-35E2-93D9AE6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4342-B504-336F-DCF1-ABB7D51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9ABD-BC63-8578-C3B6-E32D6AA7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DA9-3746-AB3B-5003-BD788E80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DDFC-F189-2F59-9138-DBE173B7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DB71-3E89-A235-DB58-2EDC99E34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8F2B-5646-0E62-3A3B-5482FF55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32C3-2FBE-CBB5-4E11-A518A72D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4543494" cy="2696866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Milk Grade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3331-10FE-5127-255D-416F1281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73" y="4584879"/>
            <a:ext cx="6255727" cy="128788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Problem type: Classification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96DC0D22-7A26-B939-9AAB-F62EBEDDB6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0" b="12680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036-6D94-8682-1043-4E71DB813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31" r="-2" b="1911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B778E-31A5-4A6A-5522-C50F287CE5B5}"/>
              </a:ext>
            </a:extLst>
          </p:cNvPr>
          <p:cNvSpPr txBox="1"/>
          <p:nvPr/>
        </p:nvSpPr>
        <p:spPr>
          <a:xfrm>
            <a:off x="715846" y="668654"/>
            <a:ext cx="3313164" cy="201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A3D2F-2EF4-BD96-A61B-8996C184BC94}"/>
              </a:ext>
            </a:extLst>
          </p:cNvPr>
          <p:cNvSpPr txBox="1"/>
          <p:nvPr/>
        </p:nvSpPr>
        <p:spPr>
          <a:xfrm>
            <a:off x="6219239" y="297209"/>
            <a:ext cx="5744685" cy="642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Dairy company receives 1000 kg of milk everyday from about 100 different local farmers, its very difficult to check quality everyday from each farmers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FFFF"/>
                </a:solidFill>
              </a:rPr>
              <a:t>Milk is perishable, if wait too long the quality of milk is worsen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FFFF"/>
                </a:solidFill>
              </a:rPr>
              <a:t>If the quality of milk is bad and mixed with main reservoir this make all the milk bad quality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FFFF"/>
                </a:solidFill>
              </a:rPr>
              <a:t>Even for experts it is difficult to check quality within short time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D8B4-92AC-5ED8-8F38-2D3F8101433B}"/>
              </a:ext>
            </a:extLst>
          </p:cNvPr>
          <p:cNvSpPr txBox="1"/>
          <p:nvPr/>
        </p:nvSpPr>
        <p:spPr>
          <a:xfrm>
            <a:off x="456213" y="2533634"/>
            <a:ext cx="3800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</a:rPr>
              <a:t>How to Check Milk quality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FFFF"/>
                </a:solidFill>
              </a:rPr>
              <a:t>Decide whether to accept or reject the 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FFFF"/>
                </a:solidFill>
              </a:rPr>
              <a:t>Estimate daily production</a:t>
            </a:r>
          </a:p>
        </p:txBody>
      </p:sp>
    </p:spTree>
    <p:extLst>
      <p:ext uri="{BB962C8B-B14F-4D97-AF65-F5344CB8AC3E}">
        <p14:creationId xmlns:p14="http://schemas.microsoft.com/office/powerpoint/2010/main" val="4415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7EEC-73E3-4247-7251-6BE62DF6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" y="103313"/>
            <a:ext cx="1149858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MIST’s target is to help assessing the Milk Grade of different Supplies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BF430-80E1-43E8-1800-DA51DC3B354F}"/>
              </a:ext>
            </a:extLst>
          </p:cNvPr>
          <p:cNvSpPr txBox="1"/>
          <p:nvPr/>
        </p:nvSpPr>
        <p:spPr>
          <a:xfrm>
            <a:off x="4865919" y="1967309"/>
            <a:ext cx="2460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Target</a:t>
            </a:r>
          </a:p>
          <a:p>
            <a:pPr algn="ctr"/>
            <a:r>
              <a:rPr lang="en-US" sz="2000" b="1" dirty="0">
                <a:solidFill>
                  <a:srgbClr val="00B0F0"/>
                </a:solidFill>
              </a:rPr>
              <a:t>Classify Milk Grade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F48BD-990D-6CDE-2499-D627B9B1A4FE}"/>
              </a:ext>
            </a:extLst>
          </p:cNvPr>
          <p:cNvSpPr txBox="1"/>
          <p:nvPr/>
        </p:nvSpPr>
        <p:spPr>
          <a:xfrm>
            <a:off x="4824741" y="3770519"/>
            <a:ext cx="162849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Chemical Characteristics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55CD9-5AAD-7F6B-E671-86077E783B0B}"/>
              </a:ext>
            </a:extLst>
          </p:cNvPr>
          <p:cNvSpPr txBox="1"/>
          <p:nvPr/>
        </p:nvSpPr>
        <p:spPr>
          <a:xfrm>
            <a:off x="2141558" y="3909019"/>
            <a:ext cx="103598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297FC-D528-E752-8F5B-659E15401D58}"/>
              </a:ext>
            </a:extLst>
          </p:cNvPr>
          <p:cNvSpPr txBox="1"/>
          <p:nvPr/>
        </p:nvSpPr>
        <p:spPr>
          <a:xfrm>
            <a:off x="4292842" y="5155338"/>
            <a:ext cx="190221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E0754A4-5F21-5246-2022-9099128EA45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5072227" y="4588575"/>
            <a:ext cx="738488" cy="395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D1BF064-338B-BF11-66F6-1243E061F38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760863" y="1573882"/>
            <a:ext cx="1233824" cy="3436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29E4BC-67A7-FE3C-BFA9-5098F317724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5319833" y="2994352"/>
            <a:ext cx="1095324" cy="457010"/>
          </a:xfrm>
          <a:prstGeom prst="bentConnector3">
            <a:avLst>
              <a:gd name="adj1" fmla="val 56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E728A-2274-179B-AA8D-E9F9B47B96CB}"/>
              </a:ext>
            </a:extLst>
          </p:cNvPr>
          <p:cNvSpPr txBox="1"/>
          <p:nvPr/>
        </p:nvSpPr>
        <p:spPr>
          <a:xfrm>
            <a:off x="8408786" y="3759302"/>
            <a:ext cx="204778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Other Characteristics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EEB8C75-E9BA-B094-11E7-C871D7D9CFC8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16200000" flipH="1">
            <a:off x="7222287" y="1548908"/>
            <a:ext cx="1084107" cy="3336680"/>
          </a:xfrm>
          <a:prstGeom prst="bentConnector3">
            <a:avLst>
              <a:gd name="adj1" fmla="val 56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505B35-154C-C161-A3DB-E6D6902FEE7D}"/>
              </a:ext>
            </a:extLst>
          </p:cNvPr>
          <p:cNvSpPr txBox="1"/>
          <p:nvPr/>
        </p:nvSpPr>
        <p:spPr>
          <a:xfrm>
            <a:off x="8810713" y="4905210"/>
            <a:ext cx="2047788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Turbidity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4FFDE5-B80F-3F77-238D-8D5AA71195D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9383855" y="4454457"/>
            <a:ext cx="499577" cy="401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F503B7A-E02D-B278-4644-D7F4AED162B0}"/>
              </a:ext>
            </a:extLst>
          </p:cNvPr>
          <p:cNvSpPr txBox="1">
            <a:spLocks/>
          </p:cNvSpPr>
          <p:nvPr/>
        </p:nvSpPr>
        <p:spPr>
          <a:xfrm>
            <a:off x="3891330" y="1287738"/>
            <a:ext cx="4121075" cy="838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Identified the data required to address Target: </a:t>
            </a:r>
            <a:br>
              <a:rPr lang="en-US" sz="1600" dirty="0"/>
            </a:br>
            <a:r>
              <a:rPr lang="en-US" sz="1600" dirty="0"/>
              <a:t>Do Critical thinking on Target: </a:t>
            </a:r>
          </a:p>
        </p:txBody>
      </p:sp>
    </p:spTree>
    <p:extLst>
      <p:ext uri="{BB962C8B-B14F-4D97-AF65-F5344CB8AC3E}">
        <p14:creationId xmlns:p14="http://schemas.microsoft.com/office/powerpoint/2010/main" val="24653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8" grpId="0" animBg="1"/>
      <p:bldP spid="12" grpId="0" animBg="1"/>
      <p:bldP spid="14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03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3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03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3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1026" name="Picture 2" descr="Map&#10;&#10;Description automatically generated with low confidence">
            <a:extLst>
              <a:ext uri="{FF2B5EF4-FFF2-40B4-BE49-F238E27FC236}">
                <a16:creationId xmlns:a16="http://schemas.microsoft.com/office/drawing/2014/main" id="{F99419A7-D707-E692-2CAC-A641890C5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8" y="685800"/>
            <a:ext cx="5303520" cy="2906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A1FCE3-1D4F-EF9F-B550-385855D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975535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Milk Grade History </a:t>
            </a:r>
            <a:r>
              <a:rPr lang="en-US" sz="4000" dirty="0">
                <a:solidFill>
                  <a:srgbClr val="FFFFFF"/>
                </a:solidFill>
              </a:rPr>
              <a:t>D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D7B77-BD15-AC12-851E-AE7A28BF8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438" y="2500868"/>
            <a:ext cx="6708347" cy="278550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8785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ere is Artificial Intelligence Used Today? | by Roger Brown | Becoming  Human: Artificial Intelligence Magazine">
            <a:extLst>
              <a:ext uri="{FF2B5EF4-FFF2-40B4-BE49-F238E27FC236}">
                <a16:creationId xmlns:a16="http://schemas.microsoft.com/office/drawing/2014/main" id="{40051506-E949-1566-7AF0-560C0DFD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8A45F-EBE3-FBFF-693E-894125FBD447}"/>
              </a:ext>
            </a:extLst>
          </p:cNvPr>
          <p:cNvSpPr txBox="1"/>
          <p:nvPr/>
        </p:nvSpPr>
        <p:spPr>
          <a:xfrm>
            <a:off x="474345" y="3388994"/>
            <a:ext cx="4863465" cy="1242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So lets Run with a Robot AI…..</a:t>
            </a:r>
          </a:p>
        </p:txBody>
      </p:sp>
    </p:spTree>
    <p:extLst>
      <p:ext uri="{BB962C8B-B14F-4D97-AF65-F5344CB8AC3E}">
        <p14:creationId xmlns:p14="http://schemas.microsoft.com/office/powerpoint/2010/main" val="13076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 the Milk Grade Decision with 4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CD85-9F5E-052E-904B-537652F97685}"/>
              </a:ext>
            </a:extLst>
          </p:cNvPr>
          <p:cNvSpPr txBox="1"/>
          <p:nvPr/>
        </p:nvSpPr>
        <p:spPr>
          <a:xfrm>
            <a:off x="874394" y="1411605"/>
            <a:ext cx="10041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Solution Name “Milk Grade”</a:t>
            </a:r>
            <a:r>
              <a:rPr lang="en-US" dirty="0">
                <a:sym typeface="Wingdings" panose="05000000000000000000" pitchFamily="2" charset="2"/>
              </a:rPr>
              <a:t> solution type: Classification Click create solution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74394" y="2399407"/>
            <a:ext cx="48634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milk_quality_train.csv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target. Choose “Grade” as your 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window will pop up asking you run the preliminary analysis or not. Press Yes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Preliminary analysis will run-see result in Confusion matrix chart and Prediction KPI for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land in “build Model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988694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676773" y="2504927"/>
            <a:ext cx="46277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Play with variable to reduce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RF, XGB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Data split Test % 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Retrain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IF happy with accuracy Finalize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will land on Deploy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880859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 Model</a:t>
            </a:r>
          </a:p>
        </p:txBody>
      </p:sp>
    </p:spTree>
    <p:extLst>
      <p:ext uri="{BB962C8B-B14F-4D97-AF65-F5344CB8AC3E}">
        <p14:creationId xmlns:p14="http://schemas.microsoft.com/office/powerpoint/2010/main" val="31705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 the Decision with 4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87505" y="1570732"/>
            <a:ext cx="513038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Add data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new data from CSV source from you computer milk_quality_pred.csv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Result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download as 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Random Forest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XGBoost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“Predict”, prediction will run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you will land in Decision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Data Post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Create Equations by clicking on create custom variable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Action: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Grade = high, sent to storage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Grade = medium, immediate process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Grad  = low, Reject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1001806" y="1320137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579618" y="3926533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Decision Scenario Tab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slider value for different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Do the step until Target or Target desired value is higher or lower or middle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893943" y="3485257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599CE-05FD-B7D4-7BF7-3F9EA04F7DB4}"/>
              </a:ext>
            </a:extLst>
          </p:cNvPr>
          <p:cNvSpPr txBox="1"/>
          <p:nvPr/>
        </p:nvSpPr>
        <p:spPr>
          <a:xfrm>
            <a:off x="6579618" y="1476077"/>
            <a:ext cx="490775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Action_RF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= ["Send to Freezer" if x == "high" else "Reject" if x == "low" else "Require Processing" for x in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["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Grade_RF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"]]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Action_XGB</a:t>
            </a:r>
            <a:r>
              <a:rPr lang="en-US" sz="1400" dirty="0"/>
              <a:t> = ["Send to Freezer" if x == "high" else "Reject" if x == "low" else "Require Processing" for x in </a:t>
            </a:r>
            <a:r>
              <a:rPr lang="en-US" sz="1400" dirty="0" err="1"/>
              <a:t>df</a:t>
            </a:r>
            <a:r>
              <a:rPr lang="en-US" sz="1400" dirty="0"/>
              <a:t>["</a:t>
            </a:r>
            <a:r>
              <a:rPr lang="en-US" sz="1400" dirty="0" err="1"/>
              <a:t>Grade_XGB</a:t>
            </a:r>
            <a:r>
              <a:rPr lang="en-US" sz="1400" dirty="0"/>
              <a:t>"]]</a:t>
            </a:r>
          </a:p>
        </p:txBody>
      </p:sp>
    </p:spTree>
    <p:extLst>
      <p:ext uri="{BB962C8B-B14F-4D97-AF65-F5344CB8AC3E}">
        <p14:creationId xmlns:p14="http://schemas.microsoft.com/office/powerpoint/2010/main" val="7774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12730</TotalTime>
  <Words>495</Words>
  <Application>Microsoft Office PowerPoint</Application>
  <PresentationFormat>Widescreen</PresentationFormat>
  <Paragraphs>77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Arial Black</vt:lpstr>
      <vt:lpstr>Calibri</vt:lpstr>
      <vt:lpstr>Calibri Light</vt:lpstr>
      <vt:lpstr>Montserrat</vt:lpstr>
      <vt:lpstr>Office Theme</vt:lpstr>
      <vt:lpstr> Milk Grade Assessment</vt:lpstr>
      <vt:lpstr>PowerPoint Presentation</vt:lpstr>
      <vt:lpstr>MIST’s target is to help assessing the Milk Grade of different Supplies</vt:lpstr>
      <vt:lpstr>Milk Grade History Data.</vt:lpstr>
      <vt:lpstr>PowerPoint Presentation</vt:lpstr>
      <vt:lpstr>Get the Milk Grade Decision with 4 Steps</vt:lpstr>
      <vt:lpstr>Get the Decision with 4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Value &amp; Business Case</dc:title>
  <dc:creator>IDARE - Khairul</dc:creator>
  <cp:lastModifiedBy>IDARE - Khairul</cp:lastModifiedBy>
  <cp:revision>87</cp:revision>
  <dcterms:created xsi:type="dcterms:W3CDTF">2022-08-03T16:45:50Z</dcterms:created>
  <dcterms:modified xsi:type="dcterms:W3CDTF">2022-09-20T23:37:51Z</dcterms:modified>
</cp:coreProperties>
</file>