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4" r:id="rId3"/>
    <p:sldId id="2597" r:id="rId4"/>
    <p:sldId id="2598" r:id="rId5"/>
    <p:sldId id="2599" r:id="rId6"/>
    <p:sldId id="2500" r:id="rId7"/>
    <p:sldId id="320" r:id="rId8"/>
    <p:sldId id="2601" r:id="rId9"/>
    <p:sldId id="25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93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783" autoAdjust="0"/>
  </p:normalViewPr>
  <p:slideViewPr>
    <p:cSldViewPr snapToGrid="0">
      <p:cViewPr varScale="1">
        <p:scale>
          <a:sx n="67" d="100"/>
          <a:sy n="67" d="100"/>
        </p:scale>
        <p:origin x="130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F6781-6663-49C5-A7D8-EDEB0AD5858E}"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B82C7-28B3-489A-ABBE-0F243A8943D5}" type="slidenum">
              <a:rPr lang="en-US" smtClean="0"/>
              <a:t>‹#›</a:t>
            </a:fld>
            <a:endParaRPr lang="en-US"/>
          </a:p>
        </p:txBody>
      </p:sp>
    </p:spTree>
    <p:extLst>
      <p:ext uri="{BB962C8B-B14F-4D97-AF65-F5344CB8AC3E}">
        <p14:creationId xmlns:p14="http://schemas.microsoft.com/office/powerpoint/2010/main" val="361293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AS Artificial Intelligence got super hyped attention, still many of us are not clear what is it, what it can do for us and the investment on AI is heavy what is the value it is creating for us what will be the return on investment I n other words what is the business value. Next slide</a:t>
            </a:r>
          </a:p>
        </p:txBody>
      </p:sp>
      <p:sp>
        <p:nvSpPr>
          <p:cNvPr id="4" name="Slide Number Placeholder 3"/>
          <p:cNvSpPr>
            <a:spLocks noGrp="1"/>
          </p:cNvSpPr>
          <p:nvPr>
            <p:ph type="sldNum" sz="quarter" idx="5"/>
          </p:nvPr>
        </p:nvSpPr>
        <p:spPr/>
        <p:txBody>
          <a:bodyPr/>
          <a:lstStyle/>
          <a:p>
            <a:fld id="{B8AB82C7-28B3-489A-ABBE-0F243A8943D5}" type="slidenum">
              <a:rPr lang="en-US" smtClean="0"/>
              <a:t>1</a:t>
            </a:fld>
            <a:endParaRPr lang="en-US"/>
          </a:p>
        </p:txBody>
      </p:sp>
    </p:spTree>
    <p:extLst>
      <p:ext uri="{BB962C8B-B14F-4D97-AF65-F5344CB8AC3E}">
        <p14:creationId xmlns:p14="http://schemas.microsoft.com/office/powerpoint/2010/main" val="31499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2</a:t>
            </a:fld>
            <a:endParaRPr lang="en-US"/>
          </a:p>
        </p:txBody>
      </p:sp>
    </p:spTree>
    <p:extLst>
      <p:ext uri="{BB962C8B-B14F-4D97-AF65-F5344CB8AC3E}">
        <p14:creationId xmlns:p14="http://schemas.microsoft.com/office/powerpoint/2010/main" val="3952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FFFF"/>
                </a:solidFill>
              </a:rPr>
              <a:t>Education budget reduced drastically due to increased energy crisis and economic recession, as a result all schools aren’t able to get resources they need for keeping good pass rate</a:t>
            </a:r>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3</a:t>
            </a:fld>
            <a:endParaRPr lang="en-US"/>
          </a:p>
        </p:txBody>
      </p:sp>
    </p:spTree>
    <p:extLst>
      <p:ext uri="{BB962C8B-B14F-4D97-AF65-F5344CB8AC3E}">
        <p14:creationId xmlns:p14="http://schemas.microsoft.com/office/powerpoint/2010/main" val="1316455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AB82C7-28B3-489A-ABBE-0F243A8943D5}" type="slidenum">
              <a:rPr lang="en-US" smtClean="0"/>
              <a:t>5</a:t>
            </a:fld>
            <a:endParaRPr lang="en-US"/>
          </a:p>
        </p:txBody>
      </p:sp>
    </p:spTree>
    <p:extLst>
      <p:ext uri="{BB962C8B-B14F-4D97-AF65-F5344CB8AC3E}">
        <p14:creationId xmlns:p14="http://schemas.microsoft.com/office/powerpoint/2010/main" val="394844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B8AB82C7-28B3-489A-ABBE-0F243A8943D5}" type="slidenum">
              <a:rPr lang="en-US" smtClean="0"/>
              <a:t>6</a:t>
            </a:fld>
            <a:endParaRPr lang="en-US"/>
          </a:p>
        </p:txBody>
      </p:sp>
    </p:spTree>
    <p:extLst>
      <p:ext uri="{BB962C8B-B14F-4D97-AF65-F5344CB8AC3E}">
        <p14:creationId xmlns:p14="http://schemas.microsoft.com/office/powerpoint/2010/main" val="260668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3A80-3EE2-56E0-E536-4D06DD5A3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E06EC7-A653-27E9-BBF8-5B132F86A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F6ACA0-967F-6134-0AA0-F8808DBA7CD8}"/>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5" name="Footer Placeholder 4">
            <a:extLst>
              <a:ext uri="{FF2B5EF4-FFF2-40B4-BE49-F238E27FC236}">
                <a16:creationId xmlns:a16="http://schemas.microsoft.com/office/drawing/2014/main" id="{1B36D17E-760F-84E9-CB60-701A54471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AB66B-027F-F513-CAB7-6D84DD8A933C}"/>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38339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A13E-43D9-EA5F-FD5E-9F24732817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E341D-34EA-B95D-30C3-8C89DA4A6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05D05-7BFD-B723-8298-0505E0A22EC0}"/>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5" name="Footer Placeholder 4">
            <a:extLst>
              <a:ext uri="{FF2B5EF4-FFF2-40B4-BE49-F238E27FC236}">
                <a16:creationId xmlns:a16="http://schemas.microsoft.com/office/drawing/2014/main" id="{6D811AA4-02CE-1BBF-7424-DC737A4B2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EE53D-9DB9-6055-AB45-FACA228FD6E0}"/>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91284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AA38E-E25E-18F1-0792-FC0D3DAA2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74879-038C-E6B9-8D38-850D3C9BF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1ED65-5F8E-1D8B-F8CE-3F25F96250B8}"/>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5" name="Footer Placeholder 4">
            <a:extLst>
              <a:ext uri="{FF2B5EF4-FFF2-40B4-BE49-F238E27FC236}">
                <a16:creationId xmlns:a16="http://schemas.microsoft.com/office/drawing/2014/main" id="{C5AA633D-D19C-F00C-5B1C-A8E2BE3D4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B686-641E-1AB4-9F96-2DC4D547D244}"/>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28497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8C8E-C367-CC4B-1549-9986B7509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B5E77-B141-D86E-B3BB-106590329B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94F45-0E95-D335-080F-1F66B837D4F2}"/>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5" name="Footer Placeholder 4">
            <a:extLst>
              <a:ext uri="{FF2B5EF4-FFF2-40B4-BE49-F238E27FC236}">
                <a16:creationId xmlns:a16="http://schemas.microsoft.com/office/drawing/2014/main" id="{B0C42889-0023-DF5F-0CEC-45E9B86B1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D07B6-6C75-9CC8-FE43-551D0BAD7C39}"/>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9958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4B6E-E725-096F-6406-12DC73771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7F248-69AA-6192-57E1-6314BE6C4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D61EA9-94E4-3E6E-1B64-22FDC00C9C9C}"/>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5" name="Footer Placeholder 4">
            <a:extLst>
              <a:ext uri="{FF2B5EF4-FFF2-40B4-BE49-F238E27FC236}">
                <a16:creationId xmlns:a16="http://schemas.microsoft.com/office/drawing/2014/main" id="{074F68EB-6814-6663-90FF-384C8F6D5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55E79-329E-87AD-468D-653CE1E63E12}"/>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66189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AD20-8350-5146-E09A-79FE857DC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99D8B-3BE5-19CC-4CA8-CB4D2D255F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E1BDF-0373-E0A5-D3BB-647CC5AB1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D6DBBC-600D-E12C-5EC0-074BB90A64B5}"/>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6" name="Footer Placeholder 5">
            <a:extLst>
              <a:ext uri="{FF2B5EF4-FFF2-40B4-BE49-F238E27FC236}">
                <a16:creationId xmlns:a16="http://schemas.microsoft.com/office/drawing/2014/main" id="{8CCC331B-45E1-BFB8-C219-AF01C2390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5393-588C-69EF-5F40-21661B5318E5}"/>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190402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C771-36BC-5369-70CD-6A11D00F98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1FFB70-96EB-F68C-3BD3-E10866B77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6EE2D-99D3-8082-DFE4-F695F91F7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19074-3C29-AFED-673D-03F19A7C3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3D9AD-32F3-A510-5A07-6A1C3893D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076EF-0A16-4437-AB32-10496C0C88DF}"/>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8" name="Footer Placeholder 7">
            <a:extLst>
              <a:ext uri="{FF2B5EF4-FFF2-40B4-BE49-F238E27FC236}">
                <a16:creationId xmlns:a16="http://schemas.microsoft.com/office/drawing/2014/main" id="{5E976115-9D4A-AE8D-C66F-615E0AE21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9DAFA-B2FD-2984-4E76-3A6EE5DBF20B}"/>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370725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EC13-CE44-381C-B373-734956230C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B03AC-7E21-699C-EE32-794D7FF5C5B8}"/>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4" name="Footer Placeholder 3">
            <a:extLst>
              <a:ext uri="{FF2B5EF4-FFF2-40B4-BE49-F238E27FC236}">
                <a16:creationId xmlns:a16="http://schemas.microsoft.com/office/drawing/2014/main" id="{F45DFB66-234C-54CD-865F-4CDE29B06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554B3-5917-5299-A005-46002040662B}"/>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304556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ACB6D-BD20-236E-BE23-32D2CAC5DFEA}"/>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3" name="Footer Placeholder 2">
            <a:extLst>
              <a:ext uri="{FF2B5EF4-FFF2-40B4-BE49-F238E27FC236}">
                <a16:creationId xmlns:a16="http://schemas.microsoft.com/office/drawing/2014/main" id="{0395292B-D4CA-6B79-526F-5D3F41FFDB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75C130-0CC3-5F0C-F1BA-0EE45CCB834A}"/>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6326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2FC1-2282-5CBF-7139-3E3EAB0CB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4503DE-F0A2-17BF-E014-0EE8387E2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A389A-1A19-4577-DA01-6F468327C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C6CA8-C15C-F1C6-1A30-75DF36C863ED}"/>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6" name="Footer Placeholder 5">
            <a:extLst>
              <a:ext uri="{FF2B5EF4-FFF2-40B4-BE49-F238E27FC236}">
                <a16:creationId xmlns:a16="http://schemas.microsoft.com/office/drawing/2014/main" id="{E0AEEB9B-47EB-2940-47DD-B4191870B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0AA2B-0B76-34B0-3D45-B695DD86A0BC}"/>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250412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6D38-FD6E-02BA-EADD-99F46A52E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C3057-B64F-2E42-3BBB-07C223EDAE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D84D08-EBC7-C0CC-7963-971BE56FD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8255F-E90F-93A2-30EA-B02FAA2999E5}"/>
              </a:ext>
            </a:extLst>
          </p:cNvPr>
          <p:cNvSpPr>
            <a:spLocks noGrp="1"/>
          </p:cNvSpPr>
          <p:nvPr>
            <p:ph type="dt" sz="half" idx="10"/>
          </p:nvPr>
        </p:nvSpPr>
        <p:spPr/>
        <p:txBody>
          <a:bodyPr/>
          <a:lstStyle/>
          <a:p>
            <a:fld id="{F68C36FD-3E8C-4BFB-8105-C3FA5F5CF384}" type="datetimeFigureOut">
              <a:rPr lang="en-US" smtClean="0"/>
              <a:t>9/22/2022</a:t>
            </a:fld>
            <a:endParaRPr lang="en-US"/>
          </a:p>
        </p:txBody>
      </p:sp>
      <p:sp>
        <p:nvSpPr>
          <p:cNvPr id="6" name="Footer Placeholder 5">
            <a:extLst>
              <a:ext uri="{FF2B5EF4-FFF2-40B4-BE49-F238E27FC236}">
                <a16:creationId xmlns:a16="http://schemas.microsoft.com/office/drawing/2014/main" id="{C7A70BA4-1425-0BA7-35E2-93D9AE61B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54342-B504-336F-DCF1-ABB7D51C1E2A}"/>
              </a:ext>
            </a:extLst>
          </p:cNvPr>
          <p:cNvSpPr>
            <a:spLocks noGrp="1"/>
          </p:cNvSpPr>
          <p:nvPr>
            <p:ph type="sldNum" sz="quarter" idx="12"/>
          </p:nvPr>
        </p:nvSpPr>
        <p:spPr/>
        <p:txBody>
          <a:bodyPr/>
          <a:lstStyle/>
          <a:p>
            <a:fld id="{FAB30D97-3FC8-4613-B8AE-1CD514FDABBA}" type="slidenum">
              <a:rPr lang="en-US" smtClean="0"/>
              <a:t>‹#›</a:t>
            </a:fld>
            <a:endParaRPr lang="en-US"/>
          </a:p>
        </p:txBody>
      </p:sp>
    </p:spTree>
    <p:extLst>
      <p:ext uri="{BB962C8B-B14F-4D97-AF65-F5344CB8AC3E}">
        <p14:creationId xmlns:p14="http://schemas.microsoft.com/office/powerpoint/2010/main" val="88208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9ABD-BC63-8578-C3B6-E32D6AA77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DFDA9-3746-AB3B-5003-BD788E80F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4DDFC-F189-2F59-9138-DBE173B73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C36FD-3E8C-4BFB-8105-C3FA5F5CF384}" type="datetimeFigureOut">
              <a:rPr lang="en-US" smtClean="0"/>
              <a:t>9/22/2022</a:t>
            </a:fld>
            <a:endParaRPr lang="en-US"/>
          </a:p>
        </p:txBody>
      </p:sp>
      <p:sp>
        <p:nvSpPr>
          <p:cNvPr id="5" name="Footer Placeholder 4">
            <a:extLst>
              <a:ext uri="{FF2B5EF4-FFF2-40B4-BE49-F238E27FC236}">
                <a16:creationId xmlns:a16="http://schemas.microsoft.com/office/drawing/2014/main" id="{9D33DB71-3E89-A235-DB58-2EDC99E34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3D8F2B-5646-0E62-3A3B-5482FF553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30D97-3FC8-4613-B8AE-1CD514FDABBA}" type="slidenum">
              <a:rPr lang="en-US" smtClean="0"/>
              <a:t>‹#›</a:t>
            </a:fld>
            <a:endParaRPr lang="en-US"/>
          </a:p>
        </p:txBody>
      </p:sp>
    </p:spTree>
    <p:extLst>
      <p:ext uri="{BB962C8B-B14F-4D97-AF65-F5344CB8AC3E}">
        <p14:creationId xmlns:p14="http://schemas.microsoft.com/office/powerpoint/2010/main" val="83529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32C3-2FBE-CBB5-4E11-A518A72DEF2B}"/>
              </a:ext>
            </a:extLst>
          </p:cNvPr>
          <p:cNvSpPr>
            <a:spLocks noGrp="1"/>
          </p:cNvSpPr>
          <p:nvPr>
            <p:ph type="ctrTitle"/>
          </p:nvPr>
        </p:nvSpPr>
        <p:spPr>
          <a:xfrm>
            <a:off x="912629" y="1371600"/>
            <a:ext cx="4543494" cy="2696866"/>
          </a:xfrm>
        </p:spPr>
        <p:txBody>
          <a:bodyPr>
            <a:normAutofit fontScale="90000"/>
          </a:bodyPr>
          <a:lstStyle/>
          <a:p>
            <a:br>
              <a:rPr lang="en-US" dirty="0">
                <a:solidFill>
                  <a:schemeClr val="bg1"/>
                </a:solidFill>
              </a:rPr>
            </a:br>
            <a:r>
              <a:rPr lang="en-US" dirty="0">
                <a:solidFill>
                  <a:schemeClr val="bg1"/>
                </a:solidFill>
              </a:rPr>
              <a:t>School Resource Planning</a:t>
            </a:r>
          </a:p>
        </p:txBody>
      </p:sp>
      <p:sp>
        <p:nvSpPr>
          <p:cNvPr id="3" name="Subtitle 2">
            <a:extLst>
              <a:ext uri="{FF2B5EF4-FFF2-40B4-BE49-F238E27FC236}">
                <a16:creationId xmlns:a16="http://schemas.microsoft.com/office/drawing/2014/main" id="{BB1B3331-10FE-5127-255D-416F1281A0C1}"/>
              </a:ext>
            </a:extLst>
          </p:cNvPr>
          <p:cNvSpPr>
            <a:spLocks noGrp="1"/>
          </p:cNvSpPr>
          <p:nvPr>
            <p:ph type="subTitle" idx="1"/>
          </p:nvPr>
        </p:nvSpPr>
        <p:spPr>
          <a:xfrm>
            <a:off x="145073" y="4584879"/>
            <a:ext cx="6255727" cy="1287887"/>
          </a:xfrm>
        </p:spPr>
        <p:txBody>
          <a:bodyPr>
            <a:normAutofit/>
          </a:bodyPr>
          <a:lstStyle/>
          <a:p>
            <a:r>
              <a:rPr lang="en-US" sz="2600" dirty="0">
                <a:solidFill>
                  <a:schemeClr val="bg1"/>
                </a:solidFill>
              </a:rPr>
              <a:t>Problem type: Regression</a:t>
            </a:r>
            <a:endParaRPr lang="en-US" dirty="0">
              <a:solidFill>
                <a:schemeClr val="bg1"/>
              </a:solidFill>
            </a:endParaRPr>
          </a:p>
        </p:txBody>
      </p:sp>
      <p:pic>
        <p:nvPicPr>
          <p:cNvPr id="21" name="Picture 3">
            <a:extLst>
              <a:ext uri="{FF2B5EF4-FFF2-40B4-BE49-F238E27FC236}">
                <a16:creationId xmlns:a16="http://schemas.microsoft.com/office/drawing/2014/main" id="{96DC0D22-7A26-B939-9AAB-F62EBEDDB62A}"/>
              </a:ext>
            </a:extLst>
          </p:cNvPr>
          <p:cNvPicPr>
            <a:picLocks noChangeAspect="1"/>
          </p:cNvPicPr>
          <p:nvPr/>
        </p:nvPicPr>
        <p:blipFill rotWithShape="1">
          <a:blip r:embed="rId3">
            <a:extLst>
              <a:ext uri="{28A0092B-C50C-407E-A947-70E740481C1C}">
                <a14:useLocalDpi xmlns:a14="http://schemas.microsoft.com/office/drawing/2010/main" val="0"/>
              </a:ext>
            </a:extLst>
          </a:blip>
          <a:srcRect l="25167" r="25167"/>
          <a:stretch/>
        </p:blipFill>
        <p:spPr>
          <a:xfrm>
            <a:off x="6515100" y="10"/>
            <a:ext cx="5676900" cy="6857990"/>
          </a:xfrm>
          <a:prstGeom prst="rect">
            <a:avLst/>
          </a:prstGeom>
        </p:spPr>
      </p:pic>
    </p:spTree>
    <p:extLst>
      <p:ext uri="{BB962C8B-B14F-4D97-AF65-F5344CB8AC3E}">
        <p14:creationId xmlns:p14="http://schemas.microsoft.com/office/powerpoint/2010/main" val="371940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7AA036-6D94-8682-1043-4E71DB813A1E}"/>
              </a:ext>
            </a:extLst>
          </p:cNvPr>
          <p:cNvPicPr>
            <a:picLocks noChangeAspect="1"/>
          </p:cNvPicPr>
          <p:nvPr/>
        </p:nvPicPr>
        <p:blipFill rotWithShape="1">
          <a:blip r:embed="rId3">
            <a:alphaModFix amt="35000"/>
          </a:blip>
          <a:srcRect t="2531" r="-2" b="19119"/>
          <a:stretch/>
        </p:blipFill>
        <p:spPr>
          <a:xfrm>
            <a:off x="20" y="0"/>
            <a:ext cx="12191980" cy="6857999"/>
          </a:xfrm>
          <a:prstGeom prst="rect">
            <a:avLst/>
          </a:prstGeom>
        </p:spPr>
      </p:pic>
      <p:sp>
        <p:nvSpPr>
          <p:cNvPr id="3" name="TextBox 2">
            <a:extLst>
              <a:ext uri="{FF2B5EF4-FFF2-40B4-BE49-F238E27FC236}">
                <a16:creationId xmlns:a16="http://schemas.microsoft.com/office/drawing/2014/main" id="{59DB778E-31A5-4A6A-5522-C50F287CE5B5}"/>
              </a:ext>
            </a:extLst>
          </p:cNvPr>
          <p:cNvSpPr txBox="1"/>
          <p:nvPr/>
        </p:nvSpPr>
        <p:spPr>
          <a:xfrm>
            <a:off x="715846" y="668654"/>
            <a:ext cx="3313164" cy="2014523"/>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Problem Statement</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BEA3D2F-2EF4-BD96-A61B-8996C184BC94}"/>
              </a:ext>
            </a:extLst>
          </p:cNvPr>
          <p:cNvSpPr txBox="1"/>
          <p:nvPr/>
        </p:nvSpPr>
        <p:spPr>
          <a:xfrm>
            <a:off x="6219239" y="297209"/>
            <a:ext cx="5744685" cy="642934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400" b="1" dirty="0">
                <a:solidFill>
                  <a:srgbClr val="00FFFF"/>
                </a:solidFill>
              </a:rPr>
              <a:t>Quality of education reduced drastically as School’s pass rate low.</a:t>
            </a:r>
          </a:p>
          <a:p>
            <a:pPr marL="342900" indent="-228600">
              <a:lnSpc>
                <a:spcPct val="90000"/>
              </a:lnSpc>
              <a:spcAft>
                <a:spcPts val="600"/>
              </a:spcAft>
              <a:buFont typeface="Arial" panose="020B0604020202020204" pitchFamily="34" charset="0"/>
              <a:buChar char="•"/>
            </a:pPr>
            <a:r>
              <a:rPr lang="en-US" sz="2000" dirty="0">
                <a:solidFill>
                  <a:srgbClr val="FFFFFF"/>
                </a:solidFill>
              </a:rPr>
              <a:t>Education ministry employed highly experienced strategists to improve it. The recommended to make easy questions to improve pass rate. </a:t>
            </a:r>
          </a:p>
          <a:p>
            <a:pPr marL="342900" indent="-228600">
              <a:lnSpc>
                <a:spcPct val="90000"/>
              </a:lnSpc>
              <a:spcAft>
                <a:spcPts val="600"/>
              </a:spcAft>
              <a:buFont typeface="Arial" panose="020B0604020202020204" pitchFamily="34" charset="0"/>
              <a:buChar char="•"/>
            </a:pPr>
            <a:r>
              <a:rPr lang="en-US" sz="2400" b="1" dirty="0">
                <a:solidFill>
                  <a:srgbClr val="00FFFF"/>
                </a:solidFill>
              </a:rPr>
              <a:t>Quality of education got even worse though School’s pass rate is high.</a:t>
            </a: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a:p>
            <a:pPr marL="342900" indent="-228600">
              <a:lnSpc>
                <a:spcPct val="90000"/>
              </a:lnSpc>
              <a:spcAft>
                <a:spcPts val="600"/>
              </a:spcAft>
              <a:buFont typeface="Arial" panose="020B0604020202020204" pitchFamily="34" charset="0"/>
              <a:buChar char="•"/>
            </a:pPr>
            <a:r>
              <a:rPr lang="en-US" sz="2000" dirty="0">
                <a:solidFill>
                  <a:srgbClr val="FFFFFF"/>
                </a:solidFill>
              </a:rPr>
              <a:t>Supporting all schools with that high resources requires huge budgets, which is impossible to justify for approval in this economic crisis.</a:t>
            </a:r>
          </a:p>
          <a:p>
            <a:pPr marL="342900"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3AF9D8B4-92AC-5ED8-8F38-2D3F8101433B}"/>
              </a:ext>
            </a:extLst>
          </p:cNvPr>
          <p:cNvSpPr txBox="1"/>
          <p:nvPr/>
        </p:nvSpPr>
        <p:spPr>
          <a:xfrm>
            <a:off x="456213" y="2533634"/>
            <a:ext cx="3800934" cy="2985433"/>
          </a:xfrm>
          <a:prstGeom prst="rect">
            <a:avLst/>
          </a:prstGeom>
          <a:noFill/>
        </p:spPr>
        <p:txBody>
          <a:bodyPr wrap="square" rtlCol="0">
            <a:spAutoFit/>
          </a:bodyPr>
          <a:lstStyle/>
          <a:p>
            <a:r>
              <a:rPr lang="en-US" sz="2400" b="1" dirty="0">
                <a:solidFill>
                  <a:srgbClr val="00FFFF"/>
                </a:solidFill>
              </a:rPr>
              <a:t>How to Plan resources for next school year so that</a:t>
            </a:r>
          </a:p>
          <a:p>
            <a:pPr marL="285750" indent="-285750">
              <a:buFont typeface="Arial" panose="020B0604020202020204" pitchFamily="34" charset="0"/>
              <a:buChar char="•"/>
            </a:pPr>
            <a:r>
              <a:rPr lang="en-US" sz="2000" dirty="0">
                <a:solidFill>
                  <a:srgbClr val="00FFFF"/>
                </a:solidFill>
              </a:rPr>
              <a:t>Distribute the resources where it is needed</a:t>
            </a:r>
          </a:p>
          <a:p>
            <a:pPr marL="285750" indent="-285750">
              <a:buFont typeface="Arial" panose="020B0604020202020204" pitchFamily="34" charset="0"/>
              <a:buChar char="•"/>
            </a:pPr>
            <a:r>
              <a:rPr lang="en-US" sz="2000" dirty="0">
                <a:solidFill>
                  <a:srgbClr val="00FFFF"/>
                </a:solidFill>
              </a:rPr>
              <a:t>Justify a Budget based on Valid estimation so that funding got approved</a:t>
            </a:r>
          </a:p>
          <a:p>
            <a:pPr marL="285750" indent="-285750">
              <a:buFont typeface="Arial" panose="020B0604020202020204" pitchFamily="34" charset="0"/>
              <a:buChar char="•"/>
            </a:pPr>
            <a:r>
              <a:rPr lang="en-US" sz="2000" dirty="0">
                <a:solidFill>
                  <a:srgbClr val="00FFFF"/>
                </a:solidFill>
              </a:rPr>
              <a:t>Quality of education get better without compromising pass rate</a:t>
            </a:r>
          </a:p>
        </p:txBody>
      </p:sp>
      <p:pic>
        <p:nvPicPr>
          <p:cNvPr id="1026" name="Picture 2">
            <a:extLst>
              <a:ext uri="{FF2B5EF4-FFF2-40B4-BE49-F238E27FC236}">
                <a16:creationId xmlns:a16="http://schemas.microsoft.com/office/drawing/2014/main" id="{FC621A86-9094-1610-4458-ACCDE7499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900" y="3048595"/>
            <a:ext cx="4025865" cy="226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5258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fade">
                                      <p:cBhvr>
                                        <p:cTn id="2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0879-1366-E507-8785-47C64F774385}"/>
              </a:ext>
            </a:extLst>
          </p:cNvPr>
          <p:cNvSpPr>
            <a:spLocks noGrp="1"/>
          </p:cNvSpPr>
          <p:nvPr>
            <p:ph type="title"/>
          </p:nvPr>
        </p:nvSpPr>
        <p:spPr>
          <a:xfrm>
            <a:off x="838200" y="365126"/>
            <a:ext cx="10515600" cy="775186"/>
          </a:xfrm>
        </p:spPr>
        <p:txBody>
          <a:bodyPr>
            <a:normAutofit/>
          </a:bodyPr>
          <a:lstStyle/>
          <a:p>
            <a:r>
              <a:rPr lang="en-US" sz="4400" b="1" dirty="0">
                <a:solidFill>
                  <a:srgbClr val="C00000"/>
                </a:solidFill>
              </a:rPr>
              <a:t>Let’s find root cause of the problem and Target</a:t>
            </a:r>
          </a:p>
        </p:txBody>
      </p:sp>
      <p:sp>
        <p:nvSpPr>
          <p:cNvPr id="3" name="TextBox 2">
            <a:extLst>
              <a:ext uri="{FF2B5EF4-FFF2-40B4-BE49-F238E27FC236}">
                <a16:creationId xmlns:a16="http://schemas.microsoft.com/office/drawing/2014/main" id="{5AFBC248-5A2A-F54B-1472-F2C8C966C1DA}"/>
              </a:ext>
            </a:extLst>
          </p:cNvPr>
          <p:cNvSpPr txBox="1"/>
          <p:nvPr/>
        </p:nvSpPr>
        <p:spPr>
          <a:xfrm>
            <a:off x="2378510" y="1072397"/>
            <a:ext cx="2549658" cy="400110"/>
          </a:xfrm>
          <a:prstGeom prst="rect">
            <a:avLst/>
          </a:prstGeom>
          <a:noFill/>
        </p:spPr>
        <p:txBody>
          <a:bodyPr wrap="square" rtlCol="0">
            <a:spAutoFit/>
          </a:bodyPr>
          <a:lstStyle/>
          <a:p>
            <a:r>
              <a:rPr lang="en-US" sz="2000" b="1" dirty="0">
                <a:solidFill>
                  <a:srgbClr val="FF0000"/>
                </a:solidFill>
              </a:rPr>
              <a:t>Education Quality Bad</a:t>
            </a:r>
          </a:p>
        </p:txBody>
      </p:sp>
      <p:sp>
        <p:nvSpPr>
          <p:cNvPr id="5" name="TextBox 4">
            <a:extLst>
              <a:ext uri="{FF2B5EF4-FFF2-40B4-BE49-F238E27FC236}">
                <a16:creationId xmlns:a16="http://schemas.microsoft.com/office/drawing/2014/main" id="{0E1D3645-B628-D94B-7609-4110FC02D0CD}"/>
              </a:ext>
            </a:extLst>
          </p:cNvPr>
          <p:cNvSpPr txBox="1"/>
          <p:nvPr/>
        </p:nvSpPr>
        <p:spPr>
          <a:xfrm>
            <a:off x="3086785" y="1496698"/>
            <a:ext cx="566555" cy="276999"/>
          </a:xfrm>
          <a:prstGeom prst="rect">
            <a:avLst/>
          </a:prstGeom>
          <a:noFill/>
        </p:spPr>
        <p:txBody>
          <a:bodyPr wrap="square" rtlCol="0">
            <a:spAutoFit/>
          </a:bodyPr>
          <a:lstStyle/>
          <a:p>
            <a:r>
              <a:rPr lang="en-US" sz="1200" dirty="0"/>
              <a:t>Why?</a:t>
            </a:r>
          </a:p>
        </p:txBody>
      </p:sp>
      <p:sp>
        <p:nvSpPr>
          <p:cNvPr id="12" name="TextBox 11">
            <a:extLst>
              <a:ext uri="{FF2B5EF4-FFF2-40B4-BE49-F238E27FC236}">
                <a16:creationId xmlns:a16="http://schemas.microsoft.com/office/drawing/2014/main" id="{0D705225-4EAE-19B0-044C-80FC5C3ED866}"/>
              </a:ext>
            </a:extLst>
          </p:cNvPr>
          <p:cNvSpPr txBox="1"/>
          <p:nvPr/>
        </p:nvSpPr>
        <p:spPr>
          <a:xfrm>
            <a:off x="2862319" y="1846924"/>
            <a:ext cx="1658034" cy="307777"/>
          </a:xfrm>
          <a:prstGeom prst="rect">
            <a:avLst/>
          </a:prstGeom>
          <a:noFill/>
        </p:spPr>
        <p:txBody>
          <a:bodyPr wrap="square" rtlCol="0">
            <a:spAutoFit/>
          </a:bodyPr>
          <a:lstStyle/>
          <a:p>
            <a:r>
              <a:rPr lang="en-US" sz="1400" b="1" dirty="0"/>
              <a:t>Resource Shortage</a:t>
            </a:r>
          </a:p>
        </p:txBody>
      </p:sp>
      <p:sp>
        <p:nvSpPr>
          <p:cNvPr id="15" name="TextBox 14">
            <a:extLst>
              <a:ext uri="{FF2B5EF4-FFF2-40B4-BE49-F238E27FC236}">
                <a16:creationId xmlns:a16="http://schemas.microsoft.com/office/drawing/2014/main" id="{5B125029-5CA5-FAC5-7D98-71B359D16BD4}"/>
              </a:ext>
            </a:extLst>
          </p:cNvPr>
          <p:cNvSpPr txBox="1"/>
          <p:nvPr/>
        </p:nvSpPr>
        <p:spPr>
          <a:xfrm>
            <a:off x="3086784" y="2182132"/>
            <a:ext cx="566555" cy="276999"/>
          </a:xfrm>
          <a:prstGeom prst="rect">
            <a:avLst/>
          </a:prstGeom>
          <a:noFill/>
        </p:spPr>
        <p:txBody>
          <a:bodyPr wrap="square" rtlCol="0">
            <a:spAutoFit/>
          </a:bodyPr>
          <a:lstStyle/>
          <a:p>
            <a:r>
              <a:rPr lang="en-US" sz="1200" dirty="0"/>
              <a:t>Why?</a:t>
            </a:r>
          </a:p>
        </p:txBody>
      </p:sp>
      <p:cxnSp>
        <p:nvCxnSpPr>
          <p:cNvPr id="16" name="Straight Arrow Connector 15">
            <a:extLst>
              <a:ext uri="{FF2B5EF4-FFF2-40B4-BE49-F238E27FC236}">
                <a16:creationId xmlns:a16="http://schemas.microsoft.com/office/drawing/2014/main" id="{0ACF09BE-D925-D456-542D-DD87481B3629}"/>
              </a:ext>
            </a:extLst>
          </p:cNvPr>
          <p:cNvCxnSpPr>
            <a:cxnSpLocks/>
          </p:cNvCxnSpPr>
          <p:nvPr/>
        </p:nvCxnSpPr>
        <p:spPr>
          <a:xfrm>
            <a:off x="3593216" y="2162015"/>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A95F42-5520-BDE0-469D-C75D516D882E}"/>
              </a:ext>
            </a:extLst>
          </p:cNvPr>
          <p:cNvSpPr txBox="1"/>
          <p:nvPr/>
        </p:nvSpPr>
        <p:spPr>
          <a:xfrm>
            <a:off x="2600794" y="2532358"/>
            <a:ext cx="1978591" cy="307777"/>
          </a:xfrm>
          <a:prstGeom prst="rect">
            <a:avLst/>
          </a:prstGeom>
          <a:noFill/>
        </p:spPr>
        <p:txBody>
          <a:bodyPr wrap="square" rtlCol="0">
            <a:spAutoFit/>
          </a:bodyPr>
          <a:lstStyle/>
          <a:p>
            <a:pPr algn="ctr"/>
            <a:r>
              <a:rPr lang="en-US" sz="1400" dirty="0"/>
              <a:t>Not enough funding</a:t>
            </a:r>
          </a:p>
        </p:txBody>
      </p:sp>
      <p:sp>
        <p:nvSpPr>
          <p:cNvPr id="60" name="Oval 59">
            <a:extLst>
              <a:ext uri="{FF2B5EF4-FFF2-40B4-BE49-F238E27FC236}">
                <a16:creationId xmlns:a16="http://schemas.microsoft.com/office/drawing/2014/main" id="{5E55C06C-0F8B-AE0D-77BF-D4AEDBE8619A}"/>
              </a:ext>
            </a:extLst>
          </p:cNvPr>
          <p:cNvSpPr/>
          <p:nvPr/>
        </p:nvSpPr>
        <p:spPr>
          <a:xfrm>
            <a:off x="1111068" y="5081473"/>
            <a:ext cx="2534883" cy="737809"/>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C5A5281-1966-428D-FC13-4BD0F6A1E6B9}"/>
              </a:ext>
            </a:extLst>
          </p:cNvPr>
          <p:cNvSpPr txBox="1"/>
          <p:nvPr/>
        </p:nvSpPr>
        <p:spPr>
          <a:xfrm>
            <a:off x="2699121" y="6137725"/>
            <a:ext cx="1618351" cy="369332"/>
          </a:xfrm>
          <a:prstGeom prst="rect">
            <a:avLst/>
          </a:prstGeom>
          <a:noFill/>
        </p:spPr>
        <p:txBody>
          <a:bodyPr wrap="square" rtlCol="0">
            <a:spAutoFit/>
          </a:bodyPr>
          <a:lstStyle/>
          <a:p>
            <a:pPr algn="ctr"/>
            <a:r>
              <a:rPr lang="en-US" b="1" dirty="0">
                <a:solidFill>
                  <a:srgbClr val="C00000"/>
                </a:solidFill>
              </a:rPr>
              <a:t>Root Cause</a:t>
            </a:r>
            <a:endParaRPr lang="en-US" b="1" dirty="0">
              <a:solidFill>
                <a:srgbClr val="00B0F0"/>
              </a:solidFill>
            </a:endParaRPr>
          </a:p>
        </p:txBody>
      </p:sp>
      <p:sp>
        <p:nvSpPr>
          <p:cNvPr id="66" name="TextBox 65">
            <a:extLst>
              <a:ext uri="{FF2B5EF4-FFF2-40B4-BE49-F238E27FC236}">
                <a16:creationId xmlns:a16="http://schemas.microsoft.com/office/drawing/2014/main" id="{F7EB747D-C3BA-1E4C-E7DC-7AAC63A08CE6}"/>
              </a:ext>
            </a:extLst>
          </p:cNvPr>
          <p:cNvSpPr txBox="1"/>
          <p:nvPr/>
        </p:nvSpPr>
        <p:spPr>
          <a:xfrm>
            <a:off x="6475424" y="2190590"/>
            <a:ext cx="2819625" cy="584775"/>
          </a:xfrm>
          <a:prstGeom prst="rect">
            <a:avLst/>
          </a:prstGeom>
          <a:noFill/>
        </p:spPr>
        <p:txBody>
          <a:bodyPr wrap="square" rtlCol="0">
            <a:spAutoFit/>
          </a:bodyPr>
          <a:lstStyle/>
          <a:p>
            <a:r>
              <a:rPr lang="en-US" sz="3200" b="1" dirty="0"/>
              <a:t>Solution is</a:t>
            </a:r>
          </a:p>
        </p:txBody>
      </p:sp>
      <p:sp>
        <p:nvSpPr>
          <p:cNvPr id="67" name="TextBox 66">
            <a:extLst>
              <a:ext uri="{FF2B5EF4-FFF2-40B4-BE49-F238E27FC236}">
                <a16:creationId xmlns:a16="http://schemas.microsoft.com/office/drawing/2014/main" id="{0E894B9F-DA84-7C1A-C06B-7265504DF8E2}"/>
              </a:ext>
            </a:extLst>
          </p:cNvPr>
          <p:cNvSpPr txBox="1"/>
          <p:nvPr/>
        </p:nvSpPr>
        <p:spPr>
          <a:xfrm>
            <a:off x="6484838" y="2753995"/>
            <a:ext cx="5366385" cy="1569660"/>
          </a:xfrm>
          <a:prstGeom prst="rect">
            <a:avLst/>
          </a:prstGeom>
          <a:noFill/>
        </p:spPr>
        <p:txBody>
          <a:bodyPr wrap="square" rtlCol="0">
            <a:spAutoFit/>
          </a:bodyPr>
          <a:lstStyle/>
          <a:p>
            <a:r>
              <a:rPr lang="en-US" sz="2400" dirty="0"/>
              <a:t>So Education ministry need to know, </a:t>
            </a:r>
          </a:p>
          <a:p>
            <a:pPr marL="285750" indent="-285750">
              <a:buFont typeface="Arial" panose="020B0604020202020204" pitchFamily="34" charset="0"/>
              <a:buChar char="•"/>
            </a:pPr>
            <a:r>
              <a:rPr lang="en-US" dirty="0"/>
              <a:t>List of schools that may face high failure rate</a:t>
            </a:r>
          </a:p>
          <a:p>
            <a:pPr marL="742950" lvl="1" indent="-285750">
              <a:buFont typeface="Arial" panose="020B0604020202020204" pitchFamily="34" charset="0"/>
              <a:buChar char="•"/>
            </a:pPr>
            <a:r>
              <a:rPr lang="en-US" dirty="0"/>
              <a:t>Target: Probable Pass or Fail percentage</a:t>
            </a:r>
          </a:p>
          <a:p>
            <a:pPr marL="285750" indent="-285750">
              <a:buFont typeface="Arial" panose="020B0604020202020204" pitchFamily="34" charset="0"/>
              <a:buChar char="•"/>
            </a:pPr>
            <a:r>
              <a:rPr lang="en-US" dirty="0"/>
              <a:t>Required list of extra resources to meet target pass rate for individual school</a:t>
            </a:r>
          </a:p>
        </p:txBody>
      </p:sp>
      <p:cxnSp>
        <p:nvCxnSpPr>
          <p:cNvPr id="6" name="Straight Arrow Connector 5">
            <a:extLst>
              <a:ext uri="{FF2B5EF4-FFF2-40B4-BE49-F238E27FC236}">
                <a16:creationId xmlns:a16="http://schemas.microsoft.com/office/drawing/2014/main" id="{7418386A-F221-6DB0-FDD9-660F2C7F64C1}"/>
              </a:ext>
            </a:extLst>
          </p:cNvPr>
          <p:cNvCxnSpPr>
            <a:stCxn id="3" idx="2"/>
          </p:cNvCxnSpPr>
          <p:nvPr/>
        </p:nvCxnSpPr>
        <p:spPr>
          <a:xfrm>
            <a:off x="3653339" y="1472507"/>
            <a:ext cx="0" cy="42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A70E4EF-E376-AD99-B82E-9BC2E401F8D6}"/>
              </a:ext>
            </a:extLst>
          </p:cNvPr>
          <p:cNvSpPr txBox="1"/>
          <p:nvPr/>
        </p:nvSpPr>
        <p:spPr>
          <a:xfrm>
            <a:off x="3086784" y="2869889"/>
            <a:ext cx="566555" cy="276999"/>
          </a:xfrm>
          <a:prstGeom prst="rect">
            <a:avLst/>
          </a:prstGeom>
          <a:noFill/>
        </p:spPr>
        <p:txBody>
          <a:bodyPr wrap="square" rtlCol="0">
            <a:spAutoFit/>
          </a:bodyPr>
          <a:lstStyle/>
          <a:p>
            <a:r>
              <a:rPr lang="en-US" sz="1200" dirty="0"/>
              <a:t>Why?</a:t>
            </a:r>
          </a:p>
        </p:txBody>
      </p:sp>
      <p:cxnSp>
        <p:nvCxnSpPr>
          <p:cNvPr id="29" name="Straight Arrow Connector 28">
            <a:extLst>
              <a:ext uri="{FF2B5EF4-FFF2-40B4-BE49-F238E27FC236}">
                <a16:creationId xmlns:a16="http://schemas.microsoft.com/office/drawing/2014/main" id="{E0EF5300-0AE0-EFF7-3114-7E49E85803F8}"/>
              </a:ext>
            </a:extLst>
          </p:cNvPr>
          <p:cNvCxnSpPr>
            <a:cxnSpLocks/>
          </p:cNvCxnSpPr>
          <p:nvPr/>
        </p:nvCxnSpPr>
        <p:spPr>
          <a:xfrm>
            <a:off x="3593216" y="2849772"/>
            <a:ext cx="0" cy="435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D7D0159-75A3-BC5C-2A5C-6E4224ED0A58}"/>
              </a:ext>
            </a:extLst>
          </p:cNvPr>
          <p:cNvSpPr txBox="1"/>
          <p:nvPr/>
        </p:nvSpPr>
        <p:spPr>
          <a:xfrm>
            <a:off x="1150786" y="3417700"/>
            <a:ext cx="2234065" cy="523220"/>
          </a:xfrm>
          <a:prstGeom prst="rect">
            <a:avLst/>
          </a:prstGeom>
          <a:noFill/>
        </p:spPr>
        <p:txBody>
          <a:bodyPr wrap="square" rtlCol="0">
            <a:spAutoFit/>
          </a:bodyPr>
          <a:lstStyle/>
          <a:p>
            <a:pPr algn="ctr"/>
            <a:r>
              <a:rPr lang="en-US" sz="1400" b="1" dirty="0"/>
              <a:t>All</a:t>
            </a:r>
            <a:r>
              <a:rPr lang="en-US" sz="1400" dirty="0"/>
              <a:t> the Schools are selected for funding</a:t>
            </a:r>
          </a:p>
        </p:txBody>
      </p:sp>
      <p:sp>
        <p:nvSpPr>
          <p:cNvPr id="31" name="TextBox 30">
            <a:extLst>
              <a:ext uri="{FF2B5EF4-FFF2-40B4-BE49-F238E27FC236}">
                <a16:creationId xmlns:a16="http://schemas.microsoft.com/office/drawing/2014/main" id="{CFA75659-FDDF-679B-CE41-3B189E1120EC}"/>
              </a:ext>
            </a:extLst>
          </p:cNvPr>
          <p:cNvSpPr txBox="1"/>
          <p:nvPr/>
        </p:nvSpPr>
        <p:spPr>
          <a:xfrm>
            <a:off x="3751920" y="3426628"/>
            <a:ext cx="2054520" cy="523220"/>
          </a:xfrm>
          <a:prstGeom prst="rect">
            <a:avLst/>
          </a:prstGeom>
          <a:noFill/>
        </p:spPr>
        <p:txBody>
          <a:bodyPr wrap="square" rtlCol="0">
            <a:spAutoFit/>
          </a:bodyPr>
          <a:lstStyle/>
          <a:p>
            <a:pPr algn="ctr"/>
            <a:r>
              <a:rPr lang="en-US" sz="1400" dirty="0"/>
              <a:t>Not Enough Justification for Approval</a:t>
            </a:r>
          </a:p>
        </p:txBody>
      </p:sp>
      <p:cxnSp>
        <p:nvCxnSpPr>
          <p:cNvPr id="35" name="Connector: Elbow 34">
            <a:extLst>
              <a:ext uri="{FF2B5EF4-FFF2-40B4-BE49-F238E27FC236}">
                <a16:creationId xmlns:a16="http://schemas.microsoft.com/office/drawing/2014/main" id="{D32BA759-C83D-A6E6-20DC-98E679F361A4}"/>
              </a:ext>
            </a:extLst>
          </p:cNvPr>
          <p:cNvCxnSpPr>
            <a:endCxn id="31" idx="0"/>
          </p:cNvCxnSpPr>
          <p:nvPr/>
        </p:nvCxnSpPr>
        <p:spPr>
          <a:xfrm>
            <a:off x="3593215" y="3285436"/>
            <a:ext cx="1185965" cy="1411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D33B8812-7D6D-721A-CAB5-2D9275E1B036}"/>
              </a:ext>
            </a:extLst>
          </p:cNvPr>
          <p:cNvCxnSpPr>
            <a:cxnSpLocks/>
            <a:endCxn id="30" idx="0"/>
          </p:cNvCxnSpPr>
          <p:nvPr/>
        </p:nvCxnSpPr>
        <p:spPr>
          <a:xfrm rot="10800000" flipV="1">
            <a:off x="2267819" y="3276492"/>
            <a:ext cx="1341026" cy="1412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13AB02B-875F-7BF2-7068-2CA171DA1A8E}"/>
              </a:ext>
            </a:extLst>
          </p:cNvPr>
          <p:cNvSpPr txBox="1"/>
          <p:nvPr/>
        </p:nvSpPr>
        <p:spPr>
          <a:xfrm>
            <a:off x="1627354" y="3951834"/>
            <a:ext cx="566555" cy="276999"/>
          </a:xfrm>
          <a:prstGeom prst="rect">
            <a:avLst/>
          </a:prstGeom>
          <a:noFill/>
        </p:spPr>
        <p:txBody>
          <a:bodyPr wrap="square" rtlCol="0">
            <a:spAutoFit/>
          </a:bodyPr>
          <a:lstStyle/>
          <a:p>
            <a:r>
              <a:rPr lang="en-US" sz="1200" dirty="0"/>
              <a:t>Why?</a:t>
            </a:r>
          </a:p>
        </p:txBody>
      </p:sp>
      <p:cxnSp>
        <p:nvCxnSpPr>
          <p:cNvPr id="41" name="Straight Arrow Connector 40">
            <a:extLst>
              <a:ext uri="{FF2B5EF4-FFF2-40B4-BE49-F238E27FC236}">
                <a16:creationId xmlns:a16="http://schemas.microsoft.com/office/drawing/2014/main" id="{3A8E3EB1-0F83-F210-858A-F3AA6FEDBFEB}"/>
              </a:ext>
            </a:extLst>
          </p:cNvPr>
          <p:cNvCxnSpPr>
            <a:cxnSpLocks/>
          </p:cNvCxnSpPr>
          <p:nvPr/>
        </p:nvCxnSpPr>
        <p:spPr>
          <a:xfrm>
            <a:off x="2258378" y="3911562"/>
            <a:ext cx="0" cy="363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F781E4B-3011-7108-0B9C-7B9286780D4A}"/>
              </a:ext>
            </a:extLst>
          </p:cNvPr>
          <p:cNvSpPr txBox="1"/>
          <p:nvPr/>
        </p:nvSpPr>
        <p:spPr>
          <a:xfrm>
            <a:off x="1248720" y="4245404"/>
            <a:ext cx="2259577" cy="523220"/>
          </a:xfrm>
          <a:prstGeom prst="rect">
            <a:avLst/>
          </a:prstGeom>
          <a:noFill/>
        </p:spPr>
        <p:txBody>
          <a:bodyPr wrap="square" rtlCol="0">
            <a:spAutoFit/>
          </a:bodyPr>
          <a:lstStyle/>
          <a:p>
            <a:pPr algn="ctr"/>
            <a:r>
              <a:rPr lang="en-US" sz="1400" dirty="0"/>
              <a:t>Difficult to pick school that need support</a:t>
            </a:r>
          </a:p>
        </p:txBody>
      </p:sp>
      <p:sp>
        <p:nvSpPr>
          <p:cNvPr id="49" name="TextBox 48">
            <a:extLst>
              <a:ext uri="{FF2B5EF4-FFF2-40B4-BE49-F238E27FC236}">
                <a16:creationId xmlns:a16="http://schemas.microsoft.com/office/drawing/2014/main" id="{50A07C8E-9CAC-7B92-2B18-7DB9D8D55089}"/>
              </a:ext>
            </a:extLst>
          </p:cNvPr>
          <p:cNvSpPr txBox="1"/>
          <p:nvPr/>
        </p:nvSpPr>
        <p:spPr>
          <a:xfrm>
            <a:off x="3710419" y="4222855"/>
            <a:ext cx="2259577" cy="523220"/>
          </a:xfrm>
          <a:prstGeom prst="rect">
            <a:avLst/>
          </a:prstGeom>
          <a:noFill/>
        </p:spPr>
        <p:txBody>
          <a:bodyPr wrap="square" rtlCol="0">
            <a:spAutoFit/>
          </a:bodyPr>
          <a:lstStyle/>
          <a:p>
            <a:pPr algn="ctr"/>
            <a:r>
              <a:rPr lang="en-US" sz="1400" dirty="0"/>
              <a:t>Required resource list is not detail enough</a:t>
            </a:r>
          </a:p>
        </p:txBody>
      </p:sp>
      <p:cxnSp>
        <p:nvCxnSpPr>
          <p:cNvPr id="51" name="Straight Arrow Connector 50">
            <a:extLst>
              <a:ext uri="{FF2B5EF4-FFF2-40B4-BE49-F238E27FC236}">
                <a16:creationId xmlns:a16="http://schemas.microsoft.com/office/drawing/2014/main" id="{2B45D75F-F3C3-3CDA-7B8F-ADD32BC20920}"/>
              </a:ext>
            </a:extLst>
          </p:cNvPr>
          <p:cNvCxnSpPr>
            <a:cxnSpLocks/>
          </p:cNvCxnSpPr>
          <p:nvPr/>
        </p:nvCxnSpPr>
        <p:spPr>
          <a:xfrm>
            <a:off x="4774418" y="3949848"/>
            <a:ext cx="0" cy="363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138C129-0386-9538-4B26-233336DCCD28}"/>
              </a:ext>
            </a:extLst>
          </p:cNvPr>
          <p:cNvSpPr txBox="1"/>
          <p:nvPr/>
        </p:nvSpPr>
        <p:spPr>
          <a:xfrm>
            <a:off x="4821124" y="3968405"/>
            <a:ext cx="566555" cy="276999"/>
          </a:xfrm>
          <a:prstGeom prst="rect">
            <a:avLst/>
          </a:prstGeom>
          <a:noFill/>
        </p:spPr>
        <p:txBody>
          <a:bodyPr wrap="square" rtlCol="0">
            <a:spAutoFit/>
          </a:bodyPr>
          <a:lstStyle/>
          <a:p>
            <a:r>
              <a:rPr lang="en-US" sz="1200" dirty="0"/>
              <a:t>Why?</a:t>
            </a:r>
          </a:p>
        </p:txBody>
      </p:sp>
      <p:sp>
        <p:nvSpPr>
          <p:cNvPr id="53" name="TextBox 52">
            <a:extLst>
              <a:ext uri="{FF2B5EF4-FFF2-40B4-BE49-F238E27FC236}">
                <a16:creationId xmlns:a16="http://schemas.microsoft.com/office/drawing/2014/main" id="{E26BBC7D-AB9F-52BC-407A-D35A53FBE19D}"/>
              </a:ext>
            </a:extLst>
          </p:cNvPr>
          <p:cNvSpPr txBox="1"/>
          <p:nvPr/>
        </p:nvSpPr>
        <p:spPr>
          <a:xfrm>
            <a:off x="3691336" y="5044824"/>
            <a:ext cx="2259577" cy="523220"/>
          </a:xfrm>
          <a:prstGeom prst="rect">
            <a:avLst/>
          </a:prstGeom>
          <a:noFill/>
        </p:spPr>
        <p:txBody>
          <a:bodyPr wrap="square" rtlCol="0">
            <a:spAutoFit/>
          </a:bodyPr>
          <a:lstStyle/>
          <a:p>
            <a:pPr algn="ctr"/>
            <a:r>
              <a:rPr lang="en-US" sz="1400" b="1" dirty="0"/>
              <a:t>Difficult to find what resources will be adjusted</a:t>
            </a:r>
            <a:endParaRPr lang="en-US" sz="1400" dirty="0"/>
          </a:p>
        </p:txBody>
      </p:sp>
      <p:sp>
        <p:nvSpPr>
          <p:cNvPr id="55" name="Oval 54">
            <a:extLst>
              <a:ext uri="{FF2B5EF4-FFF2-40B4-BE49-F238E27FC236}">
                <a16:creationId xmlns:a16="http://schemas.microsoft.com/office/drawing/2014/main" id="{CDB13F49-F3CD-E8B5-45DC-6E7C3C45641B}"/>
              </a:ext>
            </a:extLst>
          </p:cNvPr>
          <p:cNvSpPr/>
          <p:nvPr/>
        </p:nvSpPr>
        <p:spPr>
          <a:xfrm>
            <a:off x="3608845" y="5017077"/>
            <a:ext cx="2534883" cy="575442"/>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972B23FF-3494-6B84-351C-A8432DA8996C}"/>
              </a:ext>
            </a:extLst>
          </p:cNvPr>
          <p:cNvCxnSpPr>
            <a:cxnSpLocks/>
          </p:cNvCxnSpPr>
          <p:nvPr/>
        </p:nvCxnSpPr>
        <p:spPr>
          <a:xfrm>
            <a:off x="4669155" y="4715641"/>
            <a:ext cx="0" cy="24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51F70E0-848B-7E8A-C579-C57E8FC15CAC}"/>
              </a:ext>
            </a:extLst>
          </p:cNvPr>
          <p:cNvCxnSpPr>
            <a:cxnSpLocks/>
            <a:stCxn id="65" idx="0"/>
            <a:endCxn id="55" idx="4"/>
          </p:cNvCxnSpPr>
          <p:nvPr/>
        </p:nvCxnSpPr>
        <p:spPr>
          <a:xfrm flipV="1">
            <a:off x="3508297" y="5592519"/>
            <a:ext cx="1367990" cy="54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5C5B720-DD12-4699-3116-9054B5A8FEF3}"/>
              </a:ext>
            </a:extLst>
          </p:cNvPr>
          <p:cNvCxnSpPr>
            <a:cxnSpLocks/>
            <a:stCxn id="65" idx="0"/>
            <a:endCxn id="60" idx="4"/>
          </p:cNvCxnSpPr>
          <p:nvPr/>
        </p:nvCxnSpPr>
        <p:spPr>
          <a:xfrm flipH="1" flipV="1">
            <a:off x="2378510" y="5819282"/>
            <a:ext cx="1129787" cy="318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2CA0A869-A644-559B-8E69-656252BD11B3}"/>
              </a:ext>
            </a:extLst>
          </p:cNvPr>
          <p:cNvSpPr txBox="1"/>
          <p:nvPr/>
        </p:nvSpPr>
        <p:spPr>
          <a:xfrm>
            <a:off x="1627354" y="4740078"/>
            <a:ext cx="566555" cy="276999"/>
          </a:xfrm>
          <a:prstGeom prst="rect">
            <a:avLst/>
          </a:prstGeom>
          <a:noFill/>
        </p:spPr>
        <p:txBody>
          <a:bodyPr wrap="square" rtlCol="0">
            <a:spAutoFit/>
          </a:bodyPr>
          <a:lstStyle/>
          <a:p>
            <a:r>
              <a:rPr lang="en-US" sz="1200" dirty="0"/>
              <a:t>Why?</a:t>
            </a:r>
          </a:p>
        </p:txBody>
      </p:sp>
      <p:sp>
        <p:nvSpPr>
          <p:cNvPr id="82" name="TextBox 81">
            <a:extLst>
              <a:ext uri="{FF2B5EF4-FFF2-40B4-BE49-F238E27FC236}">
                <a16:creationId xmlns:a16="http://schemas.microsoft.com/office/drawing/2014/main" id="{2B62D72B-6C79-11E9-4D70-23A92D74B27D}"/>
              </a:ext>
            </a:extLst>
          </p:cNvPr>
          <p:cNvSpPr txBox="1"/>
          <p:nvPr/>
        </p:nvSpPr>
        <p:spPr>
          <a:xfrm>
            <a:off x="1248720" y="5129520"/>
            <a:ext cx="2259577" cy="738664"/>
          </a:xfrm>
          <a:prstGeom prst="rect">
            <a:avLst/>
          </a:prstGeom>
          <a:noFill/>
        </p:spPr>
        <p:txBody>
          <a:bodyPr wrap="square" rtlCol="0">
            <a:spAutoFit/>
          </a:bodyPr>
          <a:lstStyle/>
          <a:p>
            <a:pPr algn="ctr"/>
            <a:r>
              <a:rPr lang="en-US" sz="1400" b="1" dirty="0"/>
              <a:t>Difficult to find schools that will suffer high fail rate in future</a:t>
            </a:r>
            <a:endParaRPr lang="en-US" sz="1400" dirty="0"/>
          </a:p>
        </p:txBody>
      </p:sp>
      <p:cxnSp>
        <p:nvCxnSpPr>
          <p:cNvPr id="83" name="Straight Arrow Connector 82">
            <a:extLst>
              <a:ext uri="{FF2B5EF4-FFF2-40B4-BE49-F238E27FC236}">
                <a16:creationId xmlns:a16="http://schemas.microsoft.com/office/drawing/2014/main" id="{9BBA785E-09EA-DB1C-2E50-5961B94675ED}"/>
              </a:ext>
            </a:extLst>
          </p:cNvPr>
          <p:cNvCxnSpPr>
            <a:cxnSpLocks/>
          </p:cNvCxnSpPr>
          <p:nvPr/>
        </p:nvCxnSpPr>
        <p:spPr>
          <a:xfrm>
            <a:off x="2267818" y="4681127"/>
            <a:ext cx="0" cy="363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Arrow: Right 86">
            <a:extLst>
              <a:ext uri="{FF2B5EF4-FFF2-40B4-BE49-F238E27FC236}">
                <a16:creationId xmlns:a16="http://schemas.microsoft.com/office/drawing/2014/main" id="{BFB715AD-328F-3AD4-29BA-90A9D3EEBAED}"/>
              </a:ext>
            </a:extLst>
          </p:cNvPr>
          <p:cNvSpPr/>
          <p:nvPr/>
        </p:nvSpPr>
        <p:spPr>
          <a:xfrm>
            <a:off x="4186197" y="6216694"/>
            <a:ext cx="277218" cy="234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73A191EF-6F49-E805-ED27-A8B4DEC00BC3}"/>
              </a:ext>
            </a:extLst>
          </p:cNvPr>
          <p:cNvSpPr txBox="1"/>
          <p:nvPr/>
        </p:nvSpPr>
        <p:spPr>
          <a:xfrm>
            <a:off x="4463415" y="6133440"/>
            <a:ext cx="2731086" cy="369332"/>
          </a:xfrm>
          <a:prstGeom prst="rect">
            <a:avLst/>
          </a:prstGeom>
          <a:noFill/>
        </p:spPr>
        <p:txBody>
          <a:bodyPr wrap="square" rtlCol="0">
            <a:spAutoFit/>
          </a:bodyPr>
          <a:lstStyle/>
          <a:p>
            <a:pPr algn="ctr"/>
            <a:r>
              <a:rPr lang="en-US" b="1" dirty="0">
                <a:solidFill>
                  <a:srgbClr val="C00000"/>
                </a:solidFill>
              </a:rPr>
              <a:t>Target = Pass or Fail Rate</a:t>
            </a:r>
            <a:endParaRPr lang="en-US" b="1" dirty="0">
              <a:solidFill>
                <a:srgbClr val="00B0F0"/>
              </a:solidFill>
            </a:endParaRPr>
          </a:p>
        </p:txBody>
      </p:sp>
    </p:spTree>
    <p:extLst>
      <p:ext uri="{BB962C8B-B14F-4D97-AF65-F5344CB8AC3E}">
        <p14:creationId xmlns:p14="http://schemas.microsoft.com/office/powerpoint/2010/main" val="7324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500"/>
                                        <p:tgtEl>
                                          <p:spTgt spid="3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up)">
                                      <p:cBhvr>
                                        <p:cTn id="50" dur="500"/>
                                        <p:tgtEl>
                                          <p:spTgt spid="40"/>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up)">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wipe(up)">
                                      <p:cBhvr>
                                        <p:cTn id="58" dur="500"/>
                                        <p:tgtEl>
                                          <p:spTgt spid="83"/>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up)">
                                      <p:cBhvr>
                                        <p:cTn id="61" dur="500"/>
                                        <p:tgtEl>
                                          <p:spTgt spid="8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fade">
                                      <p:cBhvr>
                                        <p:cTn id="66" dur="500"/>
                                        <p:tgtEl>
                                          <p:spTgt spid="8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up)">
                                      <p:cBhvr>
                                        <p:cTn id="71" dur="500"/>
                                        <p:tgtEl>
                                          <p:spTgt spid="3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up)">
                                      <p:cBhvr>
                                        <p:cTn id="79" dur="500"/>
                                        <p:tgtEl>
                                          <p:spTgt spid="51"/>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wipe(up)">
                                      <p:cBhvr>
                                        <p:cTn id="82" dur="500"/>
                                        <p:tgtEl>
                                          <p:spTgt spid="5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up)">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up)">
                                      <p:cBhvr>
                                        <p:cTn id="90" dur="500"/>
                                        <p:tgtEl>
                                          <p:spTgt spid="56"/>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up)">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fade">
                                      <p:cBhvr>
                                        <p:cTn id="101" dur="500"/>
                                        <p:tgtEl>
                                          <p:spTgt spid="6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wipe(down)">
                                      <p:cBhvr>
                                        <p:cTn id="106" dur="500"/>
                                        <p:tgtEl>
                                          <p:spTgt spid="65"/>
                                        </p:tgtEl>
                                      </p:cBhvr>
                                    </p:animEffect>
                                  </p:childTnLst>
                                </p:cTn>
                              </p:par>
                              <p:par>
                                <p:cTn id="107" presetID="22" presetClass="entr" presetSubtype="4" fill="hold" nodeType="withEffect">
                                  <p:stCondLst>
                                    <p:cond delay="0"/>
                                  </p:stCondLst>
                                  <p:childTnLst>
                                    <p:set>
                                      <p:cBhvr>
                                        <p:cTn id="108" dur="1" fill="hold">
                                          <p:stCondLst>
                                            <p:cond delay="0"/>
                                          </p:stCondLst>
                                        </p:cTn>
                                        <p:tgtEl>
                                          <p:spTgt spid="72"/>
                                        </p:tgtEl>
                                        <p:attrNameLst>
                                          <p:attrName>style.visibility</p:attrName>
                                        </p:attrNameLst>
                                      </p:cBhvr>
                                      <p:to>
                                        <p:strVal val="visible"/>
                                      </p:to>
                                    </p:set>
                                    <p:animEffect transition="in" filter="wipe(down)">
                                      <p:cBhvr>
                                        <p:cTn id="109" dur="500"/>
                                        <p:tgtEl>
                                          <p:spTgt spid="72"/>
                                        </p:tgtEl>
                                      </p:cBhvr>
                                    </p:animEffect>
                                  </p:childTnLst>
                                </p:cTn>
                              </p:par>
                              <p:par>
                                <p:cTn id="110" presetID="22" presetClass="entr" presetSubtype="4" fill="hold"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wipe(down)">
                                      <p:cBhvr>
                                        <p:cTn id="112" dur="500"/>
                                        <p:tgtEl>
                                          <p:spTgt spid="6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87"/>
                                        </p:tgtEl>
                                        <p:attrNameLst>
                                          <p:attrName>style.visibility</p:attrName>
                                        </p:attrNameLst>
                                      </p:cBhvr>
                                      <p:to>
                                        <p:strVal val="visible"/>
                                      </p:to>
                                    </p:set>
                                    <p:animEffect transition="in" filter="wipe(left)">
                                      <p:cBhvr>
                                        <p:cTn id="117" dur="500"/>
                                        <p:tgtEl>
                                          <p:spTgt spid="87"/>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wipe(left)">
                                      <p:cBhvr>
                                        <p:cTn id="120" dur="500"/>
                                        <p:tgtEl>
                                          <p:spTgt spid="9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66"/>
                                        </p:tgtEl>
                                        <p:attrNameLst>
                                          <p:attrName>style.visibility</p:attrName>
                                        </p:attrNameLst>
                                      </p:cBhvr>
                                      <p:to>
                                        <p:strVal val="visible"/>
                                      </p:to>
                                    </p:set>
                                    <p:animEffect transition="in" filter="fade">
                                      <p:cBhvr>
                                        <p:cTn id="125" dur="500"/>
                                        <p:tgtEl>
                                          <p:spTgt spid="66"/>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5" grpId="0"/>
      <p:bldP spid="18" grpId="0"/>
      <p:bldP spid="60" grpId="0" animBg="1"/>
      <p:bldP spid="65" grpId="0"/>
      <p:bldP spid="66" grpId="0"/>
      <p:bldP spid="67" grpId="0"/>
      <p:bldP spid="28" grpId="0"/>
      <p:bldP spid="30" grpId="0"/>
      <p:bldP spid="31" grpId="0"/>
      <p:bldP spid="40" grpId="0"/>
      <p:bldP spid="46" grpId="0"/>
      <p:bldP spid="49" grpId="0"/>
      <p:bldP spid="52" grpId="0"/>
      <p:bldP spid="53" grpId="0"/>
      <p:bldP spid="55" grpId="0" animBg="1"/>
      <p:bldP spid="81" grpId="0"/>
      <p:bldP spid="82" grpId="0"/>
      <p:bldP spid="87" grpId="0" animBg="1"/>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7EEC-73E3-4247-7251-6BE62DF63E25}"/>
              </a:ext>
            </a:extLst>
          </p:cNvPr>
          <p:cNvSpPr>
            <a:spLocks noGrp="1"/>
          </p:cNvSpPr>
          <p:nvPr>
            <p:ph type="title"/>
          </p:nvPr>
        </p:nvSpPr>
        <p:spPr/>
        <p:txBody>
          <a:bodyPr>
            <a:normAutofit/>
          </a:bodyPr>
          <a:lstStyle/>
          <a:p>
            <a:r>
              <a:rPr lang="en-US" sz="3200" dirty="0"/>
              <a:t>MIST’s target is to assess the pass rate of individual school</a:t>
            </a:r>
          </a:p>
        </p:txBody>
      </p:sp>
      <p:sp>
        <p:nvSpPr>
          <p:cNvPr id="3" name="TextBox 2">
            <a:extLst>
              <a:ext uri="{FF2B5EF4-FFF2-40B4-BE49-F238E27FC236}">
                <a16:creationId xmlns:a16="http://schemas.microsoft.com/office/drawing/2014/main" id="{285BF430-80E1-43E8-1800-DA51DC3B354F}"/>
              </a:ext>
            </a:extLst>
          </p:cNvPr>
          <p:cNvSpPr txBox="1"/>
          <p:nvPr/>
        </p:nvSpPr>
        <p:spPr>
          <a:xfrm>
            <a:off x="4943011" y="2565708"/>
            <a:ext cx="1583520" cy="707886"/>
          </a:xfrm>
          <a:prstGeom prst="rect">
            <a:avLst/>
          </a:prstGeom>
          <a:noFill/>
        </p:spPr>
        <p:txBody>
          <a:bodyPr wrap="square" rtlCol="0">
            <a:spAutoFit/>
          </a:bodyPr>
          <a:lstStyle/>
          <a:p>
            <a:pPr algn="ctr"/>
            <a:r>
              <a:rPr lang="en-US" sz="2000" b="1" dirty="0">
                <a:solidFill>
                  <a:srgbClr val="C00000"/>
                </a:solidFill>
              </a:rPr>
              <a:t>Target</a:t>
            </a:r>
          </a:p>
          <a:p>
            <a:pPr algn="ctr"/>
            <a:r>
              <a:rPr lang="en-US" sz="2000" b="1" dirty="0">
                <a:solidFill>
                  <a:srgbClr val="00B0F0"/>
                </a:solidFill>
              </a:rPr>
              <a:t>Pass Rate</a:t>
            </a:r>
          </a:p>
        </p:txBody>
      </p:sp>
      <p:sp>
        <p:nvSpPr>
          <p:cNvPr id="4" name="TextBox 3">
            <a:extLst>
              <a:ext uri="{FF2B5EF4-FFF2-40B4-BE49-F238E27FC236}">
                <a16:creationId xmlns:a16="http://schemas.microsoft.com/office/drawing/2014/main" id="{8B8F48BD-990D-6CDE-2499-D627B9B1A4FE}"/>
              </a:ext>
            </a:extLst>
          </p:cNvPr>
          <p:cNvSpPr txBox="1"/>
          <p:nvPr/>
        </p:nvSpPr>
        <p:spPr>
          <a:xfrm>
            <a:off x="5477305" y="3897488"/>
            <a:ext cx="1223300" cy="369332"/>
          </a:xfrm>
          <a:prstGeom prst="rect">
            <a:avLst/>
          </a:prstGeom>
          <a:noFill/>
          <a:ln>
            <a:solidFill>
              <a:schemeClr val="accent1">
                <a:shade val="50000"/>
              </a:schemeClr>
            </a:solidFill>
          </a:ln>
        </p:spPr>
        <p:txBody>
          <a:bodyPr wrap="square" rtlCol="0">
            <a:spAutoFit/>
          </a:bodyPr>
          <a:lstStyle/>
          <a:p>
            <a:r>
              <a:rPr lang="en-US" dirty="0"/>
              <a:t>Facilities</a:t>
            </a:r>
          </a:p>
        </p:txBody>
      </p:sp>
      <p:sp>
        <p:nvSpPr>
          <p:cNvPr id="5" name="TextBox 4">
            <a:extLst>
              <a:ext uri="{FF2B5EF4-FFF2-40B4-BE49-F238E27FC236}">
                <a16:creationId xmlns:a16="http://schemas.microsoft.com/office/drawing/2014/main" id="{B9055CD9-5AAD-7F6B-E671-86077E783B0B}"/>
              </a:ext>
            </a:extLst>
          </p:cNvPr>
          <p:cNvSpPr txBox="1"/>
          <p:nvPr/>
        </p:nvSpPr>
        <p:spPr>
          <a:xfrm>
            <a:off x="2141558" y="3909019"/>
            <a:ext cx="1895354" cy="369332"/>
          </a:xfrm>
          <a:prstGeom prst="rect">
            <a:avLst/>
          </a:prstGeom>
          <a:noFill/>
          <a:ln>
            <a:solidFill>
              <a:schemeClr val="accent1">
                <a:shade val="50000"/>
              </a:schemeClr>
            </a:solidFill>
          </a:ln>
        </p:spPr>
        <p:txBody>
          <a:bodyPr wrap="square" rtlCol="0">
            <a:spAutoFit/>
          </a:bodyPr>
          <a:lstStyle/>
          <a:p>
            <a:r>
              <a:rPr lang="en-US" dirty="0"/>
              <a:t>Human Resources</a:t>
            </a:r>
          </a:p>
        </p:txBody>
      </p:sp>
      <p:sp>
        <p:nvSpPr>
          <p:cNvPr id="6" name="TextBox 5">
            <a:extLst>
              <a:ext uri="{FF2B5EF4-FFF2-40B4-BE49-F238E27FC236}">
                <a16:creationId xmlns:a16="http://schemas.microsoft.com/office/drawing/2014/main" id="{05EB73F9-B56B-109D-4360-C7037D01D8FB}"/>
              </a:ext>
            </a:extLst>
          </p:cNvPr>
          <p:cNvSpPr txBox="1"/>
          <p:nvPr/>
        </p:nvSpPr>
        <p:spPr>
          <a:xfrm>
            <a:off x="838200" y="4627497"/>
            <a:ext cx="2606713"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No. of Teachers</a:t>
            </a:r>
          </a:p>
          <a:p>
            <a:pPr marL="285750" indent="-285750">
              <a:buFont typeface="Arial" panose="020B0604020202020204" pitchFamily="34" charset="0"/>
              <a:buChar char="•"/>
            </a:pPr>
            <a:r>
              <a:rPr lang="en-US" dirty="0"/>
              <a:t>No. of Student</a:t>
            </a:r>
          </a:p>
          <a:p>
            <a:pPr marL="285750" indent="-285750">
              <a:buFont typeface="Arial" panose="020B0604020202020204" pitchFamily="34" charset="0"/>
              <a:buChar char="•"/>
            </a:pPr>
            <a:r>
              <a:rPr lang="en-US" dirty="0"/>
              <a:t>No. of Administration</a:t>
            </a:r>
          </a:p>
        </p:txBody>
      </p:sp>
      <p:cxnSp>
        <p:nvCxnSpPr>
          <p:cNvPr id="7" name="Connector: Elbow 6">
            <a:extLst>
              <a:ext uri="{FF2B5EF4-FFF2-40B4-BE49-F238E27FC236}">
                <a16:creationId xmlns:a16="http://schemas.microsoft.com/office/drawing/2014/main" id="{356F9024-1616-DD98-9D78-BB07A45B66F1}"/>
              </a:ext>
            </a:extLst>
          </p:cNvPr>
          <p:cNvCxnSpPr>
            <a:cxnSpLocks/>
            <a:stCxn id="5" idx="2"/>
            <a:endCxn id="6" idx="0"/>
          </p:cNvCxnSpPr>
          <p:nvPr/>
        </p:nvCxnSpPr>
        <p:spPr>
          <a:xfrm rot="5400000">
            <a:off x="2440823" y="3979085"/>
            <a:ext cx="349146" cy="9476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B297FC-D528-E752-8F5B-659E15401D58}"/>
              </a:ext>
            </a:extLst>
          </p:cNvPr>
          <p:cNvSpPr txBox="1"/>
          <p:nvPr/>
        </p:nvSpPr>
        <p:spPr>
          <a:xfrm>
            <a:off x="5304397" y="4639636"/>
            <a:ext cx="2243773" cy="923330"/>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No. of Room</a:t>
            </a:r>
          </a:p>
          <a:p>
            <a:pPr marL="285750" indent="-285750">
              <a:buFont typeface="Arial" panose="020B0604020202020204" pitchFamily="34" charset="0"/>
              <a:buChar char="•"/>
            </a:pPr>
            <a:r>
              <a:rPr lang="en-US" dirty="0"/>
              <a:t>No. of Computer</a:t>
            </a:r>
          </a:p>
          <a:p>
            <a:pPr marL="285750" indent="-285750">
              <a:buFont typeface="Arial" panose="020B0604020202020204" pitchFamily="34" charset="0"/>
              <a:buChar char="•"/>
            </a:pPr>
            <a:r>
              <a:rPr lang="en-US" dirty="0"/>
              <a:t>Internet</a:t>
            </a:r>
          </a:p>
        </p:txBody>
      </p:sp>
      <p:cxnSp>
        <p:nvCxnSpPr>
          <p:cNvPr id="9" name="Connector: Elbow 8">
            <a:extLst>
              <a:ext uri="{FF2B5EF4-FFF2-40B4-BE49-F238E27FC236}">
                <a16:creationId xmlns:a16="http://schemas.microsoft.com/office/drawing/2014/main" id="{5E0754A4-5F21-5246-2022-9099128EA45D}"/>
              </a:ext>
            </a:extLst>
          </p:cNvPr>
          <p:cNvCxnSpPr>
            <a:cxnSpLocks/>
            <a:stCxn id="4" idx="2"/>
            <a:endCxn id="8" idx="0"/>
          </p:cNvCxnSpPr>
          <p:nvPr/>
        </p:nvCxnSpPr>
        <p:spPr>
          <a:xfrm rot="16200000" flipH="1">
            <a:off x="6071211" y="4284563"/>
            <a:ext cx="372816" cy="3373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D1BF064-338B-BF11-66F6-1243E061F385}"/>
              </a:ext>
            </a:extLst>
          </p:cNvPr>
          <p:cNvCxnSpPr>
            <a:cxnSpLocks/>
            <a:stCxn id="3" idx="2"/>
            <a:endCxn id="5" idx="0"/>
          </p:cNvCxnSpPr>
          <p:nvPr/>
        </p:nvCxnSpPr>
        <p:spPr>
          <a:xfrm rot="5400000">
            <a:off x="4094291" y="2268538"/>
            <a:ext cx="635425" cy="2645536"/>
          </a:xfrm>
          <a:prstGeom prst="bentConnector3">
            <a:avLst>
              <a:gd name="adj1" fmla="val 499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329E4BC-67A7-FE3C-BFA9-5098F3177244}"/>
              </a:ext>
            </a:extLst>
          </p:cNvPr>
          <p:cNvCxnSpPr>
            <a:cxnSpLocks/>
            <a:stCxn id="3" idx="2"/>
            <a:endCxn id="4" idx="0"/>
          </p:cNvCxnSpPr>
          <p:nvPr/>
        </p:nvCxnSpPr>
        <p:spPr>
          <a:xfrm rot="16200000" flipH="1">
            <a:off x="5599916" y="3408449"/>
            <a:ext cx="623894" cy="354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AE728A-2274-179B-AA8D-E9F9B47B96CB}"/>
              </a:ext>
            </a:extLst>
          </p:cNvPr>
          <p:cNvSpPr txBox="1"/>
          <p:nvPr/>
        </p:nvSpPr>
        <p:spPr>
          <a:xfrm>
            <a:off x="8165489" y="3920703"/>
            <a:ext cx="2607286" cy="369332"/>
          </a:xfrm>
          <a:prstGeom prst="rect">
            <a:avLst/>
          </a:prstGeom>
          <a:noFill/>
          <a:ln>
            <a:solidFill>
              <a:schemeClr val="accent1">
                <a:shade val="50000"/>
              </a:schemeClr>
            </a:solidFill>
          </a:ln>
        </p:spPr>
        <p:txBody>
          <a:bodyPr wrap="square" rtlCol="0">
            <a:spAutoFit/>
          </a:bodyPr>
          <a:lstStyle/>
          <a:p>
            <a:r>
              <a:rPr lang="en-US" dirty="0"/>
              <a:t>Geographic Location</a:t>
            </a:r>
          </a:p>
        </p:txBody>
      </p:sp>
      <p:cxnSp>
        <p:nvCxnSpPr>
          <p:cNvPr id="13" name="Connector: Elbow 12">
            <a:extLst>
              <a:ext uri="{FF2B5EF4-FFF2-40B4-BE49-F238E27FC236}">
                <a16:creationId xmlns:a16="http://schemas.microsoft.com/office/drawing/2014/main" id="{FEEB8C75-E9BA-B094-11E7-C871D7D9CFC8}"/>
              </a:ext>
            </a:extLst>
          </p:cNvPr>
          <p:cNvCxnSpPr>
            <a:cxnSpLocks/>
            <a:stCxn id="3" idx="2"/>
            <a:endCxn id="12" idx="0"/>
          </p:cNvCxnSpPr>
          <p:nvPr/>
        </p:nvCxnSpPr>
        <p:spPr>
          <a:xfrm rot="16200000" flipH="1">
            <a:off x="7278397" y="1729967"/>
            <a:ext cx="647109" cy="37343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1505B35-154C-C161-A3DB-E6D6902FEE7D}"/>
              </a:ext>
            </a:extLst>
          </p:cNvPr>
          <p:cNvSpPr txBox="1"/>
          <p:nvPr/>
        </p:nvSpPr>
        <p:spPr>
          <a:xfrm>
            <a:off x="8810712" y="4629368"/>
            <a:ext cx="2047788" cy="646331"/>
          </a:xfrm>
          <a:prstGeom prst="rect">
            <a:avLst/>
          </a:prstGeom>
          <a:noFill/>
          <a:ln>
            <a:solidFill>
              <a:schemeClr val="accent1">
                <a:shade val="50000"/>
              </a:schemeClr>
            </a:solidFill>
          </a:ln>
        </p:spPr>
        <p:txBody>
          <a:bodyPr wrap="square" rtlCol="0">
            <a:spAutoFit/>
          </a:bodyPr>
          <a:lstStyle/>
          <a:p>
            <a:pPr marL="285750" indent="-285750">
              <a:buFont typeface="Arial" panose="020B0604020202020204" pitchFamily="34" charset="0"/>
              <a:buChar char="•"/>
            </a:pPr>
            <a:r>
              <a:rPr lang="en-US" dirty="0"/>
              <a:t>Area</a:t>
            </a:r>
          </a:p>
          <a:p>
            <a:pPr marL="285750" indent="-285750">
              <a:buFont typeface="Arial" panose="020B0604020202020204" pitchFamily="34" charset="0"/>
              <a:buChar char="•"/>
            </a:pPr>
            <a:r>
              <a:rPr lang="en-US" dirty="0"/>
              <a:t>Remote- Urban</a:t>
            </a:r>
          </a:p>
        </p:txBody>
      </p:sp>
      <p:cxnSp>
        <p:nvCxnSpPr>
          <p:cNvPr id="15" name="Connector: Elbow 14">
            <a:extLst>
              <a:ext uri="{FF2B5EF4-FFF2-40B4-BE49-F238E27FC236}">
                <a16:creationId xmlns:a16="http://schemas.microsoft.com/office/drawing/2014/main" id="{734FFDE5-B80F-3F77-238D-8D5AA71195D2}"/>
              </a:ext>
            </a:extLst>
          </p:cNvPr>
          <p:cNvCxnSpPr>
            <a:cxnSpLocks/>
            <a:stCxn id="12" idx="2"/>
            <a:endCxn id="14" idx="0"/>
          </p:cNvCxnSpPr>
          <p:nvPr/>
        </p:nvCxnSpPr>
        <p:spPr>
          <a:xfrm rot="16200000" flipH="1">
            <a:off x="9482203" y="4276964"/>
            <a:ext cx="339333" cy="3654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8F503B7A-E02D-B278-4644-D7F4AED162B0}"/>
              </a:ext>
            </a:extLst>
          </p:cNvPr>
          <p:cNvSpPr txBox="1">
            <a:spLocks/>
          </p:cNvSpPr>
          <p:nvPr/>
        </p:nvSpPr>
        <p:spPr>
          <a:xfrm>
            <a:off x="4549899" y="1690689"/>
            <a:ext cx="4121075" cy="117523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Identified the data required to address Target: </a:t>
            </a:r>
            <a:br>
              <a:rPr lang="en-US" sz="1600" dirty="0"/>
            </a:br>
            <a:r>
              <a:rPr lang="en-US" sz="1600" dirty="0"/>
              <a:t>Do Critical thinking on Target: </a:t>
            </a:r>
          </a:p>
        </p:txBody>
      </p:sp>
      <p:sp>
        <p:nvSpPr>
          <p:cNvPr id="20" name="TextBox 19">
            <a:extLst>
              <a:ext uri="{FF2B5EF4-FFF2-40B4-BE49-F238E27FC236}">
                <a16:creationId xmlns:a16="http://schemas.microsoft.com/office/drawing/2014/main" id="{D391F09A-94D7-91E2-1869-5EBAED848D6E}"/>
              </a:ext>
            </a:extLst>
          </p:cNvPr>
          <p:cNvSpPr txBox="1"/>
          <p:nvPr/>
        </p:nvSpPr>
        <p:spPr>
          <a:xfrm>
            <a:off x="902969" y="1435701"/>
            <a:ext cx="10384156" cy="461665"/>
          </a:xfrm>
          <a:prstGeom prst="rect">
            <a:avLst/>
          </a:prstGeom>
          <a:noFill/>
        </p:spPr>
        <p:txBody>
          <a:bodyPr wrap="square" rtlCol="0">
            <a:spAutoFit/>
          </a:bodyPr>
          <a:lstStyle/>
          <a:p>
            <a:r>
              <a:rPr lang="en-US" sz="2400" dirty="0"/>
              <a:t>Pass rate of schools can be assessed from the history of school performance</a:t>
            </a:r>
          </a:p>
        </p:txBody>
      </p:sp>
    </p:spTree>
    <p:extLst>
      <p:ext uri="{BB962C8B-B14F-4D97-AF65-F5344CB8AC3E}">
        <p14:creationId xmlns:p14="http://schemas.microsoft.com/office/powerpoint/2010/main" val="246534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par>
                                <p:cTn id="34" presetID="22" presetClass="entr" presetSubtype="1"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22" presetClass="entr" presetSubtype="1"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8" grpId="0" animBg="1"/>
      <p:bldP spid="12" grpId="0" animBg="1"/>
      <p:bldP spid="14"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35" name="Group 103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03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03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03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A3A1FCE3-1D4F-EF9F-B550-385855DE295C}"/>
              </a:ext>
            </a:extLst>
          </p:cNvPr>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kern="1200" dirty="0">
                <a:solidFill>
                  <a:srgbClr val="FFFFFF"/>
                </a:solidFill>
                <a:latin typeface="+mj-lt"/>
                <a:ea typeface="+mj-ea"/>
                <a:cs typeface="+mj-cs"/>
              </a:rPr>
              <a:t>Education ministry provided the pass-fail history data.</a:t>
            </a:r>
          </a:p>
        </p:txBody>
      </p:sp>
      <p:pic>
        <p:nvPicPr>
          <p:cNvPr id="5" name="Picture 4">
            <a:extLst>
              <a:ext uri="{FF2B5EF4-FFF2-40B4-BE49-F238E27FC236}">
                <a16:creationId xmlns:a16="http://schemas.microsoft.com/office/drawing/2014/main" id="{DC363EEB-F3CC-AC0D-3A65-9E5DA2146923}"/>
              </a:ext>
            </a:extLst>
          </p:cNvPr>
          <p:cNvPicPr>
            <a:picLocks noChangeAspect="1"/>
          </p:cNvPicPr>
          <p:nvPr/>
        </p:nvPicPr>
        <p:blipFill>
          <a:blip r:embed="rId3"/>
          <a:stretch>
            <a:fillRect/>
          </a:stretch>
        </p:blipFill>
        <p:spPr>
          <a:xfrm>
            <a:off x="5317130" y="812195"/>
            <a:ext cx="6400800" cy="4979005"/>
          </a:xfrm>
          <a:prstGeom prst="rect">
            <a:avLst/>
          </a:prstGeom>
        </p:spPr>
      </p:pic>
    </p:spTree>
    <p:extLst>
      <p:ext uri="{BB962C8B-B14F-4D97-AF65-F5344CB8AC3E}">
        <p14:creationId xmlns:p14="http://schemas.microsoft.com/office/powerpoint/2010/main" val="318785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ere is Artificial Intelligence Used Today? | by Roger Brown | Becoming  Human: Artificial Intelligence Magazine">
            <a:extLst>
              <a:ext uri="{FF2B5EF4-FFF2-40B4-BE49-F238E27FC236}">
                <a16:creationId xmlns:a16="http://schemas.microsoft.com/office/drawing/2014/main" id="{40051506-E949-1566-7AF0-560C0DFD40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E88A45F-EBE3-FBFF-693E-894125FBD447}"/>
              </a:ext>
            </a:extLst>
          </p:cNvPr>
          <p:cNvSpPr txBox="1"/>
          <p:nvPr/>
        </p:nvSpPr>
        <p:spPr>
          <a:xfrm>
            <a:off x="474345" y="3388994"/>
            <a:ext cx="4863465" cy="1242853"/>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ct val="0"/>
              </a:spcBef>
              <a:spcAft>
                <a:spcPts val="600"/>
              </a:spcAft>
            </a:pPr>
            <a:r>
              <a:rPr lang="en-US" sz="5400" dirty="0">
                <a:solidFill>
                  <a:srgbClr val="FFFFFF"/>
                </a:solidFill>
                <a:latin typeface="Arial Black" panose="020B0A04020102020204" pitchFamily="34" charset="0"/>
                <a:ea typeface="+mj-ea"/>
                <a:cs typeface="+mj-cs"/>
              </a:rPr>
              <a:t>So lets Run with a Robot AI…..</a:t>
            </a:r>
          </a:p>
        </p:txBody>
      </p:sp>
    </p:spTree>
    <p:extLst>
      <p:ext uri="{BB962C8B-B14F-4D97-AF65-F5344CB8AC3E}">
        <p14:creationId xmlns:p14="http://schemas.microsoft.com/office/powerpoint/2010/main" val="130767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normAutofit/>
          </a:bodyPr>
          <a:lstStyle/>
          <a:p>
            <a:r>
              <a:rPr lang="en-US" sz="3600" b="1" dirty="0">
                <a:solidFill>
                  <a:srgbClr val="C00000"/>
                </a:solidFill>
                <a:latin typeface="Aharoni" panose="02010803020104030203" pitchFamily="2" charset="-79"/>
                <a:cs typeface="Aharoni" panose="02010803020104030203" pitchFamily="2" charset="-79"/>
              </a:rPr>
              <a:t>Get the Resource planning decision with 4 steps</a:t>
            </a:r>
          </a:p>
        </p:txBody>
      </p:sp>
      <p:sp>
        <p:nvSpPr>
          <p:cNvPr id="4" name="TextBox 3">
            <a:extLst>
              <a:ext uri="{FF2B5EF4-FFF2-40B4-BE49-F238E27FC236}">
                <a16:creationId xmlns:a16="http://schemas.microsoft.com/office/drawing/2014/main" id="{DA74CD85-9F5E-052E-904B-537652F97685}"/>
              </a:ext>
            </a:extLst>
          </p:cNvPr>
          <p:cNvSpPr txBox="1"/>
          <p:nvPr/>
        </p:nvSpPr>
        <p:spPr>
          <a:xfrm>
            <a:off x="874394" y="1411605"/>
            <a:ext cx="10430100" cy="923330"/>
          </a:xfrm>
          <a:prstGeom prst="rect">
            <a:avLst/>
          </a:prstGeom>
          <a:noFill/>
        </p:spPr>
        <p:txBody>
          <a:bodyPr wrap="square" rtlCol="0">
            <a:spAutoFit/>
          </a:bodyPr>
          <a:lstStyle/>
          <a:p>
            <a:pPr marL="342900" indent="-342900">
              <a:buFont typeface="+mj-lt"/>
              <a:buAutoNum type="arabicPeriod"/>
            </a:pPr>
            <a:r>
              <a:rPr lang="en-US" dirty="0"/>
              <a:t>Login</a:t>
            </a:r>
          </a:p>
          <a:p>
            <a:pPr marL="342900" indent="-342900">
              <a:buFont typeface="+mj-lt"/>
              <a:buAutoNum type="arabicPeriod"/>
            </a:pPr>
            <a:r>
              <a:rPr lang="en-US" dirty="0"/>
              <a:t>Name Project “</a:t>
            </a:r>
            <a:r>
              <a:rPr lang="en-US" dirty="0" err="1"/>
              <a:t>Education”and</a:t>
            </a:r>
            <a:r>
              <a:rPr lang="en-US" dirty="0"/>
              <a:t> Solution Name “School Performance”</a:t>
            </a:r>
            <a:r>
              <a:rPr lang="en-US" dirty="0">
                <a:sym typeface="Wingdings" panose="05000000000000000000" pitchFamily="2" charset="2"/>
              </a:rPr>
              <a:t> Version 1.0 Click create project</a:t>
            </a:r>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9A721B57-9135-D980-3909-24F87D4ED42B}"/>
              </a:ext>
            </a:extLst>
          </p:cNvPr>
          <p:cNvSpPr txBox="1"/>
          <p:nvPr/>
        </p:nvSpPr>
        <p:spPr>
          <a:xfrm>
            <a:off x="874394" y="2399407"/>
            <a:ext cx="4863466" cy="2585323"/>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upload school_performance_train.csv file</a:t>
            </a:r>
          </a:p>
          <a:p>
            <a:pPr marL="342900" indent="-342900">
              <a:buFont typeface="+mj-lt"/>
              <a:buAutoNum type="arabicPeriod"/>
            </a:pPr>
            <a:r>
              <a:rPr lang="en-US" dirty="0">
                <a:sym typeface="Wingdings" panose="05000000000000000000" pitchFamily="2" charset="2"/>
              </a:rPr>
              <a:t>A variable list will show up click on skip</a:t>
            </a:r>
          </a:p>
          <a:p>
            <a:pPr marL="342900" indent="-342900">
              <a:buFont typeface="+mj-lt"/>
              <a:buAutoNum type="arabicPeriod"/>
            </a:pPr>
            <a:r>
              <a:rPr lang="en-US" dirty="0">
                <a:sym typeface="Wingdings" panose="05000000000000000000" pitchFamily="2" charset="2"/>
              </a:rPr>
              <a:t>Select target. Choose “SSC_TOT_PASS” as your target</a:t>
            </a:r>
          </a:p>
          <a:p>
            <a:pPr marL="342900" indent="-342900">
              <a:buFont typeface="+mj-lt"/>
              <a:buAutoNum type="arabicPeriod"/>
            </a:pPr>
            <a:r>
              <a:rPr lang="en-US" dirty="0">
                <a:sym typeface="Wingdings" panose="05000000000000000000" pitchFamily="2" charset="2"/>
              </a:rPr>
              <a:t>A window will pop up asking you run the preliminary analysis or not. Press Yes Button</a:t>
            </a:r>
          </a:p>
          <a:p>
            <a:pPr marL="342900" indent="-342900">
              <a:buFont typeface="+mj-lt"/>
              <a:buAutoNum type="arabicPeriod"/>
            </a:pPr>
            <a:r>
              <a:rPr lang="en-US" dirty="0">
                <a:sym typeface="Wingdings" panose="05000000000000000000" pitchFamily="2" charset="2"/>
              </a:rPr>
              <a:t>Preliminary analysis will NOT run-Due to </a:t>
            </a:r>
            <a:r>
              <a:rPr lang="en-US" dirty="0" err="1">
                <a:sym typeface="Wingdings" panose="05000000000000000000" pitchFamily="2" charset="2"/>
              </a:rPr>
              <a:t>Schoool</a:t>
            </a:r>
            <a:r>
              <a:rPr lang="en-US" dirty="0">
                <a:sym typeface="Wingdings" panose="05000000000000000000" pitchFamily="2" charset="2"/>
              </a:rPr>
              <a:t> ID</a:t>
            </a:r>
          </a:p>
          <a:p>
            <a:pPr marL="342900" indent="-342900">
              <a:buFont typeface="+mj-lt"/>
              <a:buAutoNum type="arabicPeriod"/>
            </a:pPr>
            <a:r>
              <a:rPr lang="en-US" dirty="0">
                <a:sym typeface="Wingdings" panose="05000000000000000000" pitchFamily="2" charset="2"/>
              </a:rPr>
              <a:t>Press Next land in “build Model page</a:t>
            </a:r>
          </a:p>
        </p:txBody>
      </p:sp>
      <p:sp>
        <p:nvSpPr>
          <p:cNvPr id="13" name="TextBox 12">
            <a:extLst>
              <a:ext uri="{FF2B5EF4-FFF2-40B4-BE49-F238E27FC236}">
                <a16:creationId xmlns:a16="http://schemas.microsoft.com/office/drawing/2014/main" id="{5464EA62-586E-A242-5DD8-43BFE168BF5F}"/>
              </a:ext>
            </a:extLst>
          </p:cNvPr>
          <p:cNvSpPr txBox="1"/>
          <p:nvPr/>
        </p:nvSpPr>
        <p:spPr>
          <a:xfrm>
            <a:off x="988694" y="2148812"/>
            <a:ext cx="1354455" cy="369332"/>
          </a:xfrm>
          <a:prstGeom prst="rect">
            <a:avLst/>
          </a:prstGeom>
          <a:noFill/>
        </p:spPr>
        <p:txBody>
          <a:bodyPr wrap="square" rtlCol="0">
            <a:spAutoFit/>
          </a:bodyPr>
          <a:lstStyle/>
          <a:p>
            <a:r>
              <a:rPr lang="en-US" b="1" dirty="0">
                <a:solidFill>
                  <a:srgbClr val="C00000"/>
                </a:solidFill>
              </a:rPr>
              <a:t>Data</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676773" y="2504927"/>
            <a:ext cx="4627721" cy="4247317"/>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Variables</a:t>
            </a:r>
          </a:p>
          <a:p>
            <a:pPr marL="800100" lvl="1" indent="-342900">
              <a:buFont typeface="+mj-lt"/>
              <a:buAutoNum type="arabicPeriod"/>
            </a:pPr>
            <a:r>
              <a:rPr lang="en-US" dirty="0">
                <a:sym typeface="Wingdings" panose="05000000000000000000" pitchFamily="2" charset="2"/>
              </a:rPr>
              <a:t>Uncheck variable INSTITUTE_NAME</a:t>
            </a:r>
          </a:p>
          <a:p>
            <a:pPr marL="800100" lvl="1" indent="-342900">
              <a:buFont typeface="+mj-lt"/>
              <a:buAutoNum type="arabicPeriod"/>
            </a:pPr>
            <a:r>
              <a:rPr lang="en-US" dirty="0">
                <a:sym typeface="Wingdings" panose="05000000000000000000" pitchFamily="2" charset="2"/>
              </a:rPr>
              <a:t>Create Variable</a:t>
            </a:r>
          </a:p>
          <a:p>
            <a:pPr marL="1257300" lvl="2" indent="-342900">
              <a:buFont typeface="+mj-lt"/>
              <a:buAutoNum type="arabicPeriod"/>
            </a:pPr>
            <a:r>
              <a:rPr lang="en-US" dirty="0">
                <a:sym typeface="Wingdings" panose="05000000000000000000" pitchFamily="2" charset="2"/>
              </a:rPr>
              <a:t>Student Teacher Ratio= Teacher/Student</a:t>
            </a:r>
          </a:p>
          <a:p>
            <a:pPr marL="1257300" lvl="2" indent="-342900">
              <a:buFont typeface="+mj-lt"/>
              <a:buAutoNum type="arabicPeriod"/>
            </a:pPr>
            <a:r>
              <a:rPr lang="en-US" dirty="0">
                <a:sym typeface="Wingdings" panose="05000000000000000000" pitchFamily="2" charset="2"/>
              </a:rPr>
              <a:t>Student Class room Ratio = Student/Class</a:t>
            </a:r>
          </a:p>
          <a:p>
            <a:pPr marL="1257300" lvl="2" indent="-342900">
              <a:buFont typeface="+mj-lt"/>
              <a:buAutoNum type="arabicPeriod"/>
            </a:pPr>
            <a:r>
              <a:rPr lang="en-US" dirty="0">
                <a:sym typeface="Wingdings" panose="05000000000000000000" pitchFamily="2" charset="2"/>
              </a:rPr>
              <a:t>Computer/Student Ratio = computer/student</a:t>
            </a:r>
          </a:p>
          <a:p>
            <a:pPr marL="342900" indent="-342900">
              <a:buFont typeface="+mj-lt"/>
              <a:buAutoNum type="arabicPeriod"/>
            </a:pPr>
            <a:r>
              <a:rPr lang="en-US" dirty="0">
                <a:sym typeface="Wingdings" panose="05000000000000000000" pitchFamily="2" charset="2"/>
              </a:rPr>
              <a:t>Select Algorithm</a:t>
            </a:r>
          </a:p>
          <a:p>
            <a:pPr marL="800100" lvl="1" indent="-342900">
              <a:buFont typeface="+mj-lt"/>
              <a:buAutoNum type="arabicPeriod"/>
            </a:pPr>
            <a:r>
              <a:rPr lang="en-US" dirty="0">
                <a:sym typeface="Wingdings" panose="05000000000000000000" pitchFamily="2" charset="2"/>
              </a:rPr>
              <a:t>Linear Regression</a:t>
            </a:r>
          </a:p>
          <a:p>
            <a:pPr marL="800100" lvl="1" indent="-342900">
              <a:buFont typeface="+mj-lt"/>
              <a:buAutoNum type="arabicPeriod"/>
            </a:pPr>
            <a:r>
              <a:rPr lang="en-US" dirty="0">
                <a:sym typeface="Wingdings" panose="05000000000000000000" pitchFamily="2" charset="2"/>
              </a:rPr>
              <a:t>Random Forest</a:t>
            </a:r>
          </a:p>
          <a:p>
            <a:pPr marL="800100" lvl="1" indent="-342900">
              <a:buFont typeface="+mj-lt"/>
              <a:buAutoNum type="arabicPeriod"/>
            </a:pPr>
            <a:r>
              <a:rPr lang="en-US" dirty="0" err="1">
                <a:sym typeface="Wingdings" panose="05000000000000000000" pitchFamily="2" charset="2"/>
              </a:rPr>
              <a:t>XGBoost</a:t>
            </a: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Train</a:t>
            </a:r>
          </a:p>
          <a:p>
            <a:pPr marL="342900" indent="-342900">
              <a:buFont typeface="+mj-lt"/>
              <a:buAutoNum type="arabicPeriod"/>
            </a:pPr>
            <a:r>
              <a:rPr lang="en-US" dirty="0">
                <a:sym typeface="Wingdings" panose="05000000000000000000" pitchFamily="2" charset="2"/>
              </a:rPr>
              <a:t>Finalize model for deployment</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880859" y="2148812"/>
            <a:ext cx="1354455" cy="369332"/>
          </a:xfrm>
          <a:prstGeom prst="rect">
            <a:avLst/>
          </a:prstGeom>
          <a:noFill/>
        </p:spPr>
        <p:txBody>
          <a:bodyPr wrap="square" rtlCol="0">
            <a:spAutoFit/>
          </a:bodyPr>
          <a:lstStyle/>
          <a:p>
            <a:r>
              <a:rPr lang="en-US" b="1" dirty="0">
                <a:solidFill>
                  <a:srgbClr val="C00000"/>
                </a:solidFill>
              </a:rPr>
              <a:t>Build Model</a:t>
            </a:r>
          </a:p>
        </p:txBody>
      </p:sp>
      <p:sp>
        <p:nvSpPr>
          <p:cNvPr id="9" name="TextBox 8">
            <a:extLst>
              <a:ext uri="{FF2B5EF4-FFF2-40B4-BE49-F238E27FC236}">
                <a16:creationId xmlns:a16="http://schemas.microsoft.com/office/drawing/2014/main" id="{3DB598D9-A25A-00A4-99BA-43180A856648}"/>
              </a:ext>
            </a:extLst>
          </p:cNvPr>
          <p:cNvSpPr txBox="1"/>
          <p:nvPr/>
        </p:nvSpPr>
        <p:spPr>
          <a:xfrm>
            <a:off x="874394" y="5321915"/>
            <a:ext cx="4423411" cy="646331"/>
          </a:xfrm>
          <a:prstGeom prst="rect">
            <a:avLst/>
          </a:prstGeom>
          <a:noFill/>
        </p:spPr>
        <p:txBody>
          <a:bodyPr wrap="square">
            <a:spAutoFit/>
          </a:bodyPr>
          <a:lstStyle/>
          <a:p>
            <a:pPr marL="171450" indent="-171450">
              <a:buFont typeface="Arial" panose="020B0604020202020204" pitchFamily="34" charset="0"/>
              <a:buChar char="•"/>
            </a:pPr>
            <a:r>
              <a:rPr lang="en-US" sz="1200" b="0" i="0" dirty="0" err="1">
                <a:solidFill>
                  <a:srgbClr val="000000"/>
                </a:solidFill>
                <a:effectLst/>
                <a:latin typeface="Montserrat" panose="00000500000000000000" pitchFamily="2" charset="0"/>
              </a:rPr>
              <a:t>std_to_tch</a:t>
            </a:r>
            <a:r>
              <a:rPr lang="en-US" sz="1200" b="0" i="0" dirty="0">
                <a:solidFill>
                  <a:srgbClr val="000000"/>
                </a:solidFill>
                <a:effectLst/>
                <a:latin typeface="Montserrat" panose="00000500000000000000" pitchFamily="2" charset="0"/>
              </a:rPr>
              <a:t> = </a:t>
            </a:r>
            <a:r>
              <a:rPr lang="nl-NL" sz="1200" b="0" i="0" dirty="0">
                <a:solidFill>
                  <a:srgbClr val="000000"/>
                </a:solidFill>
                <a:effectLst/>
                <a:latin typeface="Montserrat" panose="00000500000000000000" pitchFamily="2" charset="0"/>
              </a:rPr>
              <a:t>df["TOT_STU"]/df["TOT_TEACHER"]</a:t>
            </a:r>
          </a:p>
          <a:p>
            <a:pPr marL="171450" indent="-171450">
              <a:buFont typeface="Arial" panose="020B0604020202020204" pitchFamily="34" charset="0"/>
              <a:buChar char="•"/>
            </a:pPr>
            <a:r>
              <a:rPr lang="en-US" sz="1200" b="0" i="0" dirty="0" err="1">
                <a:solidFill>
                  <a:srgbClr val="000000"/>
                </a:solidFill>
                <a:effectLst/>
                <a:latin typeface="Montserrat" panose="00000500000000000000" pitchFamily="2" charset="0"/>
              </a:rPr>
              <a:t>std_clsrm</a:t>
            </a:r>
            <a:r>
              <a:rPr lang="en-US" sz="1200" b="0" i="0" dirty="0">
                <a:solidFill>
                  <a:srgbClr val="000000"/>
                </a:solidFill>
                <a:effectLst/>
                <a:latin typeface="Montserrat" panose="00000500000000000000" pitchFamily="2" charset="0"/>
              </a:rPr>
              <a:t> = </a:t>
            </a:r>
            <a:r>
              <a:rPr lang="en-US" sz="1200" dirty="0" err="1"/>
              <a:t>df</a:t>
            </a:r>
            <a:r>
              <a:rPr lang="en-US" sz="1200" dirty="0"/>
              <a:t>["TOT_STU"]/</a:t>
            </a:r>
            <a:r>
              <a:rPr lang="en-US" sz="1200" dirty="0" err="1"/>
              <a:t>df</a:t>
            </a:r>
            <a:r>
              <a:rPr lang="en-US" sz="1200" dirty="0"/>
              <a:t>["CLASS_ROOM"]</a:t>
            </a:r>
          </a:p>
          <a:p>
            <a:pPr marL="171450" indent="-171450">
              <a:buFont typeface="Arial" panose="020B0604020202020204" pitchFamily="34" charset="0"/>
              <a:buChar char="•"/>
            </a:pPr>
            <a:r>
              <a:rPr lang="en-US" sz="1200" b="0" i="0" dirty="0" err="1">
                <a:solidFill>
                  <a:srgbClr val="000000"/>
                </a:solidFill>
                <a:effectLst/>
                <a:latin typeface="Montserrat" panose="00000500000000000000" pitchFamily="2" charset="0"/>
              </a:rPr>
              <a:t>std_comptr</a:t>
            </a:r>
            <a:r>
              <a:rPr lang="en-US" sz="1200" b="0" i="0" dirty="0">
                <a:solidFill>
                  <a:srgbClr val="000000"/>
                </a:solidFill>
                <a:effectLst/>
                <a:latin typeface="Montserrat" panose="00000500000000000000" pitchFamily="2" charset="0"/>
              </a:rPr>
              <a:t>= </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["TOTAL_COMPUTER"]/</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["TOT_STU"]</a:t>
            </a:r>
            <a:endParaRPr lang="en-US" sz="1200" dirty="0"/>
          </a:p>
        </p:txBody>
      </p:sp>
    </p:spTree>
    <p:extLst>
      <p:ext uri="{BB962C8B-B14F-4D97-AF65-F5344CB8AC3E}">
        <p14:creationId xmlns:p14="http://schemas.microsoft.com/office/powerpoint/2010/main" val="317058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485B-268C-A284-7974-443FD4FC6178}"/>
              </a:ext>
            </a:extLst>
          </p:cNvPr>
          <p:cNvSpPr>
            <a:spLocks noGrp="1"/>
          </p:cNvSpPr>
          <p:nvPr>
            <p:ph type="title"/>
          </p:nvPr>
        </p:nvSpPr>
        <p:spPr>
          <a:xfrm>
            <a:off x="788894" y="199279"/>
            <a:ext cx="10515600" cy="1042334"/>
          </a:xfrm>
        </p:spPr>
        <p:txBody>
          <a:bodyPr/>
          <a:lstStyle/>
          <a:p>
            <a:r>
              <a:rPr lang="en-US" dirty="0"/>
              <a:t>Get the decision with 4 steps</a:t>
            </a:r>
          </a:p>
        </p:txBody>
      </p:sp>
      <p:sp>
        <p:nvSpPr>
          <p:cNvPr id="11" name="TextBox 10">
            <a:extLst>
              <a:ext uri="{FF2B5EF4-FFF2-40B4-BE49-F238E27FC236}">
                <a16:creationId xmlns:a16="http://schemas.microsoft.com/office/drawing/2014/main" id="{9A721B57-9135-D980-3909-24F87D4ED42B}"/>
              </a:ext>
            </a:extLst>
          </p:cNvPr>
          <p:cNvSpPr txBox="1"/>
          <p:nvPr/>
        </p:nvSpPr>
        <p:spPr>
          <a:xfrm>
            <a:off x="887506" y="1570732"/>
            <a:ext cx="5364704" cy="5078313"/>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upload school_performance_pred.csv source from you computer  </a:t>
            </a:r>
          </a:p>
          <a:p>
            <a:pPr marL="342900" indent="-342900">
              <a:buFont typeface="+mj-lt"/>
              <a:buAutoNum type="arabicPeriod"/>
            </a:pPr>
            <a:r>
              <a:rPr lang="en-US" dirty="0">
                <a:sym typeface="Wingdings" panose="05000000000000000000" pitchFamily="2" charset="2"/>
              </a:rPr>
              <a:t>A variable list will show up click on skip</a:t>
            </a:r>
          </a:p>
          <a:p>
            <a:pPr marL="342900" indent="-342900">
              <a:buFont typeface="+mj-lt"/>
              <a:buAutoNum type="arabicPeriod"/>
            </a:pPr>
            <a:r>
              <a:rPr lang="en-US" dirty="0">
                <a:sym typeface="Wingdings" panose="05000000000000000000" pitchFamily="2" charset="2"/>
              </a:rPr>
              <a:t>Go to Data Post Process</a:t>
            </a:r>
          </a:p>
          <a:p>
            <a:pPr marL="342900" indent="-342900">
              <a:buFont typeface="+mj-lt"/>
              <a:buAutoNum type="arabicPeriod"/>
            </a:pPr>
            <a:r>
              <a:rPr lang="en-US" dirty="0">
                <a:sym typeface="Wingdings" panose="05000000000000000000" pitchFamily="2" charset="2"/>
              </a:rPr>
              <a:t>Create 3 equation by clicking </a:t>
            </a:r>
            <a:r>
              <a:rPr lang="en-US" dirty="0" err="1">
                <a:sym typeface="Wingdings" panose="05000000000000000000" pitchFamily="2" charset="2"/>
              </a:rPr>
              <a:t>oncreate</a:t>
            </a:r>
            <a:r>
              <a:rPr lang="en-US" dirty="0">
                <a:sym typeface="Wingdings" panose="05000000000000000000" pitchFamily="2" charset="2"/>
              </a:rPr>
              <a:t> custom variable</a:t>
            </a:r>
          </a:p>
          <a:p>
            <a:pPr marL="800100" lvl="1" indent="-342900">
              <a:buFont typeface="+mj-lt"/>
              <a:buAutoNum type="arabicPeriod"/>
            </a:pPr>
            <a:r>
              <a:rPr lang="en-US" dirty="0">
                <a:sym typeface="Wingdings" panose="05000000000000000000" pitchFamily="2" charset="2"/>
              </a:rPr>
              <a:t>Required Student Teacher Ratio= 1/30</a:t>
            </a:r>
          </a:p>
          <a:p>
            <a:pPr marL="800100" lvl="1" indent="-342900">
              <a:buFont typeface="+mj-lt"/>
              <a:buAutoNum type="arabicPeriod"/>
            </a:pPr>
            <a:r>
              <a:rPr lang="en-US" dirty="0">
                <a:sym typeface="Wingdings" panose="05000000000000000000" pitchFamily="2" charset="2"/>
              </a:rPr>
              <a:t>Required Teacher =(Req Std Teach Ratio – student teacher ratio ) *no. of Student</a:t>
            </a:r>
          </a:p>
          <a:p>
            <a:pPr marL="800100" lvl="1" indent="-342900">
              <a:buFont typeface="+mj-lt"/>
              <a:buAutoNum type="arabicPeriod"/>
            </a:pPr>
            <a:r>
              <a:rPr lang="en-US" dirty="0">
                <a:sym typeface="Wingdings" panose="05000000000000000000" pitchFamily="2" charset="2"/>
              </a:rPr>
              <a:t>Required Computer = No. of Student – No. of computer</a:t>
            </a:r>
          </a:p>
          <a:p>
            <a:pPr marL="800100" lvl="1" indent="-342900">
              <a:buFont typeface="+mj-lt"/>
              <a:buAutoNum type="arabicPeriod"/>
            </a:pPr>
            <a:r>
              <a:rPr lang="en-US" dirty="0">
                <a:sym typeface="Wingdings" panose="05000000000000000000" pitchFamily="2" charset="2"/>
              </a:rPr>
              <a:t>Required Money = Required Teacher * 20000 *12 + Required computer * 40000</a:t>
            </a:r>
          </a:p>
          <a:p>
            <a:pPr marL="800100" lvl="1" indent="-342900">
              <a:buFont typeface="+mj-lt"/>
              <a:buAutoNum type="arabicPeriod"/>
            </a:pPr>
            <a:r>
              <a:rPr lang="en-US" dirty="0">
                <a:sym typeface="Wingdings" panose="05000000000000000000" pitchFamily="2" charset="2"/>
              </a:rPr>
              <a:t>Calculate Total Cost</a:t>
            </a:r>
          </a:p>
          <a:p>
            <a:pPr marL="342900" indent="-342900">
              <a:buFont typeface="+mj-lt"/>
              <a:buAutoNum type="arabicPeriod"/>
            </a:pPr>
            <a:r>
              <a:rPr lang="en-US" dirty="0">
                <a:sym typeface="Wingdings" panose="05000000000000000000" pitchFamily="2" charset="2"/>
              </a:rPr>
              <a:t>Go to Result Configuration</a:t>
            </a:r>
          </a:p>
          <a:p>
            <a:pPr marL="800100" lvl="1" indent="-342900">
              <a:buFont typeface="+mj-lt"/>
              <a:buAutoNum type="arabicPeriod"/>
            </a:pPr>
            <a:r>
              <a:rPr lang="en-US" dirty="0">
                <a:sym typeface="Wingdings" panose="05000000000000000000" pitchFamily="2" charset="2"/>
              </a:rPr>
              <a:t>Check download as CSV</a:t>
            </a:r>
          </a:p>
          <a:p>
            <a:pPr marL="342900" indent="-342900">
              <a:buFont typeface="+mj-lt"/>
              <a:buAutoNum type="arabicPeriod"/>
            </a:pPr>
            <a:r>
              <a:rPr lang="en-US" dirty="0">
                <a:sym typeface="Wingdings" panose="05000000000000000000" pitchFamily="2" charset="2"/>
              </a:rPr>
              <a:t>Select Algorithm</a:t>
            </a:r>
          </a:p>
          <a:p>
            <a:pPr marL="342900" indent="-342900">
              <a:buFont typeface="+mj-lt"/>
              <a:buAutoNum type="arabicPeriod"/>
            </a:pPr>
            <a:r>
              <a:rPr lang="en-US" dirty="0">
                <a:sym typeface="Wingdings" panose="05000000000000000000" pitchFamily="2" charset="2"/>
              </a:rPr>
              <a:t>Press “Predict”, prediction will running</a:t>
            </a:r>
          </a:p>
        </p:txBody>
      </p:sp>
      <p:sp>
        <p:nvSpPr>
          <p:cNvPr id="13" name="TextBox 12">
            <a:extLst>
              <a:ext uri="{FF2B5EF4-FFF2-40B4-BE49-F238E27FC236}">
                <a16:creationId xmlns:a16="http://schemas.microsoft.com/office/drawing/2014/main" id="{5464EA62-586E-A242-5DD8-43BFE168BF5F}"/>
              </a:ext>
            </a:extLst>
          </p:cNvPr>
          <p:cNvSpPr txBox="1"/>
          <p:nvPr/>
        </p:nvSpPr>
        <p:spPr>
          <a:xfrm>
            <a:off x="1001806" y="1320137"/>
            <a:ext cx="1354455" cy="369332"/>
          </a:xfrm>
          <a:prstGeom prst="rect">
            <a:avLst/>
          </a:prstGeom>
          <a:noFill/>
        </p:spPr>
        <p:txBody>
          <a:bodyPr wrap="square" rtlCol="0">
            <a:spAutoFit/>
          </a:bodyPr>
          <a:lstStyle/>
          <a:p>
            <a:r>
              <a:rPr lang="en-US" b="1" dirty="0">
                <a:solidFill>
                  <a:srgbClr val="C00000"/>
                </a:solidFill>
              </a:rPr>
              <a:t>Deploy</a:t>
            </a:r>
          </a:p>
        </p:txBody>
      </p:sp>
      <p:sp>
        <p:nvSpPr>
          <p:cNvPr id="15" name="TextBox 14">
            <a:extLst>
              <a:ext uri="{FF2B5EF4-FFF2-40B4-BE49-F238E27FC236}">
                <a16:creationId xmlns:a16="http://schemas.microsoft.com/office/drawing/2014/main" id="{854C8089-9390-2F71-543F-D081EC5DC24D}"/>
              </a:ext>
            </a:extLst>
          </p:cNvPr>
          <p:cNvSpPr txBox="1"/>
          <p:nvPr/>
        </p:nvSpPr>
        <p:spPr>
          <a:xfrm>
            <a:off x="6556758" y="1766263"/>
            <a:ext cx="4627721" cy="1754326"/>
          </a:xfrm>
          <a:prstGeom prst="rect">
            <a:avLst/>
          </a:prstGeom>
          <a:noFill/>
        </p:spPr>
        <p:txBody>
          <a:bodyPr wrap="square">
            <a:spAutoFit/>
          </a:bodyPr>
          <a:lstStyle/>
          <a:p>
            <a:pPr marL="342900" indent="-342900">
              <a:buFont typeface="+mj-lt"/>
              <a:buAutoNum type="arabicPeriod"/>
            </a:pPr>
            <a:r>
              <a:rPr lang="en-US" dirty="0">
                <a:sym typeface="Wingdings" panose="05000000000000000000" pitchFamily="2" charset="2"/>
              </a:rPr>
              <a:t>Select Decision Scenario Tab</a:t>
            </a:r>
          </a:p>
          <a:p>
            <a:pPr marL="800100" lvl="1" indent="-342900">
              <a:buFont typeface="+mj-lt"/>
              <a:buAutoNum type="arabicPeriod"/>
            </a:pPr>
            <a:r>
              <a:rPr lang="en-US" dirty="0">
                <a:sym typeface="Wingdings" panose="05000000000000000000" pitchFamily="2" charset="2"/>
              </a:rPr>
              <a:t>Change slider value for different variables</a:t>
            </a:r>
          </a:p>
          <a:p>
            <a:pPr marL="800100" lvl="1" indent="-342900">
              <a:buFont typeface="+mj-lt"/>
              <a:buAutoNum type="arabicPeriod"/>
            </a:pPr>
            <a:r>
              <a:rPr lang="en-US" dirty="0">
                <a:sym typeface="Wingdings" panose="05000000000000000000" pitchFamily="2" charset="2"/>
              </a:rPr>
              <a:t>Press Apply</a:t>
            </a:r>
          </a:p>
          <a:p>
            <a:pPr marL="342900" indent="-342900">
              <a:buFont typeface="+mj-lt"/>
              <a:buAutoNum type="arabicPeriod"/>
            </a:pPr>
            <a:r>
              <a:rPr lang="en-US" dirty="0">
                <a:sym typeface="Wingdings" panose="05000000000000000000" pitchFamily="2" charset="2"/>
              </a:rPr>
              <a:t>Do the step until Target or Target desired value is higher or lower or middle</a:t>
            </a:r>
          </a:p>
        </p:txBody>
      </p:sp>
      <p:sp>
        <p:nvSpPr>
          <p:cNvPr id="22" name="TextBox 21">
            <a:extLst>
              <a:ext uri="{FF2B5EF4-FFF2-40B4-BE49-F238E27FC236}">
                <a16:creationId xmlns:a16="http://schemas.microsoft.com/office/drawing/2014/main" id="{DFF87A45-C1CF-586C-29A1-5C51284883A7}"/>
              </a:ext>
            </a:extLst>
          </p:cNvPr>
          <p:cNvSpPr txBox="1"/>
          <p:nvPr/>
        </p:nvSpPr>
        <p:spPr>
          <a:xfrm>
            <a:off x="6676773" y="1319272"/>
            <a:ext cx="1354455" cy="369332"/>
          </a:xfrm>
          <a:prstGeom prst="rect">
            <a:avLst/>
          </a:prstGeom>
          <a:noFill/>
        </p:spPr>
        <p:txBody>
          <a:bodyPr wrap="square" rtlCol="0">
            <a:spAutoFit/>
          </a:bodyPr>
          <a:lstStyle/>
          <a:p>
            <a:r>
              <a:rPr lang="en-US" b="1" dirty="0">
                <a:solidFill>
                  <a:srgbClr val="C00000"/>
                </a:solidFill>
              </a:rPr>
              <a:t>Decision</a:t>
            </a:r>
          </a:p>
        </p:txBody>
      </p:sp>
      <p:sp>
        <p:nvSpPr>
          <p:cNvPr id="4" name="TextBox 3">
            <a:extLst>
              <a:ext uri="{FF2B5EF4-FFF2-40B4-BE49-F238E27FC236}">
                <a16:creationId xmlns:a16="http://schemas.microsoft.com/office/drawing/2014/main" id="{92099BC3-F672-3BAC-7714-033D506C88DF}"/>
              </a:ext>
            </a:extLst>
          </p:cNvPr>
          <p:cNvSpPr txBox="1"/>
          <p:nvPr/>
        </p:nvSpPr>
        <p:spPr>
          <a:xfrm>
            <a:off x="6676773" y="3765469"/>
            <a:ext cx="4824776" cy="2308324"/>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Montserrat" panose="00000500000000000000" pitchFamily="2" charset="0"/>
              </a:rPr>
              <a:t>Adjusted </a:t>
            </a:r>
            <a:r>
              <a:rPr lang="en-US" sz="1200" b="0" i="0" dirty="0" err="1">
                <a:solidFill>
                  <a:srgbClr val="000000"/>
                </a:solidFill>
                <a:effectLst/>
                <a:latin typeface="Montserrat" panose="00000500000000000000" pitchFamily="2" charset="0"/>
              </a:rPr>
              <a:t>Pass_LR</a:t>
            </a:r>
            <a:r>
              <a:rPr lang="en-US" sz="1200" b="0" i="0" dirty="0">
                <a:solidFill>
                  <a:srgbClr val="000000"/>
                </a:solidFill>
                <a:effectLst/>
                <a:latin typeface="Montserrat" panose="00000500000000000000" pitchFamily="2" charset="0"/>
              </a:rPr>
              <a:t> = </a:t>
            </a:r>
            <a:r>
              <a:rPr lang="en-US" sz="1200" b="0" i="0" dirty="0" err="1">
                <a:solidFill>
                  <a:srgbClr val="000000"/>
                </a:solidFill>
                <a:effectLst/>
                <a:latin typeface="Montserrat" panose="00000500000000000000" pitchFamily="2" charset="0"/>
              </a:rPr>
              <a:t>np.where</a:t>
            </a:r>
            <a:r>
              <a:rPr lang="en-US" sz="1200" b="0" i="0" dirty="0">
                <a:solidFill>
                  <a:srgbClr val="000000"/>
                </a:solidFill>
                <a:effectLst/>
                <a:latin typeface="Montserrat" panose="00000500000000000000" pitchFamily="2" charset="0"/>
              </a:rPr>
              <a:t>(</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["SSC_TOT_PASS_LR"] &gt; </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["SSC_TOT_APP"], </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["SSC_TOT_APP"],</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["SSC_TOT_PASS_LR"] )</a:t>
            </a:r>
          </a:p>
          <a:p>
            <a:pPr marL="171450" indent="-171450">
              <a:buFont typeface="Arial" panose="020B0604020202020204" pitchFamily="34" charset="0"/>
              <a:buChar char="•"/>
            </a:pPr>
            <a:endParaRPr lang="en-US" sz="1200" b="0" i="0" dirty="0">
              <a:solidFill>
                <a:srgbClr val="000000"/>
              </a:solidFill>
              <a:effectLst/>
              <a:latin typeface="Montserrat" panose="00000500000000000000" pitchFamily="2" charset="0"/>
            </a:endParaRPr>
          </a:p>
          <a:p>
            <a:pPr marL="171450" indent="-171450">
              <a:buFont typeface="Arial" panose="020B0604020202020204" pitchFamily="34" charset="0"/>
              <a:buChar char="•"/>
            </a:pPr>
            <a:r>
              <a:rPr lang="en-US" sz="1200" b="0" i="0" dirty="0" err="1">
                <a:solidFill>
                  <a:srgbClr val="000000"/>
                </a:solidFill>
                <a:effectLst/>
                <a:latin typeface="Montserrat" panose="00000500000000000000" pitchFamily="2" charset="0"/>
              </a:rPr>
              <a:t>Pass_Rate_LR</a:t>
            </a:r>
            <a:r>
              <a:rPr lang="en-US" sz="1200" b="0" i="0" dirty="0">
                <a:solidFill>
                  <a:srgbClr val="000000"/>
                </a:solidFill>
                <a:effectLst/>
                <a:latin typeface="Montserrat" panose="00000500000000000000" pitchFamily="2" charset="0"/>
              </a:rPr>
              <a:t> = </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["Adjusted </a:t>
            </a:r>
            <a:r>
              <a:rPr lang="en-US" sz="1200" b="0" i="0" dirty="0" err="1">
                <a:solidFill>
                  <a:srgbClr val="000000"/>
                </a:solidFill>
                <a:effectLst/>
                <a:latin typeface="Montserrat" panose="00000500000000000000" pitchFamily="2" charset="0"/>
              </a:rPr>
              <a:t>Pass_LR</a:t>
            </a:r>
            <a:r>
              <a:rPr lang="en-US" sz="1200" b="0" i="0" dirty="0">
                <a:solidFill>
                  <a:srgbClr val="000000"/>
                </a:solidFill>
                <a:effectLst/>
                <a:latin typeface="Montserrat" panose="00000500000000000000" pitchFamily="2" charset="0"/>
              </a:rPr>
              <a:t>"]/</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["SSC_TOT_APP"]</a:t>
            </a:r>
          </a:p>
          <a:p>
            <a:pPr marL="171450" indent="-171450">
              <a:buFont typeface="Arial" panose="020B0604020202020204" pitchFamily="34" charset="0"/>
              <a:buChar char="•"/>
            </a:pPr>
            <a:r>
              <a:rPr lang="en-US" sz="1200" b="0" i="0" dirty="0">
                <a:solidFill>
                  <a:srgbClr val="000000"/>
                </a:solidFill>
                <a:effectLst/>
                <a:latin typeface="Montserrat" panose="00000500000000000000" pitchFamily="2" charset="0"/>
              </a:rPr>
              <a:t>New OPEX = </a:t>
            </a:r>
            <a:r>
              <a:rPr lang="en-US" sz="1200" dirty="0" err="1"/>
              <a:t>df</a:t>
            </a:r>
            <a:r>
              <a:rPr lang="en-US" sz="1200" dirty="0"/>
              <a:t>["TOTAL_COMPUTER"]*500*12+df["CLASS_ROOM"]*1000*12+df["TOT_TEACHER"]*30000*12</a:t>
            </a:r>
          </a:p>
          <a:p>
            <a:pPr marL="171450" indent="-171450">
              <a:buFont typeface="Arial" panose="020B0604020202020204" pitchFamily="34" charset="0"/>
              <a:buChar char="•"/>
            </a:pPr>
            <a:r>
              <a:rPr lang="en-US" sz="1200" b="0" i="0" dirty="0">
                <a:solidFill>
                  <a:srgbClr val="000000"/>
                </a:solidFill>
                <a:effectLst/>
                <a:latin typeface="Montserrat" panose="00000500000000000000" pitchFamily="2" charset="0"/>
              </a:rPr>
              <a:t>OPEX_UP = </a:t>
            </a:r>
            <a:r>
              <a:rPr lang="en-US" sz="1200" b="0" i="0" dirty="0" err="1">
                <a:solidFill>
                  <a:srgbClr val="000000"/>
                </a:solidFill>
                <a:effectLst/>
                <a:latin typeface="Montserrat" panose="00000500000000000000" pitchFamily="2" charset="0"/>
              </a:rPr>
              <a:t>np.where</a:t>
            </a:r>
            <a:r>
              <a:rPr lang="en-US" sz="1200" b="0" i="0" dirty="0">
                <a:solidFill>
                  <a:srgbClr val="000000"/>
                </a:solidFill>
                <a:effectLst/>
                <a:latin typeface="Montserrat" panose="00000500000000000000" pitchFamily="2" charset="0"/>
              </a:rPr>
              <a:t>(</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["New OPEX"]-</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["OPEX"] &lt;0, 0, </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["New OPEX"]-</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["OPEX"])</a:t>
            </a:r>
          </a:p>
          <a:p>
            <a:pPr marL="171450" indent="-171450">
              <a:buFont typeface="Arial" panose="020B0604020202020204" pitchFamily="34" charset="0"/>
              <a:buChar char="•"/>
            </a:pPr>
            <a:r>
              <a:rPr lang="en-US" sz="1200" b="0" i="0" dirty="0">
                <a:solidFill>
                  <a:srgbClr val="000000"/>
                </a:solidFill>
                <a:effectLst/>
                <a:latin typeface="Montserrat" panose="00000500000000000000" pitchFamily="2" charset="0"/>
              </a:rPr>
              <a:t>OPEX_%UP = </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["OPEX_UP"]/</a:t>
            </a:r>
            <a:r>
              <a:rPr lang="en-US" sz="1200" b="0" i="0" dirty="0" err="1">
                <a:solidFill>
                  <a:srgbClr val="000000"/>
                </a:solidFill>
                <a:effectLst/>
                <a:latin typeface="Montserrat" panose="00000500000000000000" pitchFamily="2" charset="0"/>
              </a:rPr>
              <a:t>df</a:t>
            </a:r>
            <a:r>
              <a:rPr lang="en-US" sz="1200" b="0" i="0" dirty="0">
                <a:solidFill>
                  <a:srgbClr val="000000"/>
                </a:solidFill>
                <a:effectLst/>
                <a:latin typeface="Montserrat" panose="00000500000000000000" pitchFamily="2" charset="0"/>
              </a:rPr>
              <a:t>["OPEX"]*100</a:t>
            </a:r>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77740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9394F"/>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72704C-33C0-C19F-3343-2910083FA4C5}"/>
              </a:ext>
            </a:extLst>
          </p:cNvPr>
          <p:cNvPicPr>
            <a:picLocks noChangeAspect="1"/>
          </p:cNvPicPr>
          <p:nvPr/>
        </p:nvPicPr>
        <p:blipFill rotWithShape="1">
          <a:blip r:embed="rId2"/>
          <a:srcRect r="-1" b="2042"/>
          <a:stretch/>
        </p:blipFill>
        <p:spPr>
          <a:xfrm>
            <a:off x="20" y="10"/>
            <a:ext cx="927290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Tree>
    <p:extLst>
      <p:ext uri="{BB962C8B-B14F-4D97-AF65-F5344CB8AC3E}">
        <p14:creationId xmlns:p14="http://schemas.microsoft.com/office/powerpoint/2010/main" val="420391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13106</TotalTime>
  <Words>896</Words>
  <Application>Microsoft Office PowerPoint</Application>
  <PresentationFormat>Widescreen</PresentationFormat>
  <Paragraphs>119</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vt:lpstr>
      <vt:lpstr>Arial Black</vt:lpstr>
      <vt:lpstr>Calibri</vt:lpstr>
      <vt:lpstr>Calibri Light</vt:lpstr>
      <vt:lpstr>Montserrat</vt:lpstr>
      <vt:lpstr>Office Theme</vt:lpstr>
      <vt:lpstr> School Resource Planning</vt:lpstr>
      <vt:lpstr>PowerPoint Presentation</vt:lpstr>
      <vt:lpstr>Let’s find root cause of the problem and Target</vt:lpstr>
      <vt:lpstr>MIST’s target is to assess the pass rate of individual school</vt:lpstr>
      <vt:lpstr>Education ministry provided the pass-fail history data.</vt:lpstr>
      <vt:lpstr>PowerPoint Presentation</vt:lpstr>
      <vt:lpstr>Get the Resource planning decision with 4 steps</vt:lpstr>
      <vt:lpstr>Get the decision with 4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Value &amp; Business Case</dc:title>
  <dc:creator>IDARE - Khairul</dc:creator>
  <cp:lastModifiedBy>IDARE - Khairul</cp:lastModifiedBy>
  <cp:revision>77</cp:revision>
  <dcterms:created xsi:type="dcterms:W3CDTF">2022-08-03T16:45:50Z</dcterms:created>
  <dcterms:modified xsi:type="dcterms:W3CDTF">2022-09-22T13:30:39Z</dcterms:modified>
</cp:coreProperties>
</file>