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11"/>
  </p:notesMasterIdLst>
  <p:handoutMasterIdLst>
    <p:handoutMasterId r:id="rId12"/>
  </p:handoutMasterIdLst>
  <p:sldIdLst>
    <p:sldId id="256" r:id="rId2"/>
    <p:sldId id="2594" r:id="rId3"/>
    <p:sldId id="262" r:id="rId4"/>
    <p:sldId id="263" r:id="rId5"/>
    <p:sldId id="267" r:id="rId6"/>
    <p:sldId id="265" r:id="rId7"/>
    <p:sldId id="266" r:id="rId8"/>
    <p:sldId id="261" r:id="rId9"/>
    <p:sldId id="26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8" autoAdjust="0"/>
    <p:restoredTop sz="94648" autoAdjust="0"/>
  </p:normalViewPr>
  <p:slideViewPr>
    <p:cSldViewPr snapToGrid="0">
      <p:cViewPr varScale="1">
        <p:scale>
          <a:sx n="52" d="100"/>
          <a:sy n="52" d="100"/>
        </p:scale>
        <p:origin x="50" y="45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9/22/2022</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9/22/2022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AB82C7-28B3-489A-ABBE-0F243A8943D5}" type="slidenum">
              <a:rPr lang="en-US" smtClean="0"/>
              <a:t>2</a:t>
            </a:fld>
            <a:endParaRPr lang="en-US"/>
          </a:p>
        </p:txBody>
      </p:sp>
    </p:spTree>
    <p:extLst>
      <p:ext uri="{BB962C8B-B14F-4D97-AF65-F5344CB8AC3E}">
        <p14:creationId xmlns:p14="http://schemas.microsoft.com/office/powerpoint/2010/main" val="395247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8</a:t>
            </a:fld>
            <a:endParaRPr lang="en-US" dirty="0"/>
          </a:p>
        </p:txBody>
      </p:sp>
    </p:spTree>
    <p:extLst>
      <p:ext uri="{BB962C8B-B14F-4D97-AF65-F5344CB8AC3E}">
        <p14:creationId xmlns:p14="http://schemas.microsoft.com/office/powerpoint/2010/main" val="431927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9</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9/22/2022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9/22/2022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9/22/2022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9/22/2022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9/22/2022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9/22/2022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5A8941B-3F1D-C792-F099-3FA6E404F1FA}"/>
              </a:ext>
            </a:extLst>
          </p:cNvPr>
          <p:cNvPicPr>
            <a:picLocks noChangeAspect="1"/>
          </p:cNvPicPr>
          <p:nvPr/>
        </p:nvPicPr>
        <p:blipFill>
          <a:blip r:embed="rId3"/>
          <a:stretch>
            <a:fillRect/>
          </a:stretch>
        </p:blipFill>
        <p:spPr>
          <a:xfrm>
            <a:off x="0" y="0"/>
            <a:ext cx="12192000" cy="6858000"/>
          </a:xfrm>
          <a:prstGeom prst="rect">
            <a:avLst/>
          </a:prstGeom>
        </p:spPr>
      </p:pic>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4400" dirty="0">
                <a:solidFill>
                  <a:schemeClr val="bg1"/>
                </a:solidFill>
              </a:rPr>
              <a:t>Electricity demand prediction</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r>
              <a:rPr lang="en-US" dirty="0">
                <a:solidFill>
                  <a:srgbClr val="7CEBFF"/>
                </a:solidFill>
              </a:rPr>
              <a:t>Problem Type Regression</a:t>
            </a:r>
          </a:p>
        </p:txBody>
      </p:sp>
    </p:spTree>
    <p:extLst>
      <p:ext uri="{BB962C8B-B14F-4D97-AF65-F5344CB8AC3E}">
        <p14:creationId xmlns:p14="http://schemas.microsoft.com/office/powerpoint/2010/main" val="1487700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A7AA036-6D94-8682-1043-4E71DB813A1E}"/>
              </a:ext>
            </a:extLst>
          </p:cNvPr>
          <p:cNvPicPr>
            <a:picLocks noChangeAspect="1"/>
          </p:cNvPicPr>
          <p:nvPr/>
        </p:nvPicPr>
        <p:blipFill rotWithShape="1">
          <a:blip r:embed="rId3">
            <a:alphaModFix amt="35000"/>
          </a:blip>
          <a:srcRect t="2531" r="-2" b="19119"/>
          <a:stretch/>
        </p:blipFill>
        <p:spPr>
          <a:xfrm>
            <a:off x="20" y="0"/>
            <a:ext cx="12191980" cy="6857999"/>
          </a:xfrm>
          <a:prstGeom prst="rect">
            <a:avLst/>
          </a:prstGeom>
        </p:spPr>
      </p:pic>
      <p:sp>
        <p:nvSpPr>
          <p:cNvPr id="3" name="TextBox 2">
            <a:extLst>
              <a:ext uri="{FF2B5EF4-FFF2-40B4-BE49-F238E27FC236}">
                <a16:creationId xmlns:a16="http://schemas.microsoft.com/office/drawing/2014/main" id="{59DB778E-31A5-4A6A-5522-C50F287CE5B5}"/>
              </a:ext>
            </a:extLst>
          </p:cNvPr>
          <p:cNvSpPr txBox="1"/>
          <p:nvPr/>
        </p:nvSpPr>
        <p:spPr>
          <a:xfrm>
            <a:off x="715846" y="668654"/>
            <a:ext cx="3313164" cy="2014523"/>
          </a:xfrm>
          <a:prstGeom prst="rect">
            <a:avLst/>
          </a:prstGeom>
        </p:spPr>
        <p:txBody>
          <a:bodyPr vert="horz" lIns="91440" tIns="45720" rIns="91440" bIns="45720" rtlCol="0" anchor="ctr">
            <a:normAutofit/>
          </a:bodyPr>
          <a:lstStyle/>
          <a:p>
            <a:pPr algn="r">
              <a:lnSpc>
                <a:spcPct val="90000"/>
              </a:lnSpc>
              <a:spcBef>
                <a:spcPct val="0"/>
              </a:spcBef>
              <a:spcAft>
                <a:spcPts val="600"/>
              </a:spcAft>
            </a:pPr>
            <a:r>
              <a:rPr lang="en-US" sz="4000" dirty="0">
                <a:solidFill>
                  <a:srgbClr val="C00000"/>
                </a:solidFill>
                <a:latin typeface="+mj-lt"/>
                <a:ea typeface="+mj-ea"/>
                <a:cs typeface="+mj-cs"/>
              </a:rPr>
              <a:t>Problem Statement</a:t>
            </a:r>
          </a:p>
        </p:txBody>
      </p:sp>
      <p:sp>
        <p:nvSpPr>
          <p:cNvPr id="2" name="TextBox 1">
            <a:extLst>
              <a:ext uri="{FF2B5EF4-FFF2-40B4-BE49-F238E27FC236}">
                <a16:creationId xmlns:a16="http://schemas.microsoft.com/office/drawing/2014/main" id="{EBEA3D2F-2EF4-BD96-A61B-8996C184BC94}"/>
              </a:ext>
            </a:extLst>
          </p:cNvPr>
          <p:cNvSpPr txBox="1"/>
          <p:nvPr/>
        </p:nvSpPr>
        <p:spPr>
          <a:xfrm>
            <a:off x="6219239" y="297209"/>
            <a:ext cx="5744685" cy="6429345"/>
          </a:xfrm>
          <a:prstGeom prst="rect">
            <a:avLst/>
          </a:prstGeom>
        </p:spPr>
        <p:txBody>
          <a:bodyPr vert="horz" lIns="91440" tIns="45720" rIns="91440" bIns="45720" rtlCol="0" anchor="ctr">
            <a:normAutofit/>
          </a:bodyPr>
          <a:lstStyle/>
          <a:p>
            <a:pPr marL="114300">
              <a:lnSpc>
                <a:spcPct val="90000"/>
              </a:lnSpc>
              <a:spcAft>
                <a:spcPts val="600"/>
              </a:spcAft>
            </a:pPr>
            <a:r>
              <a:rPr lang="en-US" sz="2400" b="1" dirty="0">
                <a:latin typeface="Times New Roman" panose="02020603050405020304" pitchFamily="18" charset="0"/>
                <a:cs typeface="Times New Roman" panose="02020603050405020304" pitchFamily="18" charset="0"/>
              </a:rPr>
              <a:t>Power Sector facing multifront crises from power generation, demand and customer service</a:t>
            </a:r>
          </a:p>
          <a:p>
            <a:pPr marL="114300">
              <a:lnSpc>
                <a:spcPct val="90000"/>
              </a:lnSpc>
              <a:spcAft>
                <a:spcPts val="600"/>
              </a:spcAft>
            </a:pPr>
            <a:endParaRPr lang="en-US" sz="2400" b="1" dirty="0">
              <a:latin typeface="Times New Roman" panose="02020603050405020304" pitchFamily="18" charset="0"/>
              <a:cs typeface="Times New Roman" panose="02020603050405020304" pitchFamily="18" charset="0"/>
            </a:endParaRPr>
          </a:p>
          <a:p>
            <a:pPr marL="342900" indent="-228600">
              <a:lnSpc>
                <a:spcPct val="90000"/>
              </a:lnSpc>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Warmer and more humid weather due to climate change and electricity wastage causes high demand takes place, hence demand response is slow followed by generators got tripped frequently and supply shortage occurs</a:t>
            </a:r>
          </a:p>
          <a:p>
            <a:pPr marL="342900" indent="-228600">
              <a:lnSpc>
                <a:spcPct val="90000"/>
              </a:lnSpc>
              <a:spcAft>
                <a:spcPts val="600"/>
              </a:spcAf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342900" indent="-228600">
              <a:lnSpc>
                <a:spcPct val="90000"/>
              </a:lnSpc>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addition, heavy system losses occurs due to inefficient transmission, distribution losses and fraudulent connections</a:t>
            </a:r>
          </a:p>
          <a:p>
            <a:pPr marL="342900" indent="-228600">
              <a:lnSpc>
                <a:spcPct val="90000"/>
              </a:lnSpc>
              <a:spcAft>
                <a:spcPts val="600"/>
              </a:spcAf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342900" indent="-228600">
              <a:lnSpc>
                <a:spcPct val="90000"/>
              </a:lnSpc>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Consumer are paying high prices still having load shading due to inefficient power management.</a:t>
            </a:r>
          </a:p>
          <a:p>
            <a:pPr marL="342900" indent="-228600">
              <a:lnSpc>
                <a:spcPct val="90000"/>
              </a:lnSpc>
              <a:spcAft>
                <a:spcPts val="600"/>
              </a:spcAf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342900" indent="-228600">
              <a:lnSpc>
                <a:spcPct val="90000"/>
              </a:lnSpc>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Revenue shortage occurs </a:t>
            </a:r>
          </a:p>
          <a:p>
            <a:pPr marL="114300">
              <a:lnSpc>
                <a:spcPct val="90000"/>
              </a:lnSpc>
              <a:spcAft>
                <a:spcPts val="600"/>
              </a:spcAft>
            </a:pPr>
            <a:endParaRPr lang="en-US" sz="1400" dirty="0"/>
          </a:p>
          <a:p>
            <a:pPr marL="342900" indent="-228600">
              <a:lnSpc>
                <a:spcPct val="90000"/>
              </a:lnSpc>
              <a:spcAft>
                <a:spcPts val="600"/>
              </a:spcAft>
              <a:buFont typeface="Arial" panose="020B0604020202020204" pitchFamily="34" charset="0"/>
              <a:buChar char="•"/>
            </a:pPr>
            <a:endParaRPr lang="en-US" sz="2000" dirty="0"/>
          </a:p>
        </p:txBody>
      </p:sp>
      <p:sp>
        <p:nvSpPr>
          <p:cNvPr id="5" name="TextBox 4">
            <a:extLst>
              <a:ext uri="{FF2B5EF4-FFF2-40B4-BE49-F238E27FC236}">
                <a16:creationId xmlns:a16="http://schemas.microsoft.com/office/drawing/2014/main" id="{3AF9D8B4-92AC-5ED8-8F38-2D3F8101433B}"/>
              </a:ext>
            </a:extLst>
          </p:cNvPr>
          <p:cNvSpPr txBox="1"/>
          <p:nvPr/>
        </p:nvSpPr>
        <p:spPr>
          <a:xfrm>
            <a:off x="456212" y="2533634"/>
            <a:ext cx="4611087" cy="2308324"/>
          </a:xfrm>
          <a:prstGeom prst="rect">
            <a:avLst/>
          </a:prstGeom>
          <a:noFill/>
        </p:spPr>
        <p:txBody>
          <a:bodyPr wrap="square" rtlCol="0">
            <a:spAutoFit/>
          </a:bodyPr>
          <a:lstStyle/>
          <a:p>
            <a:r>
              <a:rPr lang="en-US" sz="2400" b="1" dirty="0"/>
              <a:t>Power Management seeks</a:t>
            </a:r>
          </a:p>
          <a:p>
            <a:pPr marL="285750" indent="-285750">
              <a:buFont typeface="Arial" panose="020B0604020202020204" pitchFamily="34" charset="0"/>
              <a:buChar char="•"/>
            </a:pPr>
            <a:r>
              <a:rPr lang="en-US" sz="2000" dirty="0"/>
              <a:t>Hourly demand forecast for short term, mid term and long term</a:t>
            </a:r>
          </a:p>
          <a:p>
            <a:pPr marL="285750" indent="-285750">
              <a:buFont typeface="Arial" panose="020B0604020202020204" pitchFamily="34" charset="0"/>
              <a:buChar char="•"/>
            </a:pPr>
            <a:r>
              <a:rPr lang="en-US" sz="2000" dirty="0"/>
              <a:t>Optimized generation distribution to reduce high stress on </a:t>
            </a:r>
            <a:r>
              <a:rPr lang="en-US" sz="2000" dirty="0" err="1"/>
              <a:t>genaretors</a:t>
            </a:r>
            <a:r>
              <a:rPr lang="en-US" sz="2000" dirty="0"/>
              <a:t>.</a:t>
            </a:r>
          </a:p>
          <a:p>
            <a:pPr marL="285750" indent="-285750">
              <a:buFont typeface="Arial" panose="020B0604020202020204" pitchFamily="34" charset="0"/>
              <a:buChar char="•"/>
            </a:pPr>
            <a:r>
              <a:rPr lang="en-US" sz="2000" dirty="0"/>
              <a:t>Optimized power distribution to reduce load shading</a:t>
            </a:r>
          </a:p>
        </p:txBody>
      </p:sp>
    </p:spTree>
    <p:extLst>
      <p:ext uri="{BB962C8B-B14F-4D97-AF65-F5344CB8AC3E}">
        <p14:creationId xmlns:p14="http://schemas.microsoft.com/office/powerpoint/2010/main" val="441525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fade">
                                      <p:cBhvr>
                                        <p:cTn id="22" dur="500"/>
                                        <p:tgtEl>
                                          <p:spTgt spid="2">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animEffect transition="in" filter="fade">
                                      <p:cBhvr>
                                        <p:cTn id="27" dur="500"/>
                                        <p:tgtEl>
                                          <p:spTgt spid="2">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1D516-A219-9D07-8CB0-A01ACD042DE0}"/>
              </a:ext>
            </a:extLst>
          </p:cNvPr>
          <p:cNvSpPr>
            <a:spLocks noGrp="1"/>
          </p:cNvSpPr>
          <p:nvPr>
            <p:ph type="title"/>
          </p:nvPr>
        </p:nvSpPr>
        <p:spPr/>
        <p:txBody>
          <a:bodyPr/>
          <a:lstStyle/>
          <a:p>
            <a:r>
              <a:rPr lang="en-US" dirty="0"/>
              <a:t>Root causes for losses of power department</a:t>
            </a:r>
          </a:p>
        </p:txBody>
      </p:sp>
      <p:pic>
        <p:nvPicPr>
          <p:cNvPr id="3" name="Picture 2">
            <a:extLst>
              <a:ext uri="{FF2B5EF4-FFF2-40B4-BE49-F238E27FC236}">
                <a16:creationId xmlns:a16="http://schemas.microsoft.com/office/drawing/2014/main" id="{24D1296E-AEB7-7DD1-5110-0C4D0A7DDD43}"/>
              </a:ext>
            </a:extLst>
          </p:cNvPr>
          <p:cNvPicPr>
            <a:picLocks noChangeAspect="1"/>
          </p:cNvPicPr>
          <p:nvPr/>
        </p:nvPicPr>
        <p:blipFill>
          <a:blip r:embed="rId2"/>
          <a:stretch>
            <a:fillRect/>
          </a:stretch>
        </p:blipFill>
        <p:spPr>
          <a:xfrm>
            <a:off x="311764" y="2371844"/>
            <a:ext cx="7457701" cy="3431080"/>
          </a:xfrm>
          <a:prstGeom prst="rect">
            <a:avLst/>
          </a:prstGeom>
        </p:spPr>
      </p:pic>
      <p:sp>
        <p:nvSpPr>
          <p:cNvPr id="4" name="Oval 3">
            <a:extLst>
              <a:ext uri="{FF2B5EF4-FFF2-40B4-BE49-F238E27FC236}">
                <a16:creationId xmlns:a16="http://schemas.microsoft.com/office/drawing/2014/main" id="{A7E2B73E-824A-861D-3A31-D8613F35D72D}"/>
              </a:ext>
            </a:extLst>
          </p:cNvPr>
          <p:cNvSpPr/>
          <p:nvPr/>
        </p:nvSpPr>
        <p:spPr>
          <a:xfrm>
            <a:off x="4114800" y="2760783"/>
            <a:ext cx="870438" cy="32531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638FFA7A-A3CC-FC94-ABA3-0CBBB6D94114}"/>
              </a:ext>
            </a:extLst>
          </p:cNvPr>
          <p:cNvSpPr/>
          <p:nvPr/>
        </p:nvSpPr>
        <p:spPr>
          <a:xfrm>
            <a:off x="2409092" y="5037991"/>
            <a:ext cx="870438" cy="32531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10DF81E-D50B-7EAA-FD6B-21455B04FE10}"/>
              </a:ext>
            </a:extLst>
          </p:cNvPr>
          <p:cNvSpPr txBox="1"/>
          <p:nvPr/>
        </p:nvSpPr>
        <p:spPr>
          <a:xfrm>
            <a:off x="5270988" y="2439863"/>
            <a:ext cx="1195754" cy="338554"/>
          </a:xfrm>
          <a:prstGeom prst="rect">
            <a:avLst/>
          </a:prstGeom>
          <a:noFill/>
        </p:spPr>
        <p:txBody>
          <a:bodyPr wrap="square" rtlCol="0">
            <a:spAutoFit/>
          </a:bodyPr>
          <a:lstStyle/>
          <a:p>
            <a:r>
              <a:rPr lang="en-US" sz="1600" dirty="0"/>
              <a:t>Root Cause</a:t>
            </a:r>
          </a:p>
        </p:txBody>
      </p:sp>
      <p:cxnSp>
        <p:nvCxnSpPr>
          <p:cNvPr id="9" name="Straight Arrow Connector 8">
            <a:extLst>
              <a:ext uri="{FF2B5EF4-FFF2-40B4-BE49-F238E27FC236}">
                <a16:creationId xmlns:a16="http://schemas.microsoft.com/office/drawing/2014/main" id="{E71848D6-46BF-FAF1-F417-67AB265C947F}"/>
              </a:ext>
            </a:extLst>
          </p:cNvPr>
          <p:cNvCxnSpPr>
            <a:endCxn id="6" idx="1"/>
          </p:cNvCxnSpPr>
          <p:nvPr/>
        </p:nvCxnSpPr>
        <p:spPr>
          <a:xfrm flipV="1">
            <a:off x="4932485" y="2609140"/>
            <a:ext cx="338503" cy="2659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3F65F46-AA42-E9D7-1958-9A283225DDFC}"/>
              </a:ext>
            </a:extLst>
          </p:cNvPr>
          <p:cNvSpPr txBox="1"/>
          <p:nvPr/>
        </p:nvSpPr>
        <p:spPr>
          <a:xfrm>
            <a:off x="8585354" y="2187178"/>
            <a:ext cx="2875083" cy="369332"/>
          </a:xfrm>
          <a:prstGeom prst="rect">
            <a:avLst/>
          </a:prstGeom>
          <a:noFill/>
        </p:spPr>
        <p:txBody>
          <a:bodyPr wrap="square" rtlCol="0">
            <a:spAutoFit/>
          </a:bodyPr>
          <a:lstStyle/>
          <a:p>
            <a:r>
              <a:rPr lang="en-US" dirty="0"/>
              <a:t>Target = Electricity Demand</a:t>
            </a:r>
          </a:p>
        </p:txBody>
      </p:sp>
      <p:sp>
        <p:nvSpPr>
          <p:cNvPr id="12" name="TextBox 11">
            <a:extLst>
              <a:ext uri="{FF2B5EF4-FFF2-40B4-BE49-F238E27FC236}">
                <a16:creationId xmlns:a16="http://schemas.microsoft.com/office/drawing/2014/main" id="{DC4BEE8B-26E9-A99D-609D-4FFC46E75504}"/>
              </a:ext>
            </a:extLst>
          </p:cNvPr>
          <p:cNvSpPr txBox="1"/>
          <p:nvPr/>
        </p:nvSpPr>
        <p:spPr>
          <a:xfrm>
            <a:off x="8150831" y="2609140"/>
            <a:ext cx="3587262" cy="3693319"/>
          </a:xfrm>
          <a:prstGeom prst="rect">
            <a:avLst/>
          </a:prstGeom>
          <a:noFill/>
        </p:spPr>
        <p:txBody>
          <a:bodyPr wrap="square" rtlCol="0">
            <a:spAutoFit/>
          </a:bodyPr>
          <a:lstStyle/>
          <a:p>
            <a:r>
              <a:rPr lang="en-US" b="1" dirty="0"/>
              <a:t>Helps division of</a:t>
            </a:r>
          </a:p>
          <a:p>
            <a:r>
              <a:rPr lang="en-US" dirty="0"/>
              <a:t>Generation</a:t>
            </a:r>
          </a:p>
          <a:p>
            <a:pPr marL="285750" indent="-285750">
              <a:buFont typeface="Arial" panose="020B0604020202020204" pitchFamily="34" charset="0"/>
              <a:buChar char="•"/>
            </a:pPr>
            <a:r>
              <a:rPr lang="en-US" sz="1600" dirty="0"/>
              <a:t>Optimized Load on Generators</a:t>
            </a:r>
          </a:p>
          <a:p>
            <a:r>
              <a:rPr lang="en-US" dirty="0"/>
              <a:t>Transmission &amp; Distribution</a:t>
            </a:r>
          </a:p>
          <a:p>
            <a:pPr marL="285750" indent="-285750">
              <a:buFont typeface="Arial" panose="020B0604020202020204" pitchFamily="34" charset="0"/>
              <a:buChar char="•"/>
            </a:pPr>
            <a:r>
              <a:rPr lang="en-US" sz="1600" dirty="0"/>
              <a:t>Optimize Load Distribution</a:t>
            </a:r>
          </a:p>
          <a:p>
            <a:r>
              <a:rPr lang="en-US" dirty="0"/>
              <a:t>Finance</a:t>
            </a:r>
          </a:p>
          <a:p>
            <a:pPr marL="285750" indent="-285750">
              <a:buFont typeface="Arial" panose="020B0604020202020204" pitchFamily="34" charset="0"/>
              <a:buChar char="•"/>
            </a:pPr>
            <a:r>
              <a:rPr lang="en-US" sz="1600" dirty="0"/>
              <a:t>Customized pricing</a:t>
            </a:r>
          </a:p>
          <a:p>
            <a:pPr marL="285750" indent="-285750">
              <a:buFont typeface="Arial" panose="020B0604020202020204" pitchFamily="34" charset="0"/>
              <a:buChar char="•"/>
            </a:pPr>
            <a:r>
              <a:rPr lang="en-US" sz="1600" dirty="0"/>
              <a:t>Reduce Subsidy</a:t>
            </a:r>
          </a:p>
          <a:p>
            <a:pPr marL="285750" indent="-285750">
              <a:buFont typeface="Arial" panose="020B0604020202020204" pitchFamily="34" charset="0"/>
              <a:buChar char="•"/>
            </a:pPr>
            <a:r>
              <a:rPr lang="en-US" sz="1600" dirty="0"/>
              <a:t>Procurement, Supply chain early preparedness</a:t>
            </a:r>
          </a:p>
          <a:p>
            <a:r>
              <a:rPr lang="en-US" dirty="0"/>
              <a:t>Customer Service</a:t>
            </a:r>
          </a:p>
          <a:p>
            <a:pPr marL="285750" indent="-285750">
              <a:buFont typeface="Arial" panose="020B0604020202020204" pitchFamily="34" charset="0"/>
              <a:buChar char="•"/>
            </a:pPr>
            <a:r>
              <a:rPr lang="en-US" sz="1600" dirty="0"/>
              <a:t>Minimizes Load Shading</a:t>
            </a:r>
          </a:p>
          <a:p>
            <a:pPr marL="285750" indent="-285750">
              <a:buFont typeface="Arial" panose="020B0604020202020204" pitchFamily="34" charset="0"/>
              <a:buChar char="•"/>
            </a:pPr>
            <a:r>
              <a:rPr lang="en-US" sz="1600" dirty="0"/>
              <a:t>Energy saving advisory</a:t>
            </a:r>
          </a:p>
          <a:p>
            <a:pPr marL="285750" indent="-285750">
              <a:buFont typeface="Arial" panose="020B0604020202020204" pitchFamily="34" charset="0"/>
              <a:buChar char="•"/>
            </a:pPr>
            <a:endParaRPr lang="en-US" sz="1600" dirty="0"/>
          </a:p>
        </p:txBody>
      </p:sp>
      <p:sp>
        <p:nvSpPr>
          <p:cNvPr id="14" name="TextBox 13">
            <a:extLst>
              <a:ext uri="{FF2B5EF4-FFF2-40B4-BE49-F238E27FC236}">
                <a16:creationId xmlns:a16="http://schemas.microsoft.com/office/drawing/2014/main" id="{BC2EBC22-5056-B5C6-B63B-2398D7857C8F}"/>
              </a:ext>
            </a:extLst>
          </p:cNvPr>
          <p:cNvSpPr txBox="1"/>
          <p:nvPr/>
        </p:nvSpPr>
        <p:spPr>
          <a:xfrm>
            <a:off x="1587011" y="6089625"/>
            <a:ext cx="1195754" cy="338554"/>
          </a:xfrm>
          <a:prstGeom prst="rect">
            <a:avLst/>
          </a:prstGeom>
          <a:noFill/>
        </p:spPr>
        <p:txBody>
          <a:bodyPr wrap="square" rtlCol="0">
            <a:spAutoFit/>
          </a:bodyPr>
          <a:lstStyle/>
          <a:p>
            <a:r>
              <a:rPr lang="en-US" sz="1600" dirty="0"/>
              <a:t>Root Cause</a:t>
            </a:r>
          </a:p>
        </p:txBody>
      </p:sp>
      <p:cxnSp>
        <p:nvCxnSpPr>
          <p:cNvPr id="15" name="Straight Arrow Connector 14">
            <a:extLst>
              <a:ext uri="{FF2B5EF4-FFF2-40B4-BE49-F238E27FC236}">
                <a16:creationId xmlns:a16="http://schemas.microsoft.com/office/drawing/2014/main" id="{206F6626-17D3-D951-37F4-28D98C99252B}"/>
              </a:ext>
            </a:extLst>
          </p:cNvPr>
          <p:cNvCxnSpPr>
            <a:cxnSpLocks/>
            <a:stCxn id="5" idx="4"/>
            <a:endCxn id="14" idx="0"/>
          </p:cNvCxnSpPr>
          <p:nvPr/>
        </p:nvCxnSpPr>
        <p:spPr>
          <a:xfrm flipH="1">
            <a:off x="2184888" y="5363307"/>
            <a:ext cx="659423" cy="7263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1D0ABB6-8297-8889-7260-CCC38140538F}"/>
              </a:ext>
            </a:extLst>
          </p:cNvPr>
          <p:cNvSpPr/>
          <p:nvPr/>
        </p:nvSpPr>
        <p:spPr>
          <a:xfrm>
            <a:off x="608685" y="5037991"/>
            <a:ext cx="1039871" cy="32531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a:extLst>
              <a:ext uri="{FF2B5EF4-FFF2-40B4-BE49-F238E27FC236}">
                <a16:creationId xmlns:a16="http://schemas.microsoft.com/office/drawing/2014/main" id="{469B1DD2-2461-8BA7-D6CC-D138D8923449}"/>
              </a:ext>
            </a:extLst>
          </p:cNvPr>
          <p:cNvCxnSpPr>
            <a:cxnSpLocks/>
            <a:stCxn id="19" idx="5"/>
            <a:endCxn id="14" idx="0"/>
          </p:cNvCxnSpPr>
          <p:nvPr/>
        </p:nvCxnSpPr>
        <p:spPr>
          <a:xfrm>
            <a:off x="1496270" y="5315666"/>
            <a:ext cx="688618" cy="773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8527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AAAFF-4A10-A5A3-A0FA-E2EDDFD9987E}"/>
              </a:ext>
            </a:extLst>
          </p:cNvPr>
          <p:cNvSpPr>
            <a:spLocks noGrp="1"/>
          </p:cNvSpPr>
          <p:nvPr>
            <p:ph type="title"/>
          </p:nvPr>
        </p:nvSpPr>
        <p:spPr/>
        <p:txBody>
          <a:bodyPr/>
          <a:lstStyle/>
          <a:p>
            <a:r>
              <a:rPr lang="en-US" dirty="0"/>
              <a:t>Analytics Data Requirement</a:t>
            </a:r>
          </a:p>
        </p:txBody>
      </p:sp>
      <p:sp>
        <p:nvSpPr>
          <p:cNvPr id="3" name="TextBox 2">
            <a:extLst>
              <a:ext uri="{FF2B5EF4-FFF2-40B4-BE49-F238E27FC236}">
                <a16:creationId xmlns:a16="http://schemas.microsoft.com/office/drawing/2014/main" id="{87F0E6AF-41D9-F78B-8899-7FE1CAE57281}"/>
              </a:ext>
            </a:extLst>
          </p:cNvPr>
          <p:cNvSpPr txBox="1"/>
          <p:nvPr/>
        </p:nvSpPr>
        <p:spPr>
          <a:xfrm>
            <a:off x="4044459" y="2171243"/>
            <a:ext cx="4558814" cy="523220"/>
          </a:xfrm>
          <a:prstGeom prst="rect">
            <a:avLst/>
          </a:prstGeom>
          <a:noFill/>
        </p:spPr>
        <p:txBody>
          <a:bodyPr wrap="square" rtlCol="0">
            <a:spAutoFit/>
          </a:bodyPr>
          <a:lstStyle/>
          <a:p>
            <a:r>
              <a:rPr lang="en-US" sz="2800" dirty="0"/>
              <a:t>Electricity Demand Prediction</a:t>
            </a:r>
          </a:p>
        </p:txBody>
      </p:sp>
      <p:sp>
        <p:nvSpPr>
          <p:cNvPr id="4" name="TextBox 3">
            <a:extLst>
              <a:ext uri="{FF2B5EF4-FFF2-40B4-BE49-F238E27FC236}">
                <a16:creationId xmlns:a16="http://schemas.microsoft.com/office/drawing/2014/main" id="{11E66860-6475-39B6-41BB-2BE05958F0A9}"/>
              </a:ext>
            </a:extLst>
          </p:cNvPr>
          <p:cNvSpPr txBox="1"/>
          <p:nvPr/>
        </p:nvSpPr>
        <p:spPr>
          <a:xfrm>
            <a:off x="7789982" y="3429000"/>
            <a:ext cx="1714500" cy="646331"/>
          </a:xfrm>
          <a:prstGeom prst="rect">
            <a:avLst/>
          </a:prstGeom>
          <a:noFill/>
          <a:ln>
            <a:solidFill>
              <a:srgbClr val="00B0F0"/>
            </a:solidFill>
          </a:ln>
        </p:spPr>
        <p:txBody>
          <a:bodyPr wrap="square" rtlCol="0">
            <a:spAutoFit/>
          </a:bodyPr>
          <a:lstStyle/>
          <a:p>
            <a:pPr algn="ctr"/>
            <a:r>
              <a:rPr lang="en-US" dirty="0"/>
              <a:t>Electricity Consumption</a:t>
            </a:r>
          </a:p>
        </p:txBody>
      </p:sp>
      <p:sp>
        <p:nvSpPr>
          <p:cNvPr id="5" name="TextBox 4">
            <a:extLst>
              <a:ext uri="{FF2B5EF4-FFF2-40B4-BE49-F238E27FC236}">
                <a16:creationId xmlns:a16="http://schemas.microsoft.com/office/drawing/2014/main" id="{792F1F64-4876-C911-A73B-439F388D9AC0}"/>
              </a:ext>
            </a:extLst>
          </p:cNvPr>
          <p:cNvSpPr txBox="1"/>
          <p:nvPr/>
        </p:nvSpPr>
        <p:spPr>
          <a:xfrm>
            <a:off x="3437789" y="3433206"/>
            <a:ext cx="1191358" cy="646331"/>
          </a:xfrm>
          <a:prstGeom prst="rect">
            <a:avLst/>
          </a:prstGeom>
          <a:noFill/>
          <a:ln>
            <a:solidFill>
              <a:srgbClr val="00B0F0"/>
            </a:solidFill>
          </a:ln>
        </p:spPr>
        <p:txBody>
          <a:bodyPr wrap="square" rtlCol="0">
            <a:spAutoFit/>
          </a:bodyPr>
          <a:lstStyle/>
          <a:p>
            <a:pPr algn="ctr"/>
            <a:r>
              <a:rPr lang="en-US" dirty="0"/>
              <a:t>Weather</a:t>
            </a:r>
          </a:p>
          <a:p>
            <a:pPr algn="ctr"/>
            <a:r>
              <a:rPr lang="en-US" dirty="0"/>
              <a:t>Forecast</a:t>
            </a:r>
          </a:p>
        </p:txBody>
      </p:sp>
      <p:sp>
        <p:nvSpPr>
          <p:cNvPr id="7" name="TextBox 6">
            <a:extLst>
              <a:ext uri="{FF2B5EF4-FFF2-40B4-BE49-F238E27FC236}">
                <a16:creationId xmlns:a16="http://schemas.microsoft.com/office/drawing/2014/main" id="{46A08F53-5483-A298-FC0C-12056FFE1527}"/>
              </a:ext>
            </a:extLst>
          </p:cNvPr>
          <p:cNvSpPr txBox="1"/>
          <p:nvPr/>
        </p:nvSpPr>
        <p:spPr>
          <a:xfrm>
            <a:off x="7227274" y="4796613"/>
            <a:ext cx="2839915" cy="1077218"/>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sz="1600" dirty="0"/>
              <a:t>Hourly </a:t>
            </a:r>
          </a:p>
          <a:p>
            <a:pPr marL="285750" indent="-285750">
              <a:buFont typeface="Arial" panose="020B0604020202020204" pitchFamily="34" charset="0"/>
              <a:buChar char="•"/>
            </a:pPr>
            <a:r>
              <a:rPr lang="en-US" sz="1600" dirty="0"/>
              <a:t>Daily Consumption data</a:t>
            </a:r>
          </a:p>
          <a:p>
            <a:pPr marL="285750" indent="-285750">
              <a:buFont typeface="Arial" panose="020B0604020202020204" pitchFamily="34" charset="0"/>
              <a:buChar char="•"/>
            </a:pPr>
            <a:r>
              <a:rPr lang="en-US" sz="1600" dirty="0"/>
              <a:t>Zone or Individual customer level</a:t>
            </a:r>
          </a:p>
        </p:txBody>
      </p:sp>
      <p:cxnSp>
        <p:nvCxnSpPr>
          <p:cNvPr id="9" name="Straight Arrow Connector 8">
            <a:extLst>
              <a:ext uri="{FF2B5EF4-FFF2-40B4-BE49-F238E27FC236}">
                <a16:creationId xmlns:a16="http://schemas.microsoft.com/office/drawing/2014/main" id="{A045E099-C4B1-8B7D-0C70-4D2544CCCB74}"/>
              </a:ext>
            </a:extLst>
          </p:cNvPr>
          <p:cNvCxnSpPr>
            <a:stCxn id="4" idx="2"/>
            <a:endCxn id="7" idx="0"/>
          </p:cNvCxnSpPr>
          <p:nvPr/>
        </p:nvCxnSpPr>
        <p:spPr>
          <a:xfrm>
            <a:off x="8647232" y="4075331"/>
            <a:ext cx="0" cy="7212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5502110-409E-5C51-2101-D151BBCE9492}"/>
              </a:ext>
            </a:extLst>
          </p:cNvPr>
          <p:cNvSpPr txBox="1"/>
          <p:nvPr/>
        </p:nvSpPr>
        <p:spPr>
          <a:xfrm>
            <a:off x="2675057" y="4796613"/>
            <a:ext cx="2738802" cy="1292662"/>
          </a:xfrm>
          <a:prstGeom prst="rect">
            <a:avLst/>
          </a:prstGeom>
          <a:noFill/>
          <a:ln>
            <a:solidFill>
              <a:schemeClr val="tx1"/>
            </a:solidFill>
          </a:ln>
        </p:spPr>
        <p:txBody>
          <a:bodyPr wrap="square" rtlCol="0">
            <a:spAutoFit/>
          </a:bodyPr>
          <a:lstStyle/>
          <a:p>
            <a:r>
              <a:rPr lang="en-US" dirty="0"/>
              <a:t>Weather parameters i.e. </a:t>
            </a:r>
          </a:p>
          <a:p>
            <a:pPr marL="285750" indent="-285750">
              <a:buFont typeface="Arial" panose="020B0604020202020204" pitchFamily="34" charset="0"/>
              <a:buChar char="•"/>
            </a:pPr>
            <a:r>
              <a:rPr lang="en-US" sz="1200" dirty="0"/>
              <a:t>Temperature, </a:t>
            </a:r>
          </a:p>
          <a:p>
            <a:pPr marL="285750" indent="-285750">
              <a:buFont typeface="Arial" panose="020B0604020202020204" pitchFamily="34" charset="0"/>
              <a:buChar char="•"/>
            </a:pPr>
            <a:r>
              <a:rPr lang="en-US" sz="1200" dirty="0"/>
              <a:t>Humidity </a:t>
            </a:r>
          </a:p>
          <a:p>
            <a:pPr marL="285750" indent="-285750">
              <a:buFont typeface="Arial" panose="020B0604020202020204" pitchFamily="34" charset="0"/>
              <a:buChar char="•"/>
            </a:pPr>
            <a:r>
              <a:rPr lang="en-US" sz="1200" dirty="0"/>
              <a:t>precipitation, </a:t>
            </a:r>
          </a:p>
          <a:p>
            <a:pPr marL="285750" indent="-285750">
              <a:buFont typeface="Arial" panose="020B0604020202020204" pitchFamily="34" charset="0"/>
              <a:buChar char="•"/>
            </a:pPr>
            <a:r>
              <a:rPr lang="en-US" sz="1200" dirty="0"/>
              <a:t>wind speed, </a:t>
            </a:r>
          </a:p>
          <a:p>
            <a:pPr marL="285750" indent="-285750">
              <a:buFont typeface="Arial" panose="020B0604020202020204" pitchFamily="34" charset="0"/>
              <a:buChar char="•"/>
            </a:pPr>
            <a:r>
              <a:rPr lang="en-US" sz="1200" dirty="0"/>
              <a:t>wind direction </a:t>
            </a:r>
            <a:r>
              <a:rPr lang="en-US" sz="1200" dirty="0" err="1"/>
              <a:t>etc</a:t>
            </a:r>
            <a:endParaRPr lang="en-US" sz="1200" dirty="0"/>
          </a:p>
        </p:txBody>
      </p:sp>
      <p:cxnSp>
        <p:nvCxnSpPr>
          <p:cNvPr id="14" name="Straight Arrow Connector 13">
            <a:extLst>
              <a:ext uri="{FF2B5EF4-FFF2-40B4-BE49-F238E27FC236}">
                <a16:creationId xmlns:a16="http://schemas.microsoft.com/office/drawing/2014/main" id="{EEE36975-5639-4609-025C-93B585DD7930}"/>
              </a:ext>
            </a:extLst>
          </p:cNvPr>
          <p:cNvCxnSpPr>
            <a:cxnSpLocks/>
            <a:stCxn id="5" idx="2"/>
            <a:endCxn id="12" idx="0"/>
          </p:cNvCxnSpPr>
          <p:nvPr/>
        </p:nvCxnSpPr>
        <p:spPr>
          <a:xfrm>
            <a:off x="4033468" y="4079537"/>
            <a:ext cx="10990" cy="717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E02E3075-31D4-CD44-95FE-E77A04AC1BB7}"/>
              </a:ext>
            </a:extLst>
          </p:cNvPr>
          <p:cNvCxnSpPr>
            <a:cxnSpLocks/>
            <a:stCxn id="3" idx="2"/>
            <a:endCxn id="5" idx="0"/>
          </p:cNvCxnSpPr>
          <p:nvPr/>
        </p:nvCxnSpPr>
        <p:spPr>
          <a:xfrm rot="5400000">
            <a:off x="4809296" y="1918635"/>
            <a:ext cx="738743" cy="2290398"/>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D0F3D2D6-19D4-04E6-698F-70F88A128AFD}"/>
              </a:ext>
            </a:extLst>
          </p:cNvPr>
          <p:cNvCxnSpPr>
            <a:cxnSpLocks/>
            <a:stCxn id="3" idx="2"/>
            <a:endCxn id="4" idx="0"/>
          </p:cNvCxnSpPr>
          <p:nvPr/>
        </p:nvCxnSpPr>
        <p:spPr>
          <a:xfrm rot="16200000" flipH="1">
            <a:off x="7118281" y="1900048"/>
            <a:ext cx="734537" cy="2323366"/>
          </a:xfrm>
          <a:prstGeom prst="bentConnector3">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4814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53817E-E79F-D406-5B7F-5E2A33EFB42A}"/>
              </a:ext>
            </a:extLst>
          </p:cNvPr>
          <p:cNvSpPr txBox="1"/>
          <p:nvPr/>
        </p:nvSpPr>
        <p:spPr>
          <a:xfrm>
            <a:off x="496765" y="707781"/>
            <a:ext cx="2527789" cy="523220"/>
          </a:xfrm>
          <a:prstGeom prst="rect">
            <a:avLst/>
          </a:prstGeom>
          <a:noFill/>
        </p:spPr>
        <p:txBody>
          <a:bodyPr wrap="square" rtlCol="0">
            <a:spAutoFit/>
          </a:bodyPr>
          <a:lstStyle/>
          <a:p>
            <a:r>
              <a:rPr lang="en-US" sz="2800" dirty="0"/>
              <a:t>Received Data</a:t>
            </a:r>
          </a:p>
        </p:txBody>
      </p:sp>
      <p:pic>
        <p:nvPicPr>
          <p:cNvPr id="3" name="Picture 2">
            <a:extLst>
              <a:ext uri="{FF2B5EF4-FFF2-40B4-BE49-F238E27FC236}">
                <a16:creationId xmlns:a16="http://schemas.microsoft.com/office/drawing/2014/main" id="{7C4436D7-F21C-FFEF-5D8F-92DA6EB994A6}"/>
              </a:ext>
            </a:extLst>
          </p:cNvPr>
          <p:cNvPicPr>
            <a:picLocks noChangeAspect="1"/>
          </p:cNvPicPr>
          <p:nvPr/>
        </p:nvPicPr>
        <p:blipFill>
          <a:blip r:embed="rId2"/>
          <a:stretch>
            <a:fillRect/>
          </a:stretch>
        </p:blipFill>
        <p:spPr>
          <a:xfrm>
            <a:off x="618685" y="1231001"/>
            <a:ext cx="2093741" cy="4822286"/>
          </a:xfrm>
          <a:prstGeom prst="rect">
            <a:avLst/>
          </a:prstGeom>
        </p:spPr>
      </p:pic>
      <p:pic>
        <p:nvPicPr>
          <p:cNvPr id="4" name="Picture 3">
            <a:extLst>
              <a:ext uri="{FF2B5EF4-FFF2-40B4-BE49-F238E27FC236}">
                <a16:creationId xmlns:a16="http://schemas.microsoft.com/office/drawing/2014/main" id="{52396B04-610A-CDAB-B131-4EF113C0E532}"/>
              </a:ext>
            </a:extLst>
          </p:cNvPr>
          <p:cNvPicPr>
            <a:picLocks noChangeAspect="1"/>
          </p:cNvPicPr>
          <p:nvPr/>
        </p:nvPicPr>
        <p:blipFill>
          <a:blip r:embed="rId3"/>
          <a:stretch>
            <a:fillRect/>
          </a:stretch>
        </p:blipFill>
        <p:spPr>
          <a:xfrm>
            <a:off x="2798316" y="2392580"/>
            <a:ext cx="9119657" cy="2781206"/>
          </a:xfrm>
          <a:prstGeom prst="rect">
            <a:avLst/>
          </a:prstGeom>
        </p:spPr>
      </p:pic>
      <p:sp>
        <p:nvSpPr>
          <p:cNvPr id="5" name="TextBox 4">
            <a:extLst>
              <a:ext uri="{FF2B5EF4-FFF2-40B4-BE49-F238E27FC236}">
                <a16:creationId xmlns:a16="http://schemas.microsoft.com/office/drawing/2014/main" id="{7842E35F-E53C-E186-00B7-718560410102}"/>
              </a:ext>
            </a:extLst>
          </p:cNvPr>
          <p:cNvSpPr txBox="1"/>
          <p:nvPr/>
        </p:nvSpPr>
        <p:spPr>
          <a:xfrm>
            <a:off x="3090495" y="1499088"/>
            <a:ext cx="4149969" cy="369332"/>
          </a:xfrm>
          <a:prstGeom prst="rect">
            <a:avLst/>
          </a:prstGeom>
          <a:noFill/>
        </p:spPr>
        <p:txBody>
          <a:bodyPr wrap="square" rtlCol="0">
            <a:spAutoFit/>
          </a:bodyPr>
          <a:lstStyle/>
          <a:p>
            <a:r>
              <a:rPr lang="en-US" dirty="0"/>
              <a:t>Location, Date, Weather and Consumption</a:t>
            </a:r>
          </a:p>
        </p:txBody>
      </p:sp>
    </p:spTree>
    <p:extLst>
      <p:ext uri="{BB962C8B-B14F-4D97-AF65-F5344CB8AC3E}">
        <p14:creationId xmlns:p14="http://schemas.microsoft.com/office/powerpoint/2010/main" val="3630758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0E6E572-1637-A02D-0B54-B8E07B3FDCF7}"/>
              </a:ext>
            </a:extLst>
          </p:cNvPr>
          <p:cNvSpPr/>
          <p:nvPr/>
        </p:nvSpPr>
        <p:spPr>
          <a:xfrm>
            <a:off x="470389" y="756138"/>
            <a:ext cx="2562958" cy="5539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p>
        </p:txBody>
      </p:sp>
      <p:sp>
        <p:nvSpPr>
          <p:cNvPr id="5" name="Rectangle 4">
            <a:extLst>
              <a:ext uri="{FF2B5EF4-FFF2-40B4-BE49-F238E27FC236}">
                <a16:creationId xmlns:a16="http://schemas.microsoft.com/office/drawing/2014/main" id="{962F71AF-DD37-8155-DF98-CB50C198808F}"/>
              </a:ext>
            </a:extLst>
          </p:cNvPr>
          <p:cNvSpPr/>
          <p:nvPr/>
        </p:nvSpPr>
        <p:spPr>
          <a:xfrm>
            <a:off x="6878515" y="756138"/>
            <a:ext cx="2404696" cy="5539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Observation</a:t>
            </a:r>
          </a:p>
        </p:txBody>
      </p:sp>
      <p:sp>
        <p:nvSpPr>
          <p:cNvPr id="7" name="TextBox 6">
            <a:extLst>
              <a:ext uri="{FF2B5EF4-FFF2-40B4-BE49-F238E27FC236}">
                <a16:creationId xmlns:a16="http://schemas.microsoft.com/office/drawing/2014/main" id="{F780D427-B0C5-8B9E-BC8C-8430441FB714}"/>
              </a:ext>
            </a:extLst>
          </p:cNvPr>
          <p:cNvSpPr txBox="1"/>
          <p:nvPr/>
        </p:nvSpPr>
        <p:spPr>
          <a:xfrm>
            <a:off x="386862" y="1679331"/>
            <a:ext cx="6572250" cy="1200329"/>
          </a:xfrm>
          <a:prstGeom prst="rect">
            <a:avLst/>
          </a:prstGeom>
          <a:noFill/>
        </p:spPr>
        <p:txBody>
          <a:bodyPr wrap="square" rtlCol="0">
            <a:spAutoFit/>
          </a:bodyPr>
          <a:lstStyle/>
          <a:p>
            <a:r>
              <a:rPr lang="en-US" b="1" dirty="0"/>
              <a:t>Connect Data</a:t>
            </a:r>
          </a:p>
          <a:p>
            <a:pPr marL="285750" indent="-285750">
              <a:buFont typeface="Arial" panose="020B0604020202020204" pitchFamily="34" charset="0"/>
              <a:buChar char="•"/>
            </a:pPr>
            <a:r>
              <a:rPr lang="en-US" dirty="0"/>
              <a:t>Under Energy Create Demand Prediction solution for regression</a:t>
            </a:r>
          </a:p>
          <a:p>
            <a:pPr marL="285750" indent="-285750">
              <a:buFont typeface="Arial" panose="020B0604020202020204" pitchFamily="34" charset="0"/>
              <a:buChar char="•"/>
            </a:pPr>
            <a:r>
              <a:rPr lang="en-US" dirty="0"/>
              <a:t>Upload Data from Source CSV</a:t>
            </a:r>
          </a:p>
          <a:p>
            <a:pPr marL="742950" lvl="1" indent="-285750">
              <a:buFont typeface="Arial" panose="020B0604020202020204" pitchFamily="34" charset="0"/>
              <a:buChar char="•"/>
            </a:pPr>
            <a:r>
              <a:rPr lang="en-US" dirty="0"/>
              <a:t>File: </a:t>
            </a:r>
            <a:r>
              <a:rPr lang="en-US" dirty="0" err="1"/>
              <a:t>electricity_load_train</a:t>
            </a:r>
            <a:endParaRPr lang="en-US" dirty="0"/>
          </a:p>
        </p:txBody>
      </p:sp>
      <p:sp>
        <p:nvSpPr>
          <p:cNvPr id="8" name="TextBox 7">
            <a:extLst>
              <a:ext uri="{FF2B5EF4-FFF2-40B4-BE49-F238E27FC236}">
                <a16:creationId xmlns:a16="http://schemas.microsoft.com/office/drawing/2014/main" id="{8D40D774-621F-2F87-7DF4-AB78506ED9A2}"/>
              </a:ext>
            </a:extLst>
          </p:cNvPr>
          <p:cNvSpPr txBox="1"/>
          <p:nvPr/>
        </p:nvSpPr>
        <p:spPr>
          <a:xfrm>
            <a:off x="470388" y="3316939"/>
            <a:ext cx="5200649" cy="923330"/>
          </a:xfrm>
          <a:prstGeom prst="rect">
            <a:avLst/>
          </a:prstGeom>
          <a:noFill/>
        </p:spPr>
        <p:txBody>
          <a:bodyPr wrap="square" rtlCol="0">
            <a:spAutoFit/>
          </a:bodyPr>
          <a:lstStyle/>
          <a:p>
            <a:r>
              <a:rPr lang="en-US" b="1" dirty="0"/>
              <a:t>Data Preprocess</a:t>
            </a:r>
          </a:p>
          <a:p>
            <a:pPr marL="285750" indent="-285750">
              <a:buFont typeface="Arial" panose="020B0604020202020204" pitchFamily="34" charset="0"/>
              <a:buChar char="•"/>
            </a:pPr>
            <a:r>
              <a:rPr lang="en-US" dirty="0"/>
              <a:t>Clean Data</a:t>
            </a:r>
          </a:p>
          <a:p>
            <a:pPr marL="285750" indent="-285750">
              <a:buFont typeface="Arial" panose="020B0604020202020204" pitchFamily="34" charset="0"/>
              <a:buChar char="•"/>
            </a:pPr>
            <a:r>
              <a:rPr lang="en-US" dirty="0"/>
              <a:t>Create Hour Column</a:t>
            </a:r>
          </a:p>
        </p:txBody>
      </p:sp>
      <p:sp>
        <p:nvSpPr>
          <p:cNvPr id="9" name="TextBox 8">
            <a:extLst>
              <a:ext uri="{FF2B5EF4-FFF2-40B4-BE49-F238E27FC236}">
                <a16:creationId xmlns:a16="http://schemas.microsoft.com/office/drawing/2014/main" id="{8F093DE2-8D62-A6A7-879B-BEA5127919F4}"/>
              </a:ext>
            </a:extLst>
          </p:cNvPr>
          <p:cNvSpPr txBox="1"/>
          <p:nvPr/>
        </p:nvSpPr>
        <p:spPr>
          <a:xfrm>
            <a:off x="470388" y="4532338"/>
            <a:ext cx="3802673" cy="1200329"/>
          </a:xfrm>
          <a:prstGeom prst="rect">
            <a:avLst/>
          </a:prstGeom>
          <a:noFill/>
        </p:spPr>
        <p:txBody>
          <a:bodyPr wrap="square" rtlCol="0">
            <a:spAutoFit/>
          </a:bodyPr>
          <a:lstStyle/>
          <a:p>
            <a:r>
              <a:rPr lang="en-US" b="1" dirty="0"/>
              <a:t>Select Item and Target</a:t>
            </a:r>
          </a:p>
          <a:p>
            <a:pPr marL="285750" indent="-285750">
              <a:buFont typeface="Arial" panose="020B0604020202020204" pitchFamily="34" charset="0"/>
              <a:buChar char="•"/>
            </a:pPr>
            <a:r>
              <a:rPr lang="en-US" dirty="0"/>
              <a:t>Select Region as Item</a:t>
            </a:r>
          </a:p>
          <a:p>
            <a:pPr marL="285750" indent="-285750">
              <a:buFont typeface="Arial" panose="020B0604020202020204" pitchFamily="34" charset="0"/>
              <a:buChar char="•"/>
            </a:pPr>
            <a:r>
              <a:rPr lang="en-US" dirty="0"/>
              <a:t>Select Usage as your target</a:t>
            </a:r>
          </a:p>
          <a:p>
            <a:pPr marL="285750" indent="-285750">
              <a:buFont typeface="Arial" panose="020B0604020202020204" pitchFamily="34" charset="0"/>
              <a:buChar char="•"/>
            </a:pPr>
            <a:r>
              <a:rPr lang="en-US" dirty="0"/>
              <a:t>Click yes to the pop up</a:t>
            </a:r>
          </a:p>
        </p:txBody>
      </p:sp>
      <p:sp>
        <p:nvSpPr>
          <p:cNvPr id="10" name="TextBox 9">
            <a:extLst>
              <a:ext uri="{FF2B5EF4-FFF2-40B4-BE49-F238E27FC236}">
                <a16:creationId xmlns:a16="http://schemas.microsoft.com/office/drawing/2014/main" id="{B89FD870-669C-1910-ACC8-2AB6EF02D42F}"/>
              </a:ext>
            </a:extLst>
          </p:cNvPr>
          <p:cNvSpPr txBox="1"/>
          <p:nvPr/>
        </p:nvSpPr>
        <p:spPr>
          <a:xfrm>
            <a:off x="6878515" y="1670334"/>
            <a:ext cx="5197720" cy="5139869"/>
          </a:xfrm>
          <a:prstGeom prst="rect">
            <a:avLst/>
          </a:prstGeom>
          <a:noFill/>
        </p:spPr>
        <p:txBody>
          <a:bodyPr wrap="square" rtlCol="0">
            <a:spAutoFit/>
          </a:bodyPr>
          <a:lstStyle/>
          <a:p>
            <a:r>
              <a:rPr lang="en-US" b="1" dirty="0"/>
              <a:t>Analysis Result</a:t>
            </a:r>
          </a:p>
          <a:p>
            <a:r>
              <a:rPr lang="en-US" dirty="0"/>
              <a:t>Check top left Cell 1</a:t>
            </a:r>
          </a:p>
          <a:p>
            <a:pPr marL="285750" indent="-285750">
              <a:buFont typeface="Arial" panose="020B0604020202020204" pitchFamily="34" charset="0"/>
              <a:buChar char="•"/>
            </a:pPr>
            <a:r>
              <a:rPr lang="en-US" sz="1600" dirty="0"/>
              <a:t>for Test and actual result to assess whether test result patterns capture actual patterns</a:t>
            </a:r>
          </a:p>
          <a:p>
            <a:pPr marL="285750" indent="-285750">
              <a:buFont typeface="Arial" panose="020B0604020202020204" pitchFamily="34" charset="0"/>
              <a:buChar char="•"/>
            </a:pPr>
            <a:r>
              <a:rPr lang="en-US" sz="1600" dirty="0"/>
              <a:t>Check histograms whether distribution is skewed</a:t>
            </a:r>
          </a:p>
          <a:p>
            <a:pPr marL="285750" indent="-285750">
              <a:buFont typeface="Arial" panose="020B0604020202020204" pitchFamily="34" charset="0"/>
              <a:buChar char="•"/>
            </a:pPr>
            <a:r>
              <a:rPr lang="en-US" sz="1600" dirty="0"/>
              <a:t>Check Anomaly plot</a:t>
            </a:r>
          </a:p>
          <a:p>
            <a:r>
              <a:rPr lang="en-US" dirty="0"/>
              <a:t>Check top right Cell 2</a:t>
            </a:r>
          </a:p>
          <a:p>
            <a:pPr marL="285750" indent="-285750">
              <a:buFont typeface="Arial" panose="020B0604020202020204" pitchFamily="34" charset="0"/>
              <a:buChar char="•"/>
            </a:pPr>
            <a:r>
              <a:rPr lang="en-US" sz="1600" dirty="0"/>
              <a:t>Check prediction accuracy in the error chart</a:t>
            </a:r>
          </a:p>
          <a:p>
            <a:pPr marL="285750" indent="-285750">
              <a:buFont typeface="Arial" panose="020B0604020202020204" pitchFamily="34" charset="0"/>
              <a:buChar char="•"/>
            </a:pPr>
            <a:r>
              <a:rPr lang="en-US" sz="1600" dirty="0"/>
              <a:t>Check preliminary variable importance</a:t>
            </a:r>
          </a:p>
          <a:p>
            <a:pPr marL="285750" indent="-285750">
              <a:buFont typeface="Arial" panose="020B0604020202020204" pitchFamily="34" charset="0"/>
              <a:buChar char="•"/>
            </a:pPr>
            <a:r>
              <a:rPr lang="en-US" sz="1600" dirty="0"/>
              <a:t>Check correlation chart</a:t>
            </a:r>
          </a:p>
          <a:p>
            <a:r>
              <a:rPr lang="en-US" sz="1600" dirty="0"/>
              <a:t>Check Bottom Left Cell 3</a:t>
            </a:r>
          </a:p>
          <a:p>
            <a:pPr marL="285750" indent="-285750">
              <a:buFont typeface="Arial" panose="020B0604020202020204" pitchFamily="34" charset="0"/>
              <a:buChar char="•"/>
            </a:pPr>
            <a:r>
              <a:rPr lang="en-US" sz="1600" dirty="0"/>
              <a:t>Check result column “</a:t>
            </a:r>
            <a:r>
              <a:rPr lang="en-US" sz="1600" dirty="0" err="1"/>
              <a:t>predicted_usage_LR</a:t>
            </a:r>
            <a:r>
              <a:rPr lang="en-US" sz="1600" dirty="0"/>
              <a:t>” and “usage column”</a:t>
            </a:r>
          </a:p>
          <a:p>
            <a:r>
              <a:rPr lang="en-US" sz="1600" dirty="0"/>
              <a:t>Check Bottom Right Cell 4</a:t>
            </a:r>
          </a:p>
          <a:p>
            <a:pPr marL="285750" indent="-285750">
              <a:buFont typeface="Arial" panose="020B0604020202020204" pitchFamily="34" charset="0"/>
              <a:buChar char="•"/>
            </a:pPr>
            <a:r>
              <a:rPr lang="en-US" sz="1600" dirty="0"/>
              <a:t>Check Variable statistics</a:t>
            </a:r>
          </a:p>
          <a:p>
            <a:pPr marL="742950" lvl="1" indent="-285750">
              <a:buFont typeface="Arial" panose="020B0604020202020204" pitchFamily="34" charset="0"/>
              <a:buChar char="•"/>
            </a:pPr>
            <a:r>
              <a:rPr lang="en-US" sz="1600" dirty="0"/>
              <a:t>Write down variables p-value&lt;.05, </a:t>
            </a:r>
            <a:r>
              <a:rPr lang="en-US" sz="1600" dirty="0" err="1"/>
              <a:t>pearson</a:t>
            </a:r>
            <a:r>
              <a:rPr lang="en-US" sz="1600" dirty="0"/>
              <a:t> correlation &gt;0.50 </a:t>
            </a:r>
          </a:p>
          <a:p>
            <a:pPr marL="285750" indent="-285750">
              <a:buFont typeface="Arial" panose="020B0604020202020204" pitchFamily="34" charset="0"/>
              <a:buChar char="•"/>
            </a:pPr>
            <a:r>
              <a:rPr lang="en-US" sz="1600" dirty="0"/>
              <a:t>Check Validation result</a:t>
            </a:r>
          </a:p>
          <a:p>
            <a:endParaRPr lang="en-US" sz="1600"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796981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FA1715-0B02-9135-AF28-78CC721F9F89}"/>
              </a:ext>
            </a:extLst>
          </p:cNvPr>
          <p:cNvSpPr/>
          <p:nvPr/>
        </p:nvSpPr>
        <p:spPr>
          <a:xfrm>
            <a:off x="465990" y="756138"/>
            <a:ext cx="2404696" cy="5539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Build Model</a:t>
            </a:r>
          </a:p>
        </p:txBody>
      </p:sp>
      <p:sp>
        <p:nvSpPr>
          <p:cNvPr id="7" name="TextBox 6">
            <a:extLst>
              <a:ext uri="{FF2B5EF4-FFF2-40B4-BE49-F238E27FC236}">
                <a16:creationId xmlns:a16="http://schemas.microsoft.com/office/drawing/2014/main" id="{F780D427-B0C5-8B9E-BC8C-8430441FB714}"/>
              </a:ext>
            </a:extLst>
          </p:cNvPr>
          <p:cNvSpPr txBox="1"/>
          <p:nvPr/>
        </p:nvSpPr>
        <p:spPr>
          <a:xfrm>
            <a:off x="386862" y="1679331"/>
            <a:ext cx="6572250" cy="2031325"/>
          </a:xfrm>
          <a:prstGeom prst="rect">
            <a:avLst/>
          </a:prstGeom>
          <a:noFill/>
        </p:spPr>
        <p:txBody>
          <a:bodyPr wrap="square" rtlCol="0">
            <a:spAutoFit/>
          </a:bodyPr>
          <a:lstStyle/>
          <a:p>
            <a:r>
              <a:rPr lang="en-US" b="1" dirty="0"/>
              <a:t>Variable Processing</a:t>
            </a:r>
          </a:p>
          <a:p>
            <a:pPr marL="285750" indent="-285750">
              <a:buFont typeface="Arial" panose="020B0604020202020204" pitchFamily="34" charset="0"/>
              <a:buChar char="•"/>
            </a:pPr>
            <a:r>
              <a:rPr lang="en-US" dirty="0"/>
              <a:t>Unselect Humidity, </a:t>
            </a:r>
            <a:r>
              <a:rPr lang="en-US" dirty="0" err="1"/>
              <a:t>winddir</a:t>
            </a:r>
            <a:r>
              <a:rPr lang="en-US" dirty="0"/>
              <a:t>, windspeed, msl pressure, </a:t>
            </a:r>
            <a:r>
              <a:rPr lang="en-US" dirty="0" err="1"/>
              <a:t>windgust</a:t>
            </a:r>
            <a:r>
              <a:rPr lang="en-US" dirty="0"/>
              <a:t>, snowfall</a:t>
            </a:r>
          </a:p>
          <a:p>
            <a:pPr marL="285750" indent="-285750">
              <a:buFont typeface="Arial" panose="020B0604020202020204" pitchFamily="34" charset="0"/>
              <a:buChar char="•"/>
            </a:pPr>
            <a:r>
              <a:rPr lang="en-US" dirty="0"/>
              <a:t>Create season</a:t>
            </a:r>
          </a:p>
          <a:p>
            <a:pPr marL="285750" indent="-285750">
              <a:buFont typeface="Arial" panose="020B0604020202020204" pitchFamily="34" charset="0"/>
              <a:buChar char="•"/>
            </a:pPr>
            <a:r>
              <a:rPr lang="en-US" dirty="0"/>
              <a:t>Create Calendar</a:t>
            </a:r>
          </a:p>
          <a:p>
            <a:pPr marL="285750" indent="-285750">
              <a:buFont typeface="Arial" panose="020B0604020202020204" pitchFamily="34" charset="0"/>
              <a:buChar char="•"/>
            </a:pPr>
            <a:r>
              <a:rPr lang="en-US" dirty="0"/>
              <a:t>shuffle</a:t>
            </a:r>
          </a:p>
          <a:p>
            <a:pPr marL="285750" indent="-285750">
              <a:buFont typeface="Arial" panose="020B0604020202020204" pitchFamily="34" charset="0"/>
              <a:buChar char="•"/>
            </a:pPr>
            <a:r>
              <a:rPr lang="en-US" dirty="0"/>
              <a:t>unselect month</a:t>
            </a:r>
          </a:p>
        </p:txBody>
      </p:sp>
      <p:sp>
        <p:nvSpPr>
          <p:cNvPr id="9" name="TextBox 8">
            <a:extLst>
              <a:ext uri="{FF2B5EF4-FFF2-40B4-BE49-F238E27FC236}">
                <a16:creationId xmlns:a16="http://schemas.microsoft.com/office/drawing/2014/main" id="{8F093DE2-8D62-A6A7-879B-BEA5127919F4}"/>
              </a:ext>
            </a:extLst>
          </p:cNvPr>
          <p:cNvSpPr txBox="1"/>
          <p:nvPr/>
        </p:nvSpPr>
        <p:spPr>
          <a:xfrm>
            <a:off x="465990" y="5099442"/>
            <a:ext cx="3802673" cy="1200329"/>
          </a:xfrm>
          <a:prstGeom prst="rect">
            <a:avLst/>
          </a:prstGeom>
          <a:noFill/>
        </p:spPr>
        <p:txBody>
          <a:bodyPr wrap="square" rtlCol="0">
            <a:spAutoFit/>
          </a:bodyPr>
          <a:lstStyle/>
          <a:p>
            <a:r>
              <a:rPr lang="en-US" b="1" dirty="0"/>
              <a:t>Create science based variable</a:t>
            </a:r>
          </a:p>
          <a:p>
            <a:pPr marL="285750" indent="-285750">
              <a:buFont typeface="Arial" panose="020B0604020202020204" pitchFamily="34" charset="0"/>
              <a:buChar char="•"/>
            </a:pPr>
            <a:r>
              <a:rPr lang="en-US" dirty="0"/>
              <a:t>•	Create HDD and </a:t>
            </a:r>
            <a:r>
              <a:rPr lang="en-US" dirty="0" err="1"/>
              <a:t>cdd</a:t>
            </a:r>
            <a:r>
              <a:rPr lang="en-US" dirty="0"/>
              <a:t> check scatter</a:t>
            </a:r>
          </a:p>
          <a:p>
            <a:pPr marL="285750" indent="-285750">
              <a:buFont typeface="Arial" panose="020B0604020202020204" pitchFamily="34" charset="0"/>
              <a:buChar char="•"/>
            </a:pPr>
            <a:r>
              <a:rPr lang="en-US" dirty="0"/>
              <a:t>•	Select HDD</a:t>
            </a:r>
          </a:p>
        </p:txBody>
      </p:sp>
      <p:sp>
        <p:nvSpPr>
          <p:cNvPr id="2" name="TextBox 1">
            <a:extLst>
              <a:ext uri="{FF2B5EF4-FFF2-40B4-BE49-F238E27FC236}">
                <a16:creationId xmlns:a16="http://schemas.microsoft.com/office/drawing/2014/main" id="{C7BB8604-D182-03E6-580E-C0E8EF85E84B}"/>
              </a:ext>
            </a:extLst>
          </p:cNvPr>
          <p:cNvSpPr txBox="1"/>
          <p:nvPr/>
        </p:nvSpPr>
        <p:spPr>
          <a:xfrm>
            <a:off x="6144358" y="2371827"/>
            <a:ext cx="5332536" cy="646331"/>
          </a:xfrm>
          <a:prstGeom prst="rect">
            <a:avLst/>
          </a:prstGeom>
          <a:noFill/>
        </p:spPr>
        <p:txBody>
          <a:bodyPr wrap="square" rtlCol="0">
            <a:spAutoFit/>
          </a:bodyPr>
          <a:lstStyle/>
          <a:p>
            <a:r>
              <a:rPr lang="en-US" dirty="0"/>
              <a:t>HDD = Temperature above 65</a:t>
            </a:r>
          </a:p>
          <a:p>
            <a:r>
              <a:rPr lang="en-US" dirty="0"/>
              <a:t>CDD = Temperature below 60</a:t>
            </a:r>
          </a:p>
        </p:txBody>
      </p:sp>
      <p:sp>
        <p:nvSpPr>
          <p:cNvPr id="3" name="TextBox 2">
            <a:extLst>
              <a:ext uri="{FF2B5EF4-FFF2-40B4-BE49-F238E27FC236}">
                <a16:creationId xmlns:a16="http://schemas.microsoft.com/office/drawing/2014/main" id="{76DB63A9-A857-9CF7-5030-DDA54D215882}"/>
              </a:ext>
            </a:extLst>
          </p:cNvPr>
          <p:cNvSpPr txBox="1"/>
          <p:nvPr/>
        </p:nvSpPr>
        <p:spPr>
          <a:xfrm>
            <a:off x="6144358" y="3084134"/>
            <a:ext cx="5235820" cy="461665"/>
          </a:xfrm>
          <a:prstGeom prst="rect">
            <a:avLst/>
          </a:prstGeom>
          <a:noFill/>
        </p:spPr>
        <p:txBody>
          <a:bodyPr wrap="square" rtlCol="0">
            <a:spAutoFit/>
          </a:bodyPr>
          <a:lstStyle/>
          <a:p>
            <a:r>
              <a:rPr lang="en-US" sz="1200" dirty="0"/>
              <a:t>HDD= </a:t>
            </a:r>
            <a:r>
              <a:rPr lang="en-US" sz="1200" b="0" i="0" dirty="0" err="1">
                <a:effectLst/>
                <a:latin typeface="Montserrat" panose="00000500000000000000" pitchFamily="2" charset="0"/>
              </a:rPr>
              <a:t>np.where</a:t>
            </a:r>
            <a:r>
              <a:rPr lang="en-US" sz="1200" b="0" i="0" dirty="0">
                <a:effectLst/>
                <a:latin typeface="Montserrat" panose="00000500000000000000" pitchFamily="2" charset="0"/>
              </a:rPr>
              <a:t>(</a:t>
            </a:r>
            <a:r>
              <a:rPr lang="en-US" sz="1200" b="0" i="0" dirty="0" err="1">
                <a:effectLst/>
                <a:latin typeface="Montserrat" panose="00000500000000000000" pitchFamily="2" charset="0"/>
              </a:rPr>
              <a:t>df</a:t>
            </a:r>
            <a:r>
              <a:rPr lang="en-US" sz="1200" b="0" i="0" dirty="0">
                <a:effectLst/>
                <a:latin typeface="Montserrat" panose="00000500000000000000" pitchFamily="2" charset="0"/>
              </a:rPr>
              <a:t>["temperature"]&gt;69,df["temperature"]-70,0)</a:t>
            </a:r>
          </a:p>
          <a:p>
            <a:r>
              <a:rPr lang="en-US" sz="1200" dirty="0">
                <a:latin typeface="Montserrat" panose="00000500000000000000" pitchFamily="2" charset="0"/>
              </a:rPr>
              <a:t>CDD=</a:t>
            </a:r>
            <a:r>
              <a:rPr lang="en-US" sz="1200" b="0" i="0" dirty="0">
                <a:effectLst/>
                <a:latin typeface="Montserrat" panose="00000500000000000000" pitchFamily="2" charset="0"/>
              </a:rPr>
              <a:t> </a:t>
            </a:r>
            <a:r>
              <a:rPr lang="en-US" sz="1200" b="0" i="0" dirty="0" err="1">
                <a:effectLst/>
                <a:latin typeface="Montserrat" panose="00000500000000000000" pitchFamily="2" charset="0"/>
              </a:rPr>
              <a:t>np.where</a:t>
            </a:r>
            <a:r>
              <a:rPr lang="en-US" sz="1200" b="0" i="0" dirty="0">
                <a:effectLst/>
                <a:latin typeface="Montserrat" panose="00000500000000000000" pitchFamily="2" charset="0"/>
              </a:rPr>
              <a:t>(</a:t>
            </a:r>
            <a:r>
              <a:rPr lang="en-US" sz="1200" b="0" i="0" dirty="0" err="1">
                <a:effectLst/>
                <a:latin typeface="Montserrat" panose="00000500000000000000" pitchFamily="2" charset="0"/>
              </a:rPr>
              <a:t>df</a:t>
            </a:r>
            <a:r>
              <a:rPr lang="en-US" sz="1200" b="0" i="0" dirty="0">
                <a:effectLst/>
                <a:latin typeface="Montserrat" panose="00000500000000000000" pitchFamily="2" charset="0"/>
              </a:rPr>
              <a:t>["temperature"]&lt;55, 55 - </a:t>
            </a:r>
            <a:r>
              <a:rPr lang="en-US" sz="1200" b="0" i="0" dirty="0" err="1">
                <a:effectLst/>
                <a:latin typeface="Montserrat" panose="00000500000000000000" pitchFamily="2" charset="0"/>
              </a:rPr>
              <a:t>df</a:t>
            </a:r>
            <a:r>
              <a:rPr lang="en-US" sz="1200" b="0" i="0" dirty="0">
                <a:effectLst/>
                <a:latin typeface="Montserrat" panose="00000500000000000000" pitchFamily="2" charset="0"/>
              </a:rPr>
              <a:t>["temperature"],0)</a:t>
            </a:r>
            <a:endParaRPr lang="en-US" sz="1200" dirty="0"/>
          </a:p>
        </p:txBody>
      </p:sp>
      <p:pic>
        <p:nvPicPr>
          <p:cNvPr id="6" name="Picture 5">
            <a:extLst>
              <a:ext uri="{FF2B5EF4-FFF2-40B4-BE49-F238E27FC236}">
                <a16:creationId xmlns:a16="http://schemas.microsoft.com/office/drawing/2014/main" id="{8355F9D2-BE5A-F6F1-1831-720F74C9651E}"/>
              </a:ext>
            </a:extLst>
          </p:cNvPr>
          <p:cNvPicPr>
            <a:picLocks noChangeAspect="1"/>
          </p:cNvPicPr>
          <p:nvPr/>
        </p:nvPicPr>
        <p:blipFill>
          <a:blip r:embed="rId2"/>
          <a:srcRect/>
          <a:stretch/>
        </p:blipFill>
        <p:spPr>
          <a:xfrm>
            <a:off x="4465019" y="2495049"/>
            <a:ext cx="1326665" cy="4169519"/>
          </a:xfrm>
          <a:prstGeom prst="rect">
            <a:avLst/>
          </a:prstGeom>
        </p:spPr>
      </p:pic>
    </p:spTree>
    <p:extLst>
      <p:ext uri="{BB962C8B-B14F-4D97-AF65-F5344CB8AC3E}">
        <p14:creationId xmlns:p14="http://schemas.microsoft.com/office/powerpoint/2010/main" val="3940844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5264487"/>
            <a:ext cx="11029616" cy="718870"/>
          </a:xfrm>
        </p:spPr>
        <p:txBody>
          <a:bodyPr>
            <a:normAutofit/>
          </a:bodyPr>
          <a:lstStyle/>
          <a:p>
            <a:r>
              <a:rPr lang="en-US" dirty="0">
                <a:solidFill>
                  <a:srgbClr val="FFFEFF"/>
                </a:solidFill>
              </a:rPr>
              <a:t>Decision to create</a:t>
            </a:r>
          </a:p>
        </p:txBody>
      </p:sp>
      <p:sp>
        <p:nvSpPr>
          <p:cNvPr id="6" name="TextBox 5">
            <a:extLst>
              <a:ext uri="{FF2B5EF4-FFF2-40B4-BE49-F238E27FC236}">
                <a16:creationId xmlns:a16="http://schemas.microsoft.com/office/drawing/2014/main" id="{37B325D7-3C47-E39B-3D31-34BFD1537113}"/>
              </a:ext>
            </a:extLst>
          </p:cNvPr>
          <p:cNvSpPr txBox="1"/>
          <p:nvPr/>
        </p:nvSpPr>
        <p:spPr>
          <a:xfrm>
            <a:off x="408842" y="1059473"/>
            <a:ext cx="2224454" cy="369332"/>
          </a:xfrm>
          <a:prstGeom prst="rect">
            <a:avLst/>
          </a:prstGeom>
          <a:noFill/>
        </p:spPr>
        <p:txBody>
          <a:bodyPr wrap="square" rtlCol="0">
            <a:spAutoFit/>
          </a:bodyPr>
          <a:lstStyle/>
          <a:p>
            <a:r>
              <a:rPr lang="en-US" dirty="0"/>
              <a:t>Generation</a:t>
            </a:r>
          </a:p>
        </p:txBody>
      </p:sp>
      <p:sp>
        <p:nvSpPr>
          <p:cNvPr id="7" name="TextBox 6">
            <a:extLst>
              <a:ext uri="{FF2B5EF4-FFF2-40B4-BE49-F238E27FC236}">
                <a16:creationId xmlns:a16="http://schemas.microsoft.com/office/drawing/2014/main" id="{FF4A4E96-C24A-E62A-E4CA-6A61680DCB0C}"/>
              </a:ext>
            </a:extLst>
          </p:cNvPr>
          <p:cNvSpPr txBox="1"/>
          <p:nvPr/>
        </p:nvSpPr>
        <p:spPr>
          <a:xfrm>
            <a:off x="408842" y="1551318"/>
            <a:ext cx="320040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If Load &gt; threshold</a:t>
            </a:r>
          </a:p>
          <a:p>
            <a:r>
              <a:rPr lang="en-US" dirty="0"/>
              <a:t>    then Activate Backup Gen 1</a:t>
            </a:r>
          </a:p>
          <a:p>
            <a:pPr marL="285750" indent="-285750">
              <a:buFont typeface="Arial" panose="020B0604020202020204" pitchFamily="34" charset="0"/>
              <a:buChar char="•"/>
            </a:pPr>
            <a:r>
              <a:rPr lang="en-US" dirty="0"/>
              <a:t>If Load &lt; threshold</a:t>
            </a:r>
          </a:p>
          <a:p>
            <a:r>
              <a:rPr lang="en-US" dirty="0"/>
              <a:t>    then Reduce Gen 2</a:t>
            </a:r>
          </a:p>
          <a:p>
            <a:endParaRPr lang="en-US" dirty="0"/>
          </a:p>
        </p:txBody>
      </p:sp>
      <p:sp>
        <p:nvSpPr>
          <p:cNvPr id="8" name="TextBox 7">
            <a:extLst>
              <a:ext uri="{FF2B5EF4-FFF2-40B4-BE49-F238E27FC236}">
                <a16:creationId xmlns:a16="http://schemas.microsoft.com/office/drawing/2014/main" id="{F5458102-F15C-7D13-257E-E5A9FAC8C42E}"/>
              </a:ext>
            </a:extLst>
          </p:cNvPr>
          <p:cNvSpPr txBox="1"/>
          <p:nvPr/>
        </p:nvSpPr>
        <p:spPr>
          <a:xfrm>
            <a:off x="3683977" y="1061502"/>
            <a:ext cx="2224454" cy="369332"/>
          </a:xfrm>
          <a:prstGeom prst="rect">
            <a:avLst/>
          </a:prstGeom>
          <a:noFill/>
        </p:spPr>
        <p:txBody>
          <a:bodyPr wrap="square" rtlCol="0">
            <a:spAutoFit/>
          </a:bodyPr>
          <a:lstStyle/>
          <a:p>
            <a:r>
              <a:rPr lang="en-US" dirty="0"/>
              <a:t>Transmission</a:t>
            </a:r>
          </a:p>
        </p:txBody>
      </p:sp>
      <p:sp>
        <p:nvSpPr>
          <p:cNvPr id="9" name="TextBox 8">
            <a:extLst>
              <a:ext uri="{FF2B5EF4-FFF2-40B4-BE49-F238E27FC236}">
                <a16:creationId xmlns:a16="http://schemas.microsoft.com/office/drawing/2014/main" id="{5D7E30A3-01D1-1E40-A671-B114E8C20316}"/>
              </a:ext>
            </a:extLst>
          </p:cNvPr>
          <p:cNvSpPr txBox="1"/>
          <p:nvPr/>
        </p:nvSpPr>
        <p:spPr>
          <a:xfrm>
            <a:off x="3683977" y="1553347"/>
            <a:ext cx="320040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If Load &gt; threshold</a:t>
            </a:r>
          </a:p>
          <a:p>
            <a:r>
              <a:rPr lang="en-US" dirty="0"/>
              <a:t>    then Estimate Load shading hours.  </a:t>
            </a:r>
          </a:p>
          <a:p>
            <a:r>
              <a:rPr lang="en-US" dirty="0"/>
              <a:t>      Ld. </a:t>
            </a:r>
            <a:r>
              <a:rPr lang="en-US" dirty="0" err="1"/>
              <a:t>Shd</a:t>
            </a:r>
            <a:r>
              <a:rPr lang="en-US" dirty="0"/>
              <a:t>. Hours = (Load-threshold)/hourly generation</a:t>
            </a:r>
          </a:p>
        </p:txBody>
      </p:sp>
      <p:sp>
        <p:nvSpPr>
          <p:cNvPr id="10" name="TextBox 9">
            <a:extLst>
              <a:ext uri="{FF2B5EF4-FFF2-40B4-BE49-F238E27FC236}">
                <a16:creationId xmlns:a16="http://schemas.microsoft.com/office/drawing/2014/main" id="{847A8556-4AB2-4EF0-0E6B-93F632523677}"/>
              </a:ext>
            </a:extLst>
          </p:cNvPr>
          <p:cNvSpPr txBox="1"/>
          <p:nvPr/>
        </p:nvSpPr>
        <p:spPr>
          <a:xfrm>
            <a:off x="6959112" y="1059473"/>
            <a:ext cx="1595803" cy="369332"/>
          </a:xfrm>
          <a:prstGeom prst="rect">
            <a:avLst/>
          </a:prstGeom>
          <a:noFill/>
        </p:spPr>
        <p:txBody>
          <a:bodyPr wrap="square" rtlCol="0">
            <a:spAutoFit/>
          </a:bodyPr>
          <a:lstStyle/>
          <a:p>
            <a:r>
              <a:rPr lang="en-US" dirty="0"/>
              <a:t>Distribution</a:t>
            </a:r>
          </a:p>
        </p:txBody>
      </p:sp>
      <p:sp>
        <p:nvSpPr>
          <p:cNvPr id="11" name="TextBox 10">
            <a:extLst>
              <a:ext uri="{FF2B5EF4-FFF2-40B4-BE49-F238E27FC236}">
                <a16:creationId xmlns:a16="http://schemas.microsoft.com/office/drawing/2014/main" id="{A55EBF16-6EBE-B2C3-1A16-074ED98E8A48}"/>
              </a:ext>
            </a:extLst>
          </p:cNvPr>
          <p:cNvSpPr txBox="1"/>
          <p:nvPr/>
        </p:nvSpPr>
        <p:spPr>
          <a:xfrm>
            <a:off x="6677758" y="1509385"/>
            <a:ext cx="2800350" cy="646331"/>
          </a:xfrm>
          <a:prstGeom prst="rect">
            <a:avLst/>
          </a:prstGeom>
          <a:noFill/>
        </p:spPr>
        <p:txBody>
          <a:bodyPr wrap="square" rtlCol="0">
            <a:spAutoFit/>
          </a:bodyPr>
          <a:lstStyle/>
          <a:p>
            <a:pPr marL="285750" indent="-285750">
              <a:buFont typeface="Arial" panose="020B0604020202020204" pitchFamily="34" charset="0"/>
              <a:buChar char="•"/>
            </a:pPr>
            <a:r>
              <a:rPr lang="en-US" dirty="0"/>
              <a:t>If Load &gt; Avg. Daily load</a:t>
            </a:r>
          </a:p>
          <a:p>
            <a:r>
              <a:rPr lang="en-US" dirty="0"/>
              <a:t>    then Calculate Extra Fee  </a:t>
            </a:r>
          </a:p>
        </p:txBody>
      </p:sp>
      <p:sp>
        <p:nvSpPr>
          <p:cNvPr id="12" name="TextBox 11">
            <a:extLst>
              <a:ext uri="{FF2B5EF4-FFF2-40B4-BE49-F238E27FC236}">
                <a16:creationId xmlns:a16="http://schemas.microsoft.com/office/drawing/2014/main" id="{0E4B63FC-FEDB-D987-CE4C-5F402D1278EF}"/>
              </a:ext>
            </a:extLst>
          </p:cNvPr>
          <p:cNvSpPr txBox="1"/>
          <p:nvPr/>
        </p:nvSpPr>
        <p:spPr>
          <a:xfrm>
            <a:off x="9575556" y="1093391"/>
            <a:ext cx="1595803" cy="369332"/>
          </a:xfrm>
          <a:prstGeom prst="rect">
            <a:avLst/>
          </a:prstGeom>
          <a:noFill/>
        </p:spPr>
        <p:txBody>
          <a:bodyPr wrap="square" rtlCol="0">
            <a:spAutoFit/>
          </a:bodyPr>
          <a:lstStyle/>
          <a:p>
            <a:r>
              <a:rPr lang="en-US" dirty="0"/>
              <a:t>Extra charge</a:t>
            </a:r>
          </a:p>
        </p:txBody>
      </p:sp>
      <p:sp>
        <p:nvSpPr>
          <p:cNvPr id="13" name="TextBox 12">
            <a:extLst>
              <a:ext uri="{FF2B5EF4-FFF2-40B4-BE49-F238E27FC236}">
                <a16:creationId xmlns:a16="http://schemas.microsoft.com/office/drawing/2014/main" id="{B0B511C9-D2D6-C570-DA1A-49B63CF16344}"/>
              </a:ext>
            </a:extLst>
          </p:cNvPr>
          <p:cNvSpPr txBox="1"/>
          <p:nvPr/>
        </p:nvSpPr>
        <p:spPr>
          <a:xfrm>
            <a:off x="9601200" y="1474216"/>
            <a:ext cx="2356338" cy="646331"/>
          </a:xfrm>
          <a:prstGeom prst="rect">
            <a:avLst/>
          </a:prstGeom>
          <a:noFill/>
        </p:spPr>
        <p:txBody>
          <a:bodyPr wrap="square" rtlCol="0">
            <a:spAutoFit/>
          </a:bodyPr>
          <a:lstStyle/>
          <a:p>
            <a:pPr marL="285750" indent="-285750">
              <a:buFont typeface="Arial" panose="020B0604020202020204" pitchFamily="34" charset="0"/>
              <a:buChar char="•"/>
            </a:pPr>
            <a:r>
              <a:rPr lang="en-US" dirty="0"/>
              <a:t>If Extra Fee &gt; 0</a:t>
            </a:r>
          </a:p>
          <a:p>
            <a:r>
              <a:rPr lang="en-US"/>
              <a:t>Calculate Extra Fee</a:t>
            </a:r>
            <a:endParaRPr lang="en-US" dirty="0"/>
          </a:p>
        </p:txBody>
      </p:sp>
      <p:sp>
        <p:nvSpPr>
          <p:cNvPr id="4" name="TextBox 3">
            <a:extLst>
              <a:ext uri="{FF2B5EF4-FFF2-40B4-BE49-F238E27FC236}">
                <a16:creationId xmlns:a16="http://schemas.microsoft.com/office/drawing/2014/main" id="{85B39008-9922-6BB5-3AF0-AE407980928B}"/>
              </a:ext>
            </a:extLst>
          </p:cNvPr>
          <p:cNvSpPr txBox="1"/>
          <p:nvPr/>
        </p:nvSpPr>
        <p:spPr>
          <a:xfrm>
            <a:off x="708881" y="3304861"/>
            <a:ext cx="2201373" cy="1169551"/>
          </a:xfrm>
          <a:prstGeom prst="rect">
            <a:avLst/>
          </a:prstGeom>
          <a:noFill/>
        </p:spPr>
        <p:txBody>
          <a:bodyPr wrap="square">
            <a:spAutoFit/>
          </a:bodyPr>
          <a:lstStyle/>
          <a:p>
            <a:r>
              <a:rPr lang="en-US" sz="1400" b="0" i="0" dirty="0">
                <a:effectLst/>
                <a:latin typeface="Montserrat" panose="00000500000000000000" pitchFamily="2" charset="0"/>
              </a:rPr>
              <a:t>Backup Generator = </a:t>
            </a:r>
            <a:r>
              <a:rPr lang="en-US" sz="1400" b="0" i="0" dirty="0" err="1">
                <a:effectLst/>
                <a:latin typeface="Montserrat" panose="00000500000000000000" pitchFamily="2" charset="0"/>
              </a:rPr>
              <a:t>np.where</a:t>
            </a:r>
            <a:r>
              <a:rPr lang="en-US" sz="1400" b="0" i="0" dirty="0">
                <a:effectLst/>
                <a:latin typeface="Montserrat" panose="00000500000000000000" pitchFamily="2" charset="0"/>
              </a:rPr>
              <a:t>(</a:t>
            </a:r>
            <a:r>
              <a:rPr lang="en-US" sz="1400" b="0" i="0" dirty="0" err="1">
                <a:effectLst/>
                <a:latin typeface="Montserrat" panose="00000500000000000000" pitchFamily="2" charset="0"/>
              </a:rPr>
              <a:t>df</a:t>
            </a:r>
            <a:r>
              <a:rPr lang="en-US" sz="1400" b="0" i="0" dirty="0">
                <a:effectLst/>
                <a:latin typeface="Montserrat" panose="00000500000000000000" pitchFamily="2" charset="0"/>
              </a:rPr>
              <a:t>["</a:t>
            </a:r>
            <a:r>
              <a:rPr lang="en-US" sz="1400" b="0" i="0" dirty="0" err="1">
                <a:effectLst/>
                <a:latin typeface="Montserrat" panose="00000500000000000000" pitchFamily="2" charset="0"/>
              </a:rPr>
              <a:t>usage_XGB</a:t>
            </a:r>
            <a:r>
              <a:rPr lang="en-US" sz="1400" b="0" i="0" dirty="0">
                <a:effectLst/>
                <a:latin typeface="Montserrat" panose="00000500000000000000" pitchFamily="2" charset="0"/>
              </a:rPr>
              <a:t>"]&gt;12000, (</a:t>
            </a:r>
            <a:r>
              <a:rPr lang="en-US" sz="1400" b="0" i="0" dirty="0" err="1">
                <a:effectLst/>
                <a:latin typeface="Montserrat" panose="00000500000000000000" pitchFamily="2" charset="0"/>
              </a:rPr>
              <a:t>df</a:t>
            </a:r>
            <a:r>
              <a:rPr lang="en-US" sz="1400" b="0" i="0" dirty="0">
                <a:effectLst/>
                <a:latin typeface="Montserrat" panose="00000500000000000000" pitchFamily="2" charset="0"/>
              </a:rPr>
              <a:t>["</a:t>
            </a:r>
            <a:r>
              <a:rPr lang="en-US" sz="1400" b="0" i="0" dirty="0" err="1">
                <a:effectLst/>
                <a:latin typeface="Montserrat" panose="00000500000000000000" pitchFamily="2" charset="0"/>
              </a:rPr>
              <a:t>usage_XGB</a:t>
            </a:r>
            <a:r>
              <a:rPr lang="en-US" sz="1400" b="0" i="0" dirty="0">
                <a:effectLst/>
                <a:latin typeface="Montserrat" panose="00000500000000000000" pitchFamily="2" charset="0"/>
              </a:rPr>
              <a:t>"]-12000)/1500, "None")</a:t>
            </a:r>
            <a:endParaRPr lang="en-US" sz="1400" dirty="0"/>
          </a:p>
        </p:txBody>
      </p:sp>
      <p:sp>
        <p:nvSpPr>
          <p:cNvPr id="5" name="TextBox 4">
            <a:extLst>
              <a:ext uri="{FF2B5EF4-FFF2-40B4-BE49-F238E27FC236}">
                <a16:creationId xmlns:a16="http://schemas.microsoft.com/office/drawing/2014/main" id="{BE8C945C-9DD0-D11A-C12E-EE26990D45D5}"/>
              </a:ext>
            </a:extLst>
          </p:cNvPr>
          <p:cNvSpPr txBox="1"/>
          <p:nvPr/>
        </p:nvSpPr>
        <p:spPr>
          <a:xfrm>
            <a:off x="3794981" y="3350272"/>
            <a:ext cx="2843212" cy="954107"/>
          </a:xfrm>
          <a:prstGeom prst="rect">
            <a:avLst/>
          </a:prstGeom>
          <a:noFill/>
        </p:spPr>
        <p:txBody>
          <a:bodyPr wrap="square">
            <a:spAutoFit/>
          </a:bodyPr>
          <a:lstStyle/>
          <a:p>
            <a:r>
              <a:rPr lang="en-US" sz="1400" b="0" i="0" dirty="0">
                <a:effectLst/>
                <a:latin typeface="Montserrat" panose="00000500000000000000" pitchFamily="2" charset="0"/>
              </a:rPr>
              <a:t>Load Shading Hour= </a:t>
            </a:r>
            <a:r>
              <a:rPr lang="en-US" sz="1400" b="0" i="0" dirty="0" err="1">
                <a:effectLst/>
                <a:latin typeface="Montserrat" panose="00000500000000000000" pitchFamily="2" charset="0"/>
              </a:rPr>
              <a:t>np.where</a:t>
            </a:r>
            <a:r>
              <a:rPr lang="en-US" sz="1400" b="0" i="0" dirty="0">
                <a:effectLst/>
                <a:latin typeface="Montserrat" panose="00000500000000000000" pitchFamily="2" charset="0"/>
              </a:rPr>
              <a:t>(</a:t>
            </a:r>
            <a:r>
              <a:rPr lang="en-US" sz="1400" b="0" i="0" dirty="0" err="1">
                <a:effectLst/>
                <a:latin typeface="Montserrat" panose="00000500000000000000" pitchFamily="2" charset="0"/>
              </a:rPr>
              <a:t>df</a:t>
            </a:r>
            <a:r>
              <a:rPr lang="en-US" sz="1400" b="0" i="0" dirty="0">
                <a:effectLst/>
                <a:latin typeface="Montserrat" panose="00000500000000000000" pitchFamily="2" charset="0"/>
              </a:rPr>
              <a:t>["</a:t>
            </a:r>
            <a:r>
              <a:rPr lang="en-US" sz="1400" b="0" i="0" dirty="0" err="1">
                <a:effectLst/>
                <a:latin typeface="Montserrat" panose="00000500000000000000" pitchFamily="2" charset="0"/>
              </a:rPr>
              <a:t>usage_XGB</a:t>
            </a:r>
            <a:r>
              <a:rPr lang="en-US" sz="1400" b="0" i="0" dirty="0">
                <a:effectLst/>
                <a:latin typeface="Montserrat" panose="00000500000000000000" pitchFamily="2" charset="0"/>
              </a:rPr>
              <a:t>"]&gt;12000, (</a:t>
            </a:r>
            <a:r>
              <a:rPr lang="en-US" sz="1400" b="0" i="0" dirty="0" err="1">
                <a:effectLst/>
                <a:latin typeface="Montserrat" panose="00000500000000000000" pitchFamily="2" charset="0"/>
              </a:rPr>
              <a:t>df</a:t>
            </a:r>
            <a:r>
              <a:rPr lang="en-US" sz="1400" b="0" i="0" dirty="0">
                <a:effectLst/>
                <a:latin typeface="Montserrat" panose="00000500000000000000" pitchFamily="2" charset="0"/>
              </a:rPr>
              <a:t>["</a:t>
            </a:r>
            <a:r>
              <a:rPr lang="en-US" sz="1400" b="0" i="0" dirty="0" err="1">
                <a:effectLst/>
                <a:latin typeface="Montserrat" panose="00000500000000000000" pitchFamily="2" charset="0"/>
              </a:rPr>
              <a:t>usage_XGB</a:t>
            </a:r>
            <a:r>
              <a:rPr lang="en-US" sz="1400" b="0" i="0" dirty="0">
                <a:effectLst/>
                <a:latin typeface="Montserrat" panose="00000500000000000000" pitchFamily="2" charset="0"/>
              </a:rPr>
              <a:t>"]-12000)/1500, "None")</a:t>
            </a:r>
            <a:endParaRPr lang="en-US" sz="1400" dirty="0"/>
          </a:p>
        </p:txBody>
      </p:sp>
      <p:sp>
        <p:nvSpPr>
          <p:cNvPr id="14" name="TextBox 13">
            <a:extLst>
              <a:ext uri="{FF2B5EF4-FFF2-40B4-BE49-F238E27FC236}">
                <a16:creationId xmlns:a16="http://schemas.microsoft.com/office/drawing/2014/main" id="{74EABCB9-3F8C-220C-285D-50E6328D1D85}"/>
              </a:ext>
            </a:extLst>
          </p:cNvPr>
          <p:cNvSpPr txBox="1"/>
          <p:nvPr/>
        </p:nvSpPr>
        <p:spPr>
          <a:xfrm>
            <a:off x="6884377" y="3320477"/>
            <a:ext cx="2299188" cy="1169551"/>
          </a:xfrm>
          <a:prstGeom prst="rect">
            <a:avLst/>
          </a:prstGeom>
          <a:noFill/>
        </p:spPr>
        <p:txBody>
          <a:bodyPr wrap="square">
            <a:spAutoFit/>
          </a:bodyPr>
          <a:lstStyle/>
          <a:p>
            <a:r>
              <a:rPr lang="en-US" sz="1400" b="0" i="0" dirty="0">
                <a:effectLst/>
                <a:latin typeface="Montserrat" panose="00000500000000000000" pitchFamily="2" charset="0"/>
              </a:rPr>
              <a:t>Wastage = </a:t>
            </a:r>
            <a:r>
              <a:rPr lang="en-US" sz="1400" b="0" i="0" dirty="0" err="1">
                <a:effectLst/>
                <a:latin typeface="Montserrat" panose="00000500000000000000" pitchFamily="2" charset="0"/>
              </a:rPr>
              <a:t>np.where</a:t>
            </a:r>
            <a:r>
              <a:rPr lang="en-US" sz="1400" b="0" i="0" dirty="0">
                <a:effectLst/>
                <a:latin typeface="Montserrat" panose="00000500000000000000" pitchFamily="2" charset="0"/>
              </a:rPr>
              <a:t>(</a:t>
            </a:r>
            <a:r>
              <a:rPr lang="en-US" sz="1400" b="0" i="0" dirty="0" err="1">
                <a:effectLst/>
                <a:latin typeface="Montserrat" panose="00000500000000000000" pitchFamily="2" charset="0"/>
              </a:rPr>
              <a:t>df</a:t>
            </a:r>
            <a:r>
              <a:rPr lang="en-US" sz="1400" b="0" i="0" dirty="0">
                <a:effectLst/>
                <a:latin typeface="Montserrat" panose="00000500000000000000" pitchFamily="2" charset="0"/>
              </a:rPr>
              <a:t>["</a:t>
            </a:r>
            <a:r>
              <a:rPr lang="en-US" sz="1400" b="0" i="0" dirty="0" err="1">
                <a:effectLst/>
                <a:latin typeface="Montserrat" panose="00000500000000000000" pitchFamily="2" charset="0"/>
              </a:rPr>
              <a:t>usage_XGB</a:t>
            </a:r>
            <a:r>
              <a:rPr lang="en-US" sz="1400" b="0" i="0" dirty="0">
                <a:effectLst/>
                <a:latin typeface="Montserrat" panose="00000500000000000000" pitchFamily="2" charset="0"/>
              </a:rPr>
              <a:t>"]&gt;12000, (</a:t>
            </a:r>
            <a:r>
              <a:rPr lang="en-US" sz="1400" b="0" i="0" dirty="0" err="1">
                <a:effectLst/>
                <a:latin typeface="Montserrat" panose="00000500000000000000" pitchFamily="2" charset="0"/>
              </a:rPr>
              <a:t>df</a:t>
            </a:r>
            <a:r>
              <a:rPr lang="en-US" sz="1400" b="0" i="0" dirty="0">
                <a:effectLst/>
                <a:latin typeface="Montserrat" panose="00000500000000000000" pitchFamily="2" charset="0"/>
              </a:rPr>
              <a:t>["</a:t>
            </a:r>
            <a:r>
              <a:rPr lang="en-US" sz="1400" b="0" i="0" dirty="0" err="1">
                <a:effectLst/>
                <a:latin typeface="Montserrat" panose="00000500000000000000" pitchFamily="2" charset="0"/>
              </a:rPr>
              <a:t>usage_XGB</a:t>
            </a:r>
            <a:r>
              <a:rPr lang="en-US" sz="1400" b="0" i="0" dirty="0">
                <a:effectLst/>
                <a:latin typeface="Montserrat" panose="00000500000000000000" pitchFamily="2" charset="0"/>
              </a:rPr>
              <a:t>"]-12000), 0)</a:t>
            </a:r>
            <a:endParaRPr lang="en-US" sz="1400" dirty="0"/>
          </a:p>
        </p:txBody>
      </p:sp>
      <p:sp>
        <p:nvSpPr>
          <p:cNvPr id="15" name="TextBox 14">
            <a:extLst>
              <a:ext uri="{FF2B5EF4-FFF2-40B4-BE49-F238E27FC236}">
                <a16:creationId xmlns:a16="http://schemas.microsoft.com/office/drawing/2014/main" id="{19B1A485-79F0-9341-8E5F-2D7095CE1727}"/>
              </a:ext>
            </a:extLst>
          </p:cNvPr>
          <p:cNvSpPr txBox="1"/>
          <p:nvPr/>
        </p:nvSpPr>
        <p:spPr>
          <a:xfrm>
            <a:off x="9462722" y="3304860"/>
            <a:ext cx="2299188" cy="954107"/>
          </a:xfrm>
          <a:prstGeom prst="rect">
            <a:avLst/>
          </a:prstGeom>
          <a:noFill/>
        </p:spPr>
        <p:txBody>
          <a:bodyPr wrap="square">
            <a:spAutoFit/>
          </a:bodyPr>
          <a:lstStyle/>
          <a:p>
            <a:r>
              <a:rPr lang="en-US" sz="1400" b="0" i="0" dirty="0">
                <a:effectLst/>
                <a:latin typeface="Montserrat" panose="00000500000000000000" pitchFamily="2" charset="0"/>
              </a:rPr>
              <a:t>Wastage Fee (Lakh) = </a:t>
            </a:r>
            <a:r>
              <a:rPr lang="en-US" sz="1400" b="0" i="0" dirty="0" err="1">
                <a:effectLst/>
                <a:latin typeface="Montserrat" panose="00000500000000000000" pitchFamily="2" charset="0"/>
              </a:rPr>
              <a:t>np.where</a:t>
            </a:r>
            <a:r>
              <a:rPr lang="en-US" sz="1400" b="0" i="0" dirty="0">
                <a:effectLst/>
                <a:latin typeface="Montserrat" panose="00000500000000000000" pitchFamily="2" charset="0"/>
              </a:rPr>
              <a:t>(</a:t>
            </a:r>
            <a:r>
              <a:rPr lang="en-US" sz="1400" b="0" i="0" dirty="0" err="1">
                <a:effectLst/>
                <a:latin typeface="Montserrat" panose="00000500000000000000" pitchFamily="2" charset="0"/>
              </a:rPr>
              <a:t>df</a:t>
            </a:r>
            <a:r>
              <a:rPr lang="en-US" sz="1400" b="0" i="0" dirty="0">
                <a:effectLst/>
                <a:latin typeface="Montserrat" panose="00000500000000000000" pitchFamily="2" charset="0"/>
              </a:rPr>
              <a:t>[“Wastage"]&gt;12000, (</a:t>
            </a:r>
            <a:r>
              <a:rPr lang="en-US" sz="1400" b="0" i="0" dirty="0" err="1">
                <a:effectLst/>
                <a:latin typeface="Montserrat" panose="00000500000000000000" pitchFamily="2" charset="0"/>
              </a:rPr>
              <a:t>df</a:t>
            </a:r>
            <a:r>
              <a:rPr lang="en-US" sz="1400" b="0" i="0" dirty="0">
                <a:effectLst/>
                <a:latin typeface="Montserrat" panose="00000500000000000000" pitchFamily="2" charset="0"/>
              </a:rPr>
              <a:t>[“Wastage*2/100, 0)</a:t>
            </a:r>
            <a:endParaRPr lang="en-US" sz="1400" dirty="0"/>
          </a:p>
        </p:txBody>
      </p:sp>
    </p:spTree>
    <p:extLst>
      <p:ext uri="{BB962C8B-B14F-4D97-AF65-F5344CB8AC3E}">
        <p14:creationId xmlns:p14="http://schemas.microsoft.com/office/powerpoint/2010/main" val="1703342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a:normAutofit/>
          </a:bodyPr>
          <a:lstStyle/>
          <a:p>
            <a:r>
              <a:rPr lang="en-US" dirty="0">
                <a:solidFill>
                  <a:schemeClr val="bg2"/>
                </a:solidFill>
              </a:rPr>
              <a:t>someone@example.com</a:t>
            </a:r>
          </a:p>
          <a:p>
            <a:endParaRPr lang="en-US" dirty="0">
              <a:solidFill>
                <a:schemeClr val="bg2"/>
              </a:solidFill>
            </a:endParaRPr>
          </a:p>
          <a:p>
            <a:endParaRPr lang="en-US" dirty="0">
              <a:solidFill>
                <a:schemeClr val="bg2"/>
              </a:solidFill>
            </a:endParaRPr>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A1D6ED5A-9B8A-4433-BA99-139C56DB1BD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Tech design</Template>
  <TotalTime>2281</TotalTime>
  <Words>633</Words>
  <Application>Microsoft Office PowerPoint</Application>
  <PresentationFormat>Widescreen</PresentationFormat>
  <Paragraphs>116</Paragraphs>
  <Slides>9</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Gill Sans MT</vt:lpstr>
      <vt:lpstr>Montserrat</vt:lpstr>
      <vt:lpstr>Times New Roman</vt:lpstr>
      <vt:lpstr>Wingdings 2</vt:lpstr>
      <vt:lpstr>Dividend</vt:lpstr>
      <vt:lpstr>Electricity demand prediction</vt:lpstr>
      <vt:lpstr>PowerPoint Presentation</vt:lpstr>
      <vt:lpstr>Root causes for losses of power department</vt:lpstr>
      <vt:lpstr>Analytics Data Requirement</vt:lpstr>
      <vt:lpstr>PowerPoint Presentation</vt:lpstr>
      <vt:lpstr>PowerPoint Presentation</vt:lpstr>
      <vt:lpstr>PowerPoint Presentation</vt:lpstr>
      <vt:lpstr>Decision to create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Electricity Demand Prediction</dc:title>
  <dc:creator>IDARE - Khairul</dc:creator>
  <cp:lastModifiedBy>IDARE - Khairul</cp:lastModifiedBy>
  <cp:revision>25</cp:revision>
  <dcterms:created xsi:type="dcterms:W3CDTF">2022-08-31T06:03:43Z</dcterms:created>
  <dcterms:modified xsi:type="dcterms:W3CDTF">2022-09-22T14:13:44Z</dcterms:modified>
</cp:coreProperties>
</file>