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4" r:id="rId3"/>
    <p:sldId id="2602" r:id="rId4"/>
    <p:sldId id="2597" r:id="rId5"/>
    <p:sldId id="2599" r:id="rId6"/>
    <p:sldId id="2500" r:id="rId7"/>
    <p:sldId id="320" r:id="rId8"/>
    <p:sldId id="2601" r:id="rId9"/>
    <p:sldId id="25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9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6783" autoAdjust="0"/>
  </p:normalViewPr>
  <p:slideViewPr>
    <p:cSldViewPr snapToGrid="0">
      <p:cViewPr varScale="1">
        <p:scale>
          <a:sx n="67" d="100"/>
          <a:sy n="67" d="100"/>
        </p:scale>
        <p:origin x="1301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6781-6663-49C5-A7D8-EDEB0AD5858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82C7-28B3-489A-ABBE-0F243A89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4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A80-3EE2-56E0-E536-4D06DD5A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6EC7-A653-27E9-BBF8-5B132F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ACA0-967F-6134-0AA0-F8808DBA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D17E-760F-84E9-CB60-701A544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B66B-027F-F513-CAB7-6D84DD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13E-43D9-EA5F-FD5E-9F24732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341D-34EA-B95D-30C3-8C89DA4A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D05-7BFD-B723-8298-0505E0A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AA4-02CE-1BBF-7424-DC737A4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E53D-9DB9-6055-AB45-FACA228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AA38E-E25E-18F1-0792-FC0D3DAA2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4879-038C-E6B9-8D38-850D3C9B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ED65-5F8E-1D8B-F8CE-3F25F96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633D-D19C-F00C-5B1C-A8E2BE3D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B686-641E-1AB4-9F96-2DC4D5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C8E-C367-CC4B-1549-9986B75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5E77-B141-D86E-B3BB-10659032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4F45-0E95-D335-080F-1F66B837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2889-0023-DF5F-0CEC-45E9B86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07B6-6C75-9CC8-FE43-551D0BAD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B6E-E725-096F-6406-12DC7377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F248-69AA-6192-57E1-6314BE6C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1EA9-94E4-3E6E-1B64-22FDC00C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68EB-6814-6663-90FF-384C8F6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5E79-329E-87AD-468D-653CE1E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D20-8350-5146-E09A-79FE857D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9D8B-3BE5-19CC-4CA8-CB4D2D255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E1BDF-0373-E0A5-D3BB-647CC5AB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DBBC-600D-E12C-5EC0-074BB90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331B-45E1-BFB8-C219-AF01C239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5393-588C-69EF-5F40-21661B5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771-36BC-5369-70CD-6A11D00F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FB70-96EB-F68C-3BD3-E10866B7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EE2D-99D3-8082-DFE4-F695F91F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19074-3C29-AFED-673D-03F19A7C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D9AD-32F3-A510-5A07-6A1C3893D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76EF-0A16-4437-AB32-10496C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76115-9D4A-AE8D-C66F-615E0AE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DAFA-B2FD-2984-4E76-3A6EE5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EC13-CE44-381C-B373-73495623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03AC-7E21-699C-EE32-794D7FF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FB66-234C-54CD-865F-4CDE29B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54B3-5917-5299-A005-4600204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ACB6D-BD20-236E-BE23-32D2CAC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292B-D4CA-6B79-526F-5D3F41F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C130-0CC3-5F0C-F1BA-0EE45CCB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2FC1-2282-5CBF-7139-3E3EAB0C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3DE-F0A2-17BF-E014-0EE8387E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389A-1A19-4577-DA01-6F468327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6CA8-C15C-F1C6-1A30-75DF36C8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EB9B-47EB-2940-47DD-B419187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AA2B-0B76-34B0-3D45-B695DD8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D38-FD6E-02BA-EADD-99F46A52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C3057-B64F-2E42-3BBB-07C223ED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4D08-EBC7-C0CC-7963-971BE56F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255F-E90F-93A2-30EA-B02FAA2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BA4-1425-0BA7-35E2-93D9AE6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4342-B504-336F-DCF1-ABB7D51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9ABD-BC63-8578-C3B6-E32D6AA7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DA9-3746-AB3B-5003-BD788E80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DDFC-F189-2F59-9138-DBE173B7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DB71-3E89-A235-DB58-2EDC99E34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8F2B-5646-0E62-3A3B-5482FF55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248F58-3926-E979-A95B-AA77A6D29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89" y="0"/>
            <a:ext cx="12207089" cy="6849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B32C3-2FBE-CBB5-4E11-A518A72D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803" y="3180399"/>
            <a:ext cx="6373997" cy="269686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Offshore Platform Sensor Less Monitoring</a:t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3331-10FE-5127-255D-416F1281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980" y="4977658"/>
            <a:ext cx="4964430" cy="560177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rgbClr val="C00000"/>
                </a:solidFill>
              </a:rPr>
              <a:t>Problem type: Regression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036-6D94-8682-1043-4E71DB813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31" r="-2" b="1911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B778E-31A5-4A6A-5522-C50F287CE5B5}"/>
              </a:ext>
            </a:extLst>
          </p:cNvPr>
          <p:cNvSpPr txBox="1"/>
          <p:nvPr/>
        </p:nvSpPr>
        <p:spPr>
          <a:xfrm>
            <a:off x="715846" y="668654"/>
            <a:ext cx="3313164" cy="201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A3D2F-2EF4-BD96-A61B-8996C184BC94}"/>
              </a:ext>
            </a:extLst>
          </p:cNvPr>
          <p:cNvSpPr txBox="1"/>
          <p:nvPr/>
        </p:nvSpPr>
        <p:spPr>
          <a:xfrm>
            <a:off x="6270674" y="582959"/>
            <a:ext cx="5744685" cy="642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4"/>
                </a:solidFill>
              </a:rPr>
              <a:t>Monitoring Oil Extraction Platform in the Deep-Water Ocean is a complex and expensive task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Requires many key sensors that costs ranges from $50k to $1m for each, can lead to $20m to $25m Capital expenditure only for sensor just for 1 platform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the sensor doesn’t work the monitoring of the components totally stops, which can lead to a catastrophe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Also from onshore it is impossible to monitor the platform that are far away from land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D8B4-92AC-5ED8-8F38-2D3F8101433B}"/>
              </a:ext>
            </a:extLst>
          </p:cNvPr>
          <p:cNvSpPr txBox="1"/>
          <p:nvPr/>
        </p:nvSpPr>
        <p:spPr>
          <a:xfrm>
            <a:off x="456212" y="2533634"/>
            <a:ext cx="409864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FF"/>
                </a:solidFill>
              </a:rPr>
              <a:t>Operators seeking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FFFF"/>
                </a:solidFill>
              </a:rPr>
              <a:t>A sensor less monitoring of platforms key components to cover the time when sensor isn’t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FFFF"/>
                </a:solidFill>
              </a:rPr>
              <a:t>Replace the costly sensors with virtual sensor that can save them $3m to $5m for each platform in deep ocean</a:t>
            </a:r>
          </a:p>
        </p:txBody>
      </p:sp>
    </p:spTree>
    <p:extLst>
      <p:ext uri="{BB962C8B-B14F-4D97-AF65-F5344CB8AC3E}">
        <p14:creationId xmlns:p14="http://schemas.microsoft.com/office/powerpoint/2010/main" val="4415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D3CC-749A-27E0-F885-4D0B57BB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/>
          <a:lstStyle/>
          <a:p>
            <a:r>
              <a:rPr lang="en-US" dirty="0"/>
              <a:t>Offshore Tension Leg Platform (TLP)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FF462-EED8-038A-E73A-5AEF75D8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5" y="1177290"/>
            <a:ext cx="4304149" cy="515156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6F38153-5898-9F1D-1BDD-E2EF6EC29AE9}"/>
              </a:ext>
            </a:extLst>
          </p:cNvPr>
          <p:cNvSpPr/>
          <p:nvPr/>
        </p:nvSpPr>
        <p:spPr>
          <a:xfrm>
            <a:off x="3183255" y="2343150"/>
            <a:ext cx="114300" cy="1200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DE7FE0-257D-334A-0FC2-BF535748C886}"/>
              </a:ext>
            </a:extLst>
          </p:cNvPr>
          <p:cNvSpPr/>
          <p:nvPr/>
        </p:nvSpPr>
        <p:spPr>
          <a:xfrm>
            <a:off x="2666999" y="2463165"/>
            <a:ext cx="114300" cy="1200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DCB1E8-0236-808C-B8DD-661BB2D00306}"/>
              </a:ext>
            </a:extLst>
          </p:cNvPr>
          <p:cNvSpPr/>
          <p:nvPr/>
        </p:nvSpPr>
        <p:spPr>
          <a:xfrm>
            <a:off x="2207893" y="2343150"/>
            <a:ext cx="114300" cy="1200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F8FEC4-3A2C-53A7-1ED0-6FDA6332058A}"/>
              </a:ext>
            </a:extLst>
          </p:cNvPr>
          <p:cNvSpPr/>
          <p:nvPr/>
        </p:nvSpPr>
        <p:spPr>
          <a:xfrm>
            <a:off x="2093593" y="2335753"/>
            <a:ext cx="114300" cy="1200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58CD58-5C72-9600-2A45-DC99842F340B}"/>
              </a:ext>
            </a:extLst>
          </p:cNvPr>
          <p:cNvSpPr/>
          <p:nvPr/>
        </p:nvSpPr>
        <p:spPr>
          <a:xfrm>
            <a:off x="2552699" y="2463164"/>
            <a:ext cx="114300" cy="1200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67F512-6670-B043-6A99-3ED58F1289B6}"/>
              </a:ext>
            </a:extLst>
          </p:cNvPr>
          <p:cNvSpPr/>
          <p:nvPr/>
        </p:nvSpPr>
        <p:spPr>
          <a:xfrm>
            <a:off x="3068955" y="2395760"/>
            <a:ext cx="114300" cy="1200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D4869-895B-8C44-6449-B44F95768CA8}"/>
              </a:ext>
            </a:extLst>
          </p:cNvPr>
          <p:cNvSpPr txBox="1"/>
          <p:nvPr/>
        </p:nvSpPr>
        <p:spPr>
          <a:xfrm>
            <a:off x="5800725" y="1508760"/>
            <a:ext cx="581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Water Platform Up to 3000 meter 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Floats in the water so pushes upward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Thick and High Diameter big and long Steel Pipe, called as Tendon, hold the TLP from drifting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huge tension at the connection of TLP platform and the Tendon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monitor tension in Tendon the operator puts sensors that cost around $750,000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Generally, there are minimum 16 Tendons, 4 at each side that can cost ranges $10m to $12m capital expenditure only to monitor TLP.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Operation cost too</a:t>
            </a:r>
          </a:p>
        </p:txBody>
      </p:sp>
    </p:spTree>
    <p:extLst>
      <p:ext uri="{BB962C8B-B14F-4D97-AF65-F5344CB8AC3E}">
        <p14:creationId xmlns:p14="http://schemas.microsoft.com/office/powerpoint/2010/main" val="115484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0879-1366-E507-8785-47C64F77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Target: </a:t>
            </a:r>
            <a:r>
              <a:rPr lang="en-US" b="1" dirty="0">
                <a:solidFill>
                  <a:srgbClr val="C00000"/>
                </a:solidFill>
              </a:rPr>
              <a:t>Predict Tendon Tension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EB747D-C3BA-1E4C-E7DC-7AAC63A08CE6}"/>
              </a:ext>
            </a:extLst>
          </p:cNvPr>
          <p:cNvSpPr txBox="1"/>
          <p:nvPr/>
        </p:nvSpPr>
        <p:spPr>
          <a:xfrm>
            <a:off x="6889516" y="1409577"/>
            <a:ext cx="3361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Solution sought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894B9F-DA84-7C1A-C06B-7265504DF8E2}"/>
              </a:ext>
            </a:extLst>
          </p:cNvPr>
          <p:cNvSpPr txBox="1"/>
          <p:nvPr/>
        </p:nvSpPr>
        <p:spPr>
          <a:xfrm>
            <a:off x="6882850" y="1899387"/>
            <a:ext cx="5114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operation manager needs to know,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prediction of Tendon 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able to monitor without sensor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EAE99-2130-CA00-7C95-FDB59E40181B}"/>
              </a:ext>
            </a:extLst>
          </p:cNvPr>
          <p:cNvSpPr txBox="1"/>
          <p:nvPr/>
        </p:nvSpPr>
        <p:spPr>
          <a:xfrm>
            <a:off x="2194560" y="1879851"/>
            <a:ext cx="2165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Target</a:t>
            </a:r>
          </a:p>
          <a:p>
            <a:pPr algn="ctr"/>
            <a:r>
              <a:rPr lang="en-US" sz="2000" b="1" dirty="0">
                <a:solidFill>
                  <a:srgbClr val="00B0F0"/>
                </a:solidFill>
              </a:rPr>
              <a:t>Tendon Tension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57290-A750-23D4-D4BA-CDE48A7E5094}"/>
              </a:ext>
            </a:extLst>
          </p:cNvPr>
          <p:cNvSpPr txBox="1"/>
          <p:nvPr/>
        </p:nvSpPr>
        <p:spPr>
          <a:xfrm>
            <a:off x="2627996" y="4312131"/>
            <a:ext cx="192862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Platform Motion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65510-AD3F-C7F9-C2C3-1E53329DDE75}"/>
              </a:ext>
            </a:extLst>
          </p:cNvPr>
          <p:cNvSpPr txBox="1"/>
          <p:nvPr/>
        </p:nvSpPr>
        <p:spPr>
          <a:xfrm>
            <a:off x="4721816" y="4281381"/>
            <a:ext cx="189535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Met-Ocean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726FE4-2C18-A7D6-97AD-984A5FAC4C5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3780505" y="2392392"/>
            <a:ext cx="1385867" cy="2392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3D1ACA4-D87E-DA68-FDCE-B9F0E4EA031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2726537" y="3446361"/>
            <a:ext cx="1416617" cy="314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702984-E55C-1607-5DB3-1B5BCBE100AC}"/>
              </a:ext>
            </a:extLst>
          </p:cNvPr>
          <p:cNvSpPr txBox="1"/>
          <p:nvPr/>
        </p:nvSpPr>
        <p:spPr>
          <a:xfrm>
            <a:off x="6966568" y="4203507"/>
            <a:ext cx="161635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Event Record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37A6BC-B62C-314C-5ECB-814934E7695F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16200000" flipH="1">
            <a:off x="4872067" y="1300830"/>
            <a:ext cx="1307993" cy="4497359"/>
          </a:xfrm>
          <a:prstGeom prst="bentConnector3">
            <a:avLst>
              <a:gd name="adj1" fmla="val 52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4D83DC-B452-97B4-DE67-9A275DB3C3BE}"/>
              </a:ext>
            </a:extLst>
          </p:cNvPr>
          <p:cNvSpPr txBox="1"/>
          <p:nvPr/>
        </p:nvSpPr>
        <p:spPr>
          <a:xfrm>
            <a:off x="7753201" y="5088227"/>
            <a:ext cx="2497367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type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BBB2956-BA6B-24A0-FB9F-CAC5865B18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rot="16200000" flipH="1">
            <a:off x="8130620" y="4216962"/>
            <a:ext cx="515388" cy="1227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2D43E3-0186-09F3-A7D7-B5DBF1387177}"/>
              </a:ext>
            </a:extLst>
          </p:cNvPr>
          <p:cNvSpPr txBox="1"/>
          <p:nvPr/>
        </p:nvSpPr>
        <p:spPr>
          <a:xfrm>
            <a:off x="197329" y="5091821"/>
            <a:ext cx="1569381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17F2-581F-CBD9-629E-AB35F60CBE83}"/>
              </a:ext>
            </a:extLst>
          </p:cNvPr>
          <p:cNvSpPr txBox="1"/>
          <p:nvPr/>
        </p:nvSpPr>
        <p:spPr>
          <a:xfrm>
            <a:off x="275417" y="4353865"/>
            <a:ext cx="156938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Tendon Specs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26045FA-2E25-3717-FB67-A4FB716FB44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 rot="5400000">
            <a:off x="836752" y="4868465"/>
            <a:ext cx="368624" cy="78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DDD5753-2ECE-A0AC-38FB-E12FC397F12F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1060109" y="3078597"/>
            <a:ext cx="2227931" cy="1275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C58527-3C97-C142-77FB-AD495E959AF1}"/>
              </a:ext>
            </a:extLst>
          </p:cNvPr>
          <p:cNvSpPr txBox="1"/>
          <p:nvPr/>
        </p:nvSpPr>
        <p:spPr>
          <a:xfrm>
            <a:off x="2286547" y="5081547"/>
            <a:ext cx="2243773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Velocity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Acceleration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1B73C1D-3423-FCE6-BAB3-16253293CDE8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rot="5400000">
            <a:off x="3300328" y="4789569"/>
            <a:ext cx="400084" cy="183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6939D31-F894-F646-D9E1-4AF34D9F22F6}"/>
              </a:ext>
            </a:extLst>
          </p:cNvPr>
          <p:cNvSpPr txBox="1"/>
          <p:nvPr/>
        </p:nvSpPr>
        <p:spPr>
          <a:xfrm>
            <a:off x="5322802" y="5099165"/>
            <a:ext cx="1371674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86F518-F2A7-EA59-1D4C-75F3EB9D4A00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6200000" flipH="1">
            <a:off x="5614840" y="4705366"/>
            <a:ext cx="448452" cy="339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1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" grpId="0" animBg="1"/>
      <p:bldP spid="7" grpId="0" animBg="1"/>
      <p:bldP spid="16" grpId="0" animBg="1"/>
      <p:bldP spid="20" grpId="0" animBg="1"/>
      <p:bldP spid="28" grpId="0" animBg="1"/>
      <p:bldP spid="31" grpId="0" animBg="1"/>
      <p:bldP spid="26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8F8AAABF-193E-4661-945E-C429586E1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chemeClr val="bg1">
              <a:alpha val="20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1FCE3-1D4F-EF9F-B550-385855D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961509"/>
            <a:ext cx="3578735" cy="47457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Tendon Model Test </a:t>
            </a:r>
            <a:r>
              <a:rPr lang="en-US" sz="48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Position Time Series</a:t>
            </a:r>
            <a:endParaRPr lang="en-US" sz="4800" b="1" kern="1200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543291C-3B66-723E-2D2D-471AEABD0090}"/>
              </a:ext>
            </a:extLst>
          </p:cNvPr>
          <p:cNvSpPr txBox="1">
            <a:spLocks/>
          </p:cNvSpPr>
          <p:nvPr/>
        </p:nvSpPr>
        <p:spPr>
          <a:xfrm>
            <a:off x="838200" y="788229"/>
            <a:ext cx="5699641" cy="43151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The Training Data Obtained through prototype testing in the laboratory. The lab prototype mimics the TLP’s Deepwater behavior.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Met Ocean(16 extra variables)</a:t>
            </a:r>
          </a:p>
          <a:p>
            <a:pPr marL="914400" lvl="1" indent="-400050">
              <a:lnSpc>
                <a:spcPct val="100000"/>
              </a:lnSpc>
              <a:buFont typeface="+mj-lt"/>
              <a:buAutoNum type="romanUcPeriod"/>
            </a:pPr>
            <a:r>
              <a:rPr lang="en-US" sz="1600" dirty="0"/>
              <a:t>Wind Speed</a:t>
            </a:r>
          </a:p>
          <a:p>
            <a:pPr marL="914400" lvl="1" indent="-400050">
              <a:lnSpc>
                <a:spcPct val="100000"/>
              </a:lnSpc>
              <a:buFont typeface="+mj-lt"/>
              <a:buAutoNum type="romanUcPeriod"/>
            </a:pPr>
            <a:r>
              <a:rPr lang="en-US" sz="1600" dirty="0"/>
              <a:t>Wind Direction</a:t>
            </a:r>
          </a:p>
          <a:p>
            <a:pPr marL="914400" lvl="1" indent="-400050">
              <a:lnSpc>
                <a:spcPct val="100000"/>
              </a:lnSpc>
              <a:buFont typeface="+mj-lt"/>
              <a:buAutoNum type="romanUcPeriod"/>
            </a:pPr>
            <a:r>
              <a:rPr lang="en-US" sz="1600" dirty="0"/>
              <a:t>Wave Condition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Operation history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6 </a:t>
            </a:r>
            <a:r>
              <a:rPr lang="en-US" sz="1600" dirty="0" err="1"/>
              <a:t>DoF</a:t>
            </a:r>
            <a:r>
              <a:rPr lang="en-US" sz="1600" dirty="0"/>
              <a:t> Position, Surge, Sway, Heave, Pitch, Roll Yaw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Failure Event: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None Available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Machine Specification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None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5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051506-E949-1566-7AF0-560C0DFD4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39" y="10"/>
            <a:ext cx="1219198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8A45F-EBE3-FBFF-693E-894125FBD447}"/>
              </a:ext>
            </a:extLst>
          </p:cNvPr>
          <p:cNvSpPr txBox="1"/>
          <p:nvPr/>
        </p:nvSpPr>
        <p:spPr>
          <a:xfrm>
            <a:off x="285750" y="5303519"/>
            <a:ext cx="4863465" cy="1242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So lets Run with a Robot AI…..</a:t>
            </a:r>
          </a:p>
        </p:txBody>
      </p:sp>
    </p:spTree>
    <p:extLst>
      <p:ext uri="{BB962C8B-B14F-4D97-AF65-F5344CB8AC3E}">
        <p14:creationId xmlns:p14="http://schemas.microsoft.com/office/powerpoint/2010/main" val="130767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74CD85-9F5E-052E-904B-537652F97685}"/>
              </a:ext>
            </a:extLst>
          </p:cNvPr>
          <p:cNvSpPr txBox="1"/>
          <p:nvPr/>
        </p:nvSpPr>
        <p:spPr>
          <a:xfrm>
            <a:off x="788894" y="1005259"/>
            <a:ext cx="10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Name Project “</a:t>
            </a:r>
            <a:r>
              <a:rPr lang="en-US" dirty="0" err="1"/>
              <a:t>Industrial”and</a:t>
            </a:r>
            <a:r>
              <a:rPr lang="en-US" dirty="0"/>
              <a:t> Solution Name “</a:t>
            </a:r>
            <a:r>
              <a:rPr lang="en-US" dirty="0" err="1"/>
              <a:t>Off_Platfrm_TLP</a:t>
            </a:r>
            <a:r>
              <a:rPr lang="en-US" dirty="0"/>
              <a:t>”</a:t>
            </a:r>
            <a:r>
              <a:rPr lang="en-US" dirty="0">
                <a:sym typeface="Wingdings" panose="05000000000000000000" pitchFamily="2" charset="2"/>
              </a:rPr>
              <a:t> Regression  Click create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30356" y="1760986"/>
            <a:ext cx="48634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Name your data “Platform Simulation”  upload </a:t>
            </a:r>
            <a:r>
              <a:rPr lang="en-US" dirty="0"/>
              <a:t>Offshore_Platform_</a:t>
            </a:r>
            <a:r>
              <a:rPr lang="en-US" dirty="0">
                <a:sym typeface="Wingdings" panose="05000000000000000000" pitchFamily="2" charset="2"/>
              </a:rPr>
              <a:t>.csv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target. Choose “Tension” as your 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window will pop up asking you run the preliminary analysis or not. Press Yes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Preliminary analysis will run-see result in Confusion Matrix and Prediction KPI for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land in “build Model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887506" y="1507070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830356" y="4249816"/>
            <a:ext cx="46277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Select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Select Unselect Variable and Try to </a:t>
            </a:r>
            <a:r>
              <a:rPr lang="en-US" sz="1400" dirty="0" err="1">
                <a:sym typeface="Wingdings" panose="05000000000000000000" pitchFamily="2" charset="2"/>
              </a:rPr>
              <a:t>Impove</a:t>
            </a:r>
            <a:endParaRPr lang="en-US" sz="14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Linear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Random Forest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>
                <a:sym typeface="Wingdings" panose="05000000000000000000" pitchFamily="2" charset="2"/>
              </a:rPr>
              <a:t>XGBoost</a:t>
            </a:r>
            <a:endParaRPr lang="en-US" sz="14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Click on 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Click on Finalize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You will land on Deploy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830356" y="3953894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 Model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60995D-AEE2-AD5B-E3D3-4B647848D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17045"/>
              </p:ext>
            </p:extLst>
          </p:nvPr>
        </p:nvGraphicFramePr>
        <p:xfrm>
          <a:off x="5970047" y="1542926"/>
          <a:ext cx="5254213" cy="4821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2203">
                  <a:extLst>
                    <a:ext uri="{9D8B030D-6E8A-4147-A177-3AD203B41FA5}">
                      <a16:colId xmlns:a16="http://schemas.microsoft.com/office/drawing/2014/main" val="187054167"/>
                    </a:ext>
                  </a:extLst>
                </a:gridCol>
                <a:gridCol w="4652010">
                  <a:extLst>
                    <a:ext uri="{9D8B030D-6E8A-4147-A177-3AD203B41FA5}">
                      <a16:colId xmlns:a16="http://schemas.microsoft.com/office/drawing/2014/main" val="3311019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Heave_V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(df["Heave"].shift(-1)-df["Heave"].shift(1))/(2*((df["Time"].shift(-1) - df["Time"])))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3288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Surge_V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(df["Surge"].shift(-1)-df["Surge"].shift(1))/(2*((df["Time"].shift(-1) - df["Time"])))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65333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Sway_V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(df["Sway"].shift(-1)-df["Sway"].shift(1))/(2*((df["Time"].shift(-1) - df["Time"])))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88411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Pitch_V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(df["Pitch"].shift(-1)-df["Pitch"].shift(1))/(2*((df["Time"].shift(-1) - df["Time"])))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3120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Roll_V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df</a:t>
                      </a:r>
                      <a:r>
                        <a:rPr lang="en-US" sz="1200" dirty="0">
                          <a:effectLst/>
                        </a:rPr>
                        <a:t>["Roll"].shift(-1)-</a:t>
                      </a:r>
                      <a:r>
                        <a:rPr lang="en-US" sz="1200" dirty="0" err="1">
                          <a:effectLst/>
                        </a:rPr>
                        <a:t>df</a:t>
                      </a:r>
                      <a:r>
                        <a:rPr lang="en-US" sz="1200" dirty="0">
                          <a:effectLst/>
                        </a:rPr>
                        <a:t>["Roll"].shift(1))/(2*((</a:t>
                      </a:r>
                      <a:r>
                        <a:rPr lang="en-US" sz="1200" dirty="0" err="1">
                          <a:effectLst/>
                        </a:rPr>
                        <a:t>df</a:t>
                      </a:r>
                      <a:r>
                        <a:rPr lang="en-US" sz="1200" dirty="0">
                          <a:effectLst/>
                        </a:rPr>
                        <a:t>["Time"].shift(-1) - </a:t>
                      </a:r>
                      <a:r>
                        <a:rPr lang="en-US" sz="1200" dirty="0" err="1">
                          <a:effectLst/>
                        </a:rPr>
                        <a:t>df</a:t>
                      </a:r>
                      <a:r>
                        <a:rPr lang="en-US" sz="1200" dirty="0">
                          <a:effectLst/>
                        </a:rPr>
                        <a:t>["Time"])))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93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Yaw_V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df</a:t>
                      </a:r>
                      <a:r>
                        <a:rPr lang="en-US" sz="1200" dirty="0">
                          <a:effectLst/>
                        </a:rPr>
                        <a:t>["Yaw"].shift(-1)-</a:t>
                      </a:r>
                      <a:r>
                        <a:rPr lang="en-US" sz="1200" dirty="0" err="1">
                          <a:effectLst/>
                        </a:rPr>
                        <a:t>df</a:t>
                      </a:r>
                      <a:r>
                        <a:rPr lang="en-US" sz="1200" dirty="0">
                          <a:effectLst/>
                        </a:rPr>
                        <a:t>["Yaw"].shift(1))/(2*((</a:t>
                      </a:r>
                      <a:r>
                        <a:rPr lang="en-US" sz="1200" dirty="0" err="1">
                          <a:effectLst/>
                        </a:rPr>
                        <a:t>df</a:t>
                      </a:r>
                      <a:r>
                        <a:rPr lang="en-US" sz="1200" dirty="0">
                          <a:effectLst/>
                        </a:rPr>
                        <a:t>["Time"].shift(-1) - </a:t>
                      </a:r>
                      <a:r>
                        <a:rPr lang="en-US" sz="1200" dirty="0" err="1">
                          <a:effectLst/>
                        </a:rPr>
                        <a:t>df</a:t>
                      </a:r>
                      <a:r>
                        <a:rPr lang="en-US" sz="1200" dirty="0">
                          <a:effectLst/>
                        </a:rPr>
                        <a:t>["Time"])))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5951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Surge_A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(df["Surge"].shift(-1) - (2*df["Surge"]) + df["Surge"].shift(1))/(((df["Time"].shift(-1) - df["Time"]))**2)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84355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Sway_A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(df["Sway"].shift(-1) - (2*df["Sway"]) + df["Sway"].shift(1))/(((df["Time"].shift(-1) - df["Time"]))**2)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20026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Heave_A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(df["Heave"].shift(-1) - (2*df["Heave"]) + df["Heave"].shift(1))/(((df["Time"].shift(-1) - df["Time"]))**2)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43591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Pitch_A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(df["Pitch"].shift(-1) - (2*df["Pitch"]) + df["Pitch"].shift(1))/(((df["Time"].shift(-1) - df["Time"]))**2)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4292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Roll_A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(df["Roll"].shift(-1) - (2*df["Roll"]) + df["Roll"].shift(1))/(((df["Time"].shift(-1) - df["Time"]))**2)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0129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Yaw_A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df</a:t>
                      </a:r>
                      <a:r>
                        <a:rPr lang="en-US" sz="1200" dirty="0">
                          <a:effectLst/>
                        </a:rPr>
                        <a:t>["Yaw"].shift(-1) - (2*</a:t>
                      </a:r>
                      <a:r>
                        <a:rPr lang="en-US" sz="1200" dirty="0" err="1">
                          <a:effectLst/>
                        </a:rPr>
                        <a:t>df</a:t>
                      </a:r>
                      <a:r>
                        <a:rPr lang="en-US" sz="1200" dirty="0">
                          <a:effectLst/>
                        </a:rPr>
                        <a:t>["Yaw"]) + </a:t>
                      </a:r>
                      <a:r>
                        <a:rPr lang="en-US" sz="1200" dirty="0" err="1">
                          <a:effectLst/>
                        </a:rPr>
                        <a:t>df</a:t>
                      </a:r>
                      <a:r>
                        <a:rPr lang="en-US" sz="1200" dirty="0">
                          <a:effectLst/>
                        </a:rPr>
                        <a:t>["Yaw"].shift(1))/(((</a:t>
                      </a:r>
                      <a:r>
                        <a:rPr lang="en-US" sz="1200" dirty="0" err="1">
                          <a:effectLst/>
                        </a:rPr>
                        <a:t>df</a:t>
                      </a:r>
                      <a:r>
                        <a:rPr lang="en-US" sz="1200" dirty="0">
                          <a:effectLst/>
                        </a:rPr>
                        <a:t>["Time"].shift(-1) - </a:t>
                      </a:r>
                      <a:r>
                        <a:rPr lang="en-US" sz="1200" dirty="0" err="1">
                          <a:effectLst/>
                        </a:rPr>
                        <a:t>df</a:t>
                      </a:r>
                      <a:r>
                        <a:rPr lang="en-US" sz="1200" dirty="0">
                          <a:effectLst/>
                        </a:rPr>
                        <a:t>["Time"]))**2)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9230433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D91E0BD-5339-FDB1-7D35-527E26844302}"/>
              </a:ext>
            </a:extLst>
          </p:cNvPr>
          <p:cNvSpPr txBox="1">
            <a:spLocks/>
          </p:cNvSpPr>
          <p:nvPr/>
        </p:nvSpPr>
        <p:spPr>
          <a:xfrm>
            <a:off x="788894" y="199279"/>
            <a:ext cx="10515600" cy="1042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 the Virtual Sensor in 4 steps</a:t>
            </a:r>
          </a:p>
        </p:txBody>
      </p:sp>
    </p:spTree>
    <p:extLst>
      <p:ext uri="{BB962C8B-B14F-4D97-AF65-F5344CB8AC3E}">
        <p14:creationId xmlns:p14="http://schemas.microsoft.com/office/powerpoint/2010/main" val="317058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87506" y="1570732"/>
            <a:ext cx="48634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Add data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new data from CSV source from you computer </a:t>
            </a:r>
            <a:r>
              <a:rPr lang="en-US" dirty="0"/>
              <a:t>Offshore_Platform_Tendon_Tension</a:t>
            </a:r>
            <a:r>
              <a:rPr lang="en-US" dirty="0">
                <a:sym typeface="Wingdings" panose="05000000000000000000" pitchFamily="2" charset="2"/>
              </a:rPr>
              <a:t>.csv file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Create Equation for decision making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Result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download as 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 or other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“Predict”, prediction will running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you will land in Decision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973231" y="1175325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562473" y="1624818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Decision Scenario Tab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slider value for different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Do the step until Target or Target desired value is higher or lower or middle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676773" y="1290669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8755E9-694A-5CC4-1451-D19A0A9ABEA2}"/>
              </a:ext>
            </a:extLst>
          </p:cNvPr>
          <p:cNvSpPr txBox="1">
            <a:spLocks/>
          </p:cNvSpPr>
          <p:nvPr/>
        </p:nvSpPr>
        <p:spPr>
          <a:xfrm>
            <a:off x="788894" y="199279"/>
            <a:ext cx="10515600" cy="1042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 the Virtual Sensor in 4 steps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C94FEF-285E-D415-C7E2-B1905E05C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70143"/>
              </p:ext>
            </p:extLst>
          </p:nvPr>
        </p:nvGraphicFramePr>
        <p:xfrm>
          <a:off x="6396790" y="4126230"/>
          <a:ext cx="4907704" cy="1146728"/>
        </p:xfrm>
        <a:graphic>
          <a:graphicData uri="http://schemas.openxmlformats.org/drawingml/2006/table">
            <a:tbl>
              <a:tblPr/>
              <a:tblGrid>
                <a:gridCol w="929840">
                  <a:extLst>
                    <a:ext uri="{9D8B030D-6E8A-4147-A177-3AD203B41FA5}">
                      <a16:colId xmlns:a16="http://schemas.microsoft.com/office/drawing/2014/main" val="3444047088"/>
                    </a:ext>
                  </a:extLst>
                </a:gridCol>
                <a:gridCol w="3977864">
                  <a:extLst>
                    <a:ext uri="{9D8B030D-6E8A-4147-A177-3AD203B41FA5}">
                      <a16:colId xmlns:a16="http://schemas.microsoft.com/office/drawing/2014/main" val="516804067"/>
                    </a:ext>
                  </a:extLst>
                </a:gridCol>
              </a:tblGrid>
              <a:tr h="63671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oogle Sans"/>
                        </a:rPr>
                        <a:t>Alert_LR</a:t>
                      </a:r>
                    </a:p>
                  </a:txBody>
                  <a:tcPr marL="49447" marR="49447" marT="24724" marB="24724">
                    <a:lnL w="3810" cap="flat" cmpd="sng" algn="ctr">
                      <a:solidFill>
                        <a:srgbClr val="CED4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ED4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ED4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ED4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Google Sans"/>
                        </a:rPr>
                        <a:t>["Severe Station Keeping" if x &gt; 775 else "Station Keeping" if x &gt; 700 else "Safe Operation" for x in </a:t>
                      </a:r>
                      <a:r>
                        <a:rPr lang="en-US" sz="1800" dirty="0" err="1">
                          <a:effectLst/>
                          <a:latin typeface="Google Sans"/>
                        </a:rPr>
                        <a:t>df</a:t>
                      </a:r>
                      <a:r>
                        <a:rPr lang="en-US" sz="1800" dirty="0">
                          <a:effectLst/>
                          <a:latin typeface="Google Sans"/>
                        </a:rPr>
                        <a:t>["Tendon </a:t>
                      </a:r>
                      <a:r>
                        <a:rPr lang="en-US" sz="1800" dirty="0" err="1">
                          <a:effectLst/>
                          <a:latin typeface="Google Sans"/>
                        </a:rPr>
                        <a:t>Tension_LR</a:t>
                      </a:r>
                      <a:r>
                        <a:rPr lang="en-US" sz="1800" dirty="0">
                          <a:effectLst/>
                          <a:latin typeface="Google Sans"/>
                        </a:rPr>
                        <a:t>"]]</a:t>
                      </a:r>
                    </a:p>
                  </a:txBody>
                  <a:tcPr marL="49447" marR="49447" marT="24724" marB="24724">
                    <a:lnL w="3810" cap="flat" cmpd="sng" algn="ctr">
                      <a:solidFill>
                        <a:srgbClr val="CED4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ED4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ED4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ED4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80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40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13418</TotalTime>
  <Words>1092</Words>
  <Application>Microsoft Office PowerPoint</Application>
  <PresentationFormat>Widescreen</PresentationFormat>
  <Paragraphs>125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Arial</vt:lpstr>
      <vt:lpstr>Arial Black</vt:lpstr>
      <vt:lpstr>Calibri</vt:lpstr>
      <vt:lpstr>Calibri Light</vt:lpstr>
      <vt:lpstr>Google Sans</vt:lpstr>
      <vt:lpstr>Office Theme</vt:lpstr>
      <vt:lpstr>Offshore Platform Sensor Less Monitoring </vt:lpstr>
      <vt:lpstr>PowerPoint Presentation</vt:lpstr>
      <vt:lpstr>Offshore Tension Leg Platform (TLP)</vt:lpstr>
      <vt:lpstr>Target: Predict Tendon Tension</vt:lpstr>
      <vt:lpstr>Tendon Model Test Position Time Series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Value &amp; Business Case</dc:title>
  <dc:creator>IDARE - Khairul</dc:creator>
  <cp:lastModifiedBy>IDARE - Khairul</cp:lastModifiedBy>
  <cp:revision>105</cp:revision>
  <dcterms:created xsi:type="dcterms:W3CDTF">2022-08-03T16:45:50Z</dcterms:created>
  <dcterms:modified xsi:type="dcterms:W3CDTF">2022-09-22T19:42:22Z</dcterms:modified>
</cp:coreProperties>
</file>