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8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17B562-5338-2DE4-F590-AB5A5C823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613" cy="6860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99" y="171450"/>
            <a:ext cx="6145396" cy="2696866"/>
          </a:xfrm>
        </p:spPr>
        <p:txBody>
          <a:bodyPr>
            <a:normAutofit fontScale="90000"/>
          </a:bodyPr>
          <a:lstStyle/>
          <a:p>
            <a:pPr algn="r"/>
            <a:b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Power Grid Stability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328" y="2785056"/>
            <a:ext cx="4794672" cy="1287887"/>
          </a:xfrm>
        </p:spPr>
        <p:txBody>
          <a:bodyPr>
            <a:normAutofit/>
          </a:bodyPr>
          <a:lstStyle/>
          <a:p>
            <a:pPr algn="r"/>
            <a:r>
              <a:rPr lang="en-US" sz="2600" b="1" dirty="0">
                <a:solidFill>
                  <a:srgbClr val="FF0000"/>
                </a:solidFill>
              </a:rPr>
              <a:t>Problem type: Classification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the advent of renewable options, end users (households and enterprises) now not only consume energy but have the ability to produce and supply it - hence a new term to designate them, 'prosumers'. As a result, energy flow within distribution grids - 'smart grids' - has become bidirectional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FF"/>
                </a:solidFill>
              </a:rPr>
              <a:t>the management of supply and demand in a more complex generation / distribution / consumption environment and the related economic implications (particularly the decision to buy energy at a given price or not) have become even more challenging.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FF"/>
                </a:solidFill>
              </a:rPr>
              <a:t>Mathematically possible to calculate stability but the execution of mathematical model relies on significant simplifications and real time reliability is low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FFFF"/>
                </a:solidFill>
              </a:rPr>
              <a:t>Such inconsistency leads to slow demand response, generator trips </a:t>
            </a:r>
            <a:r>
              <a:rPr lang="en-US" dirty="0" err="1">
                <a:solidFill>
                  <a:srgbClr val="00FFFF"/>
                </a:solidFill>
              </a:rPr>
              <a:t>etc</a:t>
            </a:r>
            <a:r>
              <a:rPr lang="en-US" dirty="0">
                <a:solidFill>
                  <a:srgbClr val="00FFFF"/>
                </a:solidFill>
              </a:rPr>
              <a:t> hence incurs significant losses.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Assess Grid Stability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Diagnose if grid is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Set recommendation if unstable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7EEC-73E3-4247-7251-6BE62DF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03313"/>
            <a:ext cx="1149858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MIST’s target is to forecast solar generation data for grid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F430-80E1-43E8-1800-DA51DC3B354F}"/>
              </a:ext>
            </a:extLst>
          </p:cNvPr>
          <p:cNvSpPr txBox="1"/>
          <p:nvPr/>
        </p:nvSpPr>
        <p:spPr>
          <a:xfrm>
            <a:off x="1891665" y="2125980"/>
            <a:ext cx="246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Classify Grid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F48BD-990D-6CDE-2499-D627B9B1A4FE}"/>
              </a:ext>
            </a:extLst>
          </p:cNvPr>
          <p:cNvSpPr txBox="1"/>
          <p:nvPr/>
        </p:nvSpPr>
        <p:spPr>
          <a:xfrm>
            <a:off x="2692983" y="3759301"/>
            <a:ext cx="162849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5CD9-5AAD-7F6B-E671-86077E783B0B}"/>
              </a:ext>
            </a:extLst>
          </p:cNvPr>
          <p:cNvSpPr txBox="1"/>
          <p:nvPr/>
        </p:nvSpPr>
        <p:spPr>
          <a:xfrm>
            <a:off x="263167" y="3753331"/>
            <a:ext cx="162849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297FC-D528-E752-8F5B-659E15401D58}"/>
              </a:ext>
            </a:extLst>
          </p:cNvPr>
          <p:cNvSpPr txBox="1"/>
          <p:nvPr/>
        </p:nvSpPr>
        <p:spPr>
          <a:xfrm>
            <a:off x="2110292" y="4667391"/>
            <a:ext cx="2805124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 from each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Gas Plant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Renewable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Hydro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0754A4-5F21-5246-2022-9099128EA45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240664" y="4395201"/>
            <a:ext cx="538758" cy="5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1BF064-338B-BF11-66F6-1243E061F38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1639849" y="2271433"/>
            <a:ext cx="919465" cy="2044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9E4BC-67A7-FE3C-BFA9-5098F317724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2851772" y="3103840"/>
            <a:ext cx="925435" cy="385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E728A-2274-179B-AA8D-E9F9B47B96CB}"/>
              </a:ext>
            </a:extLst>
          </p:cNvPr>
          <p:cNvSpPr txBox="1"/>
          <p:nvPr/>
        </p:nvSpPr>
        <p:spPr>
          <a:xfrm>
            <a:off x="5231246" y="3753331"/>
            <a:ext cx="20477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Grid Responses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EB8C75-E9BA-B094-11E7-C871D7D9CFC8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4228711" y="1726901"/>
            <a:ext cx="919465" cy="3133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505B35-154C-C161-A3DB-E6D6902FEE7D}"/>
              </a:ext>
            </a:extLst>
          </p:cNvPr>
          <p:cNvSpPr txBox="1"/>
          <p:nvPr/>
        </p:nvSpPr>
        <p:spPr>
          <a:xfrm>
            <a:off x="5155120" y="4554599"/>
            <a:ext cx="2642147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Elasticity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FFDE5-B80F-3F77-238D-8D5AA71195D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6149699" y="4228104"/>
            <a:ext cx="431936" cy="221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503B7A-E02D-B278-4644-D7F4AED162B0}"/>
              </a:ext>
            </a:extLst>
          </p:cNvPr>
          <p:cNvSpPr txBox="1">
            <a:spLocks/>
          </p:cNvSpPr>
          <p:nvPr/>
        </p:nvSpPr>
        <p:spPr>
          <a:xfrm>
            <a:off x="3891330" y="1287738"/>
            <a:ext cx="4121075" cy="83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Identified the data required to address Target: </a:t>
            </a:r>
            <a:br>
              <a:rPr lang="en-US" sz="1600" dirty="0"/>
            </a:br>
            <a:r>
              <a:rPr lang="en-US" sz="1600" dirty="0"/>
              <a:t>Do Critical thinking on Target: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064F0A-0C63-30F4-8693-591DCD47B63A}"/>
              </a:ext>
            </a:extLst>
          </p:cNvPr>
          <p:cNvSpPr txBox="1"/>
          <p:nvPr/>
        </p:nvSpPr>
        <p:spPr>
          <a:xfrm>
            <a:off x="158947" y="4676485"/>
            <a:ext cx="1647665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 pattern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EDF8794-70F3-5840-7AD3-F4F8C847F4B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753187" y="4352256"/>
            <a:ext cx="553822" cy="94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2041AFB-7D1C-3683-DAD4-9CE4040D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67" y="2459430"/>
            <a:ext cx="4168528" cy="20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8" grpId="0" animBg="1"/>
      <p:bldP spid="12" grpId="0" animBg="1"/>
      <p:bldP spid="14" grpId="0" animBg="1"/>
      <p:bldP spid="16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75535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 Parameters History </a:t>
            </a:r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1BDB0-F7DF-B284-1876-57AB4952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80" y="3905697"/>
            <a:ext cx="8328660" cy="18364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32785-7B0F-1CDC-BB68-63D632BF7139}"/>
              </a:ext>
            </a:extLst>
          </p:cNvPr>
          <p:cNvSpPr txBox="1"/>
          <p:nvPr/>
        </p:nvSpPr>
        <p:spPr>
          <a:xfrm>
            <a:off x="4514833" y="516702"/>
            <a:ext cx="73881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'tau1' to 'tau4': the reaction time of each network participant, a real value within the range 0.5 to 10 ('tau1' corresponds to the supplier node, 'tau2' to 'tau4' to the consumer nodes);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'p1' to 'p4': nominal power produced (positive) or consumed (negative) by each network participant, a real value within the range -2.0 to -0.5 for consumers ('p2' to 'p4'). As the total power consumed equals the total power generated, p1 (supplier node) = - (p2 + p3 + p4);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'g1' to 'g4': price elasticity coefficient for each network participant, a real value within the range 0.05 to 1.00 ('g1' corresponds to the supplier node, 'g2' to 'g4' to the consumer nodes; 'g' stands for 'gamma');</a:t>
            </a:r>
          </a:p>
        </p:txBody>
      </p:sp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2346" y="10"/>
            <a:ext cx="103012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1514475" y="5072035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solution under Energy, Solution Name “Grid Stability”</a:t>
            </a:r>
            <a:r>
              <a:rPr lang="en-US" dirty="0">
                <a:sym typeface="Wingdings" panose="05000000000000000000" pitchFamily="2" charset="2"/>
              </a:rPr>
              <a:t> solution type: Classification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2781926"/>
            <a:ext cx="5208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smart_grid_stability_train.csv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</a:t>
            </a:r>
            <a:r>
              <a:rPr lang="en-US" dirty="0" err="1">
                <a:sym typeface="Wingdings" panose="05000000000000000000" pitchFamily="2" charset="2"/>
              </a:rPr>
              <a:t>stabf</a:t>
            </a:r>
            <a:r>
              <a:rPr lang="en-US" dirty="0">
                <a:sym typeface="Wingdings" panose="05000000000000000000" pitchFamily="2" charset="2"/>
              </a:rPr>
              <a:t>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chart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37259" y="2427268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day, month, year, week, season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dirty="0"/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48634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data,  from CSV source from you grid_stability_pred.csv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3 equation by clicking on create custom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Action: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stabf</a:t>
            </a:r>
            <a:r>
              <a:rPr lang="en-US" dirty="0">
                <a:sym typeface="Wingdings" panose="05000000000000000000" pitchFamily="2" charset="2"/>
              </a:rPr>
              <a:t> = unstable , Freq change % = abs(tau1-g1)/(tau1+g1)*100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stabf</a:t>
            </a:r>
            <a:r>
              <a:rPr lang="en-US" dirty="0">
                <a:sym typeface="Wingdings" panose="05000000000000000000" pitchFamily="2" charset="2"/>
              </a:rPr>
              <a:t> = unstable , Volt Change % = abs(tau1-g1)/(tau1+g1)*100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be running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78946" y="122150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56758" y="176626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31927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12832</TotalTime>
  <Words>665</Words>
  <Application>Microsoft Office PowerPoint</Application>
  <PresentationFormat>Widescreen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Office Theme</vt:lpstr>
      <vt:lpstr> Power Grid Stability Assessment</vt:lpstr>
      <vt:lpstr>PowerPoint Presentation</vt:lpstr>
      <vt:lpstr>MIST’s target is to forecast solar generation data for grid efficiency</vt:lpstr>
      <vt:lpstr>Grid Parameters History Data.</vt:lpstr>
      <vt:lpstr>PowerPoint Presentation</vt:lpstr>
      <vt:lpstr>Get the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103</cp:revision>
  <dcterms:created xsi:type="dcterms:W3CDTF">2022-08-03T16:45:50Z</dcterms:created>
  <dcterms:modified xsi:type="dcterms:W3CDTF">2022-09-22T21:08:46Z</dcterms:modified>
</cp:coreProperties>
</file>