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4" r:id="rId3"/>
    <p:sldId id="2598" r:id="rId4"/>
    <p:sldId id="2599" r:id="rId5"/>
    <p:sldId id="2500" r:id="rId6"/>
    <p:sldId id="320" r:id="rId7"/>
    <p:sldId id="2601" r:id="rId8"/>
    <p:sldId id="259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939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6783" autoAdjust="0"/>
  </p:normalViewPr>
  <p:slideViewPr>
    <p:cSldViewPr snapToGrid="0">
      <p:cViewPr varScale="1">
        <p:scale>
          <a:sx n="67" d="100"/>
          <a:sy n="67" d="100"/>
        </p:scale>
        <p:origin x="130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F6781-6663-49C5-A7D8-EDEB0AD5858E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B82C7-28B3-489A-ABBE-0F243A894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3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38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46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8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3A80-3EE2-56E0-E536-4D06DD5A3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06EC7-A653-27E9-BBF8-5B132F86A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6ACA0-967F-6134-0AA0-F8808DBA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6D17E-760F-84E9-CB60-701A5447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AB66B-027F-F513-CAB7-6D84DD8A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9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A13E-43D9-EA5F-FD5E-9F2473281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E341D-34EA-B95D-30C3-8C89DA4A6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5D05-7BFD-B723-8298-0505E0A2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11AA4-02CE-1BBF-7424-DC737A4B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EE53D-9DB9-6055-AB45-FACA228F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4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7AA38E-E25E-18F1-0792-FC0D3DAA2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74879-038C-E6B9-8D38-850D3C9BF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1ED65-5F8E-1D8B-F8CE-3F25F962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A633D-D19C-F00C-5B1C-A8E2BE3D4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CB686-641E-1AB4-9F96-2DC4D547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8C8E-C367-CC4B-1549-9986B750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5E77-B141-D86E-B3BB-106590329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94F45-0E95-D335-080F-1F66B837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42889-0023-DF5F-0CEC-45E9B86B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D07B6-6C75-9CC8-FE43-551D0BAD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4B6E-E725-096F-6406-12DC73771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7F248-69AA-6192-57E1-6314BE6C4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61EA9-94E4-3E6E-1B64-22FDC00C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F68EB-6814-6663-90FF-384C8F6D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55E79-329E-87AD-468D-653CE1E6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AD20-8350-5146-E09A-79FE857D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99D8B-3BE5-19CC-4CA8-CB4D2D255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E1BDF-0373-E0A5-D3BB-647CC5AB1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6DBBC-600D-E12C-5EC0-074BB90A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C331B-45E1-BFB8-C219-AF01C239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C5393-588C-69EF-5F40-21661B53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2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C771-36BC-5369-70CD-6A11D00F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FFB70-96EB-F68C-3BD3-E10866B77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6EE2D-99D3-8082-DFE4-F695F91F7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19074-3C29-AFED-673D-03F19A7C3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3D9AD-32F3-A510-5A07-6A1C3893D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076EF-0A16-4437-AB32-10496C0C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76115-9D4A-AE8D-C66F-615E0AE2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9DAFA-B2FD-2984-4E76-3A6EE5DB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5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EC13-CE44-381C-B373-73495623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B03AC-7E21-699C-EE32-794D7FF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DFB66-234C-54CD-865F-4CDE29B0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554B3-5917-5299-A005-46002040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6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ACB6D-BD20-236E-BE23-32D2CAC5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5292B-D4CA-6B79-526F-5D3F41FF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5C130-0CC3-5F0C-F1BA-0EE45CCB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5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2FC1-2282-5CBF-7139-3E3EAB0C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503DE-F0A2-17BF-E014-0EE8387E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A389A-1A19-4577-DA01-6F468327C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C6CA8-C15C-F1C6-1A30-75DF36C8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EEB9B-47EB-2940-47DD-B4191870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0AA2B-0B76-34B0-3D45-B695DD86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2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6D38-FD6E-02BA-EADD-99F46A52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C3057-B64F-2E42-3BBB-07C223EDA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84D08-EBC7-C0CC-7963-971BE56FD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8255F-E90F-93A2-30EA-B02FAA29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70BA4-1425-0BA7-35E2-93D9AE61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54342-B504-336F-DCF1-ABB7D51C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8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29ABD-BC63-8578-C3B6-E32D6AA7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DFDA9-3746-AB3B-5003-BD788E80F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4DDFC-F189-2F59-9138-DBE173B73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36FD-3E8C-4BFB-8105-C3FA5F5CF38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3DB71-3E89-A235-DB58-2EDC99E34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D8F2B-5646-0E62-3A3B-5482FF553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9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1E079D-455D-CAE1-4CA6-A5E3572A7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0B32C3-2FBE-CBB5-4E11-A518A72D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404" y="2886075"/>
            <a:ext cx="10488796" cy="2696866"/>
          </a:xfrm>
        </p:spPr>
        <p:txBody>
          <a:bodyPr>
            <a:normAutofit fontScale="90000"/>
          </a:bodyPr>
          <a:lstStyle/>
          <a:p>
            <a:pPr algn="l"/>
            <a:br>
              <a:rPr 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Diagnosis of</a:t>
            </a:r>
            <a:br>
              <a:rPr 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Process condition with </a:t>
            </a:r>
            <a:br>
              <a:rPr 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Pattern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B3331-10FE-5127-255D-416F1281A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404" y="2785056"/>
            <a:ext cx="7208386" cy="1287887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>
                <a:solidFill>
                  <a:schemeClr val="bg1"/>
                </a:solidFill>
              </a:rPr>
              <a:t>Problem type: Regression and Classification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40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036-6D94-8682-1043-4E71DB813A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531" r="-2" b="19119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DB778E-31A5-4A6A-5522-C50F287CE5B5}"/>
              </a:ext>
            </a:extLst>
          </p:cNvPr>
          <p:cNvSpPr txBox="1"/>
          <p:nvPr/>
        </p:nvSpPr>
        <p:spPr>
          <a:xfrm>
            <a:off x="715846" y="668654"/>
            <a:ext cx="3313164" cy="2014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EA3D2F-2EF4-BD96-A61B-8996C184BC94}"/>
              </a:ext>
            </a:extLst>
          </p:cNvPr>
          <p:cNvSpPr txBox="1"/>
          <p:nvPr/>
        </p:nvSpPr>
        <p:spPr>
          <a:xfrm>
            <a:off x="6219239" y="297209"/>
            <a:ext cx="5744685" cy="6429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 Onshore Well the Oil Pump, called Sucker Rod Pump extract oil from subsurface reservoir. At the subsurface monitoring, the process is expensive, complex and erroneous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400" b="1" dirty="0">
              <a:solidFill>
                <a:srgbClr val="00FFFF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FFFF"/>
                </a:solidFill>
              </a:rPr>
              <a:t>The current monitoring is image based and requires continuous monitoring by Human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FFFF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FFFF"/>
                </a:solidFill>
              </a:rPr>
              <a:t>Due to manual processing its not all the time possible to monitor continuously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9D8B4-92AC-5ED8-8F38-2D3F8101433B}"/>
              </a:ext>
            </a:extLst>
          </p:cNvPr>
          <p:cNvSpPr txBox="1"/>
          <p:nvPr/>
        </p:nvSpPr>
        <p:spPr>
          <a:xfrm>
            <a:off x="456213" y="2533634"/>
            <a:ext cx="38009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FF"/>
                </a:solidFill>
              </a:rPr>
              <a:t>Continuous monitoring of Downhole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FFFF"/>
                </a:solidFill>
              </a:rPr>
              <a:t>Detect mechanical condition and operation condition from the down hole meter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FFFF"/>
                </a:solidFill>
              </a:rPr>
              <a:t>Based on condition sent alert.</a:t>
            </a:r>
          </a:p>
        </p:txBody>
      </p:sp>
    </p:spTree>
    <p:extLst>
      <p:ext uri="{BB962C8B-B14F-4D97-AF65-F5344CB8AC3E}">
        <p14:creationId xmlns:p14="http://schemas.microsoft.com/office/powerpoint/2010/main" val="441525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24B9F08-E3CA-1294-C55A-3FCB4E39B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835" y="3501882"/>
            <a:ext cx="6875751" cy="2771680"/>
          </a:xfrm>
          <a:prstGeom prst="rect">
            <a:avLst/>
          </a:prstGeom>
        </p:spPr>
      </p:pic>
      <p:pic>
        <p:nvPicPr>
          <p:cNvPr id="2050" name="Picture 2" descr="Sucker rod - Wikipedia">
            <a:extLst>
              <a:ext uri="{FF2B5EF4-FFF2-40B4-BE49-F238E27FC236}">
                <a16:creationId xmlns:a16="http://schemas.microsoft.com/office/drawing/2014/main" id="{8CE9D027-D0BF-C5DB-00F6-5BBBD10A8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14" y="882968"/>
            <a:ext cx="4607345" cy="539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554215-99E5-2D98-7C02-3DAF46841215}"/>
              </a:ext>
            </a:extLst>
          </p:cNvPr>
          <p:cNvSpPr txBox="1"/>
          <p:nvPr/>
        </p:nvSpPr>
        <p:spPr>
          <a:xfrm>
            <a:off x="633309" y="245745"/>
            <a:ext cx="748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How Sucker rod Pump Extract Oil from Subsurface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FD1570D-2591-E346-04B3-BE31CD9A5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375" y="1123949"/>
            <a:ext cx="578358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4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03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3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03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3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4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4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A1FCE3-1D4F-EF9F-B550-385855DE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975535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Water Quality History </a:t>
            </a:r>
            <a:r>
              <a:rPr lang="en-US" sz="4000" dirty="0">
                <a:solidFill>
                  <a:srgbClr val="FFFFFF"/>
                </a:solidFill>
              </a:rPr>
              <a:t>D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ata.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8A7D38-40FD-ABA4-B81B-A99054169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286" y="4103371"/>
            <a:ext cx="7955280" cy="1836420"/>
          </a:xfrm>
          <a:prstGeom prst="rect">
            <a:avLst/>
          </a:prstGeom>
          <a:solidFill>
            <a:schemeClr val="accent4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225920-CD87-974C-E3FD-3F56F31C2219}"/>
              </a:ext>
            </a:extLst>
          </p:cNvPr>
          <p:cNvSpPr txBox="1"/>
          <p:nvPr/>
        </p:nvSpPr>
        <p:spPr>
          <a:xfrm>
            <a:off x="4739280" y="3031153"/>
            <a:ext cx="60950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Potability:</a:t>
            </a:r>
          </a:p>
          <a:p>
            <a:r>
              <a:rPr lang="en-US" dirty="0">
                <a:solidFill>
                  <a:schemeClr val="bg1"/>
                </a:solidFill>
              </a:rPr>
              <a:t>Indicates if water is safe for human consumption where 1 means Potable and 0 means Not potable.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ADDA8E46-4A8B-69D2-DEA7-6A4B268D1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3684" y="2682210"/>
            <a:ext cx="6674895" cy="20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174" tIns="0" rIns="317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Trihalomethanes: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 Mono"/>
              </a:rPr>
              <a:t>THMs are chemicals which may be found in water treated with chlorine. 80ppm is safe.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106FC5F6-F126-EDC4-2B29-121119AC0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3684" y="2326927"/>
            <a:ext cx="6892066" cy="20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174" tIns="0" rIns="317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Organic_carbon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 Mono"/>
              </a:rPr>
              <a:t>Total Organic Carbon (TOC) in source waters comes from decaying natural organic matter (NOM)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8719916-C5F4-944B-0ADF-4ABA6A964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3684" y="2049258"/>
            <a:ext cx="6785610" cy="20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174" tIns="0" rIns="317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Chloramines: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 Mono"/>
              </a:rPr>
              <a:t>Chlorine and chloramine are the major disinfectants used in public water systems.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Roboto Mono"/>
              </a:rPr>
              <a:t>Upto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 Mono"/>
              </a:rPr>
              <a:t>  4mg/liter is safe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785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here is Artificial Intelligence Used Today? | by Roger Brown | Becoming  Human: Artificial Intelligence Magazine">
            <a:extLst>
              <a:ext uri="{FF2B5EF4-FFF2-40B4-BE49-F238E27FC236}">
                <a16:creationId xmlns:a16="http://schemas.microsoft.com/office/drawing/2014/main" id="{40051506-E949-1566-7AF0-560C0DFD4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88A45F-EBE3-FBFF-693E-894125FBD447}"/>
              </a:ext>
            </a:extLst>
          </p:cNvPr>
          <p:cNvSpPr txBox="1"/>
          <p:nvPr/>
        </p:nvSpPr>
        <p:spPr>
          <a:xfrm>
            <a:off x="474345" y="3388994"/>
            <a:ext cx="4863465" cy="12428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Arial Black" panose="020B0A04020102020204" pitchFamily="34" charset="0"/>
                <a:ea typeface="+mj-ea"/>
                <a:cs typeface="+mj-cs"/>
              </a:rPr>
              <a:t>So lets Run with a Robot AI…..</a:t>
            </a:r>
          </a:p>
        </p:txBody>
      </p:sp>
    </p:spTree>
    <p:extLst>
      <p:ext uri="{BB962C8B-B14F-4D97-AF65-F5344CB8AC3E}">
        <p14:creationId xmlns:p14="http://schemas.microsoft.com/office/powerpoint/2010/main" val="130767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485B-268C-A284-7974-443FD4FC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4" y="199279"/>
            <a:ext cx="10515600" cy="1042334"/>
          </a:xfrm>
        </p:spPr>
        <p:txBody>
          <a:bodyPr>
            <a:normAutofit/>
          </a:bodyPr>
          <a:lstStyle/>
          <a:p>
            <a:r>
              <a:rPr lang="en-US" dirty="0"/>
              <a:t>Get the Decision with 4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4CD85-9F5E-052E-904B-537652F97685}"/>
              </a:ext>
            </a:extLst>
          </p:cNvPr>
          <p:cNvSpPr txBox="1"/>
          <p:nvPr/>
        </p:nvSpPr>
        <p:spPr>
          <a:xfrm>
            <a:off x="874394" y="1167586"/>
            <a:ext cx="1004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a Solution Name “Oil Well Process”</a:t>
            </a:r>
            <a:r>
              <a:rPr lang="en-US" dirty="0">
                <a:sym typeface="Wingdings" panose="05000000000000000000" pitchFamily="2" charset="2"/>
              </a:rPr>
              <a:t> solution type: Regression Click create solution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21B57-9135-D980-3909-24F87D4ED42B}"/>
              </a:ext>
            </a:extLst>
          </p:cNvPr>
          <p:cNvSpPr txBox="1"/>
          <p:nvPr/>
        </p:nvSpPr>
        <p:spPr>
          <a:xfrm>
            <a:off x="371473" y="1998583"/>
            <a:ext cx="590931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Upload Process_Diag_with_Pat_Recog_Train.csv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 variable list will show up click on skip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Go to Data Preprocessing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>
                <a:sym typeface="Wingdings" panose="05000000000000000000" pitchFamily="2" charset="2"/>
              </a:rPr>
              <a:t>Click on pattern recognition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>
                <a:sym typeface="Wingdings" panose="05000000000000000000" pitchFamily="2" charset="2"/>
              </a:rPr>
              <a:t>Select Known Pattern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dirty="0">
                <a:sym typeface="Wingdings" panose="05000000000000000000" pitchFamily="2" charset="2"/>
              </a:rPr>
              <a:t>Select </a:t>
            </a:r>
            <a:r>
              <a:rPr lang="en-US" dirty="0" err="1">
                <a:sym typeface="Wingdings" panose="05000000000000000000" pitchFamily="2" charset="2"/>
              </a:rPr>
              <a:t>Graphcard_CardDhole</a:t>
            </a:r>
            <a:r>
              <a:rPr lang="en-US" dirty="0">
                <a:sym typeface="Wingdings" panose="05000000000000000000" pitchFamily="2" charset="2"/>
              </a:rPr>
              <a:t> as Column to be labeled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dirty="0">
                <a:sym typeface="Wingdings" panose="05000000000000000000" pitchFamily="2" charset="2"/>
              </a:rPr>
              <a:t>In Data format, select patterns in Discrete cells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dirty="0">
                <a:sym typeface="Wingdings" panose="05000000000000000000" pitchFamily="2" charset="2"/>
              </a:rPr>
              <a:t>In Data schema Cell: type : </a:t>
            </a:r>
            <a:r>
              <a:rPr lang="en-US" dirty="0" err="1">
                <a:sym typeface="Wingdings" panose="05000000000000000000" pitchFamily="2" charset="2"/>
              </a:rPr>
              <a:t>Load;Disp</a:t>
            </a:r>
            <a:r>
              <a:rPr lang="en-US" dirty="0">
                <a:sym typeface="Wingdings" panose="05000000000000000000" pitchFamily="2" charset="2"/>
              </a:rPr>
              <a:t>|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dirty="0">
                <a:sym typeface="Wingdings" panose="05000000000000000000" pitchFamily="2" charset="2"/>
              </a:rPr>
              <a:t>In known patterns upload known_patterns.CV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dirty="0">
                <a:sym typeface="Wingdings" panose="05000000000000000000" pitchFamily="2" charset="2"/>
              </a:rPr>
              <a:t>For Known pattern column: </a:t>
            </a:r>
            <a:r>
              <a:rPr lang="en-US" dirty="0" err="1">
                <a:sym typeface="Wingdings" panose="05000000000000000000" pitchFamily="2" charset="2"/>
              </a:rPr>
              <a:t>GraphCard_CardDhole</a:t>
            </a:r>
            <a:endParaRPr lang="en-US" dirty="0">
              <a:sym typeface="Wingdings" panose="05000000000000000000" pitchFamily="2" charset="2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en-US" dirty="0">
                <a:sym typeface="Wingdings" panose="05000000000000000000" pitchFamily="2" charset="2"/>
              </a:rPr>
              <a:t>For Pattern Label Column select Diagnosis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dirty="0">
                <a:sym typeface="Wingdings" panose="05000000000000000000" pitchFamily="2" charset="2"/>
              </a:rPr>
              <a:t>Z-score Normalization = Yes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dirty="0">
                <a:sym typeface="Wingdings" panose="05000000000000000000" pitchFamily="2" charset="2"/>
              </a:rPr>
              <a:t>Match Type: Best Match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dirty="0">
                <a:sym typeface="Wingdings" panose="05000000000000000000" pitchFamily="2" charset="2"/>
              </a:rPr>
              <a:t>Click Apply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dirty="0">
                <a:sym typeface="Wingdings" panose="05000000000000000000" pitchFamily="2" charset="2"/>
              </a:rPr>
              <a:t>Check pattern detail and pattern summary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64EA62-586E-A242-5DD8-43BFE168BF5F}"/>
              </a:ext>
            </a:extLst>
          </p:cNvPr>
          <p:cNvSpPr txBox="1"/>
          <p:nvPr/>
        </p:nvSpPr>
        <p:spPr>
          <a:xfrm>
            <a:off x="1028699" y="1629251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98BCF-4DEB-2E8F-2D4A-34BE0A830493}"/>
              </a:ext>
            </a:extLst>
          </p:cNvPr>
          <p:cNvSpPr txBox="1"/>
          <p:nvPr/>
        </p:nvSpPr>
        <p:spPr>
          <a:xfrm>
            <a:off x="6502721" y="2013257"/>
            <a:ext cx="415003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>
                <a:sym typeface="Wingdings" panose="05000000000000000000" pitchFamily="2" charset="2"/>
              </a:rPr>
              <a:t>Edit, Match type with Threshold = 90%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ym typeface="Wingdings" panose="05000000000000000000" pitchFamily="2" charset="2"/>
              </a:rPr>
              <a:t>No. of Unknown group 10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>
                <a:sym typeface="Wingdings" panose="05000000000000000000" pitchFamily="2" charset="2"/>
              </a:rPr>
              <a:t>Try with beginning with Unknown pattern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>
                <a:sym typeface="Wingdings" panose="05000000000000000000" pitchFamily="2" charset="2"/>
              </a:rPr>
              <a:t>Select </a:t>
            </a:r>
            <a:r>
              <a:rPr lang="en-US" dirty="0" err="1">
                <a:sym typeface="Wingdings" panose="05000000000000000000" pitchFamily="2" charset="2"/>
              </a:rPr>
              <a:t>Graphcard_CardDhole</a:t>
            </a:r>
            <a:r>
              <a:rPr lang="en-US" dirty="0">
                <a:sym typeface="Wingdings" panose="05000000000000000000" pitchFamily="2" charset="2"/>
              </a:rPr>
              <a:t> as Column to be labeled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>
                <a:sym typeface="Wingdings" panose="05000000000000000000" pitchFamily="2" charset="2"/>
              </a:rPr>
              <a:t>Patterns in discrete cells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>
                <a:sym typeface="Wingdings" panose="05000000000000000000" pitchFamily="2" charset="2"/>
              </a:rPr>
              <a:t>Put Data schema </a:t>
            </a:r>
            <a:r>
              <a:rPr lang="en-US" dirty="0" err="1">
                <a:sym typeface="Wingdings" panose="05000000000000000000" pitchFamily="2" charset="2"/>
              </a:rPr>
              <a:t>Load;Disp</a:t>
            </a:r>
            <a:r>
              <a:rPr lang="en-US" dirty="0">
                <a:sym typeface="Wingdings" panose="05000000000000000000" pitchFamily="2" charset="2"/>
              </a:rPr>
              <a:t>|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>
                <a:sym typeface="Wingdings" panose="05000000000000000000" pitchFamily="2" charset="2"/>
              </a:rPr>
              <a:t>No. of Groups = 10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>
                <a:sym typeface="Wingdings" panose="05000000000000000000" pitchFamily="2" charset="2"/>
              </a:rPr>
              <a:t>Click Apply</a:t>
            </a:r>
          </a:p>
          <a:p>
            <a:pPr marL="800100" lvl="1" indent="-342900">
              <a:buFont typeface="+mj-lt"/>
              <a:buAutoNum type="alphaLcPeriod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dirty="0">
                <a:sym typeface="Wingdings" panose="05000000000000000000" pitchFamily="2" charset="2"/>
              </a:rPr>
              <a:t>Select target. Choose “Pump </a:t>
            </a:r>
            <a:r>
              <a:rPr lang="en-US" dirty="0" err="1">
                <a:sym typeface="Wingdings" panose="05000000000000000000" pitchFamily="2" charset="2"/>
              </a:rPr>
              <a:t>Fillage</a:t>
            </a:r>
            <a:r>
              <a:rPr lang="en-US" dirty="0">
                <a:sym typeface="Wingdings" panose="05000000000000000000" pitchFamily="2" charset="2"/>
              </a:rPr>
              <a:t>” as your target</a:t>
            </a:r>
          </a:p>
        </p:txBody>
      </p:sp>
    </p:spTree>
    <p:extLst>
      <p:ext uri="{BB962C8B-B14F-4D97-AF65-F5344CB8AC3E}">
        <p14:creationId xmlns:p14="http://schemas.microsoft.com/office/powerpoint/2010/main" val="317058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485B-268C-A284-7974-443FD4FC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4" y="199279"/>
            <a:ext cx="10515600" cy="1042334"/>
          </a:xfrm>
        </p:spPr>
        <p:txBody>
          <a:bodyPr/>
          <a:lstStyle/>
          <a:p>
            <a:r>
              <a:rPr lang="en-US" dirty="0"/>
              <a:t>Get the decision with 4 steps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21B57-9135-D980-3909-24F87D4ED42B}"/>
              </a:ext>
            </a:extLst>
          </p:cNvPr>
          <p:cNvSpPr txBox="1"/>
          <p:nvPr/>
        </p:nvSpPr>
        <p:spPr>
          <a:xfrm>
            <a:off x="5762400" y="1580408"/>
            <a:ext cx="5964779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on Add data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upload new data from CSV source from you computer milk_quality_pred.csv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 variable list will show up click on skip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Data Postprocess Create equation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Alert: </a:t>
            </a:r>
            <a:r>
              <a:rPr lang="en-US" dirty="0" err="1">
                <a:sym typeface="Wingdings" panose="05000000000000000000" pitchFamily="2" charset="2"/>
              </a:rPr>
              <a:t>np.where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df</a:t>
            </a:r>
            <a:r>
              <a:rPr lang="en-US" dirty="0">
                <a:sym typeface="Wingdings" panose="05000000000000000000" pitchFamily="2" charset="2"/>
              </a:rPr>
              <a:t>[“</a:t>
            </a:r>
            <a:r>
              <a:rPr lang="en-US" sz="1200" b="0" i="0" dirty="0" err="1">
                <a:effectLst/>
                <a:latin typeface="Montserrat" panose="00000500000000000000" pitchFamily="2" charset="0"/>
              </a:rPr>
              <a:t>GraphCard_CardDhole_label</a:t>
            </a:r>
            <a:r>
              <a:rPr lang="en-US" sz="1200" b="0" i="0" dirty="0">
                <a:effectLst/>
                <a:latin typeface="Montserrat" panose="00000500000000000000" pitchFamily="2" charset="0"/>
              </a:rPr>
              <a:t>” == “Normal” &amp; </a:t>
            </a:r>
            <a:r>
              <a:rPr lang="en-US" sz="1200" b="0" i="0" dirty="0" err="1">
                <a:effectLst/>
                <a:latin typeface="Montserrat" panose="00000500000000000000" pitchFamily="2" charset="0"/>
              </a:rPr>
              <a:t>df</a:t>
            </a:r>
            <a:r>
              <a:rPr lang="en-US" sz="1200" b="0" i="0" dirty="0">
                <a:effectLst/>
                <a:latin typeface="Montserrat" panose="00000500000000000000" pitchFamily="2" charset="0"/>
              </a:rPr>
              <a:t>[“</a:t>
            </a:r>
            <a:r>
              <a:rPr lang="en-US" sz="1200" b="0" i="0" dirty="0" err="1">
                <a:effectLst/>
                <a:latin typeface="Montserrat" panose="00000500000000000000" pitchFamily="2" charset="0"/>
              </a:rPr>
              <a:t>Pump_Fillage</a:t>
            </a:r>
            <a:r>
              <a:rPr lang="en-US" sz="1200" b="0" i="0" dirty="0">
                <a:effectLst/>
                <a:latin typeface="Montserrat" panose="00000500000000000000" pitchFamily="2" charset="0"/>
              </a:rPr>
              <a:t>”]&lt; 70, “Abnormal Operation Check Immediately”, “Safe Operation”)</a:t>
            </a:r>
            <a:endParaRPr lang="en-US" sz="1200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Go to Result Configuration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Check download as CSV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Algorithm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“Predict”,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Next you will land in Decision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64EA62-586E-A242-5DD8-43BFE168BF5F}"/>
              </a:ext>
            </a:extLst>
          </p:cNvPr>
          <p:cNvSpPr txBox="1"/>
          <p:nvPr/>
        </p:nvSpPr>
        <p:spPr>
          <a:xfrm>
            <a:off x="7351171" y="1211076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Deploy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C8089-9390-2F71-543F-D081EC5DC24D}"/>
              </a:ext>
            </a:extLst>
          </p:cNvPr>
          <p:cNvSpPr txBox="1"/>
          <p:nvPr/>
        </p:nvSpPr>
        <p:spPr>
          <a:xfrm>
            <a:off x="727458" y="4846648"/>
            <a:ext cx="46277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Decision Scenario Tab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Change slider value for different variables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Apply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Do the step until Target or Target desired value is higher or lower or middle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F87A45-C1CF-586C-29A1-5C51284883A7}"/>
              </a:ext>
            </a:extLst>
          </p:cNvPr>
          <p:cNvSpPr txBox="1"/>
          <p:nvPr/>
        </p:nvSpPr>
        <p:spPr>
          <a:xfrm>
            <a:off x="1767588" y="4477316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Decision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351A45-29E2-9D40-8656-92F771585C94}"/>
              </a:ext>
            </a:extLst>
          </p:cNvPr>
          <p:cNvSpPr txBox="1"/>
          <p:nvPr/>
        </p:nvSpPr>
        <p:spPr>
          <a:xfrm>
            <a:off x="931069" y="1580408"/>
            <a:ext cx="46277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Variables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Uncheck variable System RTU, </a:t>
            </a:r>
            <a:r>
              <a:rPr lang="en-US" dirty="0" err="1">
                <a:sym typeface="Wingdings" panose="05000000000000000000" pitchFamily="2" charset="2"/>
              </a:rPr>
              <a:t>Graphcard_CardDhole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Graphcard_cardsurf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Algorithm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on Train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on Finalize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You will land on Deploy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DF8D4-F59A-CD9A-AC3C-EE2F9DA0C6FC}"/>
              </a:ext>
            </a:extLst>
          </p:cNvPr>
          <p:cNvSpPr txBox="1"/>
          <p:nvPr/>
        </p:nvSpPr>
        <p:spPr>
          <a:xfrm>
            <a:off x="931069" y="1211076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Build Model</a:t>
            </a:r>
          </a:p>
        </p:txBody>
      </p:sp>
    </p:spTree>
    <p:extLst>
      <p:ext uri="{BB962C8B-B14F-4D97-AF65-F5344CB8AC3E}">
        <p14:creationId xmlns:p14="http://schemas.microsoft.com/office/powerpoint/2010/main" val="77740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72704C-33C0-C19F-3343-2910083FA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042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39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13134</TotalTime>
  <Words>554</Words>
  <Application>Microsoft Office PowerPoint</Application>
  <PresentationFormat>Widescreen</PresentationFormat>
  <Paragraphs>75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Aharoni</vt:lpstr>
      <vt:lpstr>Arial</vt:lpstr>
      <vt:lpstr>Arial Black</vt:lpstr>
      <vt:lpstr>Calibri</vt:lpstr>
      <vt:lpstr>Calibri Light</vt:lpstr>
      <vt:lpstr>Inter</vt:lpstr>
      <vt:lpstr>Montserrat</vt:lpstr>
      <vt:lpstr>Roboto Mono</vt:lpstr>
      <vt:lpstr>Office Theme</vt:lpstr>
      <vt:lpstr> Diagnosis of Process condition with  Pattern Recognition</vt:lpstr>
      <vt:lpstr>PowerPoint Presentation</vt:lpstr>
      <vt:lpstr>PowerPoint Presentation</vt:lpstr>
      <vt:lpstr>Water Quality History Data.</vt:lpstr>
      <vt:lpstr>PowerPoint Presentation</vt:lpstr>
      <vt:lpstr>Get the Decision with 4 Steps</vt:lpstr>
      <vt:lpstr>Get the decision with 4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Value &amp; Business Case</dc:title>
  <dc:creator>IDARE - Khairul</dc:creator>
  <cp:lastModifiedBy>IDARE - Khairul</cp:lastModifiedBy>
  <cp:revision>94</cp:revision>
  <dcterms:created xsi:type="dcterms:W3CDTF">2022-08-03T16:45:50Z</dcterms:created>
  <dcterms:modified xsi:type="dcterms:W3CDTF">2022-09-18T03:35:43Z</dcterms:modified>
</cp:coreProperties>
</file>