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5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2603-6B3F-400C-A07A-D83990DB135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1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63641" y="5833130"/>
            <a:ext cx="2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Calisto MT" panose="02040603050505030304" pitchFamily="18" charset="0"/>
              </a:rPr>
              <a:t>Swapnil</a:t>
            </a:r>
            <a:r>
              <a:rPr lang="en-US" sz="1400" dirty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>
                <a:latin typeface="Calisto MT" panose="02040603050505030304" pitchFamily="18" charset="0"/>
              </a:rPr>
              <a:t>Lecturer, CSE </a:t>
            </a:r>
            <a:r>
              <a:rPr lang="en-US" sz="1400" dirty="0" err="1">
                <a:latin typeface="Calisto MT" panose="02040603050505030304" pitchFamily="18" charset="0"/>
              </a:rPr>
              <a:t>Dept</a:t>
            </a:r>
            <a:r>
              <a:rPr lang="en-US" sz="1400" dirty="0">
                <a:latin typeface="Calisto MT" panose="02040603050505030304" pitchFamily="18" charset="0"/>
              </a:rPr>
              <a:t>, MIST</a:t>
            </a:r>
          </a:p>
        </p:txBody>
      </p:sp>
    </p:spTree>
    <p:extLst>
      <p:ext uri="{BB962C8B-B14F-4D97-AF65-F5344CB8AC3E}">
        <p14:creationId xmlns:p14="http://schemas.microsoft.com/office/powerpoint/2010/main" val="180964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4:</a:t>
            </a:r>
          </a:p>
        </p:txBody>
      </p:sp>
      <p:sp>
        <p:nvSpPr>
          <p:cNvPr id="120" name="Oval 119"/>
          <p:cNvSpPr/>
          <p:nvPr/>
        </p:nvSpPr>
        <p:spPr>
          <a:xfrm>
            <a:off x="7114140" y="189183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420080" y="189183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7321194" y="1997723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612886" y="1997723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58087" y="1516150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789277" y="2206673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604679" y="1368544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288192" y="1813057"/>
            <a:ext cx="64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472691" y="2976642"/>
            <a:ext cx="55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Link available in both direction</a:t>
            </a:r>
          </a:p>
        </p:txBody>
      </p:sp>
      <p:sp>
        <p:nvSpPr>
          <p:cNvPr id="23" name="Oval 22"/>
          <p:cNvSpPr/>
          <p:nvPr/>
        </p:nvSpPr>
        <p:spPr>
          <a:xfrm>
            <a:off x="7169473" y="427468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75413" y="427468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6527" y="438057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68219" y="438057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4140" y="3826578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3" name="Straight Arrow Connector 2"/>
          <p:cNvCxnSpPr>
            <a:stCxn id="120" idx="6"/>
            <a:endCxn id="121" idx="2"/>
          </p:cNvCxnSpPr>
          <p:nvPr/>
        </p:nvCxnSpPr>
        <p:spPr>
          <a:xfrm>
            <a:off x="7789277" y="2206673"/>
            <a:ext cx="16308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7"/>
            <a:endCxn id="24" idx="1"/>
          </p:cNvCxnSpPr>
          <p:nvPr/>
        </p:nvCxnSpPr>
        <p:spPr>
          <a:xfrm>
            <a:off x="7745738" y="4366900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4" idx="0"/>
            <a:endCxn id="23" idx="0"/>
          </p:cNvCxnSpPr>
          <p:nvPr/>
        </p:nvCxnSpPr>
        <p:spPr>
          <a:xfrm rot="16200000" flipV="1">
            <a:off x="8660012" y="3121715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02253" y="4011244"/>
            <a:ext cx="31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72691" y="3513367"/>
            <a:ext cx="31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2" name="Curved Connector 31"/>
          <p:cNvCxnSpPr>
            <a:stCxn id="121" idx="4"/>
            <a:endCxn id="120" idx="4"/>
          </p:cNvCxnSpPr>
          <p:nvPr/>
        </p:nvCxnSpPr>
        <p:spPr>
          <a:xfrm rot="5400000">
            <a:off x="8604679" y="1368544"/>
            <a:ext cx="12700" cy="2305940"/>
          </a:xfrm>
          <a:prstGeom prst="curvedConnector3">
            <a:avLst>
              <a:gd name="adj1" fmla="val 37514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3" idx="5"/>
          </p:cNvCxnSpPr>
          <p:nvPr/>
        </p:nvCxnSpPr>
        <p:spPr>
          <a:xfrm flipH="1">
            <a:off x="7745738" y="4812152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3" idx="4"/>
            <a:endCxn id="24" idx="4"/>
          </p:cNvCxnSpPr>
          <p:nvPr/>
        </p:nvCxnSpPr>
        <p:spPr>
          <a:xfrm rot="16200000" flipH="1">
            <a:off x="8660012" y="3751397"/>
            <a:ext cx="12700" cy="2305940"/>
          </a:xfrm>
          <a:prstGeom prst="curvedConnector3">
            <a:avLst>
              <a:gd name="adj1" fmla="val 34822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07213" y="4482004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89375" y="5038096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Oval 58"/>
          <p:cNvSpPr/>
          <p:nvPr/>
        </p:nvSpPr>
        <p:spPr>
          <a:xfrm>
            <a:off x="7175823" y="5919843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481763" y="5919843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82877" y="6025734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674569" y="6025734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20490" y="5471736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64" name="Straight Arrow Connector 63"/>
          <p:cNvCxnSpPr>
            <a:stCxn id="59" idx="7"/>
            <a:endCxn id="60" idx="1"/>
          </p:cNvCxnSpPr>
          <p:nvPr/>
        </p:nvCxnSpPr>
        <p:spPr>
          <a:xfrm>
            <a:off x="7752088" y="6012058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463061" y="5656402"/>
            <a:ext cx="44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67" name="Straight Arrow Connector 66"/>
          <p:cNvCxnSpPr>
            <a:stCxn id="60" idx="3"/>
            <a:endCxn id="59" idx="5"/>
          </p:cNvCxnSpPr>
          <p:nvPr/>
        </p:nvCxnSpPr>
        <p:spPr>
          <a:xfrm flipH="1">
            <a:off x="7752088" y="6457310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24011" y="6443634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72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  <p:bldP spid="23" grpId="0" animBg="1"/>
      <p:bldP spid="24" grpId="0" animBg="1"/>
      <p:bldP spid="25" grpId="0"/>
      <p:bldP spid="26" grpId="0"/>
      <p:bldP spid="27" grpId="0"/>
      <p:bldP spid="47" grpId="0"/>
      <p:bldP spid="48" grpId="0"/>
      <p:bldP spid="57" grpId="0"/>
      <p:bldP spid="58" grpId="0"/>
      <p:bldP spid="59" grpId="0" animBg="1"/>
      <p:bldP spid="60" grpId="0" animBg="1"/>
      <p:bldP spid="61" grpId="0"/>
      <p:bldP spid="62" grpId="0"/>
      <p:bldP spid="63" grpId="0"/>
      <p:bldP spid="66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23" name="Oval 22"/>
          <p:cNvSpPr/>
          <p:nvPr/>
        </p:nvSpPr>
        <p:spPr>
          <a:xfrm>
            <a:off x="719801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38702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8702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1715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91715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92100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215813" y="2804724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619816" y="280472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472829" y="2804724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215813" y="3934549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619816" y="458224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472829" y="3934549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123804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534714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619816" y="3010179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182272" y="3095281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0444" y="35652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3804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23803" y="43975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66984" y="44183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76817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219" y="35444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57" y="28637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98" y="4245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654906" y="349558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526082" y="3318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43019" y="245416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36454" y="45553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436607" y="358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708779" y="28788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073315" y="35765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767289" y="42008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480196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99097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99097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652110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652110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952495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20839" y="35652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84199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84198" y="43975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27379" y="44183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37212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094614" y="35444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9801" y="18928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80196" y="18928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3" name="Straight Arrow Connector 2"/>
          <p:cNvCxnSpPr>
            <a:stCxn id="23" idx="7"/>
            <a:endCxn id="24" idx="2"/>
          </p:cNvCxnSpPr>
          <p:nvPr/>
        </p:nvCxnSpPr>
        <p:spPr>
          <a:xfrm flipV="1">
            <a:off x="1215813" y="2804724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6907842" y="2462180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6976208" y="3010179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076337" y="1732939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380211" y="280472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275953" y="2471438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233224" y="2804724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6976208" y="3934549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380211" y="3010179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380211" y="458224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016161" y="4066653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233224" y="3934549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737212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148122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7884199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295109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139601" y="29734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750636" y="24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938420" y="2494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907868" y="1967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008136" y="4170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8878629" y="340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082380" y="3462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476899" y="3479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920975" y="424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922528" y="5031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635410" y="4200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602761" y="2902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779687" y="2263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208959" y="3419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99195" y="341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4" name="Straight Arrow Connector 163"/>
          <p:cNvCxnSpPr>
            <a:stCxn id="24" idx="6"/>
            <a:endCxn id="26" idx="2"/>
          </p:cNvCxnSpPr>
          <p:nvPr/>
        </p:nvCxnSpPr>
        <p:spPr>
          <a:xfrm>
            <a:off x="2619816" y="2804724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26" idx="6"/>
            <a:endCxn id="28" idx="1"/>
          </p:cNvCxnSpPr>
          <p:nvPr/>
        </p:nvCxnSpPr>
        <p:spPr>
          <a:xfrm>
            <a:off x="4472829" y="2804724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4" idx="3"/>
            <a:endCxn id="25" idx="1"/>
          </p:cNvCxnSpPr>
          <p:nvPr/>
        </p:nvCxnSpPr>
        <p:spPr>
          <a:xfrm>
            <a:off x="2123804" y="3010179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5" idx="7"/>
            <a:endCxn id="24" idx="5"/>
          </p:cNvCxnSpPr>
          <p:nvPr/>
        </p:nvCxnSpPr>
        <p:spPr>
          <a:xfrm flipV="1">
            <a:off x="2534714" y="3010179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6" idx="3"/>
            <a:endCxn id="25" idx="6"/>
          </p:cNvCxnSpPr>
          <p:nvPr/>
        </p:nvCxnSpPr>
        <p:spPr>
          <a:xfrm flipH="1">
            <a:off x="2619816" y="3010179"/>
            <a:ext cx="1357001" cy="1572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23" idx="5"/>
            <a:endCxn id="25" idx="2"/>
          </p:cNvCxnSpPr>
          <p:nvPr/>
        </p:nvCxnSpPr>
        <p:spPr>
          <a:xfrm>
            <a:off x="1215813" y="3934549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5" idx="6"/>
            <a:endCxn id="27" idx="2"/>
          </p:cNvCxnSpPr>
          <p:nvPr/>
        </p:nvCxnSpPr>
        <p:spPr>
          <a:xfrm>
            <a:off x="2619816" y="4582249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" idx="0"/>
            <a:endCxn id="26" idx="4"/>
          </p:cNvCxnSpPr>
          <p:nvPr/>
        </p:nvCxnSpPr>
        <p:spPr>
          <a:xfrm flipV="1">
            <a:off x="4182272" y="3095281"/>
            <a:ext cx="0" cy="1196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7" idx="6"/>
            <a:endCxn id="28" idx="3"/>
          </p:cNvCxnSpPr>
          <p:nvPr/>
        </p:nvCxnSpPr>
        <p:spPr>
          <a:xfrm flipV="1">
            <a:off x="4472829" y="3934549"/>
            <a:ext cx="804373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8" grpId="0"/>
      <p:bldP spid="89" grpId="0"/>
      <p:bldP spid="90" grpId="0"/>
      <p:bldP spid="92" grpId="0"/>
      <p:bldP spid="93" grpId="0"/>
      <p:bldP spid="94" grpId="0"/>
      <p:bldP spid="110" grpId="0"/>
      <p:bldP spid="111" grpId="0"/>
      <p:bldP spid="147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Augmenting Path</a:t>
            </a:r>
          </a:p>
        </p:txBody>
      </p:sp>
      <p:sp>
        <p:nvSpPr>
          <p:cNvPr id="23" name="Oval 22"/>
          <p:cNvSpPr/>
          <p:nvPr/>
        </p:nvSpPr>
        <p:spPr>
          <a:xfrm>
            <a:off x="847987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66888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66888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9901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19901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20286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343999" y="316120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748002" y="316120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601015" y="316120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343999" y="429103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748002" y="49387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601015" y="429103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251990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662900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748002" y="336666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310458" y="345176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8630" y="39216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1990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51989" y="47540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95170" y="47748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5003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62405" y="3900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3443" y="32202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69784" y="4602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783092" y="38520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654268" y="36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1205" y="28106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64640" y="491182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564793" y="394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836965" y="323534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201501" y="3933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895475" y="45573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608382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27283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27283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80296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80296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080681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49025" y="39216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12385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12384" y="47540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855565" y="47748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865398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22800" y="3900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7987" y="232719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08382" y="232719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7036028" y="2818662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7104394" y="3366661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204523" y="2089421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508397" y="316120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404139" y="2827920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361410" y="316120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7104394" y="4291031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508397" y="336666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508397" y="49387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144347" y="4423135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361410" y="429103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865398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276308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8012385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423295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267787" y="3329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878822" y="2771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66606" y="2850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36054" y="2323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136322" y="4527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9006815" y="3766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10566" y="3818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605085" y="3835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9161" y="4602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050714" y="5387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763596" y="4557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730947" y="325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907873" y="2619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37145" y="37755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727381" y="3772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5" y="1827496"/>
            <a:ext cx="520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continuous path from source to destination in G</a:t>
            </a:r>
            <a:r>
              <a:rPr lang="en-US" sz="1200" b="1" dirty="0"/>
              <a:t>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08382" y="573259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s-&gt;V1-&gt;V3-&gt;t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52140" y="5748417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s-&gt;V1-&gt;V2-&gt;V4-&gt;V3-&gt;t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23031" y="620105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s-&gt;V2-&gt;V4-&gt;t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765796" y="62010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9839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Capacity</a:t>
            </a:r>
          </a:p>
        </p:txBody>
      </p:sp>
      <p:sp>
        <p:nvSpPr>
          <p:cNvPr id="23" name="Oval 22"/>
          <p:cNvSpPr/>
          <p:nvPr/>
        </p:nvSpPr>
        <p:spPr>
          <a:xfrm>
            <a:off x="839441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58342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58342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1355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11355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1740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335453" y="2949531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739456" y="29495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592469" y="2949531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335453" y="4079356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739456" y="472705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592469" y="4079356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243444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654354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739456" y="3154986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301912" y="3240088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084" y="371002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3444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43443" y="45423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86624" y="45631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6457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53859" y="36892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4897" y="30085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61238" y="43907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774546" y="36403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645722" y="3463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62659" y="259897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56094" y="47001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556247" y="3732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828419" y="30236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192955" y="37213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886929" y="43456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599836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18737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18737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71750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71750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072135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40479" y="371002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3839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03838" y="45423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847019" y="45631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856852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14254" y="36892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39441" y="25647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68063" y="25594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7027482" y="2606987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7095848" y="3154986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195977" y="1877746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499851" y="29495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395593" y="2616245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352864" y="2949531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7095848" y="4079356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499851" y="3154986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499851" y="472705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135801" y="4211460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352864" y="4079356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856852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267762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8003839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414749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259241" y="3118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870276" y="2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58060" y="263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36054" y="2323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127776" y="4315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8998269" y="3554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02020" y="360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596539" y="3623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0615" y="4390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042168" y="517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755050" y="4345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722401" y="3046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899327" y="2408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28599" y="3563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718835" y="3560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5" y="1827496"/>
            <a:ext cx="543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Minimum Residual Capacity of an augmenting path P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599836" y="5502099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 augmenting path, P: s-&gt;V1-&gt;V3-&gt;t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33904" y="5912553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Residual Capacity(P): 5</a:t>
            </a:r>
          </a:p>
        </p:txBody>
      </p:sp>
    </p:spTree>
    <p:extLst>
      <p:ext uri="{BB962C8B-B14F-4D97-AF65-F5344CB8AC3E}">
        <p14:creationId xmlns:p14="http://schemas.microsoft.com/office/powerpoint/2010/main" val="2657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6"/>
            <a:endCxn id="65" idx="3"/>
          </p:cNvCxnSpPr>
          <p:nvPr/>
        </p:nvCxnSpPr>
        <p:spPr>
          <a:xfrm flipV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80695" y="24608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5725" y="30067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473424" y="295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18382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81065" y="4209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873978" y="26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cxnSp>
        <p:nvCxnSpPr>
          <p:cNvPr id="4" name="Straight Arrow Connector 3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4" idx="6"/>
            <a:endCxn id="65" idx="3"/>
          </p:cNvCxnSpPr>
          <p:nvPr/>
        </p:nvCxnSpPr>
        <p:spPr>
          <a:xfrm flipV="1">
            <a:off x="10420171" y="3575401"/>
            <a:ext cx="804373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67143" y="5184229"/>
            <a:ext cx="43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s-&gt;V1-&gt;V3-&gt;V2-&gt;V4-&gt;t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</p:spTree>
    <p:extLst>
      <p:ext uri="{BB962C8B-B14F-4D97-AF65-F5344CB8AC3E}">
        <p14:creationId xmlns:p14="http://schemas.microsoft.com/office/powerpoint/2010/main" val="19369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09" grpId="0"/>
      <p:bldP spid="110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38645" y="25969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5725" y="30067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32139" y="2977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4684" y="2076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47390" y="4174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873978" y="26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43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s-&gt;V1-&gt;V2-&gt;V4-&gt;V3-&gt;t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0"/>
            <a:endCxn id="60" idx="0"/>
          </p:cNvCxnSpPr>
          <p:nvPr/>
        </p:nvCxnSpPr>
        <p:spPr>
          <a:xfrm rot="16200000" flipV="1">
            <a:off x="9203108" y="1228512"/>
            <a:ext cx="12700" cy="1853013"/>
          </a:xfrm>
          <a:prstGeom prst="curvedConnector3">
            <a:avLst>
              <a:gd name="adj1" fmla="val 43570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99239" y="233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09713" y="1257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</p:spTree>
    <p:extLst>
      <p:ext uri="{BB962C8B-B14F-4D97-AF65-F5344CB8AC3E}">
        <p14:creationId xmlns:p14="http://schemas.microsoft.com/office/powerpoint/2010/main" val="9873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62621" y="3032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172705" y="3021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4684" y="2076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27721" y="2742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38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s-&gt;V2-&gt;V1-&gt;V3-&gt;t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0"/>
            <a:endCxn id="60" idx="0"/>
          </p:cNvCxnSpPr>
          <p:nvPr/>
        </p:nvCxnSpPr>
        <p:spPr>
          <a:xfrm rot="16200000" flipV="1">
            <a:off x="9203108" y="1228512"/>
            <a:ext cx="12700" cy="1853013"/>
          </a:xfrm>
          <a:prstGeom prst="curvedConnector3">
            <a:avLst>
              <a:gd name="adj1" fmla="val 43570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09713" y="1257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1021678" y="177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</p:spTree>
    <p:extLst>
      <p:ext uri="{BB962C8B-B14F-4D97-AF65-F5344CB8AC3E}">
        <p14:creationId xmlns:p14="http://schemas.microsoft.com/office/powerpoint/2010/main" val="383582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4" grpId="0"/>
      <p:bldP spid="122" grpId="0" animBg="1"/>
      <p:bldP spid="33" grpId="0" animBg="1"/>
      <p:bldP spid="123" grpId="0" animBg="1"/>
      <p:bldP spid="124" grpId="0" animBg="1"/>
      <p:bldP spid="1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90548" y="377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4112" y="3091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25101" y="307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65175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86230" y="2742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34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s-&gt;V2-&gt;V3-&gt;t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0963169" y="1774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  <p:cxnSp>
        <p:nvCxnSpPr>
          <p:cNvPr id="11" name="Curved Connector 10"/>
          <p:cNvCxnSpPr>
            <a:stCxn id="61" idx="3"/>
            <a:endCxn id="59" idx="3"/>
          </p:cNvCxnSpPr>
          <p:nvPr/>
        </p:nvCxnSpPr>
        <p:spPr>
          <a:xfrm rot="5400000" flipH="1">
            <a:off x="6985118" y="3342529"/>
            <a:ext cx="853155" cy="1318901"/>
          </a:xfrm>
          <a:prstGeom prst="curvedConnector3">
            <a:avLst>
              <a:gd name="adj1" fmla="val -357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2"/>
            <a:endCxn id="60" idx="6"/>
          </p:cNvCxnSpPr>
          <p:nvPr/>
        </p:nvCxnSpPr>
        <p:spPr>
          <a:xfrm flipH="1">
            <a:off x="8567158" y="2445576"/>
            <a:ext cx="127189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79532" y="4359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7" name="Straight Arrow Connector 26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98218" y="395577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12/</a:t>
            </a:r>
          </a:p>
        </p:txBody>
      </p:sp>
      <p:sp>
        <p:nvSpPr>
          <p:cNvPr id="58" name="Rectangle 57"/>
          <p:cNvSpPr/>
          <p:nvPr/>
        </p:nvSpPr>
        <p:spPr>
          <a:xfrm rot="2297987">
            <a:off x="3117581" y="3503312"/>
            <a:ext cx="254448" cy="4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 rot="2517490">
            <a:off x="4540455" y="2416998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19/</a:t>
            </a:r>
          </a:p>
        </p:txBody>
      </p:sp>
    </p:spTree>
    <p:extLst>
      <p:ext uri="{BB962C8B-B14F-4D97-AF65-F5344CB8AC3E}">
        <p14:creationId xmlns:p14="http://schemas.microsoft.com/office/powerpoint/2010/main" val="3873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27" grpId="0" animBg="1"/>
      <p:bldP spid="58" grpId="0" animBg="1"/>
      <p:bldP spid="1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90548" y="377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4112" y="3091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25101" y="307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65175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86230" y="2742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Calculate Total Flow = 11 + 12 = 23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0963169" y="1774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  <p:cxnSp>
        <p:nvCxnSpPr>
          <p:cNvPr id="11" name="Curved Connector 10"/>
          <p:cNvCxnSpPr>
            <a:stCxn id="61" idx="3"/>
            <a:endCxn id="59" idx="3"/>
          </p:cNvCxnSpPr>
          <p:nvPr/>
        </p:nvCxnSpPr>
        <p:spPr>
          <a:xfrm rot="5400000" flipH="1">
            <a:off x="6985118" y="3342529"/>
            <a:ext cx="853155" cy="1318901"/>
          </a:xfrm>
          <a:prstGeom prst="curvedConnector3">
            <a:avLst>
              <a:gd name="adj1" fmla="val -357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2"/>
            <a:endCxn id="60" idx="6"/>
          </p:cNvCxnSpPr>
          <p:nvPr/>
        </p:nvCxnSpPr>
        <p:spPr>
          <a:xfrm flipH="1">
            <a:off x="8567158" y="2445576"/>
            <a:ext cx="127189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45482" y="4359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8218" y="395577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12/</a:t>
            </a:r>
          </a:p>
        </p:txBody>
      </p:sp>
      <p:sp>
        <p:nvSpPr>
          <p:cNvPr id="58" name="Rectangle 57"/>
          <p:cNvSpPr/>
          <p:nvPr/>
        </p:nvSpPr>
        <p:spPr>
          <a:xfrm rot="2297987">
            <a:off x="3117581" y="3503312"/>
            <a:ext cx="254448" cy="4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 rot="2517490">
            <a:off x="4540455" y="2416998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19/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16579" y="6121245"/>
            <a:ext cx="26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So, Max Flow of G is: 23</a:t>
            </a:r>
          </a:p>
        </p:txBody>
      </p:sp>
    </p:spTree>
    <p:extLst>
      <p:ext uri="{BB962C8B-B14F-4D97-AF65-F5344CB8AC3E}">
        <p14:creationId xmlns:p14="http://schemas.microsoft.com/office/powerpoint/2010/main" val="40669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38200" y="1872460"/>
            <a:ext cx="27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E, do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94580" y="21837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u,v</a:t>
            </a:r>
            <a:r>
              <a:rPr lang="en-US" dirty="0"/>
              <a:t>] = 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8200" y="2679674"/>
            <a:ext cx="584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there exists a path P from s to t in residual network G</a:t>
            </a:r>
            <a:r>
              <a:rPr lang="en-US" sz="1200" b="1" dirty="0"/>
              <a:t>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94579" y="299094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sz="1200" b="1" dirty="0"/>
              <a:t>r</a:t>
            </a:r>
            <a:r>
              <a:rPr lang="en-US" dirty="0"/>
              <a:t>(P) = min{C</a:t>
            </a:r>
            <a:r>
              <a:rPr lang="en-US" sz="1200" b="1" dirty="0"/>
              <a:t>r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):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dirty="0"/>
              <a:t>P}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94579" y="3360280"/>
            <a:ext cx="23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31535" y="366481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E, do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005240" y="396934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u,v</a:t>
            </a:r>
            <a:r>
              <a:rPr lang="en-US" dirty="0"/>
              <a:t>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dirty="0"/>
              <a:t> f[</a:t>
            </a:r>
            <a:r>
              <a:rPr lang="en-US" dirty="0" err="1"/>
              <a:t>u,v</a:t>
            </a:r>
            <a:r>
              <a:rPr lang="en-US" dirty="0"/>
              <a:t>] + C</a:t>
            </a:r>
            <a:r>
              <a:rPr lang="en-US" sz="1200" b="1" dirty="0"/>
              <a:t>r</a:t>
            </a:r>
            <a:r>
              <a:rPr lang="en-US" dirty="0"/>
              <a:t>(P)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31535" y="433867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005239" y="4645830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v,u</a:t>
            </a:r>
            <a:r>
              <a:rPr lang="en-US" dirty="0"/>
              <a:t>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dirty="0"/>
              <a:t> f[</a:t>
            </a:r>
            <a:r>
              <a:rPr lang="en-US" dirty="0" err="1"/>
              <a:t>v,u</a:t>
            </a:r>
            <a:r>
              <a:rPr lang="en-US" dirty="0"/>
              <a:t>] - C</a:t>
            </a:r>
            <a:r>
              <a:rPr lang="en-US" sz="1200" b="1" dirty="0"/>
              <a:t>r</a:t>
            </a:r>
            <a:r>
              <a:rPr lang="en-US" dirty="0"/>
              <a:t>(P)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457199" y="1904233"/>
            <a:ext cx="210158" cy="675118"/>
          </a:xfrm>
          <a:prstGeom prst="rightBrace">
            <a:avLst>
              <a:gd name="adj1" fmla="val 35605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678077" y="205564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cxnSp>
        <p:nvCxnSpPr>
          <p:cNvPr id="15" name="Straight Arrow Connector 14"/>
          <p:cNvCxnSpPr>
            <a:stCxn id="105" idx="3"/>
          </p:cNvCxnSpPr>
          <p:nvPr/>
        </p:nvCxnSpPr>
        <p:spPr>
          <a:xfrm>
            <a:off x="4129998" y="3175614"/>
            <a:ext cx="6214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751462" y="299508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sp>
        <p:nvSpPr>
          <p:cNvPr id="134" name="Right Brace 133"/>
          <p:cNvSpPr/>
          <p:nvPr/>
        </p:nvSpPr>
        <p:spPr>
          <a:xfrm>
            <a:off x="3973190" y="3492729"/>
            <a:ext cx="267392" cy="1492347"/>
          </a:xfrm>
          <a:prstGeom prst="rightBrace">
            <a:avLst>
              <a:gd name="adj1" fmla="val 90752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268303" y="40542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sp>
        <p:nvSpPr>
          <p:cNvPr id="136" name="Right Brace 135"/>
          <p:cNvSpPr/>
          <p:nvPr/>
        </p:nvSpPr>
        <p:spPr>
          <a:xfrm>
            <a:off x="6528581" y="2651533"/>
            <a:ext cx="592021" cy="2395891"/>
          </a:xfrm>
          <a:prstGeom prst="rightBrace">
            <a:avLst>
              <a:gd name="adj1" fmla="val 64769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79993" y="2055647"/>
            <a:ext cx="921503" cy="6240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01496" y="1864123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max_flow</a:t>
            </a:r>
            <a:r>
              <a:rPr lang="en-US" dirty="0"/>
              <a:t>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206885" y="3664813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max_flow</a:t>
            </a:r>
            <a:r>
              <a:rPr lang="en-US" dirty="0"/>
              <a:t> * E)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39418" y="5569101"/>
            <a:ext cx="40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 = O(E) + O(</a:t>
            </a:r>
            <a:r>
              <a:rPr lang="en-US" dirty="0" err="1"/>
              <a:t>max_flow</a:t>
            </a:r>
            <a:r>
              <a:rPr lang="en-US" dirty="0"/>
              <a:t>*E)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49514" y="5976029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</a:t>
            </a:r>
            <a:r>
              <a:rPr lang="en-US" dirty="0" err="1"/>
              <a:t>max_flow</a:t>
            </a:r>
            <a:r>
              <a:rPr lang="en-US" dirty="0"/>
              <a:t>*E)</a:t>
            </a:r>
          </a:p>
        </p:txBody>
      </p:sp>
    </p:spTree>
    <p:extLst>
      <p:ext uri="{BB962C8B-B14F-4D97-AF65-F5344CB8AC3E}">
        <p14:creationId xmlns:p14="http://schemas.microsoft.com/office/powerpoint/2010/main" val="9798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13" grpId="0"/>
      <p:bldP spid="126" grpId="0"/>
      <p:bldP spid="129" grpId="0"/>
      <p:bldP spid="130" grpId="0"/>
      <p:bldP spid="131" grpId="0"/>
      <p:bldP spid="3" grpId="0" animBg="1"/>
      <p:bldP spid="132" grpId="0"/>
      <p:bldP spid="133" grpId="0"/>
      <p:bldP spid="134" grpId="0" animBg="1"/>
      <p:bldP spid="135" grpId="0"/>
      <p:bldP spid="136" grpId="0" animBg="1"/>
      <p:bldP spid="137" grpId="0"/>
      <p:bldP spid="138" grpId="0"/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Flow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506" y="1781359"/>
            <a:ext cx="620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Directed graph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 = 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V, E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with non-negative edge weights </a:t>
            </a:r>
            <a:r>
              <a:rPr lang="en-US" i="1" dirty="0">
                <a:solidFill>
                  <a:srgbClr val="0B1196"/>
                </a:solidFill>
                <a:latin typeface="Adobe Caslon Pro" panose="0205050205050A020403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047" y="2238654"/>
            <a:ext cx="428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s: source of the network [No in-degree]</a:t>
            </a:r>
          </a:p>
        </p:txBody>
      </p:sp>
      <p:sp>
        <p:nvSpPr>
          <p:cNvPr id="50" name="Oval 49"/>
          <p:cNvSpPr/>
          <p:nvPr/>
        </p:nvSpPr>
        <p:spPr>
          <a:xfrm>
            <a:off x="6838590" y="3652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7491" y="272781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157491" y="450533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10504" y="272781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10504" y="450533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310889" y="3652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0" idx="7"/>
            <a:endCxn id="51" idx="2"/>
          </p:cNvCxnSpPr>
          <p:nvPr/>
        </p:nvCxnSpPr>
        <p:spPr>
          <a:xfrm flipV="1">
            <a:off x="7334602" y="3018368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8738605" y="3018368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6"/>
            <a:endCxn id="55" idx="1"/>
          </p:cNvCxnSpPr>
          <p:nvPr/>
        </p:nvCxnSpPr>
        <p:spPr>
          <a:xfrm>
            <a:off x="10591618" y="3018368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5"/>
            <a:endCxn id="52" idx="2"/>
          </p:cNvCxnSpPr>
          <p:nvPr/>
        </p:nvCxnSpPr>
        <p:spPr>
          <a:xfrm>
            <a:off x="7334602" y="4148193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6"/>
            <a:endCxn id="54" idx="2"/>
          </p:cNvCxnSpPr>
          <p:nvPr/>
        </p:nvCxnSpPr>
        <p:spPr>
          <a:xfrm>
            <a:off x="8738605" y="4795893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55" idx="3"/>
          </p:cNvCxnSpPr>
          <p:nvPr/>
        </p:nvCxnSpPr>
        <p:spPr>
          <a:xfrm flipV="1">
            <a:off x="10591618" y="4148193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3"/>
            <a:endCxn id="52" idx="1"/>
          </p:cNvCxnSpPr>
          <p:nvPr/>
        </p:nvCxnSpPr>
        <p:spPr>
          <a:xfrm>
            <a:off x="8242593" y="3223823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7"/>
            <a:endCxn id="51" idx="5"/>
          </p:cNvCxnSpPr>
          <p:nvPr/>
        </p:nvCxnSpPr>
        <p:spPr>
          <a:xfrm flipV="1">
            <a:off x="8653503" y="3223823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3"/>
            <a:endCxn id="52" idx="6"/>
          </p:cNvCxnSpPr>
          <p:nvPr/>
        </p:nvCxnSpPr>
        <p:spPr>
          <a:xfrm flipH="1">
            <a:off x="8738605" y="3223823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0"/>
            <a:endCxn id="53" idx="4"/>
          </p:cNvCxnSpPr>
          <p:nvPr/>
        </p:nvCxnSpPr>
        <p:spPr>
          <a:xfrm flipV="1">
            <a:off x="10301061" y="3308925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79233" y="37788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42593" y="28337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42592" y="461122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085773" y="463201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95606" y="28337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453008" y="37580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52142" y="303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60387" y="4459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7877172" y="3579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8644871" y="3532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289829" y="2649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52512" y="4782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8" name="TextBox 77"/>
          <p:cNvSpPr txBox="1"/>
          <p:nvPr/>
        </p:nvSpPr>
        <p:spPr>
          <a:xfrm rot="18693001">
            <a:off x="9555396" y="3801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 rot="2490424">
            <a:off x="11045425" y="3218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10295497" y="370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 rot="19100724">
            <a:off x="11098767" y="432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6833135" y="3652181"/>
            <a:ext cx="581114" cy="58111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973778" y="37788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1047" y="2695949"/>
            <a:ext cx="41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t: sink of the network [No out-degree]</a:t>
            </a:r>
          </a:p>
        </p:txBody>
      </p:sp>
      <p:sp>
        <p:nvSpPr>
          <p:cNvPr id="85" name="Oval 84"/>
          <p:cNvSpPr/>
          <p:nvPr/>
        </p:nvSpPr>
        <p:spPr>
          <a:xfrm>
            <a:off x="11310889" y="3656205"/>
            <a:ext cx="581114" cy="5811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451532" y="37828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1046" y="3141332"/>
            <a:ext cx="472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Flow: For each link 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): 0 &lt;= f(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&lt;= c(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04981" y="30236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25651" y="47825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8/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070410" y="26423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8/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7882989" y="384179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92" name="TextBox 91"/>
          <p:cNvSpPr txBox="1"/>
          <p:nvPr/>
        </p:nvSpPr>
        <p:spPr>
          <a:xfrm rot="19172914">
            <a:off x="10891904" y="45008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046" y="3598627"/>
            <a:ext cx="23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all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u</a:t>
            </a:r>
            <a:r>
              <a:rPr lang="en-US" i="1" dirty="0">
                <a:latin typeface="Adobe Caslon Pro" panose="0205050205050A020403" pitchFamily="18" charset="0"/>
              </a:rPr>
              <a:t> </a:t>
            </a:r>
            <a:r>
              <a:rPr lang="en-US" i="1" dirty="0">
                <a:latin typeface="Adobe Caslon Pro" panose="0205050205050A020403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latin typeface="Adobe Caslon Pro" panose="0205050205050A020403" pitchFamily="18" charset="0"/>
              </a:rPr>
              <a:t>V - {s, t},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2048" y="3574414"/>
            <a:ext cx="339487" cy="453929"/>
            <a:chOff x="4298535" y="4485541"/>
            <a:chExt cx="339487" cy="45392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905411" y="3628606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049153" y="3573025"/>
            <a:ext cx="339487" cy="453929"/>
            <a:chOff x="4298535" y="4485541"/>
            <a:chExt cx="339487" cy="453929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207886" y="3637152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291736" y="2183645"/>
            <a:ext cx="1854467" cy="453929"/>
            <a:chOff x="7498622" y="999753"/>
            <a:chExt cx="1854467" cy="453929"/>
          </a:xfrm>
        </p:grpSpPr>
        <p:grpSp>
          <p:nvGrpSpPr>
            <p:cNvPr id="100" name="Group 99"/>
            <p:cNvGrpSpPr/>
            <p:nvPr/>
          </p:nvGrpSpPr>
          <p:grpSpPr>
            <a:xfrm>
              <a:off x="7498622" y="999753"/>
              <a:ext cx="339487" cy="453929"/>
              <a:chOff x="4298535" y="4485541"/>
              <a:chExt cx="339487" cy="453929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7661985" y="1053945"/>
              <a:ext cx="1691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out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(V1) = 15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1642811"/>
            <a:ext cx="1777523" cy="453929"/>
            <a:chOff x="7455014" y="458919"/>
            <a:chExt cx="1777523" cy="453929"/>
          </a:xfrm>
        </p:grpSpPr>
        <p:grpSp>
          <p:nvGrpSpPr>
            <p:cNvPr id="106" name="Group 105"/>
            <p:cNvGrpSpPr/>
            <p:nvPr/>
          </p:nvGrpSpPr>
          <p:grpSpPr>
            <a:xfrm>
              <a:off x="7455014" y="458919"/>
              <a:ext cx="339487" cy="453929"/>
              <a:chOff x="4298535" y="4485541"/>
              <a:chExt cx="339487" cy="453929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7618377" y="513111"/>
              <a:ext cx="1614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(V1) = 11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9461864" y="1786829"/>
            <a:ext cx="233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So, this network is not consistent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35088" y="302905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995708" y="2626740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7849219" y="391976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956980" y="480920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20" name="TextBox 119"/>
          <p:cNvSpPr txBox="1"/>
          <p:nvPr/>
        </p:nvSpPr>
        <p:spPr>
          <a:xfrm rot="18873060">
            <a:off x="10872386" y="452686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21" name="TextBox 120"/>
          <p:cNvSpPr txBox="1"/>
          <p:nvPr/>
        </p:nvSpPr>
        <p:spPr>
          <a:xfrm rot="2693602">
            <a:off x="10885657" y="30290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7/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3778" y="1472509"/>
            <a:ext cx="4887022" cy="120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434209" y="1991373"/>
            <a:ext cx="1905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Now Its consistent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4209" y="1991373"/>
            <a:ext cx="20121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71046" y="4151640"/>
            <a:ext cx="301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=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442603" y="4127162"/>
            <a:ext cx="339487" cy="453929"/>
            <a:chOff x="4298535" y="4485541"/>
            <a:chExt cx="339487" cy="4539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3605966" y="4181354"/>
            <a:ext cx="11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749708" y="4125773"/>
            <a:ext cx="339487" cy="453929"/>
            <a:chOff x="4298535" y="4485541"/>
            <a:chExt cx="339487" cy="453929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4908441" y="4189900"/>
            <a:ext cx="10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611048" y="5399675"/>
            <a:ext cx="16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= 11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3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3" grpId="0"/>
      <p:bldP spid="84" grpId="0"/>
      <p:bldP spid="8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48" grpId="0"/>
      <p:bldP spid="93" grpId="0"/>
      <p:bldP spid="99" grpId="0"/>
      <p:bldP spid="112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2" grpId="0" animBg="1"/>
      <p:bldP spid="122" grpId="0" animBg="1"/>
      <p:bldP spid="7" grpId="0" animBg="1"/>
      <p:bldP spid="124" grpId="0"/>
      <p:bldP spid="130" grpId="0"/>
      <p:bldP spid="136" grpId="0"/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Maximum Flow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506" y="1781359"/>
            <a:ext cx="33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Given a flow network G=(V,E)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047" y="2238654"/>
            <a:ext cx="602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need to be maximized, such that: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87146" y="2652193"/>
            <a:ext cx="412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each link 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): 0 &lt;= f(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&lt;= c(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3" name="Oval 112"/>
          <p:cNvSpPr/>
          <p:nvPr/>
        </p:nvSpPr>
        <p:spPr>
          <a:xfrm>
            <a:off x="3060894" y="523002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79795" y="430565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379795" y="6083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232808" y="430565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232808" y="6083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533193" y="523002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113" idx="7"/>
            <a:endCxn id="114" idx="2"/>
          </p:cNvCxnSpPr>
          <p:nvPr/>
        </p:nvCxnSpPr>
        <p:spPr>
          <a:xfrm flipV="1">
            <a:off x="3556906" y="4596213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4" idx="6"/>
            <a:endCxn id="123" idx="2"/>
          </p:cNvCxnSpPr>
          <p:nvPr/>
        </p:nvCxnSpPr>
        <p:spPr>
          <a:xfrm>
            <a:off x="4960909" y="4596213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3" idx="6"/>
            <a:endCxn id="139" idx="1"/>
          </p:cNvCxnSpPr>
          <p:nvPr/>
        </p:nvCxnSpPr>
        <p:spPr>
          <a:xfrm>
            <a:off x="6813922" y="4596213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3" idx="5"/>
            <a:endCxn id="115" idx="2"/>
          </p:cNvCxnSpPr>
          <p:nvPr/>
        </p:nvCxnSpPr>
        <p:spPr>
          <a:xfrm>
            <a:off x="3556906" y="5726038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38" idx="2"/>
          </p:cNvCxnSpPr>
          <p:nvPr/>
        </p:nvCxnSpPr>
        <p:spPr>
          <a:xfrm>
            <a:off x="4960909" y="6373738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8" idx="6"/>
            <a:endCxn id="139" idx="3"/>
          </p:cNvCxnSpPr>
          <p:nvPr/>
        </p:nvCxnSpPr>
        <p:spPr>
          <a:xfrm flipV="1">
            <a:off x="6813922" y="5726038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4" idx="3"/>
            <a:endCxn id="115" idx="1"/>
          </p:cNvCxnSpPr>
          <p:nvPr/>
        </p:nvCxnSpPr>
        <p:spPr>
          <a:xfrm>
            <a:off x="4464897" y="4801668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5" idx="7"/>
            <a:endCxn id="114" idx="5"/>
          </p:cNvCxnSpPr>
          <p:nvPr/>
        </p:nvCxnSpPr>
        <p:spPr>
          <a:xfrm flipV="1">
            <a:off x="4875807" y="4801668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3" idx="3"/>
            <a:endCxn id="115" idx="6"/>
          </p:cNvCxnSpPr>
          <p:nvPr/>
        </p:nvCxnSpPr>
        <p:spPr>
          <a:xfrm flipH="1">
            <a:off x="4960909" y="4801668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8" idx="0"/>
            <a:endCxn id="123" idx="4"/>
          </p:cNvCxnSpPr>
          <p:nvPr/>
        </p:nvCxnSpPr>
        <p:spPr>
          <a:xfrm flipV="1">
            <a:off x="6523365" y="4886770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201537" y="53567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64897" y="44115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64896" y="61890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308077" y="62098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317910" y="44115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675312" y="53359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574446" y="4611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582691" y="6037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4099476" y="5157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4867175" y="5110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512133" y="422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474816" y="63604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62" name="TextBox 161"/>
          <p:cNvSpPr txBox="1"/>
          <p:nvPr/>
        </p:nvSpPr>
        <p:spPr>
          <a:xfrm rot="18693001">
            <a:off x="5777700" y="5378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3" name="TextBox 162"/>
          <p:cNvSpPr txBox="1"/>
          <p:nvPr/>
        </p:nvSpPr>
        <p:spPr>
          <a:xfrm rot="2490424">
            <a:off x="7267729" y="479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6517801" y="5280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5" name="TextBox 164"/>
          <p:cNvSpPr txBox="1"/>
          <p:nvPr/>
        </p:nvSpPr>
        <p:spPr>
          <a:xfrm rot="19100724">
            <a:off x="7321071" y="5898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87146" y="3060439"/>
            <a:ext cx="23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all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u</a:t>
            </a:r>
            <a:r>
              <a:rPr lang="en-US" i="1" dirty="0">
                <a:latin typeface="Adobe Caslon Pro" panose="0205050205050A020403" pitchFamily="18" charset="0"/>
              </a:rPr>
              <a:t> </a:t>
            </a:r>
            <a:r>
              <a:rPr lang="en-US" i="1" dirty="0">
                <a:latin typeface="Adobe Caslon Pro" panose="0205050205050A020403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latin typeface="Adobe Caslon Pro" panose="0205050205050A020403" pitchFamily="18" charset="0"/>
              </a:rPr>
              <a:t>V - {s, t},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3158148" y="3036226"/>
            <a:ext cx="339487" cy="453929"/>
            <a:chOff x="4298535" y="4485541"/>
            <a:chExt cx="339487" cy="453929"/>
          </a:xfrm>
        </p:grpSpPr>
        <p:cxnSp>
          <p:nvCxnSpPr>
            <p:cNvPr id="169" name="Straight Connector 168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3321511" y="3090418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465253" y="3034837"/>
            <a:ext cx="339487" cy="453929"/>
            <a:chOff x="4298535" y="4485541"/>
            <a:chExt cx="339487" cy="453929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4623986" y="3098964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170688" y="4593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11/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183177" y="602089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12/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128133" y="42268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12/</a:t>
            </a:r>
          </a:p>
        </p:txBody>
      </p:sp>
      <p:sp>
        <p:nvSpPr>
          <p:cNvPr id="183" name="TextBox 182"/>
          <p:cNvSpPr txBox="1"/>
          <p:nvPr/>
        </p:nvSpPr>
        <p:spPr>
          <a:xfrm rot="3247677">
            <a:off x="7017645" y="453982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19/</a:t>
            </a:r>
          </a:p>
        </p:txBody>
      </p:sp>
      <p:sp>
        <p:nvSpPr>
          <p:cNvPr id="184" name="TextBox 183"/>
          <p:cNvSpPr txBox="1"/>
          <p:nvPr/>
        </p:nvSpPr>
        <p:spPr>
          <a:xfrm rot="18693001">
            <a:off x="7123108" y="60653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134920" y="635566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11/</a:t>
            </a:r>
          </a:p>
        </p:txBody>
      </p:sp>
      <p:sp>
        <p:nvSpPr>
          <p:cNvPr id="186" name="TextBox 185"/>
          <p:cNvSpPr txBox="1"/>
          <p:nvPr/>
        </p:nvSpPr>
        <p:spPr>
          <a:xfrm rot="16200000">
            <a:off x="4813888" y="53547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1/</a:t>
            </a:r>
          </a:p>
        </p:txBody>
      </p:sp>
      <p:sp>
        <p:nvSpPr>
          <p:cNvPr id="187" name="TextBox 186"/>
          <p:cNvSpPr txBox="1"/>
          <p:nvPr/>
        </p:nvSpPr>
        <p:spPr>
          <a:xfrm rot="16200000">
            <a:off x="6476076" y="550943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7/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85118" y="3535932"/>
            <a:ext cx="5513780" cy="455318"/>
            <a:chOff x="885118" y="3535932"/>
            <a:chExt cx="5513780" cy="455318"/>
          </a:xfrm>
        </p:grpSpPr>
        <p:sp>
          <p:nvSpPr>
            <p:cNvPr id="188" name="TextBox 187"/>
            <p:cNvSpPr txBox="1"/>
            <p:nvPr/>
          </p:nvSpPr>
          <p:spPr>
            <a:xfrm>
              <a:off x="885118" y="3561799"/>
              <a:ext cx="301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lvl="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Total flow of the network =</a:t>
              </a:r>
              <a:endParaRPr lang="en-US" i="1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3856675" y="3537321"/>
              <a:ext cx="339487" cy="453929"/>
              <a:chOff x="4298535" y="4485541"/>
              <a:chExt cx="339487" cy="453929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/>
            <p:cNvSpPr txBox="1"/>
            <p:nvPr/>
          </p:nvSpPr>
          <p:spPr>
            <a:xfrm>
              <a:off x="4020038" y="3591513"/>
              <a:ext cx="110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(t) =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5163780" y="3535932"/>
              <a:ext cx="339487" cy="453929"/>
              <a:chOff x="4298535" y="4485541"/>
              <a:chExt cx="339487" cy="453929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/>
            <p:cNvSpPr txBox="1"/>
            <p:nvPr/>
          </p:nvSpPr>
          <p:spPr>
            <a:xfrm>
              <a:off x="5322513" y="3600059"/>
              <a:ext cx="107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out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(s) 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0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4" grpId="0"/>
      <p:bldP spid="113" grpId="0" animBg="1"/>
      <p:bldP spid="114" grpId="0" animBg="1"/>
      <p:bldP spid="115" grpId="0" animBg="1"/>
      <p:bldP spid="123" grpId="0" animBg="1"/>
      <p:bldP spid="138" grpId="0" animBg="1"/>
      <p:bldP spid="139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/>
      <p:bldP spid="173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Network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Given a flow network G=(V, 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3505" y="2231234"/>
            <a:ext cx="393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Residual network of G is G</a:t>
            </a:r>
            <a:r>
              <a:rPr lang="en-US" sz="12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= (V, 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3505" y="2701424"/>
            <a:ext cx="330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= {(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 V x V: C</a:t>
            </a:r>
            <a:r>
              <a:rPr lang="en-US" sz="1200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u,v</a:t>
            </a:r>
            <a:r>
              <a:rPr lang="en-US" dirty="0">
                <a:sym typeface="Symbol" panose="05050102010706020507" pitchFamily="18" charset="2"/>
              </a:rPr>
              <a:t>) &gt; 0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62571" y="2061185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37636" y="2208478"/>
            <a:ext cx="9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= {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701422" y="2240967"/>
            <a:ext cx="11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 = {(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)}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637636" y="3861428"/>
            <a:ext cx="9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= {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701422" y="3845032"/>
            <a:ext cx="167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E</a:t>
            </a:r>
            <a:r>
              <a:rPr lang="en-US" sz="1200" b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{(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), 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t,s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)}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3505" y="3171614"/>
            <a:ext cx="5759599" cy="1438140"/>
            <a:chOff x="473505" y="3411992"/>
            <a:chExt cx="5759599" cy="1438140"/>
          </a:xfrm>
        </p:grpSpPr>
        <p:sp>
          <p:nvSpPr>
            <p:cNvPr id="93" name="TextBox 92"/>
            <p:cNvSpPr txBox="1"/>
            <p:nvPr/>
          </p:nvSpPr>
          <p:spPr>
            <a:xfrm>
              <a:off x="473505" y="3961707"/>
              <a:ext cx="29961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Residual capacity </a:t>
              </a:r>
              <a:r>
                <a:rPr lang="en-US" sz="2800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)= </a:t>
              </a:r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3333807" y="3411992"/>
              <a:ext cx="393106" cy="1438140"/>
            </a:xfrm>
            <a:prstGeom prst="leftBrace">
              <a:avLst>
                <a:gd name="adj1" fmla="val 64063"/>
                <a:gd name="adj2" fmla="val 5309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39366" y="3661373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)-f(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002450" y="3674923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if 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>
                  <a:sym typeface="Symbol" panose="05050102010706020507" pitchFamily="18" charset="2"/>
                </a:rPr>
                <a:t> E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573859" y="4135679"/>
              <a:ext cx="72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f(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v,u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36943" y="4149229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if 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>
                  <a:sym typeface="Symbol" panose="05050102010706020507" pitchFamily="18" charset="2"/>
                </a:rPr>
                <a:t> E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5826363" y="4193996"/>
              <a:ext cx="69942" cy="30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7991329" y="3742330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24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4" grpId="0"/>
      <p:bldP spid="95" grpId="0" animBg="1"/>
      <p:bldP spid="96" grpId="0" animBg="1"/>
      <p:bldP spid="98" grpId="0"/>
      <p:bldP spid="99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5" grpId="0"/>
      <p:bldP spid="126" grpId="0"/>
      <p:bldP spid="128" grpId="0"/>
      <p:bldP spid="129" grpId="0"/>
      <p:bldP spid="130" grpId="0"/>
      <p:bldP spid="135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1: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62571" y="2061185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91329" y="3742330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3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a non-negative 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192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Forward link = c -f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8584" y="3372998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Backward link = f</a:t>
            </a:r>
          </a:p>
        </p:txBody>
      </p:sp>
    </p:spTree>
    <p:extLst>
      <p:ext uri="{BB962C8B-B14F-4D97-AF65-F5344CB8AC3E}">
        <p14:creationId xmlns:p14="http://schemas.microsoft.com/office/powerpoint/2010/main" val="27189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  <p:bldP spid="34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2: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13390" y="2058471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no flow</a:t>
            </a:r>
          </a:p>
        </p:txBody>
      </p:sp>
    </p:spTree>
    <p:extLst>
      <p:ext uri="{BB962C8B-B14F-4D97-AF65-F5344CB8AC3E}">
        <p14:creationId xmlns:p14="http://schemas.microsoft.com/office/powerpoint/2010/main" val="27474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2: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13390" y="2058471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no 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Same as flow network</a:t>
            </a:r>
          </a:p>
        </p:txBody>
      </p:sp>
    </p:spTree>
    <p:extLst>
      <p:ext uri="{BB962C8B-B14F-4D97-AF65-F5344CB8AC3E}">
        <p14:creationId xmlns:p14="http://schemas.microsoft.com/office/powerpoint/2010/main" val="20948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3: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06443" y="2067069"/>
            <a:ext cx="74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913350" y="4550328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4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same flow as capacity</a:t>
            </a:r>
          </a:p>
        </p:txBody>
      </p:sp>
    </p:spTree>
    <p:extLst>
      <p:ext uri="{BB962C8B-B14F-4D97-AF65-F5344CB8AC3E}">
        <p14:creationId xmlns:p14="http://schemas.microsoft.com/office/powerpoint/2010/main" val="11492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6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3: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06443" y="2067069"/>
            <a:ext cx="74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3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13350" y="4550328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4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same flow as capacity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25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Opposite of flow network</a:t>
            </a:r>
          </a:p>
        </p:txBody>
      </p:sp>
    </p:spTree>
    <p:extLst>
      <p:ext uri="{BB962C8B-B14F-4D97-AF65-F5344CB8AC3E}">
        <p14:creationId xmlns:p14="http://schemas.microsoft.com/office/powerpoint/2010/main" val="36839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1277</Words>
  <Application>Microsoft Office PowerPoint</Application>
  <PresentationFormat>Widescreen</PresentationFormat>
  <Paragraphs>611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Maximum Flow</vt:lpstr>
      <vt:lpstr>Flow Network</vt:lpstr>
      <vt:lpstr>Maximum Flow Problem</vt:lpstr>
      <vt:lpstr>Residual Network</vt:lpstr>
      <vt:lpstr>Residual Conversion</vt:lpstr>
      <vt:lpstr>Residual Conversion</vt:lpstr>
      <vt:lpstr>Residual Conversion</vt:lpstr>
      <vt:lpstr>Residual Conversion</vt:lpstr>
      <vt:lpstr>Residual Conversion</vt:lpstr>
      <vt:lpstr>Residual Conversion</vt:lpstr>
      <vt:lpstr>Residual Conversion</vt:lpstr>
      <vt:lpstr>Augmenting Path</vt:lpstr>
      <vt:lpstr>Residual Capacity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Nazia Dheera</cp:lastModifiedBy>
  <cp:revision>83</cp:revision>
  <dcterms:created xsi:type="dcterms:W3CDTF">2020-11-06T15:07:04Z</dcterms:created>
  <dcterms:modified xsi:type="dcterms:W3CDTF">2020-11-13T06:01:38Z</dcterms:modified>
</cp:coreProperties>
</file>