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9"/>
  </p:notesMasterIdLst>
  <p:sldIdLst>
    <p:sldId id="256" r:id="rId3"/>
    <p:sldId id="257" r:id="rId4"/>
    <p:sldId id="259" r:id="rId5"/>
    <p:sldId id="260" r:id="rId6"/>
    <p:sldId id="261" r:id="rId7"/>
    <p:sldId id="262" r:id="rId8"/>
    <p:sldId id="263" r:id="rId9"/>
    <p:sldId id="271" r:id="rId10"/>
    <p:sldId id="272" r:id="rId11"/>
    <p:sldId id="273" r:id="rId12"/>
    <p:sldId id="274" r:id="rId13"/>
    <p:sldId id="275" r:id="rId14"/>
    <p:sldId id="277" r:id="rId15"/>
    <p:sldId id="276" r:id="rId16"/>
    <p:sldId id="266" r:id="rId17"/>
    <p:sldId id="264" r:id="rId18"/>
    <p:sldId id="267" r:id="rId19"/>
    <p:sldId id="268" r:id="rId20"/>
    <p:sldId id="281" r:id="rId21"/>
    <p:sldId id="283" r:id="rId22"/>
    <p:sldId id="284" r:id="rId23"/>
    <p:sldId id="286" r:id="rId24"/>
    <p:sldId id="287" r:id="rId25"/>
    <p:sldId id="288" r:id="rId26"/>
    <p:sldId id="289" r:id="rId27"/>
    <p:sldId id="285" r:id="rId28"/>
  </p:sldIdLst>
  <p:sldSz cx="12192000" cy="6858000"/>
  <p:notesSz cx="6858000" cy="9144000"/>
  <p:embeddedFontLst>
    <p:embeddedFont>
      <p:font typeface="Garamond" panose="02020404030301010803" pitchFamily="18" charset="0"/>
      <p:regular r:id="rId30"/>
      <p:bold r:id="rId31"/>
      <p:italic r:id="rId32"/>
    </p:embeddedFont>
    <p:embeddedFont>
      <p:font typeface="Century Gothic" panose="020B0502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RiTpDlBXuJGO5nkIpPQSB5XsX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E9DC92-5D49-4313-B4D9-36F42DDE3CA2}">
  <a:tblStyle styleId="{E2E9DC92-5D49-4313-B4D9-36F42DDE3C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960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84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150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243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43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4c11728b6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4c11728b6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1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4c11728b6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4c11728b6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4c11728b6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4c11728b6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242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4c11728b6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4c11728b6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506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5304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4422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4c11728b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4c11728b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4c11728b6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4c11728b6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4c11728b6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4c11728b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c11728b6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c11728b6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77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c11728b6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c11728b6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59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7"/>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 name="Google Shape;16;p7"/>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7"/>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7"/>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7"/>
          <p:cNvGrpSpPr/>
          <p:nvPr/>
        </p:nvGrpSpPr>
        <p:grpSpPr>
          <a:xfrm>
            <a:off x="5250180" y="1267730"/>
            <a:ext cx="1691640" cy="615934"/>
            <a:chOff x="5250180" y="1267730"/>
            <a:chExt cx="1691640" cy="615934"/>
          </a:xfrm>
        </p:grpSpPr>
        <p:cxnSp>
          <p:nvCxnSpPr>
            <p:cNvPr id="20" name="Google Shape;20;p7"/>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1" name="Google Shape;21;p7"/>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2" name="Google Shape;22;p7"/>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3" name="Google Shape;23;p7"/>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Gothic"/>
              <a:buNone/>
              <a:defRPr sz="6800" b="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5" name="Google Shape;25;p7"/>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FEFEFE"/>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FEFEFE"/>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FEFEFE"/>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FEFEFE"/>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FEFEFE"/>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FEFEFE"/>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FEFEFE"/>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FEFEFE"/>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40" name="Google Shape;40;p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7"/>
        <p:cNvGrpSpPr/>
        <p:nvPr/>
      </p:nvGrpSpPr>
      <p:grpSpPr>
        <a:xfrm>
          <a:off x="0" y="0"/>
          <a:ext cx="0" cy="0"/>
          <a:chOff x="0" y="0"/>
          <a:chExt cx="0" cy="0"/>
        </a:xfrm>
      </p:grpSpPr>
      <p:sp>
        <p:nvSpPr>
          <p:cNvPr id="48" name="Google Shape;48;p6"/>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9" name="Google Shape;49;p6"/>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6"/>
          <p:cNvGrpSpPr/>
          <p:nvPr/>
        </p:nvGrpSpPr>
        <p:grpSpPr>
          <a:xfrm>
            <a:off x="5250180" y="1267730"/>
            <a:ext cx="1691640" cy="615934"/>
            <a:chOff x="5250180" y="1267730"/>
            <a:chExt cx="1691640" cy="615934"/>
          </a:xfrm>
        </p:grpSpPr>
        <p:cxnSp>
          <p:nvCxnSpPr>
            <p:cNvPr id="53" name="Google Shape;53;p6"/>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4" name="Google Shape;54;p6"/>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5" name="Google Shape;55;p6"/>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56" name="Google Shape;56;p6"/>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58" name="Google Shape;58;p6"/>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8" name="Google Shape;78;p11"/>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9" name="Google Shape;79;p11"/>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85" name="Google Shape;85;p12"/>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6" name="Google Shape;86;p12"/>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87" name="Google Shape;87;p12"/>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8" name="Google Shape;88;p12"/>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sp>
        <p:nvSpPr>
          <p:cNvPr id="97" name="Google Shape;97;p14"/>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Gothic"/>
              <a:buNone/>
              <a:defRPr sz="3200" b="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4"/>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1" name="Google Shape;101;p14"/>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102" name="Google Shape;102;p14"/>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15"/>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a:spLocks noGrp="1"/>
          </p:cNvSpPr>
          <p:nvPr>
            <p:ph type="pic" idx="2"/>
          </p:nvPr>
        </p:nvSpPr>
        <p:spPr>
          <a:xfrm>
            <a:off x="228599" y="237744"/>
            <a:ext cx="7696201" cy="6382512"/>
          </a:xfrm>
          <a:prstGeom prst="rect">
            <a:avLst/>
          </a:prstGeom>
          <a:solidFill>
            <a:srgbClr val="95C77F"/>
          </a:solidFill>
          <a:ln>
            <a:noFill/>
          </a:ln>
        </p:spPr>
        <p:txBody>
          <a:bodyPr spcFirstLastPara="1" wrap="square" lIns="91425" tIns="45700" rIns="91425" bIns="45700" anchor="t" anchorCtr="0">
            <a:normAutofit/>
          </a:bodyPr>
          <a:lstStyle>
            <a:lvl1pPr marR="0" lvl="0" algn="l" rtl="0">
              <a:lnSpc>
                <a:spcPct val="110000"/>
              </a:lnSpc>
              <a:spcBef>
                <a:spcPts val="900"/>
              </a:spcBef>
              <a:spcAft>
                <a:spcPts val="0"/>
              </a:spcAft>
              <a:buClr>
                <a:srgbClr val="262626"/>
              </a:buClr>
              <a:buSzPts val="3200"/>
              <a:buFont typeface="Garamond"/>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5"/>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5"/>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Gothic"/>
              <a:buNone/>
              <a:defRPr sz="3200" b="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829931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 name="Google Shape;7;p5"/>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5"/>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Century Gothic"/>
              <a:buNone/>
              <a:defRPr sz="4000" b="0" i="0" u="none" strike="noStrike"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5"/>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 name="Google Shape;30;p4"/>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34" name="Google Shape;34;p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Google Shape;35;p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5"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www.hackerearth.com/practice/data-structures/advanced-data-structures/trie-keyword-tree/practice-problems/algorithm/dummy4-2/description/" TargetMode="External"/><Relationship Id="rId3" Type="http://schemas.openxmlformats.org/officeDocument/2006/relationships/hyperlink" Target="https://paste.ubuntu.com/p/n6FVZ83frn/" TargetMode="External"/><Relationship Id="rId7" Type="http://schemas.openxmlformats.org/officeDocument/2006/relationships/hyperlink" Target="https://paste.ubuntu.com/p/WjZ4RYpk5k/" TargetMode="External"/><Relationship Id="rId2" Type="http://schemas.openxmlformats.org/officeDocument/2006/relationships/hyperlink" Target="https://practice.geeksforgeeks.org/problems/trie-insert-and-search/0" TargetMode="External"/><Relationship Id="rId1" Type="http://schemas.openxmlformats.org/officeDocument/2006/relationships/slideLayout" Target="../slideLayouts/slideLayout2.xml"/><Relationship Id="rId6" Type="http://schemas.openxmlformats.org/officeDocument/2006/relationships/hyperlink" Target="https://www.hackerearth.com/practice/data-structures/advanced-data-structures/trie-keyword-tree/practice-problems/algorithm/tries-78733022/description/?fbclid=IwAR3WwlsoidWNCk_ny6zjsHyEgx79SnFNqB1XZATyDZAaPKkRJPVp5Fkqhw4" TargetMode="External"/><Relationship Id="rId5" Type="http://schemas.openxmlformats.org/officeDocument/2006/relationships/hyperlink" Target="https://github.com/AnikTheGreat/Codeforces-Problems/blob/main/4C%20Registration%20System.cpp?fbclid=IwAR144qtMcn4yf-utC9mFX4f8hy8pPeC9wpynO-m1QpvspA58UGHciNx8Ysk" TargetMode="External"/><Relationship Id="rId4" Type="http://schemas.openxmlformats.org/officeDocument/2006/relationships/hyperlink" Target="https://codeforces.com/contest/4/problem/C" TargetMode="External"/><Relationship Id="rId9" Type="http://schemas.openxmlformats.org/officeDocument/2006/relationships/hyperlink" Target="https://paste.ubuntu.com/p/s53TwStHwJ/"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paste.ubuntu.com/p/GVcDgrCJBC/?fbclid=IwAR3gUQ5mHsNByXGiQUlZ70V7OqiYouazY2vOiwVsn8gmxsISyOw2v5tGMM4" TargetMode="External"/><Relationship Id="rId3" Type="http://schemas.openxmlformats.org/officeDocument/2006/relationships/hyperlink" Target="https://www.spoj.com/problems/DICT/fbclid=IwAR2navSPH_dwimL1KxMKQEdZ8eVgEM-_ywCgx4QzOCB20F_YQkepJ7sqniU" TargetMode="External"/><Relationship Id="rId7" Type="http://schemas.openxmlformats.org/officeDocument/2006/relationships/hyperlink" Target="https://leetcode.com/problems/longest-common-prefix/?fbclid=IwAR1LteGAzKAP11wVC46gs99bZzJNF7JG2mlZqOOTtOkBgKwa4C509Cx6ME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ideone.com/zIuSpM" TargetMode="External"/><Relationship Id="rId5" Type="http://schemas.openxmlformats.org/officeDocument/2006/relationships/hyperlink" Target="http://poj.org/problem?id=2001" TargetMode="External"/><Relationship Id="rId10" Type="http://schemas.openxmlformats.org/officeDocument/2006/relationships/hyperlink" Target="https://paste.ubuntu.com/p/H582GCK4VX/" TargetMode="External"/><Relationship Id="rId4" Type="http://schemas.openxmlformats.org/officeDocument/2006/relationships/hyperlink" Target="https://paste.ubuntu.com/p/qVq3BGQR8q/?fbclid=IwAR1uJCI02bgePnKxEb2KfQmIf7LJfkf_o4_odr8JXtk02ReZzF0FZUJLgR4" TargetMode="External"/><Relationship Id="rId9" Type="http://schemas.openxmlformats.org/officeDocument/2006/relationships/hyperlink" Target="https://www.hackerearth.com/practice/data-structures/advanced-data-structures/trie-keyword-tree/practice-problems/algorithm/registration-system/submissions/?fbclid=IwAR1N7uM9g1jvNtnxlaCqNuIr2-6v93Ac9jr4Z7zy76YZNvOFNBobgWfpjE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spoj.com/problems/PHONELST/fbclid=IwAR3DeH0qAq40d_yKQfdNgsupZi6RTFHYrRVu90vroYS35jt2wKNsi5drTL8"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aste.ubuntu.com/p/xpr2YjM4j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18" name="Google Shape;118;p1" descr="abstract image"/>
          <p:cNvPicPr preferRelativeResize="0"/>
          <p:nvPr/>
        </p:nvPicPr>
        <p:blipFill rotWithShape="1">
          <a:blip r:embed="rId3">
            <a:alphaModFix/>
          </a:blip>
          <a:srcRect/>
          <a:stretch/>
        </p:blipFill>
        <p:spPr>
          <a:xfrm>
            <a:off x="20" y="10"/>
            <a:ext cx="12191980" cy="6857990"/>
          </a:xfrm>
          <a:prstGeom prst="rect">
            <a:avLst/>
          </a:prstGeom>
          <a:noFill/>
          <a:ln>
            <a:noFill/>
          </a:ln>
        </p:spPr>
      </p:pic>
      <p:sp>
        <p:nvSpPr>
          <p:cNvPr id="119" name="Google Shape;119;p1"/>
          <p:cNvSpPr/>
          <p:nvPr/>
        </p:nvSpPr>
        <p:spPr>
          <a:xfrm>
            <a:off x="5695067" y="674255"/>
            <a:ext cx="5452527" cy="586509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5861010" y="914400"/>
            <a:ext cx="5120640" cy="5449456"/>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a:spLocks noGrp="1"/>
          </p:cNvSpPr>
          <p:nvPr>
            <p:ph type="ctrTitle"/>
          </p:nvPr>
        </p:nvSpPr>
        <p:spPr>
          <a:xfrm>
            <a:off x="6033793" y="1025237"/>
            <a:ext cx="4775075" cy="2604654"/>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lt1"/>
              </a:buClr>
              <a:buSzPts val="4400"/>
              <a:buFont typeface="Century Gothic"/>
              <a:buNone/>
            </a:pPr>
            <a:r>
              <a:rPr lang="en-SG" sz="2000" dirty="0"/>
              <a:t>Presentation on</a:t>
            </a:r>
            <a:br>
              <a:rPr lang="en-SG" sz="2000" dirty="0"/>
            </a:br>
            <a:r>
              <a:rPr lang="en-SG" sz="2000" dirty="0"/>
              <a:t/>
            </a:r>
            <a:br>
              <a:rPr lang="en-SG" sz="2000" dirty="0"/>
            </a:br>
            <a:r>
              <a:rPr lang="en-SG" sz="3600" dirty="0"/>
              <a:t>Storing and Searching Strings by prefix using </a:t>
            </a:r>
            <a:r>
              <a:rPr lang="en-SG" sz="3600" dirty="0" err="1"/>
              <a:t>Trie</a:t>
            </a:r>
            <a:endParaRPr sz="2000" dirty="0"/>
          </a:p>
        </p:txBody>
      </p:sp>
      <p:sp>
        <p:nvSpPr>
          <p:cNvPr id="122" name="Google Shape;122;p1"/>
          <p:cNvSpPr txBox="1">
            <a:spLocks noGrp="1"/>
          </p:cNvSpPr>
          <p:nvPr>
            <p:ph type="subTitle" idx="1"/>
          </p:nvPr>
        </p:nvSpPr>
        <p:spPr>
          <a:xfrm>
            <a:off x="6033793" y="3408218"/>
            <a:ext cx="4775075" cy="2890981"/>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800"/>
              <a:buNone/>
            </a:pPr>
            <a:r>
              <a:rPr lang="en-SG" dirty="0"/>
              <a:t>Group 2</a:t>
            </a:r>
          </a:p>
          <a:p>
            <a:pPr marL="0" lvl="0" indent="0" algn="ctr" rtl="0">
              <a:lnSpc>
                <a:spcPct val="110000"/>
              </a:lnSpc>
              <a:spcBef>
                <a:spcPts val="0"/>
              </a:spcBef>
              <a:spcAft>
                <a:spcPts val="0"/>
              </a:spcAft>
              <a:buSzPts val="1800"/>
              <a:buNone/>
            </a:pPr>
            <a:r>
              <a:rPr lang="en-SG" dirty="0"/>
              <a:t>Team members</a:t>
            </a:r>
          </a:p>
          <a:p>
            <a:pPr marL="0" lvl="0" indent="0" algn="ctr" rtl="0">
              <a:lnSpc>
                <a:spcPct val="110000"/>
              </a:lnSpc>
              <a:spcBef>
                <a:spcPts val="0"/>
              </a:spcBef>
              <a:spcAft>
                <a:spcPts val="0"/>
              </a:spcAft>
              <a:buSzPts val="1800"/>
              <a:buNone/>
            </a:pPr>
            <a:endParaRPr lang="en-SG" dirty="0"/>
          </a:p>
          <a:p>
            <a:pPr marL="342900" lvl="0" indent="-342900" algn="l" rtl="0">
              <a:lnSpc>
                <a:spcPct val="110000"/>
              </a:lnSpc>
              <a:spcBef>
                <a:spcPts val="0"/>
              </a:spcBef>
              <a:spcAft>
                <a:spcPts val="0"/>
              </a:spcAft>
              <a:buSzPts val="1800"/>
              <a:buFont typeface="+mj-lt"/>
              <a:buAutoNum type="arabicPeriod"/>
            </a:pPr>
            <a:r>
              <a:rPr lang="en-SG" sz="1600" dirty="0"/>
              <a:t>201914012  -  </a:t>
            </a:r>
            <a:r>
              <a:rPr lang="en-SG" sz="1600" dirty="0" err="1"/>
              <a:t>Faria</a:t>
            </a:r>
            <a:r>
              <a:rPr lang="en-SG" sz="1600" dirty="0"/>
              <a:t> </a:t>
            </a:r>
            <a:r>
              <a:rPr lang="en-SG" sz="1600" dirty="0" err="1"/>
              <a:t>Alam</a:t>
            </a:r>
            <a:endParaRPr lang="en-SG" sz="1600" dirty="0"/>
          </a:p>
          <a:p>
            <a:pPr marL="342900" lvl="0" indent="-342900" algn="l" rtl="0">
              <a:lnSpc>
                <a:spcPct val="110000"/>
              </a:lnSpc>
              <a:spcBef>
                <a:spcPts val="0"/>
              </a:spcBef>
              <a:spcAft>
                <a:spcPts val="0"/>
              </a:spcAft>
              <a:buSzPts val="1800"/>
              <a:buFont typeface="+mj-lt"/>
              <a:buAutoNum type="arabicPeriod"/>
            </a:pPr>
            <a:r>
              <a:rPr lang="en-SG" sz="1600" dirty="0"/>
              <a:t>201914032  -  Nazia </a:t>
            </a:r>
            <a:r>
              <a:rPr lang="en-SG" sz="1600" dirty="0" err="1"/>
              <a:t>Shehnaz</a:t>
            </a:r>
            <a:r>
              <a:rPr lang="en-SG" sz="1600" dirty="0"/>
              <a:t> </a:t>
            </a:r>
            <a:r>
              <a:rPr lang="en-SG" sz="1600" dirty="0" err="1"/>
              <a:t>Joynab</a:t>
            </a:r>
            <a:endParaRPr lang="en-SG" sz="1600" dirty="0"/>
          </a:p>
          <a:p>
            <a:pPr marL="342900" lvl="0" indent="-342900" algn="l" rtl="0">
              <a:lnSpc>
                <a:spcPct val="110000"/>
              </a:lnSpc>
              <a:spcBef>
                <a:spcPts val="0"/>
              </a:spcBef>
              <a:spcAft>
                <a:spcPts val="0"/>
              </a:spcAft>
              <a:buSzPts val="1800"/>
              <a:buFont typeface="+mj-lt"/>
              <a:buAutoNum type="arabicPeriod"/>
            </a:pPr>
            <a:r>
              <a:rPr lang="en-SG" sz="1600" dirty="0"/>
              <a:t>201914033  -  </a:t>
            </a:r>
            <a:r>
              <a:rPr lang="en-SG" sz="1600" dirty="0" err="1"/>
              <a:t>Fairooz</a:t>
            </a:r>
            <a:r>
              <a:rPr lang="en-SG" sz="1600" dirty="0"/>
              <a:t> </a:t>
            </a:r>
            <a:r>
              <a:rPr lang="en-SG" sz="1600" dirty="0" err="1"/>
              <a:t>Nawar</a:t>
            </a:r>
            <a:r>
              <a:rPr lang="en-SG" sz="1600" dirty="0"/>
              <a:t> </a:t>
            </a:r>
            <a:r>
              <a:rPr lang="en-SG" sz="1600" dirty="0" err="1"/>
              <a:t>Nawme</a:t>
            </a:r>
            <a:endParaRPr lang="en-SG" sz="1600" dirty="0"/>
          </a:p>
          <a:p>
            <a:pPr marL="342900" lvl="0" indent="-342900" algn="l" rtl="0">
              <a:lnSpc>
                <a:spcPct val="110000"/>
              </a:lnSpc>
              <a:spcBef>
                <a:spcPts val="0"/>
              </a:spcBef>
              <a:spcAft>
                <a:spcPts val="0"/>
              </a:spcAft>
              <a:buSzPts val="1800"/>
              <a:buFont typeface="+mj-lt"/>
              <a:buAutoNum type="arabicPeriod"/>
            </a:pPr>
            <a:r>
              <a:rPr lang="en-SG" sz="1600" dirty="0"/>
              <a:t>201914040  -  </a:t>
            </a:r>
            <a:r>
              <a:rPr lang="en-SG" sz="1600" dirty="0" err="1"/>
              <a:t>Sazia</a:t>
            </a:r>
            <a:r>
              <a:rPr lang="en-SG" sz="1600" dirty="0"/>
              <a:t> </a:t>
            </a:r>
            <a:r>
              <a:rPr lang="en-SG" sz="1600" dirty="0" err="1"/>
              <a:t>Tabasum</a:t>
            </a:r>
            <a:r>
              <a:rPr lang="en-SG" sz="1600" dirty="0"/>
              <a:t> </a:t>
            </a:r>
            <a:r>
              <a:rPr lang="en-SG" sz="1600" dirty="0" err="1"/>
              <a:t>Mim</a:t>
            </a:r>
            <a:endParaRPr lang="en-SG" sz="1600" dirty="0"/>
          </a:p>
          <a:p>
            <a:pPr marL="342900" lvl="0" indent="-342900" algn="l" rtl="0">
              <a:lnSpc>
                <a:spcPct val="110000"/>
              </a:lnSpc>
              <a:spcBef>
                <a:spcPts val="0"/>
              </a:spcBef>
              <a:spcAft>
                <a:spcPts val="0"/>
              </a:spcAft>
              <a:buSzPts val="1800"/>
              <a:buFont typeface="+mj-lt"/>
              <a:buAutoNum type="arabicPeriod"/>
            </a:pPr>
            <a:r>
              <a:rPr lang="en-SG" sz="1600" dirty="0"/>
              <a:t>201914043  -  Shah Md. </a:t>
            </a:r>
            <a:r>
              <a:rPr lang="en-SG" sz="1600" dirty="0" err="1"/>
              <a:t>Sazzatul</a:t>
            </a:r>
            <a:r>
              <a:rPr lang="en-SG" sz="1600" dirty="0"/>
              <a:t> Islam </a:t>
            </a:r>
            <a:r>
              <a:rPr lang="en-SG" sz="1600" dirty="0" err="1"/>
              <a:t>Anik</a:t>
            </a:r>
            <a:endParaRPr lang="en-SG" sz="1600" dirty="0"/>
          </a:p>
          <a:p>
            <a:pPr marL="342900" lvl="0" indent="-342900" algn="l" rtl="0">
              <a:lnSpc>
                <a:spcPct val="110000"/>
              </a:lnSpc>
              <a:spcBef>
                <a:spcPts val="0"/>
              </a:spcBef>
              <a:spcAft>
                <a:spcPts val="0"/>
              </a:spcAft>
              <a:buSzPts val="1800"/>
              <a:buFont typeface="+mj-lt"/>
              <a:buAutoNum type="arabicPeriod"/>
            </a:pPr>
            <a:r>
              <a:rPr lang="en-SG" sz="1600" dirty="0"/>
              <a:t>201914058  -  </a:t>
            </a:r>
            <a:r>
              <a:rPr lang="en-SG" sz="1600" dirty="0" err="1"/>
              <a:t>Afrina</a:t>
            </a:r>
            <a:r>
              <a:rPr lang="en-SG" sz="1600" dirty="0"/>
              <a:t> </a:t>
            </a:r>
            <a:r>
              <a:rPr lang="en-SG" sz="1600" dirty="0" err="1"/>
              <a:t>Kabir</a:t>
            </a:r>
            <a:r>
              <a:rPr lang="en-SG" sz="1600" dirty="0"/>
              <a:t> </a:t>
            </a:r>
            <a:r>
              <a:rPr lang="en-SG" sz="1600" dirty="0" err="1"/>
              <a:t>Zinia</a:t>
            </a:r>
            <a:endParaRPr lang="en-SG" sz="1600" dirty="0"/>
          </a:p>
          <a:p>
            <a:pPr marL="0" lvl="0" indent="0" algn="ctr" rtl="0">
              <a:lnSpc>
                <a:spcPct val="110000"/>
              </a:lnSpc>
              <a:spcBef>
                <a:spcPts val="0"/>
              </a:spcBef>
              <a:spcAft>
                <a:spcPts val="0"/>
              </a:spcAft>
              <a:buSzPts val="1800"/>
              <a:buNone/>
            </a:pPr>
            <a:endParaRPr lang="en-SG" dirty="0"/>
          </a:p>
          <a:p>
            <a:pPr marL="0" lvl="0" indent="0" algn="ctr" rtl="0">
              <a:lnSpc>
                <a:spcPct val="110000"/>
              </a:lnSpc>
              <a:spcBef>
                <a:spcPts val="0"/>
              </a:spcBef>
              <a:spcAft>
                <a:spcPts val="0"/>
              </a:spcAft>
              <a:buSzPts val="1800"/>
              <a:buNone/>
            </a:pPr>
            <a:endParaRPr lang="en-SG" dirty="0"/>
          </a:p>
          <a:p>
            <a:pPr marL="0" lvl="0" indent="0" algn="ctr" rtl="0">
              <a:lnSpc>
                <a:spcPct val="110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ga4c11728b6_3_60"/>
          <p:cNvSpPr txBox="1"/>
          <p:nvPr/>
        </p:nvSpPr>
        <p:spPr>
          <a:xfrm>
            <a:off x="1742232" y="1217261"/>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503969" y="171720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15" name="Google Shape;215;ga4c11728b6_3_60"/>
          <p:cNvSpPr/>
          <p:nvPr/>
        </p:nvSpPr>
        <p:spPr>
          <a:xfrm>
            <a:off x="1504019" y="249780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3082089"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18" name="Google Shape;218;ga4c11728b6_3_60"/>
          <p:cNvSpPr/>
          <p:nvPr/>
        </p:nvSpPr>
        <p:spPr>
          <a:xfrm>
            <a:off x="3082089"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1" name="Google Shape;221;ga4c11728b6_3_60"/>
          <p:cNvSpPr/>
          <p:nvPr/>
        </p:nvSpPr>
        <p:spPr>
          <a:xfrm>
            <a:off x="4747431"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747431"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7" name="Google Shape;227;ga4c11728b6_3_60"/>
          <p:cNvCxnSpPr/>
          <p:nvPr/>
        </p:nvCxnSpPr>
        <p:spPr>
          <a:xfrm>
            <a:off x="2318732" y="1988227"/>
            <a:ext cx="780410" cy="114906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ga4c11728b6_3_60"/>
          <p:cNvCxnSpPr>
            <a:endCxn id="221" idx="1"/>
          </p:cNvCxnSpPr>
          <p:nvPr/>
        </p:nvCxnSpPr>
        <p:spPr>
          <a:xfrm>
            <a:off x="3850311" y="3035424"/>
            <a:ext cx="897120" cy="1156076"/>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563595" y="3997000"/>
            <a:ext cx="852139" cy="1193836"/>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484196" y="489528"/>
            <a:ext cx="11229354" cy="617710"/>
          </a:xfrm>
          <a:solidFill>
            <a:schemeClr val="accent3">
              <a:lumMod val="40000"/>
              <a:lumOff val="60000"/>
            </a:schemeClr>
          </a:solidFill>
        </p:spPr>
        <p:txBody>
          <a:bodyPr>
            <a:noAutofit/>
          </a:bodyPr>
          <a:lstStyle/>
          <a:p>
            <a:r>
              <a:rPr lang="en-US" sz="3200" dirty="0">
                <a:solidFill>
                  <a:schemeClr val="bg1"/>
                </a:solidFill>
              </a:rPr>
              <a:t>Insertion of Strings</a:t>
            </a:r>
            <a:endParaRPr lang="en-SG" sz="3200" dirty="0">
              <a:solidFill>
                <a:schemeClr val="bg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943126375"/>
              </p:ext>
            </p:extLst>
          </p:nvPr>
        </p:nvGraphicFramePr>
        <p:xfrm>
          <a:off x="7730835" y="1217261"/>
          <a:ext cx="3982715" cy="741680"/>
        </p:xfrm>
        <a:graphic>
          <a:graphicData uri="http://schemas.openxmlformats.org/drawingml/2006/table">
            <a:tbl>
              <a:tblPr firstRow="1" bandRow="1">
                <a:tableStyleId>{E2E9DC92-5D49-4313-B4D9-36F42DDE3CA2}</a:tableStyleId>
              </a:tblPr>
              <a:tblGrid>
                <a:gridCol w="997529">
                  <a:extLst>
                    <a:ext uri="{9D8B030D-6E8A-4147-A177-3AD203B41FA5}">
                      <a16:colId xmlns:a16="http://schemas.microsoft.com/office/drawing/2014/main" val="865956881"/>
                    </a:ext>
                  </a:extLst>
                </a:gridCol>
                <a:gridCol w="595557">
                  <a:extLst>
                    <a:ext uri="{9D8B030D-6E8A-4147-A177-3AD203B41FA5}">
                      <a16:colId xmlns:a16="http://schemas.microsoft.com/office/drawing/2014/main" val="3261905533"/>
                    </a:ext>
                  </a:extLst>
                </a:gridCol>
                <a:gridCol w="796543">
                  <a:extLst>
                    <a:ext uri="{9D8B030D-6E8A-4147-A177-3AD203B41FA5}">
                      <a16:colId xmlns:a16="http://schemas.microsoft.com/office/drawing/2014/main" val="2489829288"/>
                    </a:ext>
                  </a:extLst>
                </a:gridCol>
                <a:gridCol w="796543">
                  <a:extLst>
                    <a:ext uri="{9D8B030D-6E8A-4147-A177-3AD203B41FA5}">
                      <a16:colId xmlns:a16="http://schemas.microsoft.com/office/drawing/2014/main" val="2563402232"/>
                    </a:ext>
                  </a:extLst>
                </a:gridCol>
                <a:gridCol w="796543">
                  <a:extLst>
                    <a:ext uri="{9D8B030D-6E8A-4147-A177-3AD203B41FA5}">
                      <a16:colId xmlns:a16="http://schemas.microsoft.com/office/drawing/2014/main" val="1826126168"/>
                    </a:ext>
                  </a:extLst>
                </a:gridCol>
              </a:tblGrid>
              <a:tr h="370840">
                <a:tc>
                  <a:txBody>
                    <a:bodyPr/>
                    <a:lstStyle/>
                    <a:p>
                      <a:pPr algn="ctr"/>
                      <a:r>
                        <a:rPr lang="en-SG" b="1" dirty="0" err="1"/>
                        <a:t>i</a:t>
                      </a:r>
                      <a:endParaRPr lang="en-SG" b="1" dirty="0"/>
                    </a:p>
                  </a:txBody>
                  <a:tcPr>
                    <a:solidFill>
                      <a:schemeClr val="bg1"/>
                    </a:solidFill>
                  </a:tcPr>
                </a:tc>
                <a:tc>
                  <a:txBody>
                    <a:bodyPr/>
                    <a:lstStyle/>
                    <a:p>
                      <a:r>
                        <a:rPr lang="en-SG" dirty="0">
                          <a:solidFill>
                            <a:schemeClr val="tx1"/>
                          </a:solidFill>
                        </a:rPr>
                        <a:t>0</a:t>
                      </a:r>
                    </a:p>
                  </a:txBody>
                  <a:tcPr>
                    <a:solidFill>
                      <a:schemeClr val="tx2">
                        <a:lumMod val="90000"/>
                      </a:schemeClr>
                    </a:solidFill>
                  </a:tcPr>
                </a:tc>
                <a:tc>
                  <a:txBody>
                    <a:bodyPr/>
                    <a:lstStyle/>
                    <a:p>
                      <a:r>
                        <a:rPr lang="en-SG" dirty="0">
                          <a:solidFill>
                            <a:schemeClr val="bg1"/>
                          </a:solidFill>
                        </a:rPr>
                        <a:t>1</a:t>
                      </a:r>
                    </a:p>
                  </a:txBody>
                  <a:tcPr>
                    <a:solidFill>
                      <a:schemeClr val="tx1">
                        <a:lumMod val="50000"/>
                        <a:lumOff val="50000"/>
                      </a:schemeClr>
                    </a:solidFill>
                  </a:tcPr>
                </a:tc>
                <a:tc>
                  <a:txBody>
                    <a:bodyPr/>
                    <a:lstStyle/>
                    <a:p>
                      <a:r>
                        <a:rPr lang="en-SG" dirty="0"/>
                        <a:t>2</a:t>
                      </a:r>
                    </a:p>
                  </a:txBody>
                  <a:tcPr>
                    <a:solidFill>
                      <a:schemeClr val="bg1"/>
                    </a:solidFill>
                  </a:tcPr>
                </a:tc>
                <a:tc>
                  <a:txBody>
                    <a:bodyPr/>
                    <a:lstStyle/>
                    <a:p>
                      <a:r>
                        <a:rPr lang="en-SG" dirty="0"/>
                        <a:t>3</a:t>
                      </a:r>
                    </a:p>
                  </a:txBody>
                  <a:tcPr>
                    <a:solidFill>
                      <a:schemeClr val="bg1"/>
                    </a:solidFill>
                  </a:tcPr>
                </a:tc>
                <a:extLst>
                  <a:ext uri="{0D108BD9-81ED-4DB2-BD59-A6C34878D82A}">
                    <a16:rowId xmlns:a16="http://schemas.microsoft.com/office/drawing/2014/main" val="1192574546"/>
                  </a:ext>
                </a:extLst>
              </a:tr>
              <a:tr h="370840">
                <a:tc>
                  <a:txBody>
                    <a:bodyPr/>
                    <a:lstStyle/>
                    <a:p>
                      <a:r>
                        <a:rPr lang="en-SG" dirty="0" err="1" smtClean="0"/>
                        <a:t>ch</a:t>
                      </a:r>
                      <a:r>
                        <a:rPr lang="en-SG" dirty="0" smtClean="0"/>
                        <a:t>=</a:t>
                      </a:r>
                      <a:r>
                        <a:rPr lang="en-SG" dirty="0" err="1" smtClean="0"/>
                        <a:t>str</a:t>
                      </a:r>
                      <a:r>
                        <a:rPr lang="en-SG" dirty="0" smtClean="0"/>
                        <a:t>[</a:t>
                      </a:r>
                      <a:r>
                        <a:rPr lang="en-SG" dirty="0" err="1" smtClean="0"/>
                        <a:t>i</a:t>
                      </a:r>
                      <a:r>
                        <a:rPr lang="en-SG" dirty="0"/>
                        <a:t>]</a:t>
                      </a:r>
                    </a:p>
                  </a:txBody>
                  <a:tcPr>
                    <a:solidFill>
                      <a:schemeClr val="bg1"/>
                    </a:solidFill>
                  </a:tcPr>
                </a:tc>
                <a:tc>
                  <a:txBody>
                    <a:bodyPr/>
                    <a:lstStyle/>
                    <a:p>
                      <a:r>
                        <a:rPr lang="en-SG" dirty="0">
                          <a:solidFill>
                            <a:schemeClr val="tx1"/>
                          </a:solidFill>
                        </a:rPr>
                        <a:t>c</a:t>
                      </a:r>
                    </a:p>
                  </a:txBody>
                  <a:tcPr>
                    <a:solidFill>
                      <a:schemeClr val="bg1"/>
                    </a:solidFill>
                  </a:tcPr>
                </a:tc>
                <a:tc>
                  <a:txBody>
                    <a:bodyPr/>
                    <a:lstStyle/>
                    <a:p>
                      <a:r>
                        <a:rPr lang="en-SG" dirty="0">
                          <a:solidFill>
                            <a:srgbClr val="0070C0"/>
                          </a:solidFill>
                        </a:rPr>
                        <a:t>a</a:t>
                      </a:r>
                    </a:p>
                  </a:txBody>
                  <a:tcPr>
                    <a:solidFill>
                      <a:schemeClr val="bg1"/>
                    </a:solidFill>
                  </a:tcPr>
                </a:tc>
                <a:tc>
                  <a:txBody>
                    <a:bodyPr/>
                    <a:lstStyle/>
                    <a:p>
                      <a:r>
                        <a:rPr lang="en-SG" dirty="0"/>
                        <a:t>r</a:t>
                      </a:r>
                    </a:p>
                  </a:txBody>
                  <a:tcPr>
                    <a:solidFill>
                      <a:schemeClr val="bg1"/>
                    </a:solidFill>
                  </a:tcPr>
                </a:tc>
                <a:tc>
                  <a:txBody>
                    <a:bodyPr/>
                    <a:lstStyle/>
                    <a:p>
                      <a:r>
                        <a:rPr lang="en-SG" dirty="0"/>
                        <a:t>d</a:t>
                      </a:r>
                    </a:p>
                  </a:txBody>
                  <a:tcPr>
                    <a:solidFill>
                      <a:schemeClr val="bg1"/>
                    </a:solidFill>
                  </a:tcPr>
                </a:tc>
                <a:extLst>
                  <a:ext uri="{0D108BD9-81ED-4DB2-BD59-A6C34878D82A}">
                    <a16:rowId xmlns:a16="http://schemas.microsoft.com/office/drawing/2014/main" val="3781589968"/>
                  </a:ext>
                </a:extLst>
              </a:tr>
            </a:tbl>
          </a:graphicData>
        </a:graphic>
      </p:graphicFrame>
      <p:sp>
        <p:nvSpPr>
          <p:cNvPr id="28" name="Google Shape;249;ga4c11728b6_3_99"/>
          <p:cNvSpPr txBox="1"/>
          <p:nvPr/>
        </p:nvSpPr>
        <p:spPr>
          <a:xfrm>
            <a:off x="3082089" y="1261662"/>
            <a:ext cx="3956020" cy="585339"/>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rgbClr val="FFFFFF"/>
                </a:solidFill>
                <a:latin typeface="Century Gothic"/>
                <a:ea typeface="Century Gothic"/>
                <a:cs typeface="Century Gothic"/>
                <a:sym typeface="Century Gothic"/>
              </a:rPr>
              <a:t>check whether the value of </a:t>
            </a:r>
            <a:r>
              <a:rPr lang="en-US" sz="1000" dirty="0" err="1">
                <a:solidFill>
                  <a:srgbClr val="FFFFFF"/>
                </a:solidFill>
                <a:latin typeface="Century Gothic"/>
                <a:ea typeface="Century Gothic"/>
                <a:cs typeface="Century Gothic"/>
                <a:sym typeface="Century Gothic"/>
              </a:rPr>
              <a:t>ch</a:t>
            </a:r>
            <a:r>
              <a:rPr lang="en-US" sz="1000" dirty="0">
                <a:solidFill>
                  <a:srgbClr val="FFFFFF"/>
                </a:solidFill>
                <a:latin typeface="Century Gothic"/>
                <a:ea typeface="Century Gothic"/>
                <a:cs typeface="Century Gothic"/>
                <a:sym typeface="Century Gothic"/>
              </a:rPr>
              <a:t> is present as key in the map or not. If yes, move temp to the next node pointed by the current node. </a:t>
            </a:r>
            <a:endParaRPr sz="1000" dirty="0">
              <a:solidFill>
                <a:srgbClr val="FFFFFF"/>
              </a:solidFill>
              <a:latin typeface="Century Gothic"/>
              <a:ea typeface="Century Gothic"/>
              <a:cs typeface="Century Gothic"/>
              <a:sym typeface="Century Gothic"/>
            </a:endParaRPr>
          </a:p>
        </p:txBody>
      </p:sp>
      <p:sp>
        <p:nvSpPr>
          <p:cNvPr id="29" name="Google Shape;220;ga4c11728b6_3_60"/>
          <p:cNvSpPr txBox="1"/>
          <p:nvPr/>
        </p:nvSpPr>
        <p:spPr>
          <a:xfrm>
            <a:off x="2019569" y="3939459"/>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14" name="Straight Arrow Connector 13"/>
          <p:cNvCxnSpPr>
            <a:stCxn id="29" idx="0"/>
          </p:cNvCxnSpPr>
          <p:nvPr/>
        </p:nvCxnSpPr>
        <p:spPr>
          <a:xfrm flipV="1">
            <a:off x="2418982" y="3394061"/>
            <a:ext cx="680160" cy="545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220;ga4c11728b6_3_60"/>
          <p:cNvSpPr txBox="1"/>
          <p:nvPr/>
        </p:nvSpPr>
        <p:spPr>
          <a:xfrm>
            <a:off x="3777201" y="4942540"/>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4" name="Straight Arrow Connector 3"/>
          <p:cNvCxnSpPr>
            <a:stCxn id="21" idx="0"/>
          </p:cNvCxnSpPr>
          <p:nvPr/>
        </p:nvCxnSpPr>
        <p:spPr>
          <a:xfrm flipV="1">
            <a:off x="4176614" y="4382388"/>
            <a:ext cx="579487" cy="56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2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ga4c11728b6_3_60"/>
          <p:cNvSpPr txBox="1"/>
          <p:nvPr/>
        </p:nvSpPr>
        <p:spPr>
          <a:xfrm>
            <a:off x="1742232" y="1217261"/>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503969" y="171720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15" name="Google Shape;215;ga4c11728b6_3_60"/>
          <p:cNvSpPr/>
          <p:nvPr/>
        </p:nvSpPr>
        <p:spPr>
          <a:xfrm>
            <a:off x="1504019" y="249780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3082089"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18" name="Google Shape;218;ga4c11728b6_3_60"/>
          <p:cNvSpPr/>
          <p:nvPr/>
        </p:nvSpPr>
        <p:spPr>
          <a:xfrm>
            <a:off x="3082089"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1" name="Google Shape;221;ga4c11728b6_3_60"/>
          <p:cNvSpPr/>
          <p:nvPr/>
        </p:nvSpPr>
        <p:spPr>
          <a:xfrm>
            <a:off x="4747431"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747431"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7" name="Google Shape;227;ga4c11728b6_3_60"/>
          <p:cNvCxnSpPr/>
          <p:nvPr/>
        </p:nvCxnSpPr>
        <p:spPr>
          <a:xfrm>
            <a:off x="2318732" y="1988227"/>
            <a:ext cx="780410" cy="114906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ga4c11728b6_3_60"/>
          <p:cNvCxnSpPr>
            <a:endCxn id="221" idx="1"/>
          </p:cNvCxnSpPr>
          <p:nvPr/>
        </p:nvCxnSpPr>
        <p:spPr>
          <a:xfrm>
            <a:off x="3850311" y="3035424"/>
            <a:ext cx="897120" cy="1156076"/>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563595" y="3997000"/>
            <a:ext cx="852139" cy="1193836"/>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484196" y="489528"/>
            <a:ext cx="11229354" cy="617710"/>
          </a:xfrm>
          <a:solidFill>
            <a:schemeClr val="accent3">
              <a:lumMod val="40000"/>
              <a:lumOff val="60000"/>
            </a:schemeClr>
          </a:solidFill>
        </p:spPr>
        <p:txBody>
          <a:bodyPr>
            <a:noAutofit/>
          </a:bodyPr>
          <a:lstStyle/>
          <a:p>
            <a:r>
              <a:rPr lang="en-US" sz="3200" dirty="0">
                <a:solidFill>
                  <a:schemeClr val="bg1"/>
                </a:solidFill>
              </a:rPr>
              <a:t>Insertion of Strings</a:t>
            </a:r>
            <a:endParaRPr lang="en-SG" sz="3200" dirty="0">
              <a:solidFill>
                <a:schemeClr val="bg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230415570"/>
              </p:ext>
            </p:extLst>
          </p:nvPr>
        </p:nvGraphicFramePr>
        <p:xfrm>
          <a:off x="8183420" y="1217261"/>
          <a:ext cx="3530130" cy="741680"/>
        </p:xfrm>
        <a:graphic>
          <a:graphicData uri="http://schemas.openxmlformats.org/drawingml/2006/table">
            <a:tbl>
              <a:tblPr firstRow="1" bandRow="1">
                <a:tableStyleId>{E2E9DC92-5D49-4313-B4D9-36F42DDE3CA2}</a:tableStyleId>
              </a:tblPr>
              <a:tblGrid>
                <a:gridCol w="877453">
                  <a:extLst>
                    <a:ext uri="{9D8B030D-6E8A-4147-A177-3AD203B41FA5}">
                      <a16:colId xmlns:a16="http://schemas.microsoft.com/office/drawing/2014/main" val="865956881"/>
                    </a:ext>
                  </a:extLst>
                </a:gridCol>
                <a:gridCol w="628072">
                  <a:extLst>
                    <a:ext uri="{9D8B030D-6E8A-4147-A177-3AD203B41FA5}">
                      <a16:colId xmlns:a16="http://schemas.microsoft.com/office/drawing/2014/main" val="3261905533"/>
                    </a:ext>
                  </a:extLst>
                </a:gridCol>
                <a:gridCol w="612553">
                  <a:extLst>
                    <a:ext uri="{9D8B030D-6E8A-4147-A177-3AD203B41FA5}">
                      <a16:colId xmlns:a16="http://schemas.microsoft.com/office/drawing/2014/main" val="2489829288"/>
                    </a:ext>
                  </a:extLst>
                </a:gridCol>
                <a:gridCol w="706026">
                  <a:extLst>
                    <a:ext uri="{9D8B030D-6E8A-4147-A177-3AD203B41FA5}">
                      <a16:colId xmlns:a16="http://schemas.microsoft.com/office/drawing/2014/main" val="2563402232"/>
                    </a:ext>
                  </a:extLst>
                </a:gridCol>
                <a:gridCol w="706026">
                  <a:extLst>
                    <a:ext uri="{9D8B030D-6E8A-4147-A177-3AD203B41FA5}">
                      <a16:colId xmlns:a16="http://schemas.microsoft.com/office/drawing/2014/main" val="1826126168"/>
                    </a:ext>
                  </a:extLst>
                </a:gridCol>
              </a:tblGrid>
              <a:tr h="370840">
                <a:tc>
                  <a:txBody>
                    <a:bodyPr/>
                    <a:lstStyle/>
                    <a:p>
                      <a:pPr algn="ctr"/>
                      <a:r>
                        <a:rPr lang="en-SG" b="1" dirty="0" err="1"/>
                        <a:t>i</a:t>
                      </a:r>
                      <a:endParaRPr lang="en-SG" b="1" dirty="0"/>
                    </a:p>
                  </a:txBody>
                  <a:tcPr>
                    <a:solidFill>
                      <a:schemeClr val="bg1"/>
                    </a:solidFill>
                  </a:tcPr>
                </a:tc>
                <a:tc>
                  <a:txBody>
                    <a:bodyPr/>
                    <a:lstStyle/>
                    <a:p>
                      <a:r>
                        <a:rPr lang="en-SG" dirty="0">
                          <a:solidFill>
                            <a:schemeClr val="tx1"/>
                          </a:solidFill>
                        </a:rPr>
                        <a:t>0</a:t>
                      </a:r>
                    </a:p>
                  </a:txBody>
                  <a:tcPr>
                    <a:solidFill>
                      <a:schemeClr val="tx2">
                        <a:lumMod val="90000"/>
                      </a:schemeClr>
                    </a:solidFill>
                  </a:tcPr>
                </a:tc>
                <a:tc>
                  <a:txBody>
                    <a:bodyPr/>
                    <a:lstStyle/>
                    <a:p>
                      <a:r>
                        <a:rPr lang="en-SG" dirty="0">
                          <a:solidFill>
                            <a:schemeClr val="tx1"/>
                          </a:solidFill>
                        </a:rPr>
                        <a:t>1</a:t>
                      </a:r>
                    </a:p>
                  </a:txBody>
                  <a:tcPr>
                    <a:solidFill>
                      <a:schemeClr val="bg2">
                        <a:lumMod val="20000"/>
                        <a:lumOff val="80000"/>
                      </a:schemeClr>
                    </a:solidFill>
                  </a:tcPr>
                </a:tc>
                <a:tc>
                  <a:txBody>
                    <a:bodyPr/>
                    <a:lstStyle/>
                    <a:p>
                      <a:r>
                        <a:rPr lang="en-SG" dirty="0">
                          <a:solidFill>
                            <a:schemeClr val="bg1"/>
                          </a:solidFill>
                        </a:rPr>
                        <a:t>2</a:t>
                      </a:r>
                    </a:p>
                  </a:txBody>
                  <a:tcPr>
                    <a:solidFill>
                      <a:schemeClr val="tx1">
                        <a:lumMod val="50000"/>
                        <a:lumOff val="50000"/>
                      </a:schemeClr>
                    </a:solidFill>
                  </a:tcPr>
                </a:tc>
                <a:tc>
                  <a:txBody>
                    <a:bodyPr/>
                    <a:lstStyle/>
                    <a:p>
                      <a:r>
                        <a:rPr lang="en-SG" dirty="0"/>
                        <a:t>3</a:t>
                      </a:r>
                    </a:p>
                  </a:txBody>
                  <a:tcPr>
                    <a:solidFill>
                      <a:schemeClr val="bg1"/>
                    </a:solidFill>
                  </a:tcPr>
                </a:tc>
                <a:extLst>
                  <a:ext uri="{0D108BD9-81ED-4DB2-BD59-A6C34878D82A}">
                    <a16:rowId xmlns:a16="http://schemas.microsoft.com/office/drawing/2014/main" val="1192574546"/>
                  </a:ext>
                </a:extLst>
              </a:tr>
              <a:tr h="370840">
                <a:tc>
                  <a:txBody>
                    <a:bodyPr/>
                    <a:lstStyle/>
                    <a:p>
                      <a:r>
                        <a:rPr lang="en-SG" dirty="0" err="1" smtClean="0"/>
                        <a:t>ch</a:t>
                      </a:r>
                      <a:r>
                        <a:rPr lang="en-SG" dirty="0" smtClean="0"/>
                        <a:t>=</a:t>
                      </a:r>
                      <a:r>
                        <a:rPr lang="en-SG" dirty="0" err="1" smtClean="0"/>
                        <a:t>str</a:t>
                      </a:r>
                      <a:r>
                        <a:rPr lang="en-SG" dirty="0" smtClean="0"/>
                        <a:t>[</a:t>
                      </a:r>
                      <a:r>
                        <a:rPr lang="en-SG" dirty="0" err="1" smtClean="0"/>
                        <a:t>i</a:t>
                      </a:r>
                      <a:r>
                        <a:rPr lang="en-SG" dirty="0"/>
                        <a:t>]</a:t>
                      </a:r>
                    </a:p>
                  </a:txBody>
                  <a:tcPr>
                    <a:solidFill>
                      <a:schemeClr val="bg1"/>
                    </a:solidFill>
                  </a:tcPr>
                </a:tc>
                <a:tc>
                  <a:txBody>
                    <a:bodyPr/>
                    <a:lstStyle/>
                    <a:p>
                      <a:r>
                        <a:rPr lang="en-SG" dirty="0">
                          <a:solidFill>
                            <a:schemeClr val="tx1"/>
                          </a:solidFill>
                        </a:rPr>
                        <a:t>c</a:t>
                      </a:r>
                    </a:p>
                  </a:txBody>
                  <a:tcPr>
                    <a:solidFill>
                      <a:schemeClr val="bg1"/>
                    </a:solidFill>
                  </a:tcPr>
                </a:tc>
                <a:tc>
                  <a:txBody>
                    <a:bodyPr/>
                    <a:lstStyle/>
                    <a:p>
                      <a:r>
                        <a:rPr lang="en-SG" dirty="0">
                          <a:solidFill>
                            <a:schemeClr val="tx1"/>
                          </a:solidFill>
                        </a:rPr>
                        <a:t>a</a:t>
                      </a:r>
                    </a:p>
                  </a:txBody>
                  <a:tcPr>
                    <a:solidFill>
                      <a:schemeClr val="bg1"/>
                    </a:solidFill>
                  </a:tcPr>
                </a:tc>
                <a:tc>
                  <a:txBody>
                    <a:bodyPr/>
                    <a:lstStyle/>
                    <a:p>
                      <a:r>
                        <a:rPr lang="en-SG" dirty="0">
                          <a:solidFill>
                            <a:srgbClr val="0070C0"/>
                          </a:solidFill>
                        </a:rPr>
                        <a:t>r</a:t>
                      </a:r>
                    </a:p>
                  </a:txBody>
                  <a:tcPr>
                    <a:solidFill>
                      <a:schemeClr val="bg1"/>
                    </a:solidFill>
                  </a:tcPr>
                </a:tc>
                <a:tc>
                  <a:txBody>
                    <a:bodyPr/>
                    <a:lstStyle/>
                    <a:p>
                      <a:r>
                        <a:rPr lang="en-SG" dirty="0"/>
                        <a:t>d</a:t>
                      </a:r>
                    </a:p>
                  </a:txBody>
                  <a:tcPr>
                    <a:solidFill>
                      <a:schemeClr val="bg1"/>
                    </a:solidFill>
                  </a:tcPr>
                </a:tc>
                <a:extLst>
                  <a:ext uri="{0D108BD9-81ED-4DB2-BD59-A6C34878D82A}">
                    <a16:rowId xmlns:a16="http://schemas.microsoft.com/office/drawing/2014/main" val="3781589968"/>
                  </a:ext>
                </a:extLst>
              </a:tr>
            </a:tbl>
          </a:graphicData>
        </a:graphic>
      </p:graphicFrame>
      <p:sp>
        <p:nvSpPr>
          <p:cNvPr id="28" name="Google Shape;249;ga4c11728b6_3_99"/>
          <p:cNvSpPr txBox="1"/>
          <p:nvPr/>
        </p:nvSpPr>
        <p:spPr>
          <a:xfrm>
            <a:off x="3082089" y="1261662"/>
            <a:ext cx="3956020" cy="585339"/>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rgbClr val="FFFFFF"/>
                </a:solidFill>
                <a:latin typeface="Century Gothic"/>
                <a:ea typeface="Century Gothic"/>
                <a:cs typeface="Century Gothic"/>
                <a:sym typeface="Century Gothic"/>
              </a:rPr>
              <a:t>check whether the value of </a:t>
            </a:r>
            <a:r>
              <a:rPr lang="en-US" sz="1000" dirty="0" err="1">
                <a:solidFill>
                  <a:srgbClr val="FFFFFF"/>
                </a:solidFill>
                <a:latin typeface="Century Gothic"/>
                <a:ea typeface="Century Gothic"/>
                <a:cs typeface="Century Gothic"/>
                <a:sym typeface="Century Gothic"/>
              </a:rPr>
              <a:t>ch</a:t>
            </a:r>
            <a:r>
              <a:rPr lang="en-US" sz="1000" dirty="0">
                <a:solidFill>
                  <a:srgbClr val="FFFFFF"/>
                </a:solidFill>
                <a:latin typeface="Century Gothic"/>
                <a:ea typeface="Century Gothic"/>
                <a:cs typeface="Century Gothic"/>
                <a:sym typeface="Century Gothic"/>
              </a:rPr>
              <a:t> is present as key in the map or not. If yes, move temp to the next node pointed by the current node. </a:t>
            </a:r>
            <a:endParaRPr sz="1000" dirty="0">
              <a:solidFill>
                <a:srgbClr val="FFFFFF"/>
              </a:solidFill>
              <a:latin typeface="Century Gothic"/>
              <a:ea typeface="Century Gothic"/>
              <a:cs typeface="Century Gothic"/>
              <a:sym typeface="Century Gothic"/>
            </a:endParaRPr>
          </a:p>
        </p:txBody>
      </p:sp>
      <p:sp>
        <p:nvSpPr>
          <p:cNvPr id="21" name="Google Shape;220;ga4c11728b6_3_60"/>
          <p:cNvSpPr txBox="1"/>
          <p:nvPr/>
        </p:nvSpPr>
        <p:spPr>
          <a:xfrm>
            <a:off x="3777201" y="4942540"/>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4" name="Straight Arrow Connector 3"/>
          <p:cNvCxnSpPr>
            <a:stCxn id="21" idx="0"/>
          </p:cNvCxnSpPr>
          <p:nvPr/>
        </p:nvCxnSpPr>
        <p:spPr>
          <a:xfrm flipV="1">
            <a:off x="4176614" y="4382388"/>
            <a:ext cx="579487" cy="56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Google Shape;220;ga4c11728b6_3_60"/>
          <p:cNvSpPr txBox="1"/>
          <p:nvPr/>
        </p:nvSpPr>
        <p:spPr>
          <a:xfrm>
            <a:off x="5300048" y="5875247"/>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5" name="Straight Arrow Connector 4"/>
          <p:cNvCxnSpPr>
            <a:stCxn id="22" idx="0"/>
          </p:cNvCxnSpPr>
          <p:nvPr/>
        </p:nvCxnSpPr>
        <p:spPr>
          <a:xfrm flipV="1">
            <a:off x="5699461" y="5451372"/>
            <a:ext cx="716273" cy="42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1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ga4c11728b6_3_60"/>
          <p:cNvSpPr txBox="1"/>
          <p:nvPr/>
        </p:nvSpPr>
        <p:spPr>
          <a:xfrm>
            <a:off x="1742232" y="1217261"/>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503969" y="171720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15" name="Google Shape;215;ga4c11728b6_3_60"/>
          <p:cNvSpPr/>
          <p:nvPr/>
        </p:nvSpPr>
        <p:spPr>
          <a:xfrm>
            <a:off x="1504019" y="249780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3082089"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18" name="Google Shape;218;ga4c11728b6_3_60"/>
          <p:cNvSpPr/>
          <p:nvPr/>
        </p:nvSpPr>
        <p:spPr>
          <a:xfrm>
            <a:off x="3082089"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1" name="Google Shape;221;ga4c11728b6_3_60"/>
          <p:cNvSpPr/>
          <p:nvPr/>
        </p:nvSpPr>
        <p:spPr>
          <a:xfrm>
            <a:off x="4747431"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747431"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7" name="Google Shape;227;ga4c11728b6_3_60"/>
          <p:cNvCxnSpPr/>
          <p:nvPr/>
        </p:nvCxnSpPr>
        <p:spPr>
          <a:xfrm>
            <a:off x="2318732" y="1988227"/>
            <a:ext cx="780410" cy="114906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ga4c11728b6_3_60"/>
          <p:cNvCxnSpPr>
            <a:endCxn id="221" idx="1"/>
          </p:cNvCxnSpPr>
          <p:nvPr/>
        </p:nvCxnSpPr>
        <p:spPr>
          <a:xfrm>
            <a:off x="3850311" y="3035424"/>
            <a:ext cx="897120" cy="1156076"/>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563595" y="3997000"/>
            <a:ext cx="852139" cy="1193836"/>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484196" y="489528"/>
            <a:ext cx="11229354" cy="617710"/>
          </a:xfrm>
          <a:solidFill>
            <a:schemeClr val="accent3">
              <a:lumMod val="40000"/>
              <a:lumOff val="60000"/>
            </a:schemeClr>
          </a:solidFill>
        </p:spPr>
        <p:txBody>
          <a:bodyPr>
            <a:noAutofit/>
          </a:bodyPr>
          <a:lstStyle/>
          <a:p>
            <a:r>
              <a:rPr lang="en-US" sz="3200" dirty="0">
                <a:solidFill>
                  <a:schemeClr val="bg1"/>
                </a:solidFill>
              </a:rPr>
              <a:t>Insertion of Strings</a:t>
            </a:r>
            <a:endParaRPr lang="en-SG" sz="3200" dirty="0">
              <a:solidFill>
                <a:schemeClr val="bg1"/>
              </a:solidFill>
            </a:endParaRPr>
          </a:p>
        </p:txBody>
      </p:sp>
      <p:sp>
        <p:nvSpPr>
          <p:cNvPr id="28" name="Google Shape;249;ga4c11728b6_3_99"/>
          <p:cNvSpPr txBox="1"/>
          <p:nvPr/>
        </p:nvSpPr>
        <p:spPr>
          <a:xfrm>
            <a:off x="3082089" y="1261662"/>
            <a:ext cx="3956020" cy="585339"/>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rgbClr val="FFFFFF"/>
                </a:solidFill>
                <a:latin typeface="Century Gothic"/>
                <a:ea typeface="Century Gothic"/>
                <a:cs typeface="Century Gothic"/>
                <a:sym typeface="Century Gothic"/>
              </a:rPr>
              <a:t>check whether the value of </a:t>
            </a:r>
            <a:r>
              <a:rPr lang="en-US" sz="1000" dirty="0" err="1">
                <a:solidFill>
                  <a:srgbClr val="FFFFFF"/>
                </a:solidFill>
                <a:latin typeface="Century Gothic"/>
                <a:ea typeface="Century Gothic"/>
                <a:cs typeface="Century Gothic"/>
                <a:sym typeface="Century Gothic"/>
              </a:rPr>
              <a:t>ch</a:t>
            </a:r>
            <a:r>
              <a:rPr lang="en-US" sz="1000" dirty="0">
                <a:solidFill>
                  <a:srgbClr val="FFFFFF"/>
                </a:solidFill>
                <a:latin typeface="Century Gothic"/>
                <a:ea typeface="Century Gothic"/>
                <a:cs typeface="Century Gothic"/>
                <a:sym typeface="Century Gothic"/>
              </a:rPr>
              <a:t> is present as key in the map or not. If yes, move temp to the next node pointed by the current node. </a:t>
            </a:r>
            <a:endParaRPr sz="1000" dirty="0">
              <a:solidFill>
                <a:srgbClr val="FFFFFF"/>
              </a:solidFill>
              <a:latin typeface="Century Gothic"/>
              <a:ea typeface="Century Gothic"/>
              <a:cs typeface="Century Gothic"/>
              <a:sym typeface="Century Gothic"/>
            </a:endParaRPr>
          </a:p>
        </p:txBody>
      </p:sp>
      <p:sp>
        <p:nvSpPr>
          <p:cNvPr id="22" name="Google Shape;220;ga4c11728b6_3_60"/>
          <p:cNvSpPr txBox="1"/>
          <p:nvPr/>
        </p:nvSpPr>
        <p:spPr>
          <a:xfrm>
            <a:off x="5300048" y="5875247"/>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5" name="Straight Arrow Connector 4"/>
          <p:cNvCxnSpPr>
            <a:stCxn id="22" idx="0"/>
          </p:cNvCxnSpPr>
          <p:nvPr/>
        </p:nvCxnSpPr>
        <p:spPr>
          <a:xfrm flipV="1">
            <a:off x="5699461" y="5451372"/>
            <a:ext cx="716273" cy="42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23;ga4c11728b6_3_60"/>
          <p:cNvSpPr/>
          <p:nvPr/>
        </p:nvSpPr>
        <p:spPr>
          <a:xfrm>
            <a:off x="6415734" y="4881259"/>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d  ,    } </a:t>
            </a:r>
            <a:endParaRPr sz="2000" dirty="0"/>
          </a:p>
        </p:txBody>
      </p:sp>
      <p:sp>
        <p:nvSpPr>
          <p:cNvPr id="24" name="Google Shape;226;ga4c11728b6_3_60"/>
          <p:cNvSpPr/>
          <p:nvPr/>
        </p:nvSpPr>
        <p:spPr>
          <a:xfrm>
            <a:off x="8397700" y="5962165"/>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5" name="Google Shape;223;ga4c11728b6_3_60"/>
          <p:cNvSpPr/>
          <p:nvPr/>
        </p:nvSpPr>
        <p:spPr>
          <a:xfrm>
            <a:off x="8397700" y="5173891"/>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cxnSp>
        <p:nvCxnSpPr>
          <p:cNvPr id="6" name="Straight Arrow Connector 5"/>
          <p:cNvCxnSpPr>
            <a:endCxn id="25" idx="1"/>
          </p:cNvCxnSpPr>
          <p:nvPr/>
        </p:nvCxnSpPr>
        <p:spPr>
          <a:xfrm>
            <a:off x="7333673" y="5173890"/>
            <a:ext cx="1064027" cy="394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Google Shape;226;ga4c11728b6_3_60"/>
          <p:cNvSpPr/>
          <p:nvPr/>
        </p:nvSpPr>
        <p:spPr>
          <a:xfrm>
            <a:off x="8397700" y="5962164"/>
            <a:ext cx="1315102" cy="37213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true</a:t>
            </a:r>
            <a:endParaRPr sz="1900" dirty="0"/>
          </a:p>
        </p:txBody>
      </p:sp>
      <p:graphicFrame>
        <p:nvGraphicFramePr>
          <p:cNvPr id="30" name="Table 29"/>
          <p:cNvGraphicFramePr>
            <a:graphicFrameLocks noGrp="1"/>
          </p:cNvGraphicFramePr>
          <p:nvPr>
            <p:extLst>
              <p:ext uri="{D42A27DB-BD31-4B8C-83A1-F6EECF244321}">
                <p14:modId xmlns:p14="http://schemas.microsoft.com/office/powerpoint/2010/main" val="2848029222"/>
              </p:ext>
            </p:extLst>
          </p:nvPr>
        </p:nvGraphicFramePr>
        <p:xfrm>
          <a:off x="7980220" y="1217261"/>
          <a:ext cx="3733330" cy="741680"/>
        </p:xfrm>
        <a:graphic>
          <a:graphicData uri="http://schemas.openxmlformats.org/drawingml/2006/table">
            <a:tbl>
              <a:tblPr firstRow="1" bandRow="1">
                <a:tableStyleId>{E2E9DC92-5D49-4313-B4D9-36F42DDE3CA2}</a:tableStyleId>
              </a:tblPr>
              <a:tblGrid>
                <a:gridCol w="923635">
                  <a:extLst>
                    <a:ext uri="{9D8B030D-6E8A-4147-A177-3AD203B41FA5}">
                      <a16:colId xmlns:a16="http://schemas.microsoft.com/office/drawing/2014/main" val="865956881"/>
                    </a:ext>
                  </a:extLst>
                </a:gridCol>
                <a:gridCol w="569697">
                  <a:extLst>
                    <a:ext uri="{9D8B030D-6E8A-4147-A177-3AD203B41FA5}">
                      <a16:colId xmlns:a16="http://schemas.microsoft.com/office/drawing/2014/main" val="3261905533"/>
                    </a:ext>
                  </a:extLst>
                </a:gridCol>
                <a:gridCol w="746666">
                  <a:extLst>
                    <a:ext uri="{9D8B030D-6E8A-4147-A177-3AD203B41FA5}">
                      <a16:colId xmlns:a16="http://schemas.microsoft.com/office/drawing/2014/main" val="2489829288"/>
                    </a:ext>
                  </a:extLst>
                </a:gridCol>
                <a:gridCol w="746666">
                  <a:extLst>
                    <a:ext uri="{9D8B030D-6E8A-4147-A177-3AD203B41FA5}">
                      <a16:colId xmlns:a16="http://schemas.microsoft.com/office/drawing/2014/main" val="2563402232"/>
                    </a:ext>
                  </a:extLst>
                </a:gridCol>
                <a:gridCol w="746666">
                  <a:extLst>
                    <a:ext uri="{9D8B030D-6E8A-4147-A177-3AD203B41FA5}">
                      <a16:colId xmlns:a16="http://schemas.microsoft.com/office/drawing/2014/main" val="1826126168"/>
                    </a:ext>
                  </a:extLst>
                </a:gridCol>
              </a:tblGrid>
              <a:tr h="370840">
                <a:tc>
                  <a:txBody>
                    <a:bodyPr/>
                    <a:lstStyle/>
                    <a:p>
                      <a:pPr algn="ctr"/>
                      <a:r>
                        <a:rPr lang="en-SG" b="1" dirty="0" err="1"/>
                        <a:t>i</a:t>
                      </a:r>
                      <a:endParaRPr lang="en-SG" b="1" dirty="0"/>
                    </a:p>
                  </a:txBody>
                  <a:tcPr>
                    <a:solidFill>
                      <a:schemeClr val="bg1"/>
                    </a:solidFill>
                  </a:tcPr>
                </a:tc>
                <a:tc>
                  <a:txBody>
                    <a:bodyPr/>
                    <a:lstStyle/>
                    <a:p>
                      <a:r>
                        <a:rPr lang="en-SG" dirty="0">
                          <a:solidFill>
                            <a:schemeClr val="tx1"/>
                          </a:solidFill>
                        </a:rPr>
                        <a:t>0</a:t>
                      </a:r>
                    </a:p>
                  </a:txBody>
                  <a:tcPr>
                    <a:solidFill>
                      <a:schemeClr val="tx2">
                        <a:lumMod val="90000"/>
                      </a:schemeClr>
                    </a:solidFill>
                  </a:tcPr>
                </a:tc>
                <a:tc>
                  <a:txBody>
                    <a:bodyPr/>
                    <a:lstStyle/>
                    <a:p>
                      <a:r>
                        <a:rPr lang="en-SG" dirty="0">
                          <a:solidFill>
                            <a:schemeClr val="tx1"/>
                          </a:solidFill>
                        </a:rPr>
                        <a:t>1</a:t>
                      </a:r>
                    </a:p>
                  </a:txBody>
                  <a:tcPr>
                    <a:solidFill>
                      <a:schemeClr val="bg2">
                        <a:lumMod val="20000"/>
                        <a:lumOff val="80000"/>
                      </a:schemeClr>
                    </a:solidFill>
                  </a:tcPr>
                </a:tc>
                <a:tc>
                  <a:txBody>
                    <a:bodyPr/>
                    <a:lstStyle/>
                    <a:p>
                      <a:r>
                        <a:rPr lang="en-SG" dirty="0">
                          <a:solidFill>
                            <a:schemeClr val="tx1"/>
                          </a:solidFill>
                        </a:rPr>
                        <a:t>2</a:t>
                      </a:r>
                    </a:p>
                  </a:txBody>
                  <a:tcPr>
                    <a:solidFill>
                      <a:schemeClr val="bg2">
                        <a:lumMod val="20000"/>
                        <a:lumOff val="80000"/>
                      </a:schemeClr>
                    </a:solidFill>
                  </a:tcPr>
                </a:tc>
                <a:tc>
                  <a:txBody>
                    <a:bodyPr/>
                    <a:lstStyle/>
                    <a:p>
                      <a:r>
                        <a:rPr lang="en-SG" dirty="0">
                          <a:solidFill>
                            <a:schemeClr val="bg1"/>
                          </a:solidFill>
                        </a:rPr>
                        <a:t>3</a:t>
                      </a:r>
                    </a:p>
                  </a:txBody>
                  <a:tcPr>
                    <a:solidFill>
                      <a:schemeClr val="tx1">
                        <a:lumMod val="50000"/>
                        <a:lumOff val="50000"/>
                      </a:schemeClr>
                    </a:solidFill>
                  </a:tcPr>
                </a:tc>
                <a:extLst>
                  <a:ext uri="{0D108BD9-81ED-4DB2-BD59-A6C34878D82A}">
                    <a16:rowId xmlns:a16="http://schemas.microsoft.com/office/drawing/2014/main" val="1192574546"/>
                  </a:ext>
                </a:extLst>
              </a:tr>
              <a:tr h="370840">
                <a:tc>
                  <a:txBody>
                    <a:bodyPr/>
                    <a:lstStyle/>
                    <a:p>
                      <a:r>
                        <a:rPr lang="en-SG" dirty="0" err="1" smtClean="0"/>
                        <a:t>ch</a:t>
                      </a:r>
                      <a:r>
                        <a:rPr lang="en-SG" dirty="0" smtClean="0"/>
                        <a:t>=</a:t>
                      </a:r>
                      <a:r>
                        <a:rPr lang="en-SG" dirty="0" err="1" smtClean="0"/>
                        <a:t>str</a:t>
                      </a:r>
                      <a:r>
                        <a:rPr lang="en-SG" dirty="0" smtClean="0"/>
                        <a:t>[</a:t>
                      </a:r>
                      <a:r>
                        <a:rPr lang="en-SG" dirty="0" err="1" smtClean="0"/>
                        <a:t>i</a:t>
                      </a:r>
                      <a:r>
                        <a:rPr lang="en-SG" dirty="0"/>
                        <a:t>]</a:t>
                      </a:r>
                    </a:p>
                  </a:txBody>
                  <a:tcPr>
                    <a:solidFill>
                      <a:schemeClr val="bg1"/>
                    </a:solidFill>
                  </a:tcPr>
                </a:tc>
                <a:tc>
                  <a:txBody>
                    <a:bodyPr/>
                    <a:lstStyle/>
                    <a:p>
                      <a:r>
                        <a:rPr lang="en-SG" dirty="0">
                          <a:solidFill>
                            <a:schemeClr val="tx1"/>
                          </a:solidFill>
                        </a:rPr>
                        <a:t>c</a:t>
                      </a:r>
                    </a:p>
                  </a:txBody>
                  <a:tcPr>
                    <a:solidFill>
                      <a:schemeClr val="bg1"/>
                    </a:solidFill>
                  </a:tcPr>
                </a:tc>
                <a:tc>
                  <a:txBody>
                    <a:bodyPr/>
                    <a:lstStyle/>
                    <a:p>
                      <a:r>
                        <a:rPr lang="en-SG" dirty="0">
                          <a:solidFill>
                            <a:schemeClr val="tx1"/>
                          </a:solidFill>
                        </a:rPr>
                        <a:t>a</a:t>
                      </a:r>
                    </a:p>
                  </a:txBody>
                  <a:tcPr>
                    <a:solidFill>
                      <a:schemeClr val="bg1"/>
                    </a:solidFill>
                  </a:tcPr>
                </a:tc>
                <a:tc>
                  <a:txBody>
                    <a:bodyPr/>
                    <a:lstStyle/>
                    <a:p>
                      <a:r>
                        <a:rPr lang="en-SG" dirty="0">
                          <a:solidFill>
                            <a:schemeClr val="tx1"/>
                          </a:solidFill>
                        </a:rPr>
                        <a:t>r</a:t>
                      </a:r>
                    </a:p>
                  </a:txBody>
                  <a:tcPr>
                    <a:solidFill>
                      <a:schemeClr val="bg1"/>
                    </a:solidFill>
                  </a:tcPr>
                </a:tc>
                <a:tc>
                  <a:txBody>
                    <a:bodyPr/>
                    <a:lstStyle/>
                    <a:p>
                      <a:r>
                        <a:rPr lang="en-SG" dirty="0">
                          <a:solidFill>
                            <a:srgbClr val="0070C0"/>
                          </a:solidFill>
                        </a:rPr>
                        <a:t>d</a:t>
                      </a:r>
                    </a:p>
                  </a:txBody>
                  <a:tcPr>
                    <a:solidFill>
                      <a:schemeClr val="bg1"/>
                    </a:solidFill>
                  </a:tcPr>
                </a:tc>
                <a:extLst>
                  <a:ext uri="{0D108BD9-81ED-4DB2-BD59-A6C34878D82A}">
                    <a16:rowId xmlns:a16="http://schemas.microsoft.com/office/drawing/2014/main" val="3781589968"/>
                  </a:ext>
                </a:extLst>
              </a:tr>
            </a:tbl>
          </a:graphicData>
        </a:graphic>
      </p:graphicFrame>
      <p:sp>
        <p:nvSpPr>
          <p:cNvPr id="26" name="Google Shape;220;ga4c11728b6_3_60"/>
          <p:cNvSpPr txBox="1"/>
          <p:nvPr/>
        </p:nvSpPr>
        <p:spPr>
          <a:xfrm>
            <a:off x="10379666" y="5370959"/>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7" name="Straight Arrow Connector 6"/>
          <p:cNvCxnSpPr>
            <a:stCxn id="26" idx="1"/>
          </p:cNvCxnSpPr>
          <p:nvPr/>
        </p:nvCxnSpPr>
        <p:spPr>
          <a:xfrm flipH="1">
            <a:off x="9712802" y="5592423"/>
            <a:ext cx="666864" cy="7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9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500"/>
                                  </p:stCondLst>
                                  <p:childTnLst>
                                    <p:set>
                                      <p:cBhvr>
                                        <p:cTn id="6" dur="1" fill="hold">
                                          <p:stCondLst>
                                            <p:cond delay="0"/>
                                          </p:stCondLst>
                                        </p:cTn>
                                        <p:tgtEl>
                                          <p:spTgt spid="223"/>
                                        </p:tgtEl>
                                        <p:attrNameLst>
                                          <p:attrName>style.visibility</p:attrName>
                                        </p:attrNameLst>
                                      </p:cBhvr>
                                      <p:to>
                                        <p:strVal val="hidden"/>
                                      </p:to>
                                    </p:set>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9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2" grpId="0" animBg="1"/>
      <p:bldP spid="23" grpId="0" animBg="1"/>
      <p:bldP spid="24" grpId="0" animBg="1"/>
      <p:bldP spid="25" grpId="0" animBg="1"/>
      <p:bldP spid="29"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ga4c11728b6_3_60"/>
          <p:cNvSpPr txBox="1"/>
          <p:nvPr/>
        </p:nvSpPr>
        <p:spPr>
          <a:xfrm>
            <a:off x="1742232" y="1217261"/>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503969" y="171720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US" sz="2000" dirty="0"/>
              <a:t>{ c  ,    }</a:t>
            </a:r>
            <a:endParaRPr lang="en-SG" sz="2000" dirty="0"/>
          </a:p>
          <a:p>
            <a:pPr marL="0" lvl="0" indent="0" algn="ctr" rtl="0">
              <a:spcBef>
                <a:spcPts val="0"/>
              </a:spcBef>
              <a:spcAft>
                <a:spcPts val="0"/>
              </a:spcAft>
              <a:buNone/>
            </a:pPr>
            <a:r>
              <a:rPr lang="en-US" sz="2000" dirty="0"/>
              <a:t> </a:t>
            </a:r>
            <a:endParaRPr sz="2000" dirty="0"/>
          </a:p>
        </p:txBody>
      </p:sp>
      <p:sp>
        <p:nvSpPr>
          <p:cNvPr id="215" name="Google Shape;215;ga4c11728b6_3_60"/>
          <p:cNvSpPr/>
          <p:nvPr/>
        </p:nvSpPr>
        <p:spPr>
          <a:xfrm>
            <a:off x="1504019" y="249780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3082089"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18" name="Google Shape;218;ga4c11728b6_3_60"/>
          <p:cNvSpPr/>
          <p:nvPr/>
        </p:nvSpPr>
        <p:spPr>
          <a:xfrm>
            <a:off x="3082089"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1" name="Google Shape;221;ga4c11728b6_3_60"/>
          <p:cNvSpPr/>
          <p:nvPr/>
        </p:nvSpPr>
        <p:spPr>
          <a:xfrm>
            <a:off x="4747431"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747431"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8" name="Google Shape;228;ga4c11728b6_3_60"/>
          <p:cNvCxnSpPr>
            <a:endCxn id="221" idx="1"/>
          </p:cNvCxnSpPr>
          <p:nvPr/>
        </p:nvCxnSpPr>
        <p:spPr>
          <a:xfrm>
            <a:off x="3850311" y="3035424"/>
            <a:ext cx="897120" cy="1156076"/>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563595" y="3997000"/>
            <a:ext cx="852139" cy="1193836"/>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484196" y="385946"/>
            <a:ext cx="11229354" cy="481579"/>
          </a:xfrm>
          <a:solidFill>
            <a:schemeClr val="accent3">
              <a:lumMod val="40000"/>
              <a:lumOff val="60000"/>
            </a:schemeClr>
          </a:solidFill>
        </p:spPr>
        <p:txBody>
          <a:bodyPr>
            <a:noAutofit/>
          </a:bodyPr>
          <a:lstStyle/>
          <a:p>
            <a:r>
              <a:rPr lang="en-US" sz="3200" dirty="0">
                <a:solidFill>
                  <a:schemeClr val="bg1"/>
                </a:solidFill>
              </a:rPr>
              <a:t>Insertion of Strings</a:t>
            </a:r>
            <a:endParaRPr lang="en-SG" sz="3200" dirty="0">
              <a:solidFill>
                <a:schemeClr val="bg1"/>
              </a:solidFill>
            </a:endParaRPr>
          </a:p>
        </p:txBody>
      </p:sp>
      <p:sp>
        <p:nvSpPr>
          <p:cNvPr id="28" name="Google Shape;249;ga4c11728b6_3_99"/>
          <p:cNvSpPr txBox="1"/>
          <p:nvPr/>
        </p:nvSpPr>
        <p:spPr>
          <a:xfrm>
            <a:off x="4011654" y="1366135"/>
            <a:ext cx="3956020" cy="585339"/>
          </a:xfrm>
          <a:prstGeom prst="rect">
            <a:avLst/>
          </a:prstGeom>
          <a:solidFill>
            <a:srgbClr val="434343"/>
          </a:solidFill>
          <a:ln>
            <a:noFill/>
          </a:ln>
        </p:spPr>
        <p:txBody>
          <a:bodyPr spcFirstLastPara="1" wrap="square" lIns="91425" tIns="91425" rIns="91425" bIns="91425" anchor="t" anchorCtr="0">
            <a:noAutofit/>
          </a:bodyPr>
          <a:lstStyle/>
          <a:p>
            <a:pPr algn="just"/>
            <a:r>
              <a:rPr lang="en-US" sz="1000" dirty="0">
                <a:solidFill>
                  <a:srgbClr val="FFFFFF"/>
                </a:solidFill>
                <a:latin typeface="Century Gothic"/>
                <a:ea typeface="Century Gothic"/>
                <a:cs typeface="Century Gothic"/>
                <a:sym typeface="Century Gothic"/>
              </a:rPr>
              <a:t>check whether the value of </a:t>
            </a:r>
            <a:r>
              <a:rPr lang="en-US" sz="1000" dirty="0" err="1">
                <a:solidFill>
                  <a:srgbClr val="FFFFFF"/>
                </a:solidFill>
                <a:latin typeface="Century Gothic"/>
                <a:ea typeface="Century Gothic"/>
                <a:cs typeface="Century Gothic"/>
                <a:sym typeface="Century Gothic"/>
              </a:rPr>
              <a:t>ch</a:t>
            </a:r>
            <a:r>
              <a:rPr lang="en-US" sz="1000" dirty="0">
                <a:solidFill>
                  <a:srgbClr val="FFFFFF"/>
                </a:solidFill>
                <a:latin typeface="Century Gothic"/>
                <a:ea typeface="Century Gothic"/>
                <a:cs typeface="Century Gothic"/>
                <a:sym typeface="Century Gothic"/>
              </a:rPr>
              <a:t> is present as key in the map or not. If yes, move temp to the next node pointed by the current node. If not, create a key-value pair in the map.</a:t>
            </a:r>
          </a:p>
          <a:p>
            <a:pPr marL="0" lvl="0" indent="0" algn="just" rtl="0">
              <a:spcBef>
                <a:spcPts val="0"/>
              </a:spcBef>
              <a:spcAft>
                <a:spcPts val="0"/>
              </a:spcAft>
              <a:buNone/>
            </a:pPr>
            <a:endParaRPr sz="1000" dirty="0">
              <a:solidFill>
                <a:srgbClr val="FFFFFF"/>
              </a:solidFill>
              <a:latin typeface="Century Gothic"/>
              <a:ea typeface="Century Gothic"/>
              <a:cs typeface="Century Gothic"/>
              <a:sym typeface="Century Gothic"/>
            </a:endParaRPr>
          </a:p>
        </p:txBody>
      </p:sp>
      <p:sp>
        <p:nvSpPr>
          <p:cNvPr id="22" name="Google Shape;220;ga4c11728b6_3_60"/>
          <p:cNvSpPr txBox="1"/>
          <p:nvPr/>
        </p:nvSpPr>
        <p:spPr>
          <a:xfrm>
            <a:off x="484513" y="1984315"/>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3" name="Google Shape;223;ga4c11728b6_3_60"/>
          <p:cNvSpPr/>
          <p:nvPr/>
        </p:nvSpPr>
        <p:spPr>
          <a:xfrm>
            <a:off x="6415734" y="4881259"/>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d  ,    } </a:t>
            </a:r>
            <a:endParaRPr sz="2000" dirty="0"/>
          </a:p>
        </p:txBody>
      </p:sp>
      <p:sp>
        <p:nvSpPr>
          <p:cNvPr id="24" name="Google Shape;226;ga4c11728b6_3_60"/>
          <p:cNvSpPr/>
          <p:nvPr/>
        </p:nvSpPr>
        <p:spPr>
          <a:xfrm>
            <a:off x="8397700" y="5962165"/>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5" name="Google Shape;223;ga4c11728b6_3_60"/>
          <p:cNvSpPr/>
          <p:nvPr/>
        </p:nvSpPr>
        <p:spPr>
          <a:xfrm>
            <a:off x="8397700" y="5173891"/>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cxnSp>
        <p:nvCxnSpPr>
          <p:cNvPr id="6" name="Straight Arrow Connector 5"/>
          <p:cNvCxnSpPr>
            <a:endCxn id="25" idx="1"/>
          </p:cNvCxnSpPr>
          <p:nvPr/>
        </p:nvCxnSpPr>
        <p:spPr>
          <a:xfrm>
            <a:off x="7333673" y="5173890"/>
            <a:ext cx="1064027" cy="394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Google Shape;226;ga4c11728b6_3_60"/>
          <p:cNvSpPr/>
          <p:nvPr/>
        </p:nvSpPr>
        <p:spPr>
          <a:xfrm>
            <a:off x="8397700" y="5960152"/>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true</a:t>
            </a:r>
            <a:endParaRPr sz="1900" dirty="0"/>
          </a:p>
        </p:txBody>
      </p:sp>
      <p:graphicFrame>
        <p:nvGraphicFramePr>
          <p:cNvPr id="3" name="Table 2"/>
          <p:cNvGraphicFramePr>
            <a:graphicFrameLocks noGrp="1"/>
          </p:cNvGraphicFramePr>
          <p:nvPr>
            <p:extLst>
              <p:ext uri="{D42A27DB-BD31-4B8C-83A1-F6EECF244321}">
                <p14:modId xmlns:p14="http://schemas.microsoft.com/office/powerpoint/2010/main" val="1842245350"/>
              </p:ext>
            </p:extLst>
          </p:nvPr>
        </p:nvGraphicFramePr>
        <p:xfrm>
          <a:off x="9108896" y="1217261"/>
          <a:ext cx="2604654" cy="722694"/>
        </p:xfrm>
        <a:graphic>
          <a:graphicData uri="http://schemas.openxmlformats.org/drawingml/2006/table">
            <a:tbl>
              <a:tblPr firstRow="1" bandRow="1">
                <a:tableStyleId>{E2E9DC92-5D49-4313-B4D9-36F42DDE3CA2}</a:tableStyleId>
              </a:tblPr>
              <a:tblGrid>
                <a:gridCol w="868218">
                  <a:extLst>
                    <a:ext uri="{9D8B030D-6E8A-4147-A177-3AD203B41FA5}">
                      <a16:colId xmlns:a16="http://schemas.microsoft.com/office/drawing/2014/main" val="1889365126"/>
                    </a:ext>
                  </a:extLst>
                </a:gridCol>
                <a:gridCol w="868218">
                  <a:extLst>
                    <a:ext uri="{9D8B030D-6E8A-4147-A177-3AD203B41FA5}">
                      <a16:colId xmlns:a16="http://schemas.microsoft.com/office/drawing/2014/main" val="3617660798"/>
                    </a:ext>
                  </a:extLst>
                </a:gridCol>
                <a:gridCol w="868218">
                  <a:extLst>
                    <a:ext uri="{9D8B030D-6E8A-4147-A177-3AD203B41FA5}">
                      <a16:colId xmlns:a16="http://schemas.microsoft.com/office/drawing/2014/main" val="548275960"/>
                    </a:ext>
                  </a:extLst>
                </a:gridCol>
              </a:tblGrid>
              <a:tr h="361347">
                <a:tc>
                  <a:txBody>
                    <a:bodyPr/>
                    <a:lstStyle/>
                    <a:p>
                      <a:r>
                        <a:rPr lang="en-SG" dirty="0"/>
                        <a:t>i</a:t>
                      </a:r>
                    </a:p>
                  </a:txBody>
                  <a:tcPr>
                    <a:solidFill>
                      <a:schemeClr val="bg1"/>
                    </a:solidFill>
                  </a:tcPr>
                </a:tc>
                <a:tc>
                  <a:txBody>
                    <a:bodyPr/>
                    <a:lstStyle/>
                    <a:p>
                      <a:r>
                        <a:rPr lang="en-SG" dirty="0">
                          <a:solidFill>
                            <a:schemeClr val="bg1"/>
                          </a:solidFill>
                        </a:rPr>
                        <a:t>0</a:t>
                      </a:r>
                    </a:p>
                  </a:txBody>
                  <a:tcPr>
                    <a:solidFill>
                      <a:schemeClr val="tx1">
                        <a:lumMod val="50000"/>
                        <a:lumOff val="50000"/>
                      </a:schemeClr>
                    </a:solidFill>
                  </a:tcPr>
                </a:tc>
                <a:tc>
                  <a:txBody>
                    <a:bodyPr/>
                    <a:lstStyle/>
                    <a:p>
                      <a:r>
                        <a:rPr lang="en-SG" dirty="0"/>
                        <a:t>1</a:t>
                      </a:r>
                    </a:p>
                  </a:txBody>
                  <a:tcPr>
                    <a:solidFill>
                      <a:schemeClr val="bg1"/>
                    </a:solidFill>
                  </a:tcPr>
                </a:tc>
                <a:extLst>
                  <a:ext uri="{0D108BD9-81ED-4DB2-BD59-A6C34878D82A}">
                    <a16:rowId xmlns:a16="http://schemas.microsoft.com/office/drawing/2014/main" val="4148478995"/>
                  </a:ext>
                </a:extLst>
              </a:tr>
              <a:tr h="361347">
                <a:tc>
                  <a:txBody>
                    <a:bodyPr/>
                    <a:lstStyle/>
                    <a:p>
                      <a:r>
                        <a:rPr lang="en-SG" dirty="0" err="1" smtClean="0"/>
                        <a:t>ch</a:t>
                      </a:r>
                      <a:r>
                        <a:rPr lang="en-SG" dirty="0" smtClean="0"/>
                        <a:t>=</a:t>
                      </a:r>
                      <a:r>
                        <a:rPr lang="en-SG" dirty="0" err="1" smtClean="0"/>
                        <a:t>str</a:t>
                      </a:r>
                      <a:r>
                        <a:rPr lang="en-SG" dirty="0" smtClean="0"/>
                        <a:t>[</a:t>
                      </a:r>
                      <a:r>
                        <a:rPr lang="en-SG" dirty="0" err="1" smtClean="0"/>
                        <a:t>i</a:t>
                      </a:r>
                      <a:r>
                        <a:rPr lang="en-SG" dirty="0" smtClean="0"/>
                        <a:t>]</a:t>
                      </a:r>
                      <a:endParaRPr lang="en-SG" dirty="0"/>
                    </a:p>
                  </a:txBody>
                  <a:tcPr>
                    <a:solidFill>
                      <a:schemeClr val="bg1"/>
                    </a:solidFill>
                  </a:tcPr>
                </a:tc>
                <a:tc>
                  <a:txBody>
                    <a:bodyPr/>
                    <a:lstStyle/>
                    <a:p>
                      <a:r>
                        <a:rPr lang="en-SG" dirty="0">
                          <a:solidFill>
                            <a:srgbClr val="0070C0"/>
                          </a:solidFill>
                        </a:rPr>
                        <a:t>t</a:t>
                      </a:r>
                    </a:p>
                  </a:txBody>
                  <a:tcPr>
                    <a:solidFill>
                      <a:schemeClr val="bg1"/>
                    </a:solidFill>
                  </a:tcPr>
                </a:tc>
                <a:tc>
                  <a:txBody>
                    <a:bodyPr/>
                    <a:lstStyle/>
                    <a:p>
                      <a:r>
                        <a:rPr lang="en-SG" dirty="0"/>
                        <a:t>o</a:t>
                      </a:r>
                    </a:p>
                  </a:txBody>
                  <a:tcPr>
                    <a:solidFill>
                      <a:schemeClr val="bg1"/>
                    </a:solidFill>
                  </a:tcPr>
                </a:tc>
                <a:extLst>
                  <a:ext uri="{0D108BD9-81ED-4DB2-BD59-A6C34878D82A}">
                    <a16:rowId xmlns:a16="http://schemas.microsoft.com/office/drawing/2014/main" val="3966623786"/>
                  </a:ext>
                </a:extLst>
              </a:tr>
            </a:tbl>
          </a:graphicData>
        </a:graphic>
      </p:graphicFrame>
      <p:cxnSp>
        <p:nvCxnSpPr>
          <p:cNvPr id="8" name="Straight Arrow Connector 7"/>
          <p:cNvCxnSpPr/>
          <p:nvPr/>
        </p:nvCxnSpPr>
        <p:spPr>
          <a:xfrm flipV="1">
            <a:off x="1283338" y="1984315"/>
            <a:ext cx="220631" cy="8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Google Shape;214;ga4c11728b6_3_60"/>
          <p:cNvSpPr/>
          <p:nvPr/>
        </p:nvSpPr>
        <p:spPr>
          <a:xfrm>
            <a:off x="1503969" y="1714207"/>
            <a:ext cx="1153277" cy="78359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US" sz="2000" dirty="0"/>
              <a:t>{ c  ,    }</a:t>
            </a:r>
            <a:endParaRPr lang="en-SG" sz="2000" dirty="0"/>
          </a:p>
          <a:p>
            <a:pPr algn="ctr"/>
            <a:r>
              <a:rPr lang="en-US" sz="2000" dirty="0"/>
              <a:t>{ t   ,    }</a:t>
            </a:r>
            <a:endParaRPr lang="en-SG" sz="2000" dirty="0"/>
          </a:p>
          <a:p>
            <a:pPr marL="0" lvl="0" indent="0" algn="ctr" rtl="0">
              <a:spcBef>
                <a:spcPts val="0"/>
              </a:spcBef>
              <a:spcAft>
                <a:spcPts val="0"/>
              </a:spcAft>
              <a:buNone/>
            </a:pPr>
            <a:r>
              <a:rPr lang="en-US" sz="2000" dirty="0"/>
              <a:t> </a:t>
            </a:r>
            <a:endParaRPr sz="2000" dirty="0"/>
          </a:p>
        </p:txBody>
      </p:sp>
      <p:sp>
        <p:nvSpPr>
          <p:cNvPr id="31" name="Google Shape;223;ga4c11728b6_3_60"/>
          <p:cNvSpPr/>
          <p:nvPr/>
        </p:nvSpPr>
        <p:spPr>
          <a:xfrm>
            <a:off x="1451589" y="3760204"/>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sp>
        <p:nvSpPr>
          <p:cNvPr id="32" name="Google Shape;226;ga4c11728b6_3_60"/>
          <p:cNvSpPr/>
          <p:nvPr/>
        </p:nvSpPr>
        <p:spPr>
          <a:xfrm>
            <a:off x="1451589" y="4546465"/>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35" name="Google Shape;220;ga4c11728b6_3_60"/>
          <p:cNvSpPr txBox="1"/>
          <p:nvPr/>
        </p:nvSpPr>
        <p:spPr>
          <a:xfrm>
            <a:off x="396741" y="3750769"/>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5" name="Straight Arrow Connector 4"/>
          <p:cNvCxnSpPr>
            <a:stCxn id="35" idx="3"/>
            <a:endCxn id="31" idx="1"/>
          </p:cNvCxnSpPr>
          <p:nvPr/>
        </p:nvCxnSpPr>
        <p:spPr>
          <a:xfrm>
            <a:off x="1195566" y="3972233"/>
            <a:ext cx="256023" cy="18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742232" y="2301302"/>
            <a:ext cx="576500" cy="147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18732" y="1984315"/>
            <a:ext cx="763357" cy="98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84196" y="888504"/>
            <a:ext cx="4251869" cy="307777"/>
          </a:xfrm>
          <a:prstGeom prst="rect">
            <a:avLst/>
          </a:prstGeom>
        </p:spPr>
        <p:txBody>
          <a:bodyPr wrap="square">
            <a:spAutoFit/>
          </a:bodyPr>
          <a:lstStyle/>
          <a:p>
            <a:pPr lvl="0" indent="0">
              <a:buClr>
                <a:schemeClr val="dk1"/>
              </a:buClr>
              <a:buSzPts val="1100"/>
              <a:buNone/>
            </a:pPr>
            <a:r>
              <a:rPr lang="en-US" dirty="0"/>
              <a:t>2. Now we will insert another word “</a:t>
            </a:r>
            <a:r>
              <a:rPr lang="en-US" b="1" dirty="0"/>
              <a:t>to</a:t>
            </a:r>
            <a:r>
              <a:rPr lang="en-US" dirty="0"/>
              <a:t>” into this </a:t>
            </a:r>
            <a:r>
              <a:rPr lang="en-US" dirty="0" err="1"/>
              <a:t>trie</a:t>
            </a:r>
            <a:r>
              <a:rPr lang="en-US" dirty="0"/>
              <a:t>. </a:t>
            </a:r>
          </a:p>
        </p:txBody>
      </p:sp>
    </p:spTree>
    <p:extLst>
      <p:ext uri="{BB962C8B-B14F-4D97-AF65-F5344CB8AC3E}">
        <p14:creationId xmlns:p14="http://schemas.microsoft.com/office/powerpoint/2010/main" val="428013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14"/>
                                        </p:tgtEl>
                                        <p:attrNameLst>
                                          <p:attrName>style.visibility</p:attrName>
                                        </p:attrNameLst>
                                      </p:cBhvr>
                                      <p:to>
                                        <p:strVal val="hidden"/>
                                      </p:to>
                                    </p:set>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2" grpId="0" animBg="1"/>
      <p:bldP spid="30" grpId="0" animBg="1"/>
      <p:bldP spid="31" grpId="0" animBg="1"/>
      <p:bldP spid="32"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ga4c11728b6_3_60"/>
          <p:cNvSpPr txBox="1"/>
          <p:nvPr/>
        </p:nvSpPr>
        <p:spPr>
          <a:xfrm>
            <a:off x="1742232" y="1217261"/>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503969" y="171720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US" sz="2000" dirty="0"/>
              <a:t>{ c  ,    }</a:t>
            </a:r>
            <a:endParaRPr lang="en-SG" sz="2000" dirty="0"/>
          </a:p>
          <a:p>
            <a:pPr marL="0" lvl="0" indent="0" algn="ctr" rtl="0">
              <a:spcBef>
                <a:spcPts val="0"/>
              </a:spcBef>
              <a:spcAft>
                <a:spcPts val="0"/>
              </a:spcAft>
              <a:buNone/>
            </a:pPr>
            <a:r>
              <a:rPr lang="en-US" sz="2000" dirty="0"/>
              <a:t> </a:t>
            </a:r>
            <a:endParaRPr sz="2000" dirty="0"/>
          </a:p>
        </p:txBody>
      </p:sp>
      <p:sp>
        <p:nvSpPr>
          <p:cNvPr id="215" name="Google Shape;215;ga4c11728b6_3_60"/>
          <p:cNvSpPr/>
          <p:nvPr/>
        </p:nvSpPr>
        <p:spPr>
          <a:xfrm>
            <a:off x="1504019" y="249780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3082089"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18" name="Google Shape;218;ga4c11728b6_3_60"/>
          <p:cNvSpPr/>
          <p:nvPr/>
        </p:nvSpPr>
        <p:spPr>
          <a:xfrm>
            <a:off x="3082089"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1" name="Google Shape;221;ga4c11728b6_3_60"/>
          <p:cNvSpPr/>
          <p:nvPr/>
        </p:nvSpPr>
        <p:spPr>
          <a:xfrm>
            <a:off x="4747431"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747431"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8" name="Google Shape;228;ga4c11728b6_3_60"/>
          <p:cNvCxnSpPr>
            <a:endCxn id="221" idx="1"/>
          </p:cNvCxnSpPr>
          <p:nvPr/>
        </p:nvCxnSpPr>
        <p:spPr>
          <a:xfrm>
            <a:off x="3850311" y="3035424"/>
            <a:ext cx="897120" cy="1156076"/>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563595" y="3997000"/>
            <a:ext cx="852139" cy="1193836"/>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484196" y="489528"/>
            <a:ext cx="11229354" cy="617710"/>
          </a:xfrm>
          <a:solidFill>
            <a:schemeClr val="accent3">
              <a:lumMod val="40000"/>
              <a:lumOff val="60000"/>
            </a:schemeClr>
          </a:solidFill>
        </p:spPr>
        <p:txBody>
          <a:bodyPr>
            <a:noAutofit/>
          </a:bodyPr>
          <a:lstStyle/>
          <a:p>
            <a:r>
              <a:rPr lang="en-US" sz="3200" dirty="0">
                <a:solidFill>
                  <a:schemeClr val="bg1"/>
                </a:solidFill>
              </a:rPr>
              <a:t>Insertion of Strings</a:t>
            </a:r>
            <a:endParaRPr lang="en-SG" sz="3200" dirty="0">
              <a:solidFill>
                <a:schemeClr val="bg1"/>
              </a:solidFill>
            </a:endParaRPr>
          </a:p>
        </p:txBody>
      </p:sp>
      <p:sp>
        <p:nvSpPr>
          <p:cNvPr id="28" name="Google Shape;249;ga4c11728b6_3_99"/>
          <p:cNvSpPr txBox="1"/>
          <p:nvPr/>
        </p:nvSpPr>
        <p:spPr>
          <a:xfrm>
            <a:off x="3082089" y="1261662"/>
            <a:ext cx="3956020" cy="585339"/>
          </a:xfrm>
          <a:prstGeom prst="rect">
            <a:avLst/>
          </a:prstGeom>
          <a:solidFill>
            <a:srgbClr val="434343"/>
          </a:solidFill>
          <a:ln>
            <a:noFill/>
          </a:ln>
        </p:spPr>
        <p:txBody>
          <a:bodyPr spcFirstLastPara="1" wrap="square" lIns="91425" tIns="91425" rIns="91425" bIns="91425" anchor="t" anchorCtr="0">
            <a:noAutofit/>
          </a:bodyPr>
          <a:lstStyle/>
          <a:p>
            <a:pPr algn="just"/>
            <a:r>
              <a:rPr lang="en-US" sz="1000" dirty="0">
                <a:solidFill>
                  <a:srgbClr val="FFFFFF"/>
                </a:solidFill>
                <a:latin typeface="Century Gothic"/>
                <a:ea typeface="Century Gothic"/>
                <a:cs typeface="Century Gothic"/>
                <a:sym typeface="Century Gothic"/>
              </a:rPr>
              <a:t>check whether the value of </a:t>
            </a:r>
            <a:r>
              <a:rPr lang="en-US" sz="1000" dirty="0" err="1">
                <a:solidFill>
                  <a:srgbClr val="FFFFFF"/>
                </a:solidFill>
                <a:latin typeface="Century Gothic"/>
                <a:ea typeface="Century Gothic"/>
                <a:cs typeface="Century Gothic"/>
                <a:sym typeface="Century Gothic"/>
              </a:rPr>
              <a:t>ch</a:t>
            </a:r>
            <a:r>
              <a:rPr lang="en-US" sz="1000" dirty="0">
                <a:solidFill>
                  <a:srgbClr val="FFFFFF"/>
                </a:solidFill>
                <a:latin typeface="Century Gothic"/>
                <a:ea typeface="Century Gothic"/>
                <a:cs typeface="Century Gothic"/>
                <a:sym typeface="Century Gothic"/>
              </a:rPr>
              <a:t> is present as key in the map or not. If yes, move temp to the next node pointed by the current node. If not, create a key-value pair in the map.</a:t>
            </a:r>
          </a:p>
          <a:p>
            <a:pPr marL="0" lvl="0" indent="0" algn="just" rtl="0">
              <a:spcBef>
                <a:spcPts val="0"/>
              </a:spcBef>
              <a:spcAft>
                <a:spcPts val="0"/>
              </a:spcAft>
              <a:buNone/>
            </a:pPr>
            <a:endParaRPr sz="1000" dirty="0">
              <a:solidFill>
                <a:srgbClr val="FFFFFF"/>
              </a:solidFill>
              <a:latin typeface="Century Gothic"/>
              <a:ea typeface="Century Gothic"/>
              <a:cs typeface="Century Gothic"/>
              <a:sym typeface="Century Gothic"/>
            </a:endParaRPr>
          </a:p>
        </p:txBody>
      </p:sp>
      <p:sp>
        <p:nvSpPr>
          <p:cNvPr id="22" name="Google Shape;220;ga4c11728b6_3_60"/>
          <p:cNvSpPr txBox="1"/>
          <p:nvPr/>
        </p:nvSpPr>
        <p:spPr>
          <a:xfrm>
            <a:off x="434785" y="2869303"/>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3" name="Google Shape;223;ga4c11728b6_3_60"/>
          <p:cNvSpPr/>
          <p:nvPr/>
        </p:nvSpPr>
        <p:spPr>
          <a:xfrm>
            <a:off x="6415734" y="4881259"/>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d  ,    } </a:t>
            </a:r>
            <a:endParaRPr sz="2000" dirty="0"/>
          </a:p>
        </p:txBody>
      </p:sp>
      <p:sp>
        <p:nvSpPr>
          <p:cNvPr id="24" name="Google Shape;226;ga4c11728b6_3_60"/>
          <p:cNvSpPr/>
          <p:nvPr/>
        </p:nvSpPr>
        <p:spPr>
          <a:xfrm>
            <a:off x="8397700" y="5962165"/>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5" name="Google Shape;223;ga4c11728b6_3_60"/>
          <p:cNvSpPr/>
          <p:nvPr/>
        </p:nvSpPr>
        <p:spPr>
          <a:xfrm>
            <a:off x="8397700" y="5173891"/>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cxnSp>
        <p:nvCxnSpPr>
          <p:cNvPr id="6" name="Straight Arrow Connector 5"/>
          <p:cNvCxnSpPr>
            <a:endCxn id="25" idx="1"/>
          </p:cNvCxnSpPr>
          <p:nvPr/>
        </p:nvCxnSpPr>
        <p:spPr>
          <a:xfrm>
            <a:off x="7333673" y="5173890"/>
            <a:ext cx="1064027" cy="394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Google Shape;226;ga4c11728b6_3_60"/>
          <p:cNvSpPr/>
          <p:nvPr/>
        </p:nvSpPr>
        <p:spPr>
          <a:xfrm>
            <a:off x="8397700" y="5960152"/>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true</a:t>
            </a:r>
            <a:endParaRPr sz="1900" dirty="0"/>
          </a:p>
        </p:txBody>
      </p:sp>
      <p:graphicFrame>
        <p:nvGraphicFramePr>
          <p:cNvPr id="3" name="Table 2"/>
          <p:cNvGraphicFramePr>
            <a:graphicFrameLocks noGrp="1"/>
          </p:cNvGraphicFramePr>
          <p:nvPr>
            <p:extLst>
              <p:ext uri="{D42A27DB-BD31-4B8C-83A1-F6EECF244321}">
                <p14:modId xmlns:p14="http://schemas.microsoft.com/office/powerpoint/2010/main" val="1241422923"/>
              </p:ext>
            </p:extLst>
          </p:nvPr>
        </p:nvGraphicFramePr>
        <p:xfrm>
          <a:off x="9014690" y="1217261"/>
          <a:ext cx="2698860" cy="722694"/>
        </p:xfrm>
        <a:graphic>
          <a:graphicData uri="http://schemas.openxmlformats.org/drawingml/2006/table">
            <a:tbl>
              <a:tblPr firstRow="1" bandRow="1">
                <a:tableStyleId>{E2E9DC92-5D49-4313-B4D9-36F42DDE3CA2}</a:tableStyleId>
              </a:tblPr>
              <a:tblGrid>
                <a:gridCol w="899620">
                  <a:extLst>
                    <a:ext uri="{9D8B030D-6E8A-4147-A177-3AD203B41FA5}">
                      <a16:colId xmlns:a16="http://schemas.microsoft.com/office/drawing/2014/main" val="1889365126"/>
                    </a:ext>
                  </a:extLst>
                </a:gridCol>
                <a:gridCol w="899620">
                  <a:extLst>
                    <a:ext uri="{9D8B030D-6E8A-4147-A177-3AD203B41FA5}">
                      <a16:colId xmlns:a16="http://schemas.microsoft.com/office/drawing/2014/main" val="3617660798"/>
                    </a:ext>
                  </a:extLst>
                </a:gridCol>
                <a:gridCol w="899620">
                  <a:extLst>
                    <a:ext uri="{9D8B030D-6E8A-4147-A177-3AD203B41FA5}">
                      <a16:colId xmlns:a16="http://schemas.microsoft.com/office/drawing/2014/main" val="548275960"/>
                    </a:ext>
                  </a:extLst>
                </a:gridCol>
              </a:tblGrid>
              <a:tr h="361347">
                <a:tc>
                  <a:txBody>
                    <a:bodyPr/>
                    <a:lstStyle/>
                    <a:p>
                      <a:r>
                        <a:rPr lang="en-SG" dirty="0"/>
                        <a:t>i</a:t>
                      </a:r>
                    </a:p>
                  </a:txBody>
                  <a:tcPr>
                    <a:solidFill>
                      <a:schemeClr val="bg1"/>
                    </a:solidFill>
                  </a:tcPr>
                </a:tc>
                <a:tc>
                  <a:txBody>
                    <a:bodyPr/>
                    <a:lstStyle/>
                    <a:p>
                      <a:r>
                        <a:rPr lang="en-SG" dirty="0">
                          <a:solidFill>
                            <a:schemeClr val="tx1"/>
                          </a:solidFill>
                        </a:rPr>
                        <a:t>0</a:t>
                      </a:r>
                    </a:p>
                  </a:txBody>
                  <a:tcPr>
                    <a:solidFill>
                      <a:schemeClr val="tx2">
                        <a:lumMod val="90000"/>
                      </a:schemeClr>
                    </a:solidFill>
                  </a:tcPr>
                </a:tc>
                <a:tc>
                  <a:txBody>
                    <a:bodyPr/>
                    <a:lstStyle/>
                    <a:p>
                      <a:r>
                        <a:rPr lang="en-SG" dirty="0">
                          <a:solidFill>
                            <a:schemeClr val="bg1"/>
                          </a:solidFill>
                        </a:rPr>
                        <a:t>1</a:t>
                      </a:r>
                    </a:p>
                  </a:txBody>
                  <a:tcPr>
                    <a:solidFill>
                      <a:schemeClr val="tx1">
                        <a:lumMod val="50000"/>
                        <a:lumOff val="50000"/>
                      </a:schemeClr>
                    </a:solidFill>
                  </a:tcPr>
                </a:tc>
                <a:extLst>
                  <a:ext uri="{0D108BD9-81ED-4DB2-BD59-A6C34878D82A}">
                    <a16:rowId xmlns:a16="http://schemas.microsoft.com/office/drawing/2014/main" val="4148478995"/>
                  </a:ext>
                </a:extLst>
              </a:tr>
              <a:tr h="361347">
                <a:tc>
                  <a:txBody>
                    <a:bodyPr/>
                    <a:lstStyle/>
                    <a:p>
                      <a:r>
                        <a:rPr lang="en-SG" dirty="0" err="1" smtClean="0"/>
                        <a:t>ch</a:t>
                      </a:r>
                      <a:r>
                        <a:rPr lang="en-SG" dirty="0" smtClean="0"/>
                        <a:t>=</a:t>
                      </a:r>
                      <a:r>
                        <a:rPr lang="en-SG" dirty="0" err="1" smtClean="0"/>
                        <a:t>str</a:t>
                      </a:r>
                      <a:r>
                        <a:rPr lang="en-SG" dirty="0" smtClean="0"/>
                        <a:t>[</a:t>
                      </a:r>
                      <a:r>
                        <a:rPr lang="en-SG" dirty="0" err="1" smtClean="0"/>
                        <a:t>i</a:t>
                      </a:r>
                      <a:r>
                        <a:rPr lang="en-SG" dirty="0"/>
                        <a:t>]</a:t>
                      </a:r>
                    </a:p>
                  </a:txBody>
                  <a:tcPr>
                    <a:solidFill>
                      <a:schemeClr val="bg1"/>
                    </a:solidFill>
                  </a:tcPr>
                </a:tc>
                <a:tc>
                  <a:txBody>
                    <a:bodyPr/>
                    <a:lstStyle/>
                    <a:p>
                      <a:r>
                        <a:rPr lang="en-SG" dirty="0">
                          <a:solidFill>
                            <a:schemeClr val="tx1"/>
                          </a:solidFill>
                        </a:rPr>
                        <a:t>t</a:t>
                      </a:r>
                    </a:p>
                  </a:txBody>
                  <a:tcPr>
                    <a:solidFill>
                      <a:schemeClr val="bg1"/>
                    </a:solidFill>
                  </a:tcPr>
                </a:tc>
                <a:tc>
                  <a:txBody>
                    <a:bodyPr/>
                    <a:lstStyle/>
                    <a:p>
                      <a:r>
                        <a:rPr lang="en-SG" dirty="0">
                          <a:solidFill>
                            <a:srgbClr val="0070C0"/>
                          </a:solidFill>
                        </a:rPr>
                        <a:t>o</a:t>
                      </a:r>
                    </a:p>
                  </a:txBody>
                  <a:tcPr>
                    <a:solidFill>
                      <a:schemeClr val="bg1"/>
                    </a:solidFill>
                  </a:tcPr>
                </a:tc>
                <a:extLst>
                  <a:ext uri="{0D108BD9-81ED-4DB2-BD59-A6C34878D82A}">
                    <a16:rowId xmlns:a16="http://schemas.microsoft.com/office/drawing/2014/main" val="3966623786"/>
                  </a:ext>
                </a:extLst>
              </a:tr>
            </a:tbl>
          </a:graphicData>
        </a:graphic>
      </p:graphicFrame>
      <p:sp>
        <p:nvSpPr>
          <p:cNvPr id="30" name="Google Shape;214;ga4c11728b6_3_60"/>
          <p:cNvSpPr/>
          <p:nvPr/>
        </p:nvSpPr>
        <p:spPr>
          <a:xfrm>
            <a:off x="1503969" y="1714207"/>
            <a:ext cx="1153277" cy="78359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US" sz="2000" dirty="0"/>
              <a:t>{ c  ,    }</a:t>
            </a:r>
            <a:endParaRPr lang="en-SG" sz="2000" dirty="0"/>
          </a:p>
          <a:p>
            <a:pPr algn="ctr"/>
            <a:r>
              <a:rPr lang="en-US" sz="2000" dirty="0"/>
              <a:t>{ t   ,    }</a:t>
            </a:r>
            <a:endParaRPr lang="en-SG" sz="2000" dirty="0"/>
          </a:p>
          <a:p>
            <a:pPr marL="0" lvl="0" indent="0" algn="ctr" rtl="0">
              <a:spcBef>
                <a:spcPts val="0"/>
              </a:spcBef>
              <a:spcAft>
                <a:spcPts val="0"/>
              </a:spcAft>
              <a:buNone/>
            </a:pPr>
            <a:r>
              <a:rPr lang="en-US" sz="2000" dirty="0"/>
              <a:t> </a:t>
            </a:r>
            <a:endParaRPr sz="2000" dirty="0"/>
          </a:p>
        </p:txBody>
      </p:sp>
      <p:sp>
        <p:nvSpPr>
          <p:cNvPr id="31" name="Google Shape;223;ga4c11728b6_3_60"/>
          <p:cNvSpPr/>
          <p:nvPr/>
        </p:nvSpPr>
        <p:spPr>
          <a:xfrm>
            <a:off x="1195566" y="3486471"/>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sp>
        <p:nvSpPr>
          <p:cNvPr id="32" name="Google Shape;226;ga4c11728b6_3_60"/>
          <p:cNvSpPr/>
          <p:nvPr/>
        </p:nvSpPr>
        <p:spPr>
          <a:xfrm>
            <a:off x="1195566" y="4272732"/>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33" name="Google Shape;223;ga4c11728b6_3_60"/>
          <p:cNvSpPr/>
          <p:nvPr/>
        </p:nvSpPr>
        <p:spPr>
          <a:xfrm>
            <a:off x="1195566" y="5173891"/>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sp>
        <p:nvSpPr>
          <p:cNvPr id="34" name="Google Shape;226;ga4c11728b6_3_60"/>
          <p:cNvSpPr/>
          <p:nvPr/>
        </p:nvSpPr>
        <p:spPr>
          <a:xfrm>
            <a:off x="1195566" y="5960152"/>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SG" sz="1900" dirty="0"/>
              <a:t>false</a:t>
            </a:r>
          </a:p>
        </p:txBody>
      </p:sp>
      <p:sp>
        <p:nvSpPr>
          <p:cNvPr id="37" name="Google Shape;223;ga4c11728b6_3_60"/>
          <p:cNvSpPr/>
          <p:nvPr/>
        </p:nvSpPr>
        <p:spPr>
          <a:xfrm>
            <a:off x="1195566" y="3488654"/>
            <a:ext cx="1315102" cy="7882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o  ,    } </a:t>
            </a:r>
            <a:endParaRPr sz="2000" dirty="0"/>
          </a:p>
        </p:txBody>
      </p:sp>
      <p:cxnSp>
        <p:nvCxnSpPr>
          <p:cNvPr id="10" name="Straight Arrow Connector 9"/>
          <p:cNvCxnSpPr>
            <a:stCxn id="22" idx="2"/>
          </p:cNvCxnSpPr>
          <p:nvPr/>
        </p:nvCxnSpPr>
        <p:spPr>
          <a:xfrm>
            <a:off x="834198" y="3312231"/>
            <a:ext cx="361368" cy="39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503969" y="3775188"/>
            <a:ext cx="576638" cy="139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Google Shape;220;ga4c11728b6_3_60"/>
          <p:cNvSpPr txBox="1"/>
          <p:nvPr/>
        </p:nvSpPr>
        <p:spPr>
          <a:xfrm>
            <a:off x="3099142" y="5340095"/>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15" name="Straight Arrow Connector 14"/>
          <p:cNvCxnSpPr>
            <a:endCxn id="33" idx="3"/>
          </p:cNvCxnSpPr>
          <p:nvPr/>
        </p:nvCxnSpPr>
        <p:spPr>
          <a:xfrm flipH="1" flipV="1">
            <a:off x="2510668" y="5568028"/>
            <a:ext cx="621464" cy="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742232" y="2301302"/>
            <a:ext cx="576500" cy="118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18732" y="1967345"/>
            <a:ext cx="780410" cy="1068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Google Shape;226;ga4c11728b6_3_60"/>
          <p:cNvSpPr/>
          <p:nvPr/>
        </p:nvSpPr>
        <p:spPr>
          <a:xfrm>
            <a:off x="1195566" y="5957968"/>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SG" sz="1900" dirty="0"/>
              <a:t>true</a:t>
            </a:r>
          </a:p>
        </p:txBody>
      </p:sp>
    </p:spTree>
    <p:extLst>
      <p:ext uri="{BB962C8B-B14F-4D97-AF65-F5344CB8AC3E}">
        <p14:creationId xmlns:p14="http://schemas.microsoft.com/office/powerpoint/2010/main" val="271380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31"/>
                                        </p:tgtEl>
                                        <p:attrNameLst>
                                          <p:attrName>style.visibility</p:attrName>
                                        </p:attrNameLst>
                                      </p:cBhvr>
                                      <p:to>
                                        <p:strVal val="hidden"/>
                                      </p:to>
                                    </p:set>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3" grpId="0" animBg="1"/>
      <p:bldP spid="34" grpId="0" animBg="1"/>
      <p:bldP spid="37" grpId="0" animBg="1"/>
      <p:bldP spid="41"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a4c11728b6_2_40"/>
          <p:cNvSpPr txBox="1">
            <a:spLocks noGrp="1"/>
          </p:cNvSpPr>
          <p:nvPr>
            <p:ph type="title"/>
          </p:nvPr>
        </p:nvSpPr>
        <p:spPr>
          <a:xfrm>
            <a:off x="643250" y="642594"/>
            <a:ext cx="11040750" cy="733624"/>
          </a:xfrm>
          <a:prstGeom prst="rect">
            <a:avLst/>
          </a:prstGeom>
          <a:solidFill>
            <a:schemeClr val="accent5">
              <a:lumMod val="75000"/>
            </a:schemeClr>
          </a:solidFill>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1"/>
                </a:solidFill>
              </a:rPr>
              <a:t>Searching of Strings</a:t>
            </a:r>
            <a:endParaRPr dirty="0">
              <a:solidFill>
                <a:schemeClr val="bg1"/>
              </a:solidFill>
            </a:endParaRPr>
          </a:p>
        </p:txBody>
      </p:sp>
      <p:sp>
        <p:nvSpPr>
          <p:cNvPr id="153" name="Google Shape;153;ga4c11728b6_2_40"/>
          <p:cNvSpPr txBox="1">
            <a:spLocks noGrp="1"/>
          </p:cNvSpPr>
          <p:nvPr>
            <p:ph type="body" idx="1"/>
          </p:nvPr>
        </p:nvSpPr>
        <p:spPr>
          <a:xfrm>
            <a:off x="643250" y="2103125"/>
            <a:ext cx="10893900" cy="38496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1. Again we have to declare a node pointer “temp” locally and assign the location of root node to temp.</a:t>
            </a:r>
            <a:endParaRPr dirty="0"/>
          </a:p>
        </p:txBody>
      </p:sp>
      <p:sp>
        <p:nvSpPr>
          <p:cNvPr id="154" name="Google Shape;154;ga4c11728b6_2_40"/>
          <p:cNvSpPr/>
          <p:nvPr/>
        </p:nvSpPr>
        <p:spPr>
          <a:xfrm>
            <a:off x="5732300" y="2977750"/>
            <a:ext cx="2479500" cy="188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a:t>          {    ,    } </a:t>
            </a:r>
            <a:endParaRPr sz="2000"/>
          </a:p>
        </p:txBody>
      </p:sp>
      <p:sp>
        <p:nvSpPr>
          <p:cNvPr id="155" name="Google Shape;155;ga4c11728b6_2_40"/>
          <p:cNvSpPr/>
          <p:nvPr/>
        </p:nvSpPr>
        <p:spPr>
          <a:xfrm>
            <a:off x="5732300" y="4118950"/>
            <a:ext cx="2479500" cy="7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1900"/>
              <a:t>false</a:t>
            </a:r>
            <a:endParaRPr sz="1900"/>
          </a:p>
        </p:txBody>
      </p:sp>
      <p:sp>
        <p:nvSpPr>
          <p:cNvPr id="156" name="Google Shape;156;ga4c11728b6_2_40"/>
          <p:cNvSpPr txBox="1"/>
          <p:nvPr/>
        </p:nvSpPr>
        <p:spPr>
          <a:xfrm>
            <a:off x="2479675" y="4279900"/>
            <a:ext cx="14733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157" name="Google Shape;157;ga4c11728b6_2_40"/>
          <p:cNvSpPr txBox="1"/>
          <p:nvPr/>
        </p:nvSpPr>
        <p:spPr>
          <a:xfrm>
            <a:off x="1597775" y="3133300"/>
            <a:ext cx="20334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158" name="Google Shape;158;ga4c11728b6_2_40"/>
          <p:cNvSpPr txBox="1"/>
          <p:nvPr/>
        </p:nvSpPr>
        <p:spPr>
          <a:xfrm>
            <a:off x="6378200" y="5236250"/>
            <a:ext cx="11877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cxnSp>
        <p:nvCxnSpPr>
          <p:cNvPr id="159" name="Google Shape;159;ga4c11728b6_2_40"/>
          <p:cNvCxnSpPr>
            <a:stCxn id="156" idx="3"/>
            <a:endCxn id="154" idx="1"/>
          </p:cNvCxnSpPr>
          <p:nvPr/>
        </p:nvCxnSpPr>
        <p:spPr>
          <a:xfrm rot="10800000" flipH="1">
            <a:off x="3952975" y="3921850"/>
            <a:ext cx="1779300" cy="570600"/>
          </a:xfrm>
          <a:prstGeom prst="straightConnector1">
            <a:avLst/>
          </a:prstGeom>
          <a:noFill/>
          <a:ln w="9525" cap="flat" cmpd="sng">
            <a:solidFill>
              <a:schemeClr val="dk2"/>
            </a:solidFill>
            <a:prstDash val="solid"/>
            <a:round/>
            <a:headEnd type="none" w="med" len="med"/>
            <a:tailEnd type="triangle" w="med" len="med"/>
          </a:ln>
        </p:spPr>
      </p:cxnSp>
      <p:sp>
        <p:nvSpPr>
          <p:cNvPr id="160" name="Google Shape;160;ga4c11728b6_2_40"/>
          <p:cNvSpPr txBox="1"/>
          <p:nvPr/>
        </p:nvSpPr>
        <p:spPr>
          <a:xfrm>
            <a:off x="1182775" y="2770175"/>
            <a:ext cx="2147700" cy="425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entury Gothic"/>
                <a:ea typeface="Century Gothic"/>
                <a:cs typeface="Century Gothic"/>
                <a:sym typeface="Century Gothic"/>
              </a:rPr>
              <a:t>temp = &amp;root;</a:t>
            </a:r>
            <a:endParaRPr>
              <a:latin typeface="Century Gothic"/>
              <a:ea typeface="Century Gothic"/>
              <a:cs typeface="Century Gothic"/>
              <a:sym typeface="Century Gothic"/>
            </a:endParaRPr>
          </a:p>
        </p:txBody>
      </p:sp>
    </p:spTree>
    <p:extLst>
      <p:ext uri="{BB962C8B-B14F-4D97-AF65-F5344CB8AC3E}">
        <p14:creationId xmlns:p14="http://schemas.microsoft.com/office/powerpoint/2010/main" val="39088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a4c11728b6_3_99"/>
          <p:cNvSpPr txBox="1">
            <a:spLocks noGrp="1"/>
          </p:cNvSpPr>
          <p:nvPr>
            <p:ph type="title"/>
          </p:nvPr>
        </p:nvSpPr>
        <p:spPr>
          <a:xfrm>
            <a:off x="643250" y="538850"/>
            <a:ext cx="10987200" cy="664800"/>
          </a:xfrm>
          <a:prstGeom prst="rect">
            <a:avLst/>
          </a:prstGeom>
          <a:solidFill>
            <a:schemeClr val="accent5"/>
          </a:solidFill>
        </p:spPr>
        <p:txBody>
          <a:bodyPr spcFirstLastPara="1" wrap="square" lIns="91425" tIns="45700" rIns="91425" bIns="45700" anchor="ctr" anchorCtr="0">
            <a:noAutofit/>
          </a:bodyPr>
          <a:lstStyle/>
          <a:p>
            <a:pPr marL="0" lvl="0" indent="0" algn="l" rtl="0">
              <a:spcBef>
                <a:spcPts val="0"/>
              </a:spcBef>
              <a:spcAft>
                <a:spcPts val="0"/>
              </a:spcAft>
              <a:buNone/>
            </a:pPr>
            <a:r>
              <a:rPr lang="en-US" sz="3300" dirty="0">
                <a:solidFill>
                  <a:srgbClr val="FFFFFF"/>
                </a:solidFill>
              </a:rPr>
              <a:t>Searching of Strings</a:t>
            </a:r>
            <a:endParaRPr sz="3300" dirty="0">
              <a:solidFill>
                <a:srgbClr val="FFFFFF"/>
              </a:solidFill>
            </a:endParaRPr>
          </a:p>
        </p:txBody>
      </p:sp>
      <p:sp>
        <p:nvSpPr>
          <p:cNvPr id="237" name="Google Shape;237;ga4c11728b6_3_99"/>
          <p:cNvSpPr txBox="1">
            <a:spLocks noGrp="1"/>
          </p:cNvSpPr>
          <p:nvPr>
            <p:ph type="body" idx="1"/>
          </p:nvPr>
        </p:nvSpPr>
        <p:spPr>
          <a:xfrm>
            <a:off x="643250" y="1317650"/>
            <a:ext cx="10893900" cy="46350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will search the word “car” in this </a:t>
            </a:r>
            <a:r>
              <a:rPr lang="en-US" dirty="0" err="1"/>
              <a:t>trie</a:t>
            </a:r>
            <a:r>
              <a:rPr lang="en-US" dirty="0"/>
              <a:t>.</a:t>
            </a:r>
            <a:endParaRPr dirty="0"/>
          </a:p>
        </p:txBody>
      </p:sp>
      <p:sp>
        <p:nvSpPr>
          <p:cNvPr id="240" name="Google Shape;240;ga4c11728b6_3_99"/>
          <p:cNvSpPr txBox="1"/>
          <p:nvPr/>
        </p:nvSpPr>
        <p:spPr>
          <a:xfrm>
            <a:off x="1504400" y="3190450"/>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41" name="Google Shape;241;ga4c11728b6_3_99"/>
          <p:cNvSpPr txBox="1"/>
          <p:nvPr/>
        </p:nvSpPr>
        <p:spPr>
          <a:xfrm>
            <a:off x="3525175" y="4196650"/>
            <a:ext cx="9024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graphicFrame>
        <p:nvGraphicFramePr>
          <p:cNvPr id="243" name="Google Shape;243;ga4c11728b6_3_99"/>
          <p:cNvGraphicFramePr/>
          <p:nvPr>
            <p:extLst>
              <p:ext uri="{D42A27DB-BD31-4B8C-83A1-F6EECF244321}">
                <p14:modId xmlns:p14="http://schemas.microsoft.com/office/powerpoint/2010/main" val="1354516237"/>
              </p:ext>
            </p:extLst>
          </p:nvPr>
        </p:nvGraphicFramePr>
        <p:xfrm>
          <a:off x="7125673" y="1415350"/>
          <a:ext cx="4411464" cy="792420"/>
        </p:xfrm>
        <a:graphic>
          <a:graphicData uri="http://schemas.openxmlformats.org/drawingml/2006/table">
            <a:tbl>
              <a:tblPr>
                <a:noFill/>
                <a:tableStyleId>{E2E9DC92-5D49-4313-B4D9-36F42DDE3CA2}</a:tableStyleId>
              </a:tblPr>
              <a:tblGrid>
                <a:gridCol w="1102866">
                  <a:extLst>
                    <a:ext uri="{9D8B030D-6E8A-4147-A177-3AD203B41FA5}">
                      <a16:colId xmlns:a16="http://schemas.microsoft.com/office/drawing/2014/main" val="20000"/>
                    </a:ext>
                  </a:extLst>
                </a:gridCol>
                <a:gridCol w="1102866">
                  <a:extLst>
                    <a:ext uri="{9D8B030D-6E8A-4147-A177-3AD203B41FA5}">
                      <a16:colId xmlns:a16="http://schemas.microsoft.com/office/drawing/2014/main" val="20001"/>
                    </a:ext>
                  </a:extLst>
                </a:gridCol>
                <a:gridCol w="1102866">
                  <a:extLst>
                    <a:ext uri="{9D8B030D-6E8A-4147-A177-3AD203B41FA5}">
                      <a16:colId xmlns:a16="http://schemas.microsoft.com/office/drawing/2014/main" val="20002"/>
                    </a:ext>
                  </a:extLst>
                </a:gridCol>
                <a:gridCol w="1102866">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b="1"/>
                        <a:t>i</a:t>
                      </a:r>
                      <a:endParaRPr b="1"/>
                    </a:p>
                  </a:txBody>
                  <a:tcPr marL="91425" marR="91425" marT="91425" marB="91425">
                    <a:solidFill>
                      <a:srgbClr val="FFFFFF"/>
                    </a:solidFill>
                  </a:tcPr>
                </a:tc>
                <a:tc>
                  <a:txBody>
                    <a:bodyPr/>
                    <a:lstStyle/>
                    <a:p>
                      <a:pPr marL="0" lvl="0" indent="0" algn="l" rtl="0">
                        <a:spcBef>
                          <a:spcPts val="0"/>
                        </a:spcBef>
                        <a:spcAft>
                          <a:spcPts val="0"/>
                        </a:spcAft>
                        <a:buNone/>
                      </a:pPr>
                      <a:r>
                        <a:rPr lang="en-US" b="1">
                          <a:solidFill>
                            <a:srgbClr val="FFFFFF"/>
                          </a:solidFill>
                        </a:rPr>
                        <a:t>0</a:t>
                      </a:r>
                      <a:endParaRPr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a:t>1</a:t>
                      </a:r>
                      <a:endParaRPr/>
                    </a:p>
                  </a:txBody>
                  <a:tcPr marL="91425" marR="91425" marT="91425" marB="91425">
                    <a:solidFill>
                      <a:srgbClr val="FFFFFF"/>
                    </a:solidFill>
                  </a:tcPr>
                </a:tc>
                <a:tc>
                  <a:txBody>
                    <a:bodyPr/>
                    <a:lstStyle/>
                    <a:p>
                      <a:pPr marL="0" lvl="0" indent="0" algn="l" rtl="0">
                        <a:spcBef>
                          <a:spcPts val="0"/>
                        </a:spcBef>
                        <a:spcAft>
                          <a:spcPts val="0"/>
                        </a:spcAft>
                        <a:buNone/>
                      </a:pPr>
                      <a:r>
                        <a:rPr lang="en-US"/>
                        <a:t>2</a:t>
                      </a:r>
                      <a:endParaRPr/>
                    </a:p>
                  </a:txBody>
                  <a:tcPr marL="91425" marR="91425" marT="91425" marB="91425">
                    <a:solidFill>
                      <a:srgbClr val="FF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dirty="0" err="1" smtClean="0"/>
                        <a:t>ch</a:t>
                      </a:r>
                      <a:r>
                        <a:rPr lang="en-US" b="1" dirty="0" smtClean="0"/>
                        <a:t>=</a:t>
                      </a:r>
                      <a:r>
                        <a:rPr lang="en-US" b="1" dirty="0" err="1" smtClean="0"/>
                        <a:t>str</a:t>
                      </a:r>
                      <a:r>
                        <a:rPr lang="en-US" b="1" dirty="0" smtClean="0"/>
                        <a:t> </a:t>
                      </a:r>
                      <a:r>
                        <a:rPr lang="en-US" b="1" dirty="0"/>
                        <a:t>[ </a:t>
                      </a:r>
                      <a:r>
                        <a:rPr lang="en-US" b="1" dirty="0" err="1"/>
                        <a:t>i</a:t>
                      </a:r>
                      <a:r>
                        <a:rPr lang="en-US" b="1" dirty="0"/>
                        <a:t> ]</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b="1">
                          <a:solidFill>
                            <a:srgbClr val="0000FF"/>
                          </a:solidFill>
                        </a:rPr>
                        <a:t>c</a:t>
                      </a:r>
                      <a:endParaRPr b="1">
                        <a:solidFill>
                          <a:srgbClr val="0000FF"/>
                        </a:solidFill>
                      </a:endParaRPr>
                    </a:p>
                  </a:txBody>
                  <a:tcPr marL="91425" marR="91425" marT="91425" marB="91425">
                    <a:solidFill>
                      <a:srgbClr val="FFFFFF"/>
                    </a:solidFill>
                  </a:tcPr>
                </a:tc>
                <a:tc>
                  <a:txBody>
                    <a:bodyPr/>
                    <a:lstStyle/>
                    <a:p>
                      <a:pPr marL="0" lvl="0" indent="0" algn="l" rtl="0">
                        <a:spcBef>
                          <a:spcPts val="0"/>
                        </a:spcBef>
                        <a:spcAft>
                          <a:spcPts val="0"/>
                        </a:spcAft>
                        <a:buNone/>
                      </a:pPr>
                      <a:r>
                        <a:rPr lang="en-US"/>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US" dirty="0"/>
                        <a:t>r</a:t>
                      </a:r>
                      <a:endParaRPr dirty="0"/>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
        <p:nvSpPr>
          <p:cNvPr id="244" name="Google Shape;244;ga4c11728b6_3_99"/>
          <p:cNvSpPr/>
          <p:nvPr/>
        </p:nvSpPr>
        <p:spPr>
          <a:xfrm>
            <a:off x="3107999" y="2782779"/>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45" name="Google Shape;245;ga4c11728b6_3_99"/>
          <p:cNvSpPr/>
          <p:nvPr/>
        </p:nvSpPr>
        <p:spPr>
          <a:xfrm>
            <a:off x="3102124" y="3580676"/>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46" name="Google Shape;246;ga4c11728b6_3_99"/>
          <p:cNvSpPr/>
          <p:nvPr/>
        </p:nvSpPr>
        <p:spPr>
          <a:xfrm>
            <a:off x="5507975" y="36155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47" name="Google Shape;247;ga4c11728b6_3_99"/>
          <p:cNvSpPr/>
          <p:nvPr/>
        </p:nvSpPr>
        <p:spPr>
          <a:xfrm>
            <a:off x="5507975" y="440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cxnSp>
        <p:nvCxnSpPr>
          <p:cNvPr id="248" name="Google Shape;248;ga4c11728b6_3_99"/>
          <p:cNvCxnSpPr/>
          <p:nvPr/>
        </p:nvCxnSpPr>
        <p:spPr>
          <a:xfrm>
            <a:off x="4212325" y="3034800"/>
            <a:ext cx="1307400" cy="804000"/>
          </a:xfrm>
          <a:prstGeom prst="straightConnector1">
            <a:avLst/>
          </a:prstGeom>
          <a:noFill/>
          <a:ln w="9525" cap="flat" cmpd="sng">
            <a:solidFill>
              <a:schemeClr val="dk2"/>
            </a:solidFill>
            <a:prstDash val="solid"/>
            <a:round/>
            <a:headEnd type="none" w="med" len="med"/>
            <a:tailEnd type="triangle" w="med" len="med"/>
          </a:ln>
        </p:spPr>
      </p:cxnSp>
      <p:sp>
        <p:nvSpPr>
          <p:cNvPr id="249" name="Google Shape;249;ga4c11728b6_3_99"/>
          <p:cNvSpPr txBox="1"/>
          <p:nvPr/>
        </p:nvSpPr>
        <p:spPr>
          <a:xfrm>
            <a:off x="1099127" y="1824350"/>
            <a:ext cx="5809673" cy="806126"/>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FFFFFF"/>
                </a:solidFill>
                <a:latin typeface="Century Gothic"/>
                <a:ea typeface="Century Gothic"/>
                <a:cs typeface="Century Gothic"/>
                <a:sym typeface="Century Gothic"/>
              </a:rPr>
              <a:t>check whether the value of </a:t>
            </a:r>
            <a:r>
              <a:rPr lang="en-US" dirty="0" err="1">
                <a:solidFill>
                  <a:srgbClr val="FFFFFF"/>
                </a:solidFill>
                <a:latin typeface="Century Gothic"/>
                <a:ea typeface="Century Gothic"/>
                <a:cs typeface="Century Gothic"/>
                <a:sym typeface="Century Gothic"/>
              </a:rPr>
              <a:t>ch</a:t>
            </a:r>
            <a:r>
              <a:rPr lang="en-US" dirty="0">
                <a:solidFill>
                  <a:srgbClr val="FFFFFF"/>
                </a:solidFill>
                <a:latin typeface="Century Gothic"/>
                <a:ea typeface="Century Gothic"/>
                <a:cs typeface="Century Gothic"/>
                <a:sym typeface="Century Gothic"/>
              </a:rPr>
              <a:t> is present as key in the map or not. If yes, move temp to the next node pointed by the current node. If no, return false as the word is not in the </a:t>
            </a:r>
            <a:r>
              <a:rPr lang="en-US" dirty="0" err="1">
                <a:solidFill>
                  <a:srgbClr val="FFFFFF"/>
                </a:solidFill>
                <a:latin typeface="Century Gothic"/>
                <a:ea typeface="Century Gothic"/>
                <a:cs typeface="Century Gothic"/>
                <a:sym typeface="Century Gothic"/>
              </a:rPr>
              <a:t>trie</a:t>
            </a:r>
            <a:r>
              <a:rPr lang="en-US" dirty="0">
                <a:solidFill>
                  <a:srgbClr val="FFFFFF"/>
                </a:solidFill>
                <a:latin typeface="Century Gothic"/>
                <a:ea typeface="Century Gothic"/>
                <a:cs typeface="Century Gothic"/>
                <a:sym typeface="Century Gothic"/>
              </a:rPr>
              <a:t>.</a:t>
            </a:r>
          </a:p>
          <a:p>
            <a:pPr marL="0" lvl="0" indent="0" algn="just" rtl="0">
              <a:spcBef>
                <a:spcPts val="0"/>
              </a:spcBef>
              <a:spcAft>
                <a:spcPts val="0"/>
              </a:spcAft>
              <a:buNone/>
            </a:pPr>
            <a:endParaRPr dirty="0">
              <a:solidFill>
                <a:srgbClr val="FFFFFF"/>
              </a:solidFill>
              <a:latin typeface="Century Gothic"/>
              <a:ea typeface="Century Gothic"/>
              <a:cs typeface="Century Gothic"/>
              <a:sym typeface="Century Gothic"/>
            </a:endParaRPr>
          </a:p>
        </p:txBody>
      </p:sp>
      <p:sp>
        <p:nvSpPr>
          <p:cNvPr id="250" name="Google Shape;250;ga4c11728b6_3_99"/>
          <p:cNvSpPr txBox="1"/>
          <p:nvPr/>
        </p:nvSpPr>
        <p:spPr>
          <a:xfrm>
            <a:off x="4286700" y="5392675"/>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251" name="Google Shape;251;ga4c11728b6_3_99"/>
          <p:cNvCxnSpPr>
            <a:stCxn id="250" idx="0"/>
            <a:endCxn id="246" idx="1"/>
          </p:cNvCxnSpPr>
          <p:nvPr/>
        </p:nvCxnSpPr>
        <p:spPr>
          <a:xfrm rot="10800000" flipH="1">
            <a:off x="4804500" y="4261375"/>
            <a:ext cx="703500" cy="1131300"/>
          </a:xfrm>
          <a:prstGeom prst="straightConnector1">
            <a:avLst/>
          </a:prstGeom>
          <a:noFill/>
          <a:ln w="9525" cap="flat" cmpd="sng">
            <a:solidFill>
              <a:schemeClr val="dk2"/>
            </a:solidFill>
            <a:prstDash val="solid"/>
            <a:round/>
            <a:headEnd type="none" w="med" len="med"/>
            <a:tailEnd type="triangle" w="med" len="med"/>
          </a:ln>
        </p:spPr>
      </p:cxnSp>
      <p:sp>
        <p:nvSpPr>
          <p:cNvPr id="18" name="Google Shape;246;ga4c11728b6_3_99"/>
          <p:cNvSpPr/>
          <p:nvPr/>
        </p:nvSpPr>
        <p:spPr>
          <a:xfrm>
            <a:off x="7601349" y="4149951"/>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19" name="Google Shape;247;ga4c11728b6_3_99"/>
          <p:cNvSpPr/>
          <p:nvPr/>
        </p:nvSpPr>
        <p:spPr>
          <a:xfrm>
            <a:off x="7601181" y="4938263"/>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0" name="Google Shape;246;ga4c11728b6_3_99"/>
          <p:cNvSpPr/>
          <p:nvPr/>
        </p:nvSpPr>
        <p:spPr>
          <a:xfrm>
            <a:off x="9840638" y="4940068"/>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sp>
        <p:nvSpPr>
          <p:cNvPr id="21" name="Google Shape;247;ga4c11728b6_3_99"/>
          <p:cNvSpPr/>
          <p:nvPr/>
        </p:nvSpPr>
        <p:spPr>
          <a:xfrm>
            <a:off x="9840638" y="5727970"/>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true</a:t>
            </a:r>
            <a:endParaRPr sz="1900" dirty="0"/>
          </a:p>
        </p:txBody>
      </p:sp>
      <p:cxnSp>
        <p:nvCxnSpPr>
          <p:cNvPr id="8" name="Elbow Connector 7"/>
          <p:cNvCxnSpPr>
            <a:stCxn id="240" idx="3"/>
          </p:cNvCxnSpPr>
          <p:nvPr/>
        </p:nvCxnSpPr>
        <p:spPr>
          <a:xfrm flipV="1">
            <a:off x="2540000" y="3282002"/>
            <a:ext cx="567999" cy="120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20873" y="3836276"/>
            <a:ext cx="1080308" cy="82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682182" y="4395740"/>
            <a:ext cx="1158456" cy="99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50"/>
                                        </p:tgtEl>
                                        <p:attrNameLst>
                                          <p:attrName>style.visibility</p:attrName>
                                        </p:attrNameLst>
                                      </p:cBhvr>
                                      <p:to>
                                        <p:strVal val="visible"/>
                                      </p:to>
                                    </p:set>
                                    <p:animEffect transition="in" filter="fade">
                                      <p:cBhvr>
                                        <p:cTn id="13" dur="500"/>
                                        <p:tgtEl>
                                          <p:spTgt spid="250"/>
                                        </p:tgtEl>
                                      </p:cBhvr>
                                    </p:animEffect>
                                  </p:childTnLst>
                                </p:cTn>
                              </p:par>
                              <p:par>
                                <p:cTn id="14" presetID="10" presetClass="entr" presetSubtype="0" fill="hold" nodeType="withEffect">
                                  <p:stCondLst>
                                    <p:cond delay="0"/>
                                  </p:stCondLst>
                                  <p:childTnLst>
                                    <p:set>
                                      <p:cBhvr>
                                        <p:cTn id="15" dur="1" fill="hold">
                                          <p:stCondLst>
                                            <p:cond delay="0"/>
                                          </p:stCondLst>
                                        </p:cTn>
                                        <p:tgtEl>
                                          <p:spTgt spid="251"/>
                                        </p:tgtEl>
                                        <p:attrNameLst>
                                          <p:attrName>style.visibility</p:attrName>
                                        </p:attrNameLst>
                                      </p:cBhvr>
                                      <p:to>
                                        <p:strVal val="visible"/>
                                      </p:to>
                                    </p:set>
                                    <p:animEffect transition="in" filter="fade">
                                      <p:cBhvr>
                                        <p:cTn id="16"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P spid="2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a4c11728b6_3_99"/>
          <p:cNvSpPr txBox="1">
            <a:spLocks noGrp="1"/>
          </p:cNvSpPr>
          <p:nvPr>
            <p:ph type="title"/>
          </p:nvPr>
        </p:nvSpPr>
        <p:spPr>
          <a:xfrm>
            <a:off x="643250" y="538850"/>
            <a:ext cx="10987200" cy="664800"/>
          </a:xfrm>
          <a:prstGeom prst="rect">
            <a:avLst/>
          </a:prstGeom>
          <a:solidFill>
            <a:schemeClr val="accent5"/>
          </a:solidFill>
        </p:spPr>
        <p:txBody>
          <a:bodyPr spcFirstLastPara="1" wrap="square" lIns="91425" tIns="45700" rIns="91425" bIns="45700" anchor="ctr" anchorCtr="0">
            <a:noAutofit/>
          </a:bodyPr>
          <a:lstStyle/>
          <a:p>
            <a:pPr marL="0" lvl="0" indent="0" algn="l" rtl="0">
              <a:spcBef>
                <a:spcPts val="0"/>
              </a:spcBef>
              <a:spcAft>
                <a:spcPts val="0"/>
              </a:spcAft>
              <a:buNone/>
            </a:pPr>
            <a:r>
              <a:rPr lang="en-US" sz="3300" dirty="0">
                <a:solidFill>
                  <a:srgbClr val="FFFFFF"/>
                </a:solidFill>
              </a:rPr>
              <a:t>Searching of Strings</a:t>
            </a:r>
            <a:endParaRPr sz="3300" dirty="0">
              <a:solidFill>
                <a:srgbClr val="FFFFFF"/>
              </a:solidFill>
            </a:endParaRPr>
          </a:p>
        </p:txBody>
      </p:sp>
      <p:sp>
        <p:nvSpPr>
          <p:cNvPr id="237" name="Google Shape;237;ga4c11728b6_3_99"/>
          <p:cNvSpPr txBox="1">
            <a:spLocks noGrp="1"/>
          </p:cNvSpPr>
          <p:nvPr>
            <p:ph type="body" idx="1"/>
          </p:nvPr>
        </p:nvSpPr>
        <p:spPr>
          <a:xfrm>
            <a:off x="643250" y="1317650"/>
            <a:ext cx="10893900" cy="46350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will search the word “car” in this </a:t>
            </a:r>
            <a:r>
              <a:rPr lang="en-US" dirty="0" err="1"/>
              <a:t>trie</a:t>
            </a:r>
            <a:r>
              <a:rPr lang="en-US" dirty="0"/>
              <a:t>.</a:t>
            </a:r>
            <a:endParaRPr dirty="0"/>
          </a:p>
        </p:txBody>
      </p:sp>
      <p:sp>
        <p:nvSpPr>
          <p:cNvPr id="241" name="Google Shape;241;ga4c11728b6_3_99"/>
          <p:cNvSpPr txBox="1"/>
          <p:nvPr/>
        </p:nvSpPr>
        <p:spPr>
          <a:xfrm>
            <a:off x="3525175" y="4196650"/>
            <a:ext cx="9024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244" name="Google Shape;244;ga4c11728b6_3_99"/>
          <p:cNvSpPr/>
          <p:nvPr/>
        </p:nvSpPr>
        <p:spPr>
          <a:xfrm>
            <a:off x="3107999" y="2782779"/>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45" name="Google Shape;245;ga4c11728b6_3_99"/>
          <p:cNvSpPr/>
          <p:nvPr/>
        </p:nvSpPr>
        <p:spPr>
          <a:xfrm>
            <a:off x="3102124" y="3580676"/>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46" name="Google Shape;246;ga4c11728b6_3_99"/>
          <p:cNvSpPr/>
          <p:nvPr/>
        </p:nvSpPr>
        <p:spPr>
          <a:xfrm>
            <a:off x="5507975" y="36155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47" name="Google Shape;247;ga4c11728b6_3_99"/>
          <p:cNvSpPr/>
          <p:nvPr/>
        </p:nvSpPr>
        <p:spPr>
          <a:xfrm>
            <a:off x="5507975" y="440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cxnSp>
        <p:nvCxnSpPr>
          <p:cNvPr id="248" name="Google Shape;248;ga4c11728b6_3_99"/>
          <p:cNvCxnSpPr/>
          <p:nvPr/>
        </p:nvCxnSpPr>
        <p:spPr>
          <a:xfrm>
            <a:off x="4212325" y="3034800"/>
            <a:ext cx="1307400" cy="804000"/>
          </a:xfrm>
          <a:prstGeom prst="straightConnector1">
            <a:avLst/>
          </a:prstGeom>
          <a:noFill/>
          <a:ln w="9525" cap="flat" cmpd="sng">
            <a:solidFill>
              <a:schemeClr val="dk2"/>
            </a:solidFill>
            <a:prstDash val="solid"/>
            <a:round/>
            <a:headEnd type="none" w="med" len="med"/>
            <a:tailEnd type="triangle" w="med" len="med"/>
          </a:ln>
        </p:spPr>
      </p:cxnSp>
      <p:sp>
        <p:nvSpPr>
          <p:cNvPr id="249" name="Google Shape;249;ga4c11728b6_3_99"/>
          <p:cNvSpPr txBox="1"/>
          <p:nvPr/>
        </p:nvSpPr>
        <p:spPr>
          <a:xfrm>
            <a:off x="1587400" y="1824350"/>
            <a:ext cx="4450800" cy="804000"/>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FFFFFF"/>
                </a:solidFill>
                <a:latin typeface="Century Gothic"/>
                <a:ea typeface="Century Gothic"/>
                <a:cs typeface="Century Gothic"/>
                <a:sym typeface="Century Gothic"/>
              </a:rPr>
              <a:t>check whether the value of </a:t>
            </a:r>
            <a:r>
              <a:rPr lang="en-US" dirty="0" err="1">
                <a:solidFill>
                  <a:srgbClr val="FFFFFF"/>
                </a:solidFill>
                <a:latin typeface="Century Gothic"/>
                <a:ea typeface="Century Gothic"/>
                <a:cs typeface="Century Gothic"/>
                <a:sym typeface="Century Gothic"/>
              </a:rPr>
              <a:t>ch</a:t>
            </a:r>
            <a:r>
              <a:rPr lang="en-US" dirty="0">
                <a:solidFill>
                  <a:srgbClr val="FFFFFF"/>
                </a:solidFill>
                <a:latin typeface="Century Gothic"/>
                <a:ea typeface="Century Gothic"/>
                <a:cs typeface="Century Gothic"/>
                <a:sym typeface="Century Gothic"/>
              </a:rPr>
              <a:t> is present as key in the map or not. If yes, move temp to the next node pointed by the current node. </a:t>
            </a:r>
            <a:endParaRPr dirty="0">
              <a:solidFill>
                <a:srgbClr val="FFFFFF"/>
              </a:solidFill>
              <a:latin typeface="Century Gothic"/>
              <a:ea typeface="Century Gothic"/>
              <a:cs typeface="Century Gothic"/>
              <a:sym typeface="Century Gothic"/>
            </a:endParaRPr>
          </a:p>
        </p:txBody>
      </p:sp>
      <p:sp>
        <p:nvSpPr>
          <p:cNvPr id="250" name="Google Shape;250;ga4c11728b6_3_99"/>
          <p:cNvSpPr txBox="1"/>
          <p:nvPr/>
        </p:nvSpPr>
        <p:spPr>
          <a:xfrm>
            <a:off x="4286700" y="5392675"/>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251" name="Google Shape;251;ga4c11728b6_3_99"/>
          <p:cNvCxnSpPr>
            <a:stCxn id="250" idx="0"/>
            <a:endCxn id="246" idx="1"/>
          </p:cNvCxnSpPr>
          <p:nvPr/>
        </p:nvCxnSpPr>
        <p:spPr>
          <a:xfrm rot="10800000" flipH="1">
            <a:off x="4804500" y="4261375"/>
            <a:ext cx="703500" cy="1131300"/>
          </a:xfrm>
          <a:prstGeom prst="straightConnector1">
            <a:avLst/>
          </a:prstGeom>
          <a:noFill/>
          <a:ln w="9525" cap="flat" cmpd="sng">
            <a:solidFill>
              <a:schemeClr val="dk2"/>
            </a:solidFill>
            <a:prstDash val="solid"/>
            <a:round/>
            <a:headEnd type="none" w="med" len="med"/>
            <a:tailEnd type="triangle" w="med" len="med"/>
          </a:ln>
        </p:spPr>
      </p:cxnSp>
      <p:sp>
        <p:nvSpPr>
          <p:cNvPr id="18" name="Google Shape;246;ga4c11728b6_3_99"/>
          <p:cNvSpPr/>
          <p:nvPr/>
        </p:nvSpPr>
        <p:spPr>
          <a:xfrm>
            <a:off x="7601349" y="4149951"/>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19" name="Google Shape;247;ga4c11728b6_3_99"/>
          <p:cNvSpPr/>
          <p:nvPr/>
        </p:nvSpPr>
        <p:spPr>
          <a:xfrm>
            <a:off x="7601181" y="4938263"/>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0" name="Google Shape;246;ga4c11728b6_3_99"/>
          <p:cNvSpPr/>
          <p:nvPr/>
        </p:nvSpPr>
        <p:spPr>
          <a:xfrm>
            <a:off x="9840638" y="4940068"/>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sp>
        <p:nvSpPr>
          <p:cNvPr id="21" name="Google Shape;247;ga4c11728b6_3_99"/>
          <p:cNvSpPr/>
          <p:nvPr/>
        </p:nvSpPr>
        <p:spPr>
          <a:xfrm>
            <a:off x="9840638" y="5727970"/>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true</a:t>
            </a:r>
            <a:endParaRPr sz="1900" dirty="0"/>
          </a:p>
        </p:txBody>
      </p:sp>
      <p:cxnSp>
        <p:nvCxnSpPr>
          <p:cNvPr id="10" name="Straight Arrow Connector 9"/>
          <p:cNvCxnSpPr/>
          <p:nvPr/>
        </p:nvCxnSpPr>
        <p:spPr>
          <a:xfrm>
            <a:off x="6520873" y="3836276"/>
            <a:ext cx="1080308" cy="82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682182" y="4395740"/>
            <a:ext cx="1158456" cy="99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50;ga4c11728b6_3_99"/>
          <p:cNvSpPr txBox="1"/>
          <p:nvPr/>
        </p:nvSpPr>
        <p:spPr>
          <a:xfrm>
            <a:off x="6607875" y="5720962"/>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4" name="Straight Arrow Connector 3"/>
          <p:cNvCxnSpPr>
            <a:stCxn id="23" idx="0"/>
          </p:cNvCxnSpPr>
          <p:nvPr/>
        </p:nvCxnSpPr>
        <p:spPr>
          <a:xfrm flipV="1">
            <a:off x="7125675" y="5049427"/>
            <a:ext cx="475506" cy="67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Google Shape;190;ga4c11728b6_3_36"/>
          <p:cNvGraphicFramePr/>
          <p:nvPr>
            <p:extLst>
              <p:ext uri="{D42A27DB-BD31-4B8C-83A1-F6EECF244321}">
                <p14:modId xmlns:p14="http://schemas.microsoft.com/office/powerpoint/2010/main" val="3272472968"/>
              </p:ext>
            </p:extLst>
          </p:nvPr>
        </p:nvGraphicFramePr>
        <p:xfrm>
          <a:off x="6807199" y="1415350"/>
          <a:ext cx="4276676" cy="792420"/>
        </p:xfrm>
        <a:graphic>
          <a:graphicData uri="http://schemas.openxmlformats.org/drawingml/2006/table">
            <a:tbl>
              <a:tblPr>
                <a:noFill/>
                <a:tableStyleId>{E2E9DC92-5D49-4313-B4D9-36F42DDE3CA2}</a:tableStyleId>
              </a:tblPr>
              <a:tblGrid>
                <a:gridCol w="1069169">
                  <a:extLst>
                    <a:ext uri="{9D8B030D-6E8A-4147-A177-3AD203B41FA5}">
                      <a16:colId xmlns:a16="http://schemas.microsoft.com/office/drawing/2014/main" val="20000"/>
                    </a:ext>
                  </a:extLst>
                </a:gridCol>
                <a:gridCol w="1069169">
                  <a:extLst>
                    <a:ext uri="{9D8B030D-6E8A-4147-A177-3AD203B41FA5}">
                      <a16:colId xmlns:a16="http://schemas.microsoft.com/office/drawing/2014/main" val="20001"/>
                    </a:ext>
                  </a:extLst>
                </a:gridCol>
                <a:gridCol w="1069169">
                  <a:extLst>
                    <a:ext uri="{9D8B030D-6E8A-4147-A177-3AD203B41FA5}">
                      <a16:colId xmlns:a16="http://schemas.microsoft.com/office/drawing/2014/main" val="20002"/>
                    </a:ext>
                  </a:extLst>
                </a:gridCol>
                <a:gridCol w="1069169">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b="1" dirty="0" err="1"/>
                        <a:t>i</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b="1"/>
                        <a:t>0</a:t>
                      </a:r>
                      <a:endParaRPr b="1"/>
                    </a:p>
                  </a:txBody>
                  <a:tcPr marL="91425" marR="91425" marT="91425" marB="91425">
                    <a:solidFill>
                      <a:srgbClr val="D9D9D9"/>
                    </a:solidFill>
                  </a:tcPr>
                </a:tc>
                <a:tc>
                  <a:txBody>
                    <a:bodyPr/>
                    <a:lstStyle/>
                    <a:p>
                      <a:pPr marL="0" lvl="0" indent="0" algn="l" rtl="0">
                        <a:spcBef>
                          <a:spcPts val="0"/>
                        </a:spcBef>
                        <a:spcAft>
                          <a:spcPts val="0"/>
                        </a:spcAft>
                        <a:buNone/>
                      </a:pPr>
                      <a:r>
                        <a:rPr lang="en-US" b="1">
                          <a:solidFill>
                            <a:srgbClr val="FFFFFF"/>
                          </a:solidFill>
                        </a:rPr>
                        <a:t>1</a:t>
                      </a:r>
                      <a:endParaRPr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a:t>2</a:t>
                      </a:r>
                      <a:endParaRPr/>
                    </a:p>
                  </a:txBody>
                  <a:tcPr marL="91425" marR="91425" marT="91425" marB="91425">
                    <a:solidFill>
                      <a:srgbClr val="FF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dirty="0" err="1" smtClean="0"/>
                        <a:t>ch</a:t>
                      </a:r>
                      <a:r>
                        <a:rPr lang="en-US" b="1" dirty="0" smtClean="0"/>
                        <a:t>=</a:t>
                      </a:r>
                      <a:r>
                        <a:rPr lang="en-US" b="1" dirty="0" err="1" smtClean="0"/>
                        <a:t>str</a:t>
                      </a:r>
                      <a:r>
                        <a:rPr lang="en-US" b="1" dirty="0" smtClean="0"/>
                        <a:t> </a:t>
                      </a:r>
                      <a:r>
                        <a:rPr lang="en-US" b="1" dirty="0"/>
                        <a:t>[ </a:t>
                      </a:r>
                      <a:r>
                        <a:rPr lang="en-US" b="1" dirty="0" err="1"/>
                        <a:t>i</a:t>
                      </a:r>
                      <a:r>
                        <a:rPr lang="en-US" b="1" dirty="0"/>
                        <a:t> ]</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dirty="0"/>
                        <a:t>c</a:t>
                      </a:r>
                      <a:endParaRPr dirty="0"/>
                    </a:p>
                  </a:txBody>
                  <a:tcPr marL="91425" marR="91425" marT="91425" marB="91425">
                    <a:solidFill>
                      <a:srgbClr val="FFFFFF"/>
                    </a:solidFill>
                  </a:tcPr>
                </a:tc>
                <a:tc>
                  <a:txBody>
                    <a:bodyPr/>
                    <a:lstStyle/>
                    <a:p>
                      <a:pPr marL="0" lvl="0" indent="0" algn="l" rtl="0">
                        <a:spcBef>
                          <a:spcPts val="0"/>
                        </a:spcBef>
                        <a:spcAft>
                          <a:spcPts val="0"/>
                        </a:spcAft>
                        <a:buNone/>
                      </a:pPr>
                      <a:r>
                        <a:rPr lang="en-US" b="1" dirty="0">
                          <a:solidFill>
                            <a:srgbClr val="0000FF"/>
                          </a:solidFill>
                        </a:rPr>
                        <a:t>a</a:t>
                      </a:r>
                      <a:endParaRPr b="1" dirty="0">
                        <a:solidFill>
                          <a:srgbClr val="0000FF"/>
                        </a:solidFill>
                      </a:endParaRPr>
                    </a:p>
                  </a:txBody>
                  <a:tcPr marL="91425" marR="91425" marT="91425" marB="91425">
                    <a:solidFill>
                      <a:srgbClr val="FFFFFF"/>
                    </a:solidFill>
                  </a:tcPr>
                </a:tc>
                <a:tc>
                  <a:txBody>
                    <a:bodyPr/>
                    <a:lstStyle/>
                    <a:p>
                      <a:pPr marL="0" lvl="0" indent="0" algn="l" rtl="0">
                        <a:spcBef>
                          <a:spcPts val="0"/>
                        </a:spcBef>
                        <a:spcAft>
                          <a:spcPts val="0"/>
                        </a:spcAft>
                        <a:buNone/>
                      </a:pPr>
                      <a:r>
                        <a:rPr lang="en-US" dirty="0"/>
                        <a:t>r</a:t>
                      </a:r>
                      <a:endParaRPr dirty="0"/>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112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5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a4c11728b6_3_99"/>
          <p:cNvSpPr txBox="1">
            <a:spLocks noGrp="1"/>
          </p:cNvSpPr>
          <p:nvPr>
            <p:ph type="title"/>
          </p:nvPr>
        </p:nvSpPr>
        <p:spPr>
          <a:xfrm>
            <a:off x="643250" y="538850"/>
            <a:ext cx="10987200" cy="664800"/>
          </a:xfrm>
          <a:prstGeom prst="rect">
            <a:avLst/>
          </a:prstGeom>
          <a:solidFill>
            <a:schemeClr val="accent5"/>
          </a:solidFill>
        </p:spPr>
        <p:txBody>
          <a:bodyPr spcFirstLastPara="1" wrap="square" lIns="91425" tIns="45700" rIns="91425" bIns="45700" anchor="ctr" anchorCtr="0">
            <a:noAutofit/>
          </a:bodyPr>
          <a:lstStyle/>
          <a:p>
            <a:pPr marL="0" lvl="0" indent="0" algn="l" rtl="0">
              <a:spcBef>
                <a:spcPts val="0"/>
              </a:spcBef>
              <a:spcAft>
                <a:spcPts val="0"/>
              </a:spcAft>
              <a:buNone/>
            </a:pPr>
            <a:r>
              <a:rPr lang="en-US" sz="3300" dirty="0">
                <a:solidFill>
                  <a:srgbClr val="FFFFFF"/>
                </a:solidFill>
              </a:rPr>
              <a:t>Searching of Strings</a:t>
            </a:r>
            <a:endParaRPr sz="3300" dirty="0">
              <a:solidFill>
                <a:srgbClr val="FFFFFF"/>
              </a:solidFill>
            </a:endParaRPr>
          </a:p>
        </p:txBody>
      </p:sp>
      <p:sp>
        <p:nvSpPr>
          <p:cNvPr id="237" name="Google Shape;237;ga4c11728b6_3_99"/>
          <p:cNvSpPr txBox="1">
            <a:spLocks noGrp="1"/>
          </p:cNvSpPr>
          <p:nvPr>
            <p:ph type="body" idx="1"/>
          </p:nvPr>
        </p:nvSpPr>
        <p:spPr>
          <a:xfrm>
            <a:off x="643250" y="1317650"/>
            <a:ext cx="10893900" cy="46350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will search the word “car” in this </a:t>
            </a:r>
            <a:r>
              <a:rPr lang="en-US" dirty="0" err="1"/>
              <a:t>trie</a:t>
            </a:r>
            <a:r>
              <a:rPr lang="en-US" dirty="0"/>
              <a:t>.</a:t>
            </a:r>
            <a:endParaRPr dirty="0"/>
          </a:p>
        </p:txBody>
      </p:sp>
      <p:sp>
        <p:nvSpPr>
          <p:cNvPr id="241" name="Google Shape;241;ga4c11728b6_3_99"/>
          <p:cNvSpPr txBox="1"/>
          <p:nvPr/>
        </p:nvSpPr>
        <p:spPr>
          <a:xfrm>
            <a:off x="3525175" y="4196650"/>
            <a:ext cx="9024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244" name="Google Shape;244;ga4c11728b6_3_99"/>
          <p:cNvSpPr/>
          <p:nvPr/>
        </p:nvSpPr>
        <p:spPr>
          <a:xfrm>
            <a:off x="3107999" y="2782779"/>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45" name="Google Shape;245;ga4c11728b6_3_99"/>
          <p:cNvSpPr/>
          <p:nvPr/>
        </p:nvSpPr>
        <p:spPr>
          <a:xfrm>
            <a:off x="3102124" y="3580676"/>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46" name="Google Shape;246;ga4c11728b6_3_99"/>
          <p:cNvSpPr/>
          <p:nvPr/>
        </p:nvSpPr>
        <p:spPr>
          <a:xfrm>
            <a:off x="5507975" y="36155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47" name="Google Shape;247;ga4c11728b6_3_99"/>
          <p:cNvSpPr/>
          <p:nvPr/>
        </p:nvSpPr>
        <p:spPr>
          <a:xfrm>
            <a:off x="5507975" y="440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cxnSp>
        <p:nvCxnSpPr>
          <p:cNvPr id="248" name="Google Shape;248;ga4c11728b6_3_99"/>
          <p:cNvCxnSpPr/>
          <p:nvPr/>
        </p:nvCxnSpPr>
        <p:spPr>
          <a:xfrm>
            <a:off x="4212325" y="3034800"/>
            <a:ext cx="1307400" cy="804000"/>
          </a:xfrm>
          <a:prstGeom prst="straightConnector1">
            <a:avLst/>
          </a:prstGeom>
          <a:noFill/>
          <a:ln w="9525" cap="flat" cmpd="sng">
            <a:solidFill>
              <a:schemeClr val="dk2"/>
            </a:solidFill>
            <a:prstDash val="solid"/>
            <a:round/>
            <a:headEnd type="none" w="med" len="med"/>
            <a:tailEnd type="triangle" w="med" len="med"/>
          </a:ln>
        </p:spPr>
      </p:cxnSp>
      <p:sp>
        <p:nvSpPr>
          <p:cNvPr id="249" name="Google Shape;249;ga4c11728b6_3_99"/>
          <p:cNvSpPr txBox="1"/>
          <p:nvPr/>
        </p:nvSpPr>
        <p:spPr>
          <a:xfrm>
            <a:off x="1587400" y="1824350"/>
            <a:ext cx="4450800" cy="804000"/>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FFFFFF"/>
                </a:solidFill>
                <a:latin typeface="Century Gothic"/>
                <a:ea typeface="Century Gothic"/>
                <a:cs typeface="Century Gothic"/>
                <a:sym typeface="Century Gothic"/>
              </a:rPr>
              <a:t>check whether the value of </a:t>
            </a:r>
            <a:r>
              <a:rPr lang="en-US" dirty="0" err="1">
                <a:solidFill>
                  <a:srgbClr val="FFFFFF"/>
                </a:solidFill>
                <a:latin typeface="Century Gothic"/>
                <a:ea typeface="Century Gothic"/>
                <a:cs typeface="Century Gothic"/>
                <a:sym typeface="Century Gothic"/>
              </a:rPr>
              <a:t>ch</a:t>
            </a:r>
            <a:r>
              <a:rPr lang="en-US" dirty="0">
                <a:solidFill>
                  <a:srgbClr val="FFFFFF"/>
                </a:solidFill>
                <a:latin typeface="Century Gothic"/>
                <a:ea typeface="Century Gothic"/>
                <a:cs typeface="Century Gothic"/>
                <a:sym typeface="Century Gothic"/>
              </a:rPr>
              <a:t> is present as key in the map or not. If yes, move temp to the next node pointed by the current node. </a:t>
            </a:r>
            <a:endParaRPr dirty="0">
              <a:solidFill>
                <a:srgbClr val="FFFFFF"/>
              </a:solidFill>
              <a:latin typeface="Century Gothic"/>
              <a:ea typeface="Century Gothic"/>
              <a:cs typeface="Century Gothic"/>
              <a:sym typeface="Century Gothic"/>
            </a:endParaRPr>
          </a:p>
        </p:txBody>
      </p:sp>
      <p:sp>
        <p:nvSpPr>
          <p:cNvPr id="18" name="Google Shape;246;ga4c11728b6_3_99"/>
          <p:cNvSpPr/>
          <p:nvPr/>
        </p:nvSpPr>
        <p:spPr>
          <a:xfrm>
            <a:off x="7601349" y="4149951"/>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19" name="Google Shape;247;ga4c11728b6_3_99"/>
          <p:cNvSpPr/>
          <p:nvPr/>
        </p:nvSpPr>
        <p:spPr>
          <a:xfrm>
            <a:off x="7601181" y="4938263"/>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0" name="Google Shape;246;ga4c11728b6_3_99"/>
          <p:cNvSpPr/>
          <p:nvPr/>
        </p:nvSpPr>
        <p:spPr>
          <a:xfrm>
            <a:off x="9840638" y="4940068"/>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    } </a:t>
            </a:r>
            <a:endParaRPr sz="2000" dirty="0"/>
          </a:p>
        </p:txBody>
      </p:sp>
      <p:sp>
        <p:nvSpPr>
          <p:cNvPr id="21" name="Google Shape;247;ga4c11728b6_3_99"/>
          <p:cNvSpPr/>
          <p:nvPr/>
        </p:nvSpPr>
        <p:spPr>
          <a:xfrm>
            <a:off x="9840638" y="5727970"/>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true</a:t>
            </a:r>
            <a:endParaRPr sz="1900" dirty="0"/>
          </a:p>
        </p:txBody>
      </p:sp>
      <p:cxnSp>
        <p:nvCxnSpPr>
          <p:cNvPr id="10" name="Straight Arrow Connector 9"/>
          <p:cNvCxnSpPr/>
          <p:nvPr/>
        </p:nvCxnSpPr>
        <p:spPr>
          <a:xfrm>
            <a:off x="6520873" y="3836276"/>
            <a:ext cx="1080308" cy="82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682182" y="4395740"/>
            <a:ext cx="1158456" cy="99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50;ga4c11728b6_3_99"/>
          <p:cNvSpPr txBox="1"/>
          <p:nvPr/>
        </p:nvSpPr>
        <p:spPr>
          <a:xfrm>
            <a:off x="6607875" y="5720962"/>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4" name="Straight Arrow Connector 3"/>
          <p:cNvCxnSpPr>
            <a:stCxn id="23" idx="0"/>
          </p:cNvCxnSpPr>
          <p:nvPr/>
        </p:nvCxnSpPr>
        <p:spPr>
          <a:xfrm flipV="1">
            <a:off x="7125675" y="5049427"/>
            <a:ext cx="475506" cy="67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Google Shape;213;ga4c11728b6_3_60"/>
          <p:cNvGraphicFramePr/>
          <p:nvPr>
            <p:extLst>
              <p:ext uri="{D42A27DB-BD31-4B8C-83A1-F6EECF244321}">
                <p14:modId xmlns:p14="http://schemas.microsoft.com/office/powerpoint/2010/main" val="2108379020"/>
              </p:ext>
            </p:extLst>
          </p:nvPr>
        </p:nvGraphicFramePr>
        <p:xfrm>
          <a:off x="6982351" y="1415350"/>
          <a:ext cx="4489212" cy="792420"/>
        </p:xfrm>
        <a:graphic>
          <a:graphicData uri="http://schemas.openxmlformats.org/drawingml/2006/table">
            <a:tbl>
              <a:tblPr>
                <a:noFill/>
                <a:tableStyleId>{E2E9DC92-5D49-4313-B4D9-36F42DDE3CA2}</a:tableStyleId>
              </a:tblPr>
              <a:tblGrid>
                <a:gridCol w="1122303">
                  <a:extLst>
                    <a:ext uri="{9D8B030D-6E8A-4147-A177-3AD203B41FA5}">
                      <a16:colId xmlns:a16="http://schemas.microsoft.com/office/drawing/2014/main" val="20000"/>
                    </a:ext>
                  </a:extLst>
                </a:gridCol>
                <a:gridCol w="1122303">
                  <a:extLst>
                    <a:ext uri="{9D8B030D-6E8A-4147-A177-3AD203B41FA5}">
                      <a16:colId xmlns:a16="http://schemas.microsoft.com/office/drawing/2014/main" val="20001"/>
                    </a:ext>
                  </a:extLst>
                </a:gridCol>
                <a:gridCol w="1122303">
                  <a:extLst>
                    <a:ext uri="{9D8B030D-6E8A-4147-A177-3AD203B41FA5}">
                      <a16:colId xmlns:a16="http://schemas.microsoft.com/office/drawing/2014/main" val="20002"/>
                    </a:ext>
                  </a:extLst>
                </a:gridCol>
                <a:gridCol w="1122303">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b="1" dirty="0" err="1"/>
                        <a:t>i</a:t>
                      </a:r>
                      <a:endParaRPr b="1" dirty="0"/>
                    </a:p>
                  </a:txBody>
                  <a:tcPr marL="91425" marR="91425" marT="91425" marB="91425">
                    <a:lnR w="9525" cap="flat" cmpd="sng">
                      <a:solidFill>
                        <a:srgbClr val="666666"/>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b="1"/>
                        <a:t>0</a:t>
                      </a:r>
                      <a:endParaRPr b="1"/>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b="1"/>
                        <a:t>1</a:t>
                      </a:r>
                      <a:endParaRPr b="1"/>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dirty="0">
                          <a:solidFill>
                            <a:srgbClr val="FFFFFF"/>
                          </a:solidFill>
                        </a:rPr>
                        <a:t>2</a:t>
                      </a:r>
                      <a:endParaRPr dirty="0">
                        <a:solidFill>
                          <a:srgbClr val="FFFFFF"/>
                        </a:solidFill>
                      </a:endParaRPr>
                    </a:p>
                  </a:txBody>
                  <a:tcPr marL="91425" marR="91425" marT="91425" marB="91425">
                    <a:lnL w="9525" cap="flat" cmpd="sng">
                      <a:solidFill>
                        <a:srgbClr val="666666"/>
                      </a:solidFill>
                      <a:prstDash val="solid"/>
                      <a:round/>
                      <a:headEnd type="none" w="sm" len="sm"/>
                      <a:tailEnd type="none" w="sm" len="sm"/>
                    </a:lnL>
                    <a:solidFill>
                      <a:srgbClr val="43434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dirty="0" err="1" smtClean="0"/>
                        <a:t>ch</a:t>
                      </a:r>
                      <a:r>
                        <a:rPr lang="en-US" b="1" dirty="0" smtClean="0"/>
                        <a:t>=</a:t>
                      </a:r>
                      <a:r>
                        <a:rPr lang="en-US" b="1" dirty="0" err="1" smtClean="0"/>
                        <a:t>str</a:t>
                      </a:r>
                      <a:r>
                        <a:rPr lang="en-US" b="1" dirty="0" smtClean="0"/>
                        <a:t> </a:t>
                      </a:r>
                      <a:r>
                        <a:rPr lang="en-US" b="1" dirty="0"/>
                        <a:t>[ </a:t>
                      </a:r>
                      <a:r>
                        <a:rPr lang="en-US" b="1" dirty="0" err="1"/>
                        <a:t>i</a:t>
                      </a:r>
                      <a:r>
                        <a:rPr lang="en-US" b="1" dirty="0"/>
                        <a:t> ]</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a:t>c</a:t>
                      </a:r>
                      <a:endParaRPr/>
                    </a:p>
                  </a:txBody>
                  <a:tcPr marL="91425" marR="91425" marT="91425" marB="91425">
                    <a:lnT w="9525" cap="flat" cmpd="sng">
                      <a:solidFill>
                        <a:srgbClr val="666666"/>
                      </a:solidFill>
                      <a:prstDash val="solid"/>
                      <a:round/>
                      <a:headEnd type="none" w="sm" len="sm"/>
                      <a:tailEnd type="none" w="sm" len="sm"/>
                    </a:lnT>
                    <a:solidFill>
                      <a:srgbClr val="FFFFFF"/>
                    </a:solidFill>
                  </a:tcPr>
                </a:tc>
                <a:tc>
                  <a:txBody>
                    <a:bodyPr/>
                    <a:lstStyle/>
                    <a:p>
                      <a:pPr marL="0" lvl="0" indent="0" algn="l" rtl="0">
                        <a:spcBef>
                          <a:spcPts val="0"/>
                        </a:spcBef>
                        <a:spcAft>
                          <a:spcPts val="0"/>
                        </a:spcAft>
                        <a:buNone/>
                      </a:pPr>
                      <a:r>
                        <a:rPr lang="en-US"/>
                        <a:t>a</a:t>
                      </a:r>
                      <a:endParaRPr/>
                    </a:p>
                  </a:txBody>
                  <a:tcPr marL="91425" marR="91425" marT="91425" marB="91425">
                    <a:lnT w="9525" cap="flat" cmpd="sng">
                      <a:solidFill>
                        <a:srgbClr val="666666"/>
                      </a:solidFill>
                      <a:prstDash val="solid"/>
                      <a:round/>
                      <a:headEnd type="none" w="sm" len="sm"/>
                      <a:tailEnd type="none" w="sm" len="sm"/>
                    </a:lnT>
                    <a:solidFill>
                      <a:srgbClr val="FFFFFF"/>
                    </a:solidFill>
                  </a:tcPr>
                </a:tc>
                <a:tc>
                  <a:txBody>
                    <a:bodyPr/>
                    <a:lstStyle/>
                    <a:p>
                      <a:pPr marL="0" lvl="0" indent="0" algn="l" rtl="0">
                        <a:spcBef>
                          <a:spcPts val="0"/>
                        </a:spcBef>
                        <a:spcAft>
                          <a:spcPts val="0"/>
                        </a:spcAft>
                        <a:buNone/>
                      </a:pPr>
                      <a:r>
                        <a:rPr lang="en-US" dirty="0">
                          <a:solidFill>
                            <a:srgbClr val="0000FF"/>
                          </a:solidFill>
                        </a:rPr>
                        <a:t>r</a:t>
                      </a:r>
                      <a:endParaRPr dirty="0">
                        <a:solidFill>
                          <a:srgbClr val="0000FF"/>
                        </a:solidFill>
                      </a:endParaRPr>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
        <p:nvSpPr>
          <p:cNvPr id="24" name="Google Shape;250;ga4c11728b6_3_99"/>
          <p:cNvSpPr txBox="1"/>
          <p:nvPr/>
        </p:nvSpPr>
        <p:spPr>
          <a:xfrm>
            <a:off x="8586975" y="6033335"/>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3" name="Straight Arrow Connector 2"/>
          <p:cNvCxnSpPr>
            <a:endCxn id="20" idx="1"/>
          </p:cNvCxnSpPr>
          <p:nvPr/>
        </p:nvCxnSpPr>
        <p:spPr>
          <a:xfrm flipV="1">
            <a:off x="9261410" y="5585968"/>
            <a:ext cx="579228" cy="464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Google Shape;249;ga4c11728b6_3_99"/>
          <p:cNvSpPr txBox="1"/>
          <p:nvPr/>
        </p:nvSpPr>
        <p:spPr>
          <a:xfrm>
            <a:off x="815950" y="5449463"/>
            <a:ext cx="4450800" cy="804000"/>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SG" dirty="0">
                <a:solidFill>
                  <a:srgbClr val="FFFFFF"/>
                </a:solidFill>
                <a:latin typeface="Century Gothic"/>
                <a:ea typeface="Century Gothic"/>
                <a:cs typeface="Century Gothic"/>
                <a:sym typeface="Century Gothic"/>
              </a:rPr>
              <a:t>When reached to the end of the word, return true if the end of word variable is true, </a:t>
            </a:r>
            <a:r>
              <a:rPr lang="en-SG" dirty="0" err="1">
                <a:solidFill>
                  <a:srgbClr val="FFFFFF"/>
                </a:solidFill>
                <a:latin typeface="Century Gothic"/>
                <a:ea typeface="Century Gothic"/>
                <a:cs typeface="Century Gothic"/>
                <a:sym typeface="Century Gothic"/>
              </a:rPr>
              <a:t>i.e</a:t>
            </a:r>
            <a:r>
              <a:rPr lang="en-SG" dirty="0">
                <a:solidFill>
                  <a:srgbClr val="FFFFFF"/>
                </a:solidFill>
                <a:latin typeface="Century Gothic"/>
                <a:ea typeface="Century Gothic"/>
                <a:cs typeface="Century Gothic"/>
                <a:sym typeface="Century Gothic"/>
              </a:rPr>
              <a:t> the word is in the </a:t>
            </a:r>
            <a:r>
              <a:rPr lang="en-SG" dirty="0" err="1">
                <a:solidFill>
                  <a:srgbClr val="FFFFFF"/>
                </a:solidFill>
                <a:latin typeface="Century Gothic"/>
                <a:ea typeface="Century Gothic"/>
                <a:cs typeface="Century Gothic"/>
                <a:sym typeface="Century Gothic"/>
              </a:rPr>
              <a:t>trie</a:t>
            </a:r>
            <a:r>
              <a:rPr lang="en-SG" dirty="0">
                <a:solidFill>
                  <a:srgbClr val="FFFFFF"/>
                </a:solidFill>
                <a:latin typeface="Century Gothic"/>
                <a:ea typeface="Century Gothic"/>
                <a:cs typeface="Century Gothic"/>
                <a:sym typeface="Century Gothic"/>
              </a:rPr>
              <a:t>, else return false.</a:t>
            </a:r>
            <a:endParaRPr dirty="0">
              <a:solidFill>
                <a:srgbClr val="FF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03536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1B06C-4825-467A-BAD5-173C389EB9AB}"/>
              </a:ext>
            </a:extLst>
          </p:cNvPr>
          <p:cNvSpPr txBox="1"/>
          <p:nvPr/>
        </p:nvSpPr>
        <p:spPr>
          <a:xfrm>
            <a:off x="401763" y="1190249"/>
            <a:ext cx="3178204" cy="1384995"/>
          </a:xfrm>
          <a:prstGeom prst="rect">
            <a:avLst/>
          </a:prstGeom>
          <a:solidFill>
            <a:schemeClr val="bg1"/>
          </a:solidFill>
        </p:spPr>
        <p:txBody>
          <a:bodyPr wrap="square" rtlCol="0">
            <a:spAutoFit/>
          </a:bodyPr>
          <a:lstStyle/>
          <a:p>
            <a:endParaRPr lang="en-US" dirty="0"/>
          </a:p>
          <a:p>
            <a:r>
              <a:rPr lang="en-US" dirty="0"/>
              <a:t>struct Trie_Node * Get_newNode()</a:t>
            </a:r>
            <a:r>
              <a:rPr lang="en-US" dirty="0">
                <a:solidFill>
                  <a:schemeClr val="accent2">
                    <a:lumMod val="75000"/>
                  </a:schemeClr>
                </a:solidFill>
              </a:rPr>
              <a:t>{</a:t>
            </a:r>
          </a:p>
          <a:p>
            <a:r>
              <a:rPr lang="en-US" dirty="0"/>
              <a:t>    struct Trie_Node *</a:t>
            </a:r>
            <a:r>
              <a:rPr lang="en-US" dirty="0" err="1"/>
              <a:t>newNode</a:t>
            </a:r>
            <a:r>
              <a:rPr lang="en-US" dirty="0"/>
              <a:t>;</a:t>
            </a:r>
          </a:p>
          <a:p>
            <a:r>
              <a:rPr lang="en-US" dirty="0"/>
              <a:t>    </a:t>
            </a:r>
            <a:r>
              <a:rPr lang="en-US" dirty="0" err="1"/>
              <a:t>newNode</a:t>
            </a:r>
            <a:r>
              <a:rPr lang="en-US" dirty="0"/>
              <a:t> = new struct </a:t>
            </a:r>
            <a:r>
              <a:rPr lang="en-US" dirty="0" err="1"/>
              <a:t>Trie_Node</a:t>
            </a:r>
            <a:r>
              <a:rPr lang="en-US" dirty="0" smtClean="0"/>
              <a:t>;</a:t>
            </a:r>
            <a:endParaRPr lang="en-US" dirty="0"/>
          </a:p>
          <a:p>
            <a:r>
              <a:rPr lang="en-US" dirty="0"/>
              <a:t>    return </a:t>
            </a:r>
            <a:r>
              <a:rPr lang="en-US" dirty="0" err="1"/>
              <a:t>newNode</a:t>
            </a:r>
            <a:r>
              <a:rPr lang="en-US" dirty="0"/>
              <a:t>;</a:t>
            </a:r>
          </a:p>
          <a:p>
            <a:r>
              <a:rPr lang="en-US" dirty="0">
                <a:solidFill>
                  <a:schemeClr val="accent2">
                    <a:lumMod val="75000"/>
                  </a:schemeClr>
                </a:solidFill>
              </a:rPr>
              <a:t>}</a:t>
            </a:r>
          </a:p>
        </p:txBody>
      </p:sp>
      <p:sp>
        <p:nvSpPr>
          <p:cNvPr id="3" name="TextBox 2">
            <a:extLst>
              <a:ext uri="{FF2B5EF4-FFF2-40B4-BE49-F238E27FC236}">
                <a16:creationId xmlns:a16="http://schemas.microsoft.com/office/drawing/2014/main" id="{3377DA7B-C0EE-41F1-93ED-220E0E6FDEFF}"/>
              </a:ext>
            </a:extLst>
          </p:cNvPr>
          <p:cNvSpPr txBox="1"/>
          <p:nvPr/>
        </p:nvSpPr>
        <p:spPr>
          <a:xfrm>
            <a:off x="3688123" y="1656630"/>
            <a:ext cx="3636550" cy="4185761"/>
          </a:xfrm>
          <a:prstGeom prst="rect">
            <a:avLst/>
          </a:prstGeom>
          <a:solidFill>
            <a:schemeClr val="bg1"/>
          </a:solidFill>
        </p:spPr>
        <p:txBody>
          <a:bodyPr wrap="square" rtlCol="0">
            <a:spAutoFit/>
          </a:bodyPr>
          <a:lstStyle/>
          <a:p>
            <a:r>
              <a:rPr lang="en-US" dirty="0"/>
              <a:t>void insertWord(string str){</a:t>
            </a:r>
          </a:p>
          <a:p>
            <a:r>
              <a:rPr lang="en-US" dirty="0"/>
              <a:t>    struct Trie_Node *temp ;</a:t>
            </a:r>
          </a:p>
          <a:p>
            <a:r>
              <a:rPr lang="en-US" dirty="0"/>
              <a:t>    temp = &amp;root ;</a:t>
            </a:r>
          </a:p>
          <a:p>
            <a:endParaRPr lang="en-US" dirty="0"/>
          </a:p>
          <a:p>
            <a:r>
              <a:rPr lang="en-US" dirty="0"/>
              <a:t>    for(int </a:t>
            </a:r>
            <a:r>
              <a:rPr lang="en-US" dirty="0" err="1"/>
              <a:t>i</a:t>
            </a:r>
            <a:r>
              <a:rPr lang="en-US" dirty="0"/>
              <a:t>=0;i&lt;</a:t>
            </a:r>
            <a:r>
              <a:rPr lang="en-US" dirty="0" err="1"/>
              <a:t>str.size</a:t>
            </a:r>
            <a:r>
              <a:rPr lang="en-US" dirty="0"/>
              <a:t>();</a:t>
            </a:r>
            <a:r>
              <a:rPr lang="en-US" dirty="0" err="1"/>
              <a:t>i</a:t>
            </a:r>
            <a:r>
              <a:rPr lang="en-US" dirty="0"/>
              <a:t>++)</a:t>
            </a:r>
            <a:r>
              <a:rPr lang="en-US" dirty="0">
                <a:solidFill>
                  <a:schemeClr val="accent2">
                    <a:lumMod val="75000"/>
                  </a:schemeClr>
                </a:solidFill>
              </a:rPr>
              <a:t>{</a:t>
            </a:r>
          </a:p>
          <a:p>
            <a:r>
              <a:rPr lang="en-US" dirty="0"/>
              <a:t>        char </a:t>
            </a:r>
            <a:r>
              <a:rPr lang="en-US" dirty="0" err="1"/>
              <a:t>ch</a:t>
            </a:r>
            <a:r>
              <a:rPr lang="en-US" dirty="0"/>
              <a:t> = str[</a:t>
            </a:r>
            <a:r>
              <a:rPr lang="en-US" dirty="0" err="1"/>
              <a:t>i</a:t>
            </a:r>
            <a:r>
              <a:rPr lang="en-US" dirty="0"/>
              <a:t>];</a:t>
            </a:r>
          </a:p>
          <a:p>
            <a:endParaRPr lang="en-US" dirty="0"/>
          </a:p>
          <a:p>
            <a:r>
              <a:rPr lang="en-US" dirty="0"/>
              <a:t>       if(temp-</a:t>
            </a:r>
            <a:r>
              <a:rPr lang="en-US" dirty="0" smtClean="0"/>
              <a:t>&gt;</a:t>
            </a:r>
            <a:r>
              <a:rPr lang="en-US" dirty="0" err="1" smtClean="0"/>
              <a:t>mp</a:t>
            </a:r>
            <a:r>
              <a:rPr lang="en-US" dirty="0" err="1" smtClean="0"/>
              <a:t>.find</a:t>
            </a:r>
            <a:r>
              <a:rPr lang="en-US" dirty="0" smtClean="0"/>
              <a:t>(</a:t>
            </a:r>
            <a:r>
              <a:rPr lang="en-US" dirty="0" err="1" smtClean="0"/>
              <a:t>ch</a:t>
            </a:r>
            <a:r>
              <a:rPr lang="en-US" dirty="0"/>
              <a:t>) == temp-</a:t>
            </a:r>
            <a:r>
              <a:rPr lang="en-US" dirty="0" smtClean="0"/>
              <a:t>&gt;</a:t>
            </a:r>
            <a:r>
              <a:rPr lang="en-US" dirty="0" err="1" smtClean="0"/>
              <a:t>mp</a:t>
            </a:r>
            <a:r>
              <a:rPr lang="en-US" dirty="0" err="1" smtClean="0"/>
              <a:t>.end</a:t>
            </a:r>
            <a:r>
              <a:rPr lang="en-US" dirty="0"/>
              <a:t>()){</a:t>
            </a:r>
          </a:p>
          <a:p>
            <a:r>
              <a:rPr lang="en-US" dirty="0"/>
              <a:t>             </a:t>
            </a:r>
          </a:p>
          <a:p>
            <a:r>
              <a:rPr lang="en-US" dirty="0"/>
              <a:t>  temp-</a:t>
            </a:r>
            <a:r>
              <a:rPr lang="en-US" dirty="0" smtClean="0"/>
              <a:t>&gt;</a:t>
            </a:r>
            <a:r>
              <a:rPr lang="en-US" dirty="0" err="1" smtClean="0"/>
              <a:t>mp</a:t>
            </a:r>
            <a:r>
              <a:rPr lang="en-US" dirty="0" smtClean="0"/>
              <a:t>[</a:t>
            </a:r>
            <a:r>
              <a:rPr lang="en-US" dirty="0" err="1" smtClean="0"/>
              <a:t>ch</a:t>
            </a:r>
            <a:r>
              <a:rPr lang="en-US" dirty="0"/>
              <a:t>]    =Get_newNode();</a:t>
            </a:r>
          </a:p>
          <a:p>
            <a:r>
              <a:rPr lang="en-US" dirty="0"/>
              <a:t>        }</a:t>
            </a:r>
          </a:p>
          <a:p>
            <a:endParaRPr lang="en-US" dirty="0"/>
          </a:p>
          <a:p>
            <a:r>
              <a:rPr lang="en-US" dirty="0"/>
              <a:t>   temp = temp- </a:t>
            </a:r>
            <a:r>
              <a:rPr lang="en-US" dirty="0" smtClean="0"/>
              <a:t>&gt;</a:t>
            </a:r>
            <a:r>
              <a:rPr lang="en-US" dirty="0" err="1" smtClean="0"/>
              <a:t>mp</a:t>
            </a:r>
            <a:r>
              <a:rPr lang="en-US" dirty="0" smtClean="0"/>
              <a:t>[</a:t>
            </a:r>
            <a:r>
              <a:rPr lang="en-US" dirty="0" err="1" smtClean="0"/>
              <a:t>ch</a:t>
            </a:r>
            <a:r>
              <a:rPr lang="en-US" dirty="0"/>
              <a:t>];</a:t>
            </a:r>
          </a:p>
          <a:p>
            <a:r>
              <a:rPr lang="en-US" dirty="0"/>
              <a:t>    </a:t>
            </a:r>
            <a:r>
              <a:rPr lang="en-US" dirty="0">
                <a:solidFill>
                  <a:schemeClr val="accent2">
                    <a:lumMod val="75000"/>
                  </a:schemeClr>
                </a:solidFill>
              </a:rPr>
              <a:t>}</a:t>
            </a:r>
          </a:p>
          <a:p>
            <a:endParaRPr lang="en-US" dirty="0"/>
          </a:p>
          <a:p>
            <a:r>
              <a:rPr lang="en-US" dirty="0"/>
              <a:t>    temp-&gt;endofword = true;</a:t>
            </a:r>
          </a:p>
          <a:p>
            <a:r>
              <a:rPr lang="en-US" dirty="0"/>
              <a:t>}</a:t>
            </a:r>
          </a:p>
          <a:p>
            <a:endParaRPr lang="en-US" dirty="0"/>
          </a:p>
        </p:txBody>
      </p:sp>
      <p:sp>
        <p:nvSpPr>
          <p:cNvPr id="4" name="TextBox 3">
            <a:extLst>
              <a:ext uri="{FF2B5EF4-FFF2-40B4-BE49-F238E27FC236}">
                <a16:creationId xmlns:a16="http://schemas.microsoft.com/office/drawing/2014/main" id="{7E177499-ACFC-46C8-B244-8C7F77E085F7}"/>
              </a:ext>
            </a:extLst>
          </p:cNvPr>
          <p:cNvSpPr txBox="1"/>
          <p:nvPr/>
        </p:nvSpPr>
        <p:spPr>
          <a:xfrm>
            <a:off x="7432829" y="2138440"/>
            <a:ext cx="4281994" cy="3970318"/>
          </a:xfrm>
          <a:prstGeom prst="rect">
            <a:avLst/>
          </a:prstGeom>
          <a:solidFill>
            <a:schemeClr val="bg1"/>
          </a:solidFill>
        </p:spPr>
        <p:txBody>
          <a:bodyPr wrap="square" rtlCol="0">
            <a:spAutoFit/>
          </a:bodyPr>
          <a:lstStyle/>
          <a:p>
            <a:endParaRPr lang="en-US" dirty="0"/>
          </a:p>
          <a:p>
            <a:r>
              <a:rPr lang="en-US" dirty="0"/>
              <a:t>bool searchWord(string str){</a:t>
            </a:r>
          </a:p>
          <a:p>
            <a:r>
              <a:rPr lang="en-US" dirty="0"/>
              <a:t>    struct Trie_Node *temp;</a:t>
            </a:r>
          </a:p>
          <a:p>
            <a:r>
              <a:rPr lang="en-US" dirty="0"/>
              <a:t>    temp = &amp;root ;</a:t>
            </a:r>
          </a:p>
          <a:p>
            <a:endParaRPr lang="en-US" dirty="0"/>
          </a:p>
          <a:p>
            <a:r>
              <a:rPr lang="en-US" dirty="0"/>
              <a:t>    for(int </a:t>
            </a:r>
            <a:r>
              <a:rPr lang="en-US" dirty="0" err="1"/>
              <a:t>i</a:t>
            </a:r>
            <a:r>
              <a:rPr lang="en-US" dirty="0"/>
              <a:t>=0;i&lt;</a:t>
            </a:r>
            <a:r>
              <a:rPr lang="en-US" dirty="0" err="1"/>
              <a:t>str.size</a:t>
            </a:r>
            <a:r>
              <a:rPr lang="en-US" dirty="0"/>
              <a:t>();</a:t>
            </a:r>
            <a:r>
              <a:rPr lang="en-US" dirty="0" err="1"/>
              <a:t>i</a:t>
            </a:r>
            <a:r>
              <a:rPr lang="en-US" dirty="0"/>
              <a:t>++)</a:t>
            </a:r>
            <a:r>
              <a:rPr lang="en-US" dirty="0">
                <a:solidFill>
                  <a:schemeClr val="accent2">
                    <a:lumMod val="75000"/>
                  </a:schemeClr>
                </a:solidFill>
              </a:rPr>
              <a:t>{</a:t>
            </a:r>
          </a:p>
          <a:p>
            <a:r>
              <a:rPr lang="en-US" dirty="0"/>
              <a:t>        char </a:t>
            </a:r>
            <a:r>
              <a:rPr lang="en-US" dirty="0" err="1"/>
              <a:t>ch</a:t>
            </a:r>
            <a:r>
              <a:rPr lang="en-US" dirty="0"/>
              <a:t> = str[</a:t>
            </a:r>
            <a:r>
              <a:rPr lang="en-US" dirty="0" err="1"/>
              <a:t>i</a:t>
            </a:r>
            <a:r>
              <a:rPr lang="en-US" dirty="0"/>
              <a:t>];</a:t>
            </a:r>
          </a:p>
          <a:p>
            <a:endParaRPr lang="en-US" dirty="0"/>
          </a:p>
          <a:p>
            <a:r>
              <a:rPr lang="en-US" dirty="0"/>
              <a:t>if(temp-</a:t>
            </a:r>
            <a:r>
              <a:rPr lang="en-US" dirty="0" smtClean="0"/>
              <a:t>&gt;</a:t>
            </a:r>
            <a:r>
              <a:rPr lang="en-US" dirty="0" err="1" smtClean="0"/>
              <a:t>mp</a:t>
            </a:r>
            <a:r>
              <a:rPr lang="en-US" dirty="0" err="1" smtClean="0"/>
              <a:t>.find</a:t>
            </a:r>
            <a:r>
              <a:rPr lang="en-US" dirty="0" smtClean="0"/>
              <a:t>(</a:t>
            </a:r>
            <a:r>
              <a:rPr lang="en-US" dirty="0" err="1" smtClean="0"/>
              <a:t>ch</a:t>
            </a:r>
            <a:r>
              <a:rPr lang="en-US" dirty="0"/>
              <a:t>) == temp-</a:t>
            </a:r>
            <a:r>
              <a:rPr lang="en-US" dirty="0" smtClean="0"/>
              <a:t>&gt;</a:t>
            </a:r>
            <a:r>
              <a:rPr lang="en-US" dirty="0" err="1" smtClean="0"/>
              <a:t>mp</a:t>
            </a:r>
            <a:r>
              <a:rPr lang="en-US" dirty="0" err="1" smtClean="0"/>
              <a:t>.end</a:t>
            </a:r>
            <a:r>
              <a:rPr lang="en-US" dirty="0"/>
              <a:t>()){</a:t>
            </a:r>
          </a:p>
          <a:p>
            <a:r>
              <a:rPr lang="en-US" dirty="0"/>
              <a:t>            return false ;</a:t>
            </a:r>
          </a:p>
          <a:p>
            <a:r>
              <a:rPr lang="en-US" dirty="0"/>
              <a:t>        }</a:t>
            </a:r>
          </a:p>
          <a:p>
            <a:endParaRPr lang="en-US" dirty="0"/>
          </a:p>
          <a:p>
            <a:r>
              <a:rPr lang="en-US" dirty="0"/>
              <a:t>        temp = temp-</a:t>
            </a:r>
            <a:r>
              <a:rPr lang="en-US" dirty="0" smtClean="0"/>
              <a:t>&gt;</a:t>
            </a:r>
            <a:r>
              <a:rPr lang="en-US" dirty="0" err="1" smtClean="0"/>
              <a:t>mp</a:t>
            </a:r>
            <a:r>
              <a:rPr lang="en-US" dirty="0" smtClean="0"/>
              <a:t>[</a:t>
            </a:r>
            <a:r>
              <a:rPr lang="en-US" dirty="0" err="1" smtClean="0"/>
              <a:t>ch</a:t>
            </a:r>
            <a:r>
              <a:rPr lang="en-US" dirty="0"/>
              <a:t>];</a:t>
            </a:r>
          </a:p>
          <a:p>
            <a:r>
              <a:rPr lang="en-US" dirty="0"/>
              <a:t>    </a:t>
            </a:r>
            <a:r>
              <a:rPr lang="en-US" dirty="0">
                <a:solidFill>
                  <a:schemeClr val="accent2">
                    <a:lumMod val="75000"/>
                  </a:schemeClr>
                </a:solidFill>
              </a:rPr>
              <a:t>}</a:t>
            </a:r>
          </a:p>
          <a:p>
            <a:endParaRPr lang="en-US" dirty="0"/>
          </a:p>
          <a:p>
            <a:r>
              <a:rPr lang="en-US" dirty="0"/>
              <a:t>    return temp-&gt;endofword;</a:t>
            </a:r>
          </a:p>
          <a:p>
            <a:r>
              <a:rPr lang="en-US" dirty="0"/>
              <a:t>}</a:t>
            </a:r>
          </a:p>
          <a:p>
            <a:endParaRPr lang="en-US" dirty="0"/>
          </a:p>
        </p:txBody>
      </p:sp>
      <p:sp>
        <p:nvSpPr>
          <p:cNvPr id="5" name="TextBox 4">
            <a:extLst>
              <a:ext uri="{FF2B5EF4-FFF2-40B4-BE49-F238E27FC236}">
                <a16:creationId xmlns:a16="http://schemas.microsoft.com/office/drawing/2014/main" id="{54B1B059-B728-4302-B8EF-74672C3251A9}"/>
              </a:ext>
            </a:extLst>
          </p:cNvPr>
          <p:cNvSpPr txBox="1"/>
          <p:nvPr/>
        </p:nvSpPr>
        <p:spPr>
          <a:xfrm>
            <a:off x="556181" y="537328"/>
            <a:ext cx="1115191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dirty="0" smtClean="0"/>
              <a:t>C++ Implementation of </a:t>
            </a:r>
            <a:r>
              <a:rPr lang="en-US" sz="2400" dirty="0" err="1" smtClean="0"/>
              <a:t>Trie</a:t>
            </a:r>
            <a:r>
              <a:rPr lang="en-US" sz="2400" dirty="0" smtClean="0"/>
              <a:t> </a:t>
            </a:r>
            <a:endParaRPr lang="en-US" sz="2400" dirty="0"/>
          </a:p>
        </p:txBody>
      </p:sp>
    </p:spTree>
    <p:extLst>
      <p:ext uri="{BB962C8B-B14F-4D97-AF65-F5344CB8AC3E}">
        <p14:creationId xmlns:p14="http://schemas.microsoft.com/office/powerpoint/2010/main" val="20427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Century Gothic"/>
              <a:buNone/>
            </a:pPr>
            <a:r>
              <a:rPr lang="en-US"/>
              <a:t>Introduction:</a:t>
            </a:r>
            <a:endParaRPr/>
          </a:p>
        </p:txBody>
      </p:sp>
      <p:sp>
        <p:nvSpPr>
          <p:cNvPr id="128" name="Google Shape;128;p2"/>
          <p:cNvSpPr txBox="1">
            <a:spLocks noGrp="1"/>
          </p:cNvSpPr>
          <p:nvPr>
            <p:ph type="body" idx="1"/>
          </p:nvPr>
        </p:nvSpPr>
        <p:spPr>
          <a:xfrm>
            <a:off x="803564" y="2103120"/>
            <a:ext cx="10321636" cy="3849624"/>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10000"/>
              </a:lnSpc>
              <a:spcBef>
                <a:spcPts val="0"/>
              </a:spcBef>
              <a:spcAft>
                <a:spcPts val="0"/>
              </a:spcAft>
              <a:buSzPts val="1600"/>
              <a:buFont typeface="Noto Sans Symbols"/>
              <a:buChar char="⮚"/>
            </a:pPr>
            <a:r>
              <a:rPr lang="en-US" sz="1600" dirty="0"/>
              <a:t>A </a:t>
            </a:r>
            <a:r>
              <a:rPr lang="en-US" sz="1600" b="1" dirty="0" err="1"/>
              <a:t>Trie</a:t>
            </a:r>
            <a:r>
              <a:rPr lang="en-US" sz="1600" dirty="0"/>
              <a:t> is a tree-like data structure whose nodes store the letters of an </a:t>
            </a:r>
            <a:r>
              <a:rPr lang="en-US" sz="1600" dirty="0" smtClean="0"/>
              <a:t>alphabet (or any other ASCII character). </a:t>
            </a:r>
            <a:r>
              <a:rPr lang="en-US" sz="1600" dirty="0"/>
              <a:t>By structuring the nodes in a particular way, words and strings can be retrieved from the structure of </a:t>
            </a:r>
            <a:r>
              <a:rPr lang="en-US" sz="1600" dirty="0" err="1"/>
              <a:t>Trie</a:t>
            </a:r>
            <a:r>
              <a:rPr lang="en-US" sz="1600" dirty="0"/>
              <a:t>.</a:t>
            </a:r>
            <a:endParaRPr dirty="0"/>
          </a:p>
          <a:p>
            <a:pPr marL="182880" lvl="0" indent="-81279" algn="l" rtl="0">
              <a:lnSpc>
                <a:spcPct val="110000"/>
              </a:lnSpc>
              <a:spcBef>
                <a:spcPts val="900"/>
              </a:spcBef>
              <a:spcAft>
                <a:spcPts val="0"/>
              </a:spcAft>
              <a:buSzPts val="1600"/>
              <a:buFont typeface="Noto Sans Symbols"/>
              <a:buNone/>
            </a:pPr>
            <a:endParaRPr sz="1600" dirty="0"/>
          </a:p>
          <a:p>
            <a:pPr marL="182880" lvl="0" indent="-182880" algn="l" rtl="0">
              <a:lnSpc>
                <a:spcPct val="110000"/>
              </a:lnSpc>
              <a:spcBef>
                <a:spcPts val="900"/>
              </a:spcBef>
              <a:spcAft>
                <a:spcPts val="0"/>
              </a:spcAft>
              <a:buSzPts val="1600"/>
              <a:buFont typeface="Noto Sans Symbols"/>
              <a:buChar char="⮚"/>
            </a:pPr>
            <a:r>
              <a:rPr lang="en-US" sz="1600" dirty="0"/>
              <a:t>The other name </a:t>
            </a:r>
            <a:r>
              <a:rPr lang="en-US" sz="1600" dirty="0" err="1"/>
              <a:t>Trie</a:t>
            </a:r>
            <a:r>
              <a:rPr lang="en-US" sz="1600" dirty="0"/>
              <a:t> is </a:t>
            </a:r>
            <a:r>
              <a:rPr lang="en-US" sz="1600" b="1" dirty="0"/>
              <a:t>Prefix-Tree</a:t>
            </a:r>
            <a:r>
              <a:rPr lang="en-US" sz="1600" dirty="0"/>
              <a:t>.</a:t>
            </a:r>
            <a:endParaRPr dirty="0"/>
          </a:p>
          <a:p>
            <a:pPr marL="0" lvl="0" indent="0" algn="l" rtl="0">
              <a:lnSpc>
                <a:spcPct val="110000"/>
              </a:lnSpc>
              <a:spcBef>
                <a:spcPts val="900"/>
              </a:spcBef>
              <a:spcAft>
                <a:spcPts val="0"/>
              </a:spcAft>
              <a:buSzPts val="1600"/>
              <a:buNone/>
            </a:pPr>
            <a:r>
              <a:rPr lang="en-US" sz="1600" dirty="0"/>
              <a:t>   (</a:t>
            </a:r>
            <a:r>
              <a:rPr lang="en-US" sz="1600" dirty="0" err="1"/>
              <a:t>Prefix:The</a:t>
            </a:r>
            <a:r>
              <a:rPr lang="en-US" sz="1600" dirty="0"/>
              <a:t> prefix of a string is nothing but any </a:t>
            </a:r>
            <a:r>
              <a:rPr lang="en-US" sz="1600" b="1" dirty="0"/>
              <a:t>n</a:t>
            </a:r>
            <a:r>
              <a:rPr lang="en-US" sz="1600" dirty="0"/>
              <a:t> </a:t>
            </a:r>
            <a:r>
              <a:rPr lang="en-US" sz="1600" dirty="0" smtClean="0"/>
              <a:t>(</a:t>
            </a:r>
            <a:r>
              <a:rPr lang="en-US" sz="1600" b="1" dirty="0" smtClean="0"/>
              <a:t>&lt;= </a:t>
            </a:r>
            <a:r>
              <a:rPr lang="en-US" sz="1600" b="1" dirty="0"/>
              <a:t>length of the </a:t>
            </a:r>
            <a:r>
              <a:rPr lang="en-US" sz="1600" b="1" dirty="0" smtClean="0"/>
              <a:t>string</a:t>
            </a:r>
            <a:r>
              <a:rPr lang="en-US" sz="1600" dirty="0" smtClean="0"/>
              <a:t>) </a:t>
            </a:r>
            <a:r>
              <a:rPr lang="en-US" sz="1600" dirty="0"/>
              <a:t>letters  that can </a:t>
            </a:r>
            <a:r>
              <a:rPr lang="en-US" sz="1600" dirty="0" smtClean="0"/>
              <a:t>be   </a:t>
            </a:r>
          </a:p>
          <a:p>
            <a:pPr marL="0" lvl="0" indent="0" algn="l" rtl="0">
              <a:lnSpc>
                <a:spcPct val="110000"/>
              </a:lnSpc>
              <a:spcBef>
                <a:spcPts val="900"/>
              </a:spcBef>
              <a:spcAft>
                <a:spcPts val="0"/>
              </a:spcAft>
              <a:buSzPts val="1600"/>
              <a:buNone/>
            </a:pPr>
            <a:r>
              <a:rPr lang="en-US" sz="1600" dirty="0"/>
              <a:t> </a:t>
            </a:r>
            <a:r>
              <a:rPr lang="en-US" sz="1600" dirty="0" smtClean="0"/>
              <a:t>   considered </a:t>
            </a:r>
            <a:r>
              <a:rPr lang="en-US" sz="1600" dirty="0"/>
              <a:t>beginning strictly from the starting of a string.</a:t>
            </a:r>
            <a:endParaRPr dirty="0"/>
          </a:p>
          <a:p>
            <a:pPr marL="0" lvl="0" indent="0" algn="l" rtl="0">
              <a:lnSpc>
                <a:spcPct val="110000"/>
              </a:lnSpc>
              <a:spcBef>
                <a:spcPts val="900"/>
              </a:spcBef>
              <a:spcAft>
                <a:spcPts val="0"/>
              </a:spcAft>
              <a:buSzPts val="1600"/>
              <a:buNone/>
            </a:pPr>
            <a:r>
              <a:rPr lang="en-US" sz="1600" dirty="0"/>
              <a:t> </a:t>
            </a:r>
            <a:r>
              <a:rPr lang="en-US" sz="1600" dirty="0" smtClean="0"/>
              <a:t>   </a:t>
            </a:r>
            <a:r>
              <a:rPr lang="en-US" sz="1600" b="1" dirty="0" smtClean="0"/>
              <a:t>Ex</a:t>
            </a:r>
            <a:r>
              <a:rPr lang="en-US" sz="1600" dirty="0"/>
              <a:t>: Prefix of string “</a:t>
            </a:r>
            <a:r>
              <a:rPr lang="en-US" sz="1600" dirty="0" err="1"/>
              <a:t>aabc</a:t>
            </a:r>
            <a:r>
              <a:rPr lang="en-US" sz="1600" dirty="0"/>
              <a:t>” :’</a:t>
            </a:r>
            <a:r>
              <a:rPr lang="en-US" sz="1600" dirty="0" err="1"/>
              <a:t>a’,’aa</a:t>
            </a:r>
            <a:r>
              <a:rPr lang="en-US" sz="1600" dirty="0"/>
              <a:t>’ ,’</a:t>
            </a:r>
            <a:r>
              <a:rPr lang="en-US" sz="1600" dirty="0" err="1"/>
              <a:t>aab</a:t>
            </a:r>
            <a:r>
              <a:rPr lang="en-US" sz="1600" dirty="0"/>
              <a:t>’,’</a:t>
            </a:r>
            <a:r>
              <a:rPr lang="en-US" sz="1600" dirty="0" err="1"/>
              <a:t>aabc</a:t>
            </a:r>
            <a:r>
              <a:rPr lang="en-US" sz="1600" dirty="0"/>
              <a:t>’ )</a:t>
            </a:r>
            <a:endParaRPr dirty="0"/>
          </a:p>
          <a:p>
            <a:pPr marL="182880" lvl="0" indent="-81279" algn="l" rtl="0">
              <a:lnSpc>
                <a:spcPct val="110000"/>
              </a:lnSpc>
              <a:spcBef>
                <a:spcPts val="900"/>
              </a:spcBef>
              <a:spcAft>
                <a:spcPts val="0"/>
              </a:spcAft>
              <a:buSzPts val="1600"/>
              <a:buFont typeface="Noto Sans Symbols"/>
              <a:buNone/>
            </a:pPr>
            <a:endParaRPr sz="1600" dirty="0"/>
          </a:p>
          <a:p>
            <a:pPr marL="182880" lvl="0" indent="-182880" algn="l" rtl="0">
              <a:lnSpc>
                <a:spcPct val="110000"/>
              </a:lnSpc>
              <a:spcBef>
                <a:spcPts val="900"/>
              </a:spcBef>
              <a:spcAft>
                <a:spcPts val="0"/>
              </a:spcAft>
              <a:buSzPts val="1600"/>
              <a:buFont typeface="Noto Sans Symbols"/>
              <a:buChar char="⮚"/>
            </a:pPr>
            <a:r>
              <a:rPr lang="en-US" sz="1600" dirty="0"/>
              <a:t>The name </a:t>
            </a:r>
            <a:r>
              <a:rPr lang="en-US" sz="1600" dirty="0" err="1"/>
              <a:t>Trie</a:t>
            </a:r>
            <a:r>
              <a:rPr lang="en-US" sz="1600" dirty="0"/>
              <a:t> comes from its use for </a:t>
            </a:r>
            <a:r>
              <a:rPr lang="en-US" sz="1600" dirty="0" smtClean="0"/>
              <a:t>re</a:t>
            </a:r>
            <a:r>
              <a:rPr lang="en-US" sz="1600" b="1" dirty="0" smtClean="0"/>
              <a:t>trie</a:t>
            </a:r>
            <a:r>
              <a:rPr lang="en-US" sz="1600" dirty="0" smtClean="0"/>
              <a:t>val.</a:t>
            </a:r>
          </a:p>
          <a:p>
            <a:pPr marL="182880" lvl="0" indent="-182880" algn="l" rtl="0">
              <a:lnSpc>
                <a:spcPct val="110000"/>
              </a:lnSpc>
              <a:spcBef>
                <a:spcPts val="900"/>
              </a:spcBef>
              <a:spcAft>
                <a:spcPts val="0"/>
              </a:spcAft>
              <a:buSzPts val="1600"/>
              <a:buFont typeface="Noto Sans Symbols"/>
              <a:buChar char="⮚"/>
            </a:pPr>
            <a:r>
              <a:rPr lang="en-US" sz="1600" dirty="0" smtClean="0"/>
              <a:t>We can </a:t>
            </a:r>
            <a:r>
              <a:rPr lang="en-US" sz="1600" b="1" dirty="0" smtClean="0"/>
              <a:t>insert</a:t>
            </a:r>
            <a:r>
              <a:rPr lang="en-US" sz="1600" dirty="0" smtClean="0"/>
              <a:t> and </a:t>
            </a:r>
            <a:r>
              <a:rPr lang="en-US" sz="1600" b="1" dirty="0" smtClean="0"/>
              <a:t>search</a:t>
            </a:r>
            <a:r>
              <a:rPr lang="en-US" sz="1600" dirty="0" smtClean="0"/>
              <a:t> multiple strings in a structure by using prefix-tree or </a:t>
            </a:r>
            <a:r>
              <a:rPr lang="en-US" sz="1600" dirty="0" err="1" smtClean="0"/>
              <a:t>Trie</a:t>
            </a:r>
            <a:r>
              <a:rPr lang="en-US" sz="1600" dirty="0" smtClean="0"/>
              <a:t>.  </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2994-7F1B-4680-8AE1-FCC6994A2490}"/>
              </a:ext>
            </a:extLst>
          </p:cNvPr>
          <p:cNvSpPr>
            <a:spLocks noGrp="1"/>
          </p:cNvSpPr>
          <p:nvPr>
            <p:ph type="title"/>
          </p:nvPr>
        </p:nvSpPr>
        <p:spPr>
          <a:xfrm>
            <a:off x="561071" y="381741"/>
            <a:ext cx="10564129" cy="624100"/>
          </a:xfrm>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US" dirty="0"/>
              <a:t>Time Complexity:</a:t>
            </a:r>
          </a:p>
        </p:txBody>
      </p:sp>
      <p:sp>
        <p:nvSpPr>
          <p:cNvPr id="3" name="Content Placeholder 2">
            <a:extLst>
              <a:ext uri="{FF2B5EF4-FFF2-40B4-BE49-F238E27FC236}">
                <a16:creationId xmlns:a16="http://schemas.microsoft.com/office/drawing/2014/main" id="{005F0DE8-B4A0-4556-A6E9-F12EB6F39F26}"/>
              </a:ext>
            </a:extLst>
          </p:cNvPr>
          <p:cNvSpPr>
            <a:spLocks noGrp="1"/>
          </p:cNvSpPr>
          <p:nvPr>
            <p:ph sz="half" idx="1"/>
          </p:nvPr>
        </p:nvSpPr>
        <p:spPr>
          <a:xfrm>
            <a:off x="561071" y="1155430"/>
            <a:ext cx="5527829" cy="5255580"/>
          </a:xfrm>
          <a:noFill/>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pPr marL="0" indent="0">
              <a:buNone/>
            </a:pPr>
            <a:r>
              <a:rPr lang="en-US" sz="2600" b="1" dirty="0">
                <a:solidFill>
                  <a:schemeClr val="accent2">
                    <a:lumMod val="50000"/>
                  </a:schemeClr>
                </a:solidFill>
              </a:rPr>
              <a:t>For Insertion</a:t>
            </a:r>
            <a:r>
              <a:rPr lang="en-US" sz="2600" b="1" dirty="0">
                <a:solidFill>
                  <a:srgbClr val="2E3722"/>
                </a:solidFill>
              </a:rPr>
              <a:t>:</a:t>
            </a:r>
          </a:p>
          <a:p>
            <a:pPr marL="0" indent="0">
              <a:buNone/>
            </a:pPr>
            <a:endParaRPr lang="en-US" dirty="0">
              <a:solidFill>
                <a:srgbClr val="2E3722"/>
              </a:solidFill>
            </a:endParaRPr>
          </a:p>
          <a:p>
            <a:pPr marL="0" indent="0">
              <a:buNone/>
            </a:pPr>
            <a:r>
              <a:rPr lang="en-US" sz="1800" dirty="0">
                <a:solidFill>
                  <a:srgbClr val="2E3722"/>
                </a:solidFill>
              </a:rPr>
              <a:t>void insertWord(string str){</a:t>
            </a:r>
          </a:p>
          <a:p>
            <a:pPr marL="0" indent="0">
              <a:buNone/>
            </a:pPr>
            <a:r>
              <a:rPr lang="en-US" sz="1800" dirty="0">
                <a:solidFill>
                  <a:srgbClr val="2E3722"/>
                </a:solidFill>
              </a:rPr>
              <a:t>    struct Trie_Node *temp ;</a:t>
            </a:r>
          </a:p>
          <a:p>
            <a:pPr marL="0" indent="0">
              <a:buNone/>
            </a:pPr>
            <a:r>
              <a:rPr lang="en-US" sz="1800" dirty="0">
                <a:solidFill>
                  <a:srgbClr val="2E3722"/>
                </a:solidFill>
              </a:rPr>
              <a:t>    temp = &amp;root ;</a:t>
            </a:r>
          </a:p>
          <a:p>
            <a:pPr marL="0" indent="0">
              <a:buNone/>
            </a:pPr>
            <a:endParaRPr lang="en-US" sz="1800" dirty="0">
              <a:solidFill>
                <a:srgbClr val="2E3722"/>
              </a:solidFill>
            </a:endParaRPr>
          </a:p>
          <a:p>
            <a:pPr marL="0" indent="0">
              <a:buNone/>
            </a:pPr>
            <a:r>
              <a:rPr lang="en-US" sz="1800" dirty="0">
                <a:solidFill>
                  <a:srgbClr val="2E3722"/>
                </a:solidFill>
              </a:rPr>
              <a:t>    for(int </a:t>
            </a:r>
            <a:r>
              <a:rPr lang="en-US" sz="1800" dirty="0" err="1">
                <a:solidFill>
                  <a:srgbClr val="2E3722"/>
                </a:solidFill>
              </a:rPr>
              <a:t>i</a:t>
            </a:r>
            <a:r>
              <a:rPr lang="en-US" sz="1800" dirty="0">
                <a:solidFill>
                  <a:srgbClr val="2E3722"/>
                </a:solidFill>
              </a:rPr>
              <a:t>=0;i&lt;</a:t>
            </a:r>
            <a:r>
              <a:rPr lang="en-US" sz="1800" dirty="0" err="1">
                <a:solidFill>
                  <a:srgbClr val="2E3722"/>
                </a:solidFill>
              </a:rPr>
              <a:t>str.size</a:t>
            </a:r>
            <a:r>
              <a:rPr lang="en-US" sz="1800" dirty="0">
                <a:solidFill>
                  <a:srgbClr val="2E3722"/>
                </a:solidFill>
              </a:rPr>
              <a:t>();</a:t>
            </a:r>
            <a:r>
              <a:rPr lang="en-US" sz="1800" dirty="0" err="1">
                <a:solidFill>
                  <a:srgbClr val="2E3722"/>
                </a:solidFill>
              </a:rPr>
              <a:t>i</a:t>
            </a:r>
            <a:r>
              <a:rPr lang="en-US" sz="1800" dirty="0">
                <a:solidFill>
                  <a:srgbClr val="2E3722"/>
                </a:solidFill>
              </a:rPr>
              <a:t>++){</a:t>
            </a:r>
          </a:p>
          <a:p>
            <a:pPr marL="0" indent="0">
              <a:buNone/>
            </a:pPr>
            <a:r>
              <a:rPr lang="en-US" sz="1800" dirty="0">
                <a:solidFill>
                  <a:srgbClr val="2E3722"/>
                </a:solidFill>
              </a:rPr>
              <a:t>        char </a:t>
            </a:r>
            <a:r>
              <a:rPr lang="en-US" sz="1800" dirty="0" err="1">
                <a:solidFill>
                  <a:srgbClr val="2E3722"/>
                </a:solidFill>
              </a:rPr>
              <a:t>ch</a:t>
            </a:r>
            <a:r>
              <a:rPr lang="en-US" sz="1800" dirty="0">
                <a:solidFill>
                  <a:srgbClr val="2E3722"/>
                </a:solidFill>
              </a:rPr>
              <a:t> = str[</a:t>
            </a:r>
            <a:r>
              <a:rPr lang="en-US" sz="1800" dirty="0" err="1">
                <a:solidFill>
                  <a:srgbClr val="2E3722"/>
                </a:solidFill>
              </a:rPr>
              <a:t>i</a:t>
            </a:r>
            <a:r>
              <a:rPr lang="en-US" sz="1800" dirty="0">
                <a:solidFill>
                  <a:srgbClr val="2E3722"/>
                </a:solidFill>
              </a:rPr>
              <a:t>];</a:t>
            </a:r>
          </a:p>
          <a:p>
            <a:pPr marL="0" indent="0">
              <a:buNone/>
            </a:pPr>
            <a:endParaRPr lang="en-US" sz="1800" dirty="0">
              <a:solidFill>
                <a:srgbClr val="2E3722"/>
              </a:solidFill>
            </a:endParaRPr>
          </a:p>
          <a:p>
            <a:pPr marL="0" indent="0">
              <a:buNone/>
            </a:pPr>
            <a:r>
              <a:rPr lang="en-US" sz="1800" dirty="0">
                <a:solidFill>
                  <a:srgbClr val="2E3722"/>
                </a:solidFill>
              </a:rPr>
              <a:t>        if(temp-</a:t>
            </a:r>
            <a:r>
              <a:rPr lang="en-US" sz="1800" dirty="0" smtClean="0">
                <a:solidFill>
                  <a:srgbClr val="2E3722"/>
                </a:solidFill>
              </a:rPr>
              <a:t>&gt;</a:t>
            </a:r>
            <a:r>
              <a:rPr lang="en-US" dirty="0" err="1" smtClean="0">
                <a:solidFill>
                  <a:srgbClr val="2E3722"/>
                </a:solidFill>
              </a:rPr>
              <a:t>mp</a:t>
            </a:r>
            <a:r>
              <a:rPr lang="en-US" sz="1800" dirty="0" err="1" smtClean="0">
                <a:solidFill>
                  <a:srgbClr val="2E3722"/>
                </a:solidFill>
              </a:rPr>
              <a:t>.find</a:t>
            </a:r>
            <a:r>
              <a:rPr lang="en-US" sz="1800" dirty="0" smtClean="0">
                <a:solidFill>
                  <a:srgbClr val="2E3722"/>
                </a:solidFill>
              </a:rPr>
              <a:t>(</a:t>
            </a:r>
            <a:r>
              <a:rPr lang="en-US" sz="1800" dirty="0" err="1" smtClean="0">
                <a:solidFill>
                  <a:srgbClr val="2E3722"/>
                </a:solidFill>
              </a:rPr>
              <a:t>ch</a:t>
            </a:r>
            <a:r>
              <a:rPr lang="en-US" sz="1800" dirty="0">
                <a:solidFill>
                  <a:srgbClr val="2E3722"/>
                </a:solidFill>
              </a:rPr>
              <a:t>) == temp-</a:t>
            </a:r>
            <a:r>
              <a:rPr lang="en-US" sz="1800" dirty="0" smtClean="0">
                <a:solidFill>
                  <a:srgbClr val="2E3722"/>
                </a:solidFill>
              </a:rPr>
              <a:t>&gt;</a:t>
            </a:r>
            <a:r>
              <a:rPr lang="en-US" dirty="0" err="1" smtClean="0">
                <a:solidFill>
                  <a:srgbClr val="2E3722"/>
                </a:solidFill>
              </a:rPr>
              <a:t>mp</a:t>
            </a:r>
            <a:r>
              <a:rPr lang="en-US" sz="1800" dirty="0" err="1" smtClean="0">
                <a:solidFill>
                  <a:srgbClr val="2E3722"/>
                </a:solidFill>
              </a:rPr>
              <a:t>.end</a:t>
            </a:r>
            <a:r>
              <a:rPr lang="en-US" sz="1800" dirty="0">
                <a:solidFill>
                  <a:srgbClr val="2E3722"/>
                </a:solidFill>
              </a:rPr>
              <a:t>()){</a:t>
            </a:r>
          </a:p>
          <a:p>
            <a:pPr marL="0" indent="0">
              <a:buNone/>
            </a:pPr>
            <a:r>
              <a:rPr lang="en-US" sz="1800" dirty="0">
                <a:solidFill>
                  <a:srgbClr val="2E3722"/>
                </a:solidFill>
              </a:rPr>
              <a:t>         </a:t>
            </a:r>
            <a:r>
              <a:rPr lang="en-US" sz="1800" dirty="0" smtClean="0">
                <a:solidFill>
                  <a:srgbClr val="2E3722"/>
                </a:solidFill>
              </a:rPr>
              <a:t>      </a:t>
            </a:r>
            <a:r>
              <a:rPr lang="en-US" sz="1800" dirty="0">
                <a:solidFill>
                  <a:srgbClr val="2E3722"/>
                </a:solidFill>
              </a:rPr>
              <a:t>temp-</a:t>
            </a:r>
            <a:r>
              <a:rPr lang="en-US" sz="1800" dirty="0" smtClean="0">
                <a:solidFill>
                  <a:srgbClr val="2E3722"/>
                </a:solidFill>
              </a:rPr>
              <a:t>&gt;</a:t>
            </a:r>
            <a:r>
              <a:rPr lang="en-US" dirty="0" err="1" smtClean="0">
                <a:solidFill>
                  <a:srgbClr val="2E3722"/>
                </a:solidFill>
              </a:rPr>
              <a:t>mp</a:t>
            </a:r>
            <a:r>
              <a:rPr lang="en-US" sz="1800" dirty="0" smtClean="0">
                <a:solidFill>
                  <a:srgbClr val="2E3722"/>
                </a:solidFill>
              </a:rPr>
              <a:t>[</a:t>
            </a:r>
            <a:r>
              <a:rPr lang="en-US" sz="1800" dirty="0" err="1" smtClean="0">
                <a:solidFill>
                  <a:srgbClr val="2E3722"/>
                </a:solidFill>
              </a:rPr>
              <a:t>ch</a:t>
            </a:r>
            <a:r>
              <a:rPr lang="en-US" sz="1800" dirty="0">
                <a:solidFill>
                  <a:srgbClr val="2E3722"/>
                </a:solidFill>
              </a:rPr>
              <a:t>] = Get_newNode();</a:t>
            </a:r>
          </a:p>
          <a:p>
            <a:pPr marL="0" indent="0">
              <a:buNone/>
            </a:pPr>
            <a:r>
              <a:rPr lang="en-US" sz="1800" dirty="0">
                <a:solidFill>
                  <a:srgbClr val="2E3722"/>
                </a:solidFill>
              </a:rPr>
              <a:t>        }</a:t>
            </a:r>
          </a:p>
          <a:p>
            <a:pPr marL="0" indent="0">
              <a:buNone/>
            </a:pPr>
            <a:endParaRPr lang="en-US" sz="1800" dirty="0">
              <a:solidFill>
                <a:srgbClr val="2E3722"/>
              </a:solidFill>
            </a:endParaRPr>
          </a:p>
          <a:p>
            <a:pPr marL="0" indent="0">
              <a:buNone/>
            </a:pPr>
            <a:r>
              <a:rPr lang="en-US" sz="1800" dirty="0">
                <a:solidFill>
                  <a:srgbClr val="2E3722"/>
                </a:solidFill>
              </a:rPr>
              <a:t>        temp = temp-</a:t>
            </a:r>
            <a:r>
              <a:rPr lang="en-US" sz="1800" dirty="0" smtClean="0">
                <a:solidFill>
                  <a:srgbClr val="2E3722"/>
                </a:solidFill>
              </a:rPr>
              <a:t>&gt;</a:t>
            </a:r>
            <a:r>
              <a:rPr lang="en-US" dirty="0" err="1" smtClean="0">
                <a:solidFill>
                  <a:srgbClr val="2E3722"/>
                </a:solidFill>
              </a:rPr>
              <a:t>mp</a:t>
            </a:r>
            <a:r>
              <a:rPr lang="en-US" sz="1800" dirty="0" smtClean="0">
                <a:solidFill>
                  <a:srgbClr val="2E3722"/>
                </a:solidFill>
              </a:rPr>
              <a:t>[</a:t>
            </a:r>
            <a:r>
              <a:rPr lang="en-US" sz="1800" dirty="0" err="1" smtClean="0">
                <a:solidFill>
                  <a:srgbClr val="2E3722"/>
                </a:solidFill>
              </a:rPr>
              <a:t>ch</a:t>
            </a:r>
            <a:r>
              <a:rPr lang="en-US" sz="1800" dirty="0">
                <a:solidFill>
                  <a:srgbClr val="2E3722"/>
                </a:solidFill>
              </a:rPr>
              <a:t>];</a:t>
            </a:r>
          </a:p>
          <a:p>
            <a:pPr marL="0" indent="0">
              <a:buNone/>
            </a:pPr>
            <a:r>
              <a:rPr lang="en-US" sz="1800" dirty="0">
                <a:solidFill>
                  <a:srgbClr val="2E3722"/>
                </a:solidFill>
              </a:rPr>
              <a:t>    }</a:t>
            </a:r>
          </a:p>
          <a:p>
            <a:pPr marL="0" indent="0">
              <a:buNone/>
            </a:pPr>
            <a:endParaRPr lang="en-US" sz="1800" dirty="0">
              <a:solidFill>
                <a:srgbClr val="2E3722"/>
              </a:solidFill>
            </a:endParaRPr>
          </a:p>
          <a:p>
            <a:pPr marL="0" indent="0">
              <a:buNone/>
            </a:pPr>
            <a:r>
              <a:rPr lang="en-US" sz="1800" dirty="0">
                <a:solidFill>
                  <a:srgbClr val="2E3722"/>
                </a:solidFill>
              </a:rPr>
              <a:t>    temp-&gt;endofword = true;</a:t>
            </a:r>
          </a:p>
          <a:p>
            <a:pPr marL="0" indent="0">
              <a:buNone/>
            </a:pPr>
            <a:r>
              <a:rPr lang="en-US" sz="1800" dirty="0">
                <a:solidFill>
                  <a:srgbClr val="2E3722"/>
                </a:solidFill>
              </a:rPr>
              <a:t>}</a:t>
            </a:r>
          </a:p>
          <a:p>
            <a:endParaRPr lang="en-US" dirty="0"/>
          </a:p>
        </p:txBody>
      </p:sp>
      <p:sp>
        <p:nvSpPr>
          <p:cNvPr id="4" name="Content Placeholder 3">
            <a:extLst>
              <a:ext uri="{FF2B5EF4-FFF2-40B4-BE49-F238E27FC236}">
                <a16:creationId xmlns:a16="http://schemas.microsoft.com/office/drawing/2014/main" id="{D85A6D3A-D675-4521-97F1-E161F940F270}"/>
              </a:ext>
            </a:extLst>
          </p:cNvPr>
          <p:cNvSpPr>
            <a:spLocks noGrp="1"/>
          </p:cNvSpPr>
          <p:nvPr>
            <p:ph sz="half" idx="2"/>
          </p:nvPr>
        </p:nvSpPr>
        <p:spPr>
          <a:xfrm>
            <a:off x="6356409" y="1155430"/>
            <a:ext cx="5274520" cy="5255580"/>
          </a:xfrm>
          <a:ln w="28575">
            <a:solidFill>
              <a:schemeClr val="tx1">
                <a:lumMod val="95000"/>
                <a:lumOff val="5000"/>
              </a:schemeClr>
            </a:solidFill>
          </a:ln>
        </p:spPr>
        <p:txBody>
          <a:bodyPr>
            <a:normAutofit fontScale="62500" lnSpcReduction="20000"/>
          </a:bodyPr>
          <a:lstStyle/>
          <a:p>
            <a:pPr marL="0" indent="0">
              <a:buNone/>
            </a:pPr>
            <a:r>
              <a:rPr lang="en-US" sz="2600" b="1" dirty="0">
                <a:solidFill>
                  <a:schemeClr val="accent2">
                    <a:lumMod val="50000"/>
                  </a:schemeClr>
                </a:solidFill>
              </a:rPr>
              <a:t>For Searching:</a:t>
            </a:r>
          </a:p>
          <a:p>
            <a:pPr marL="0" indent="0">
              <a:buNone/>
            </a:pPr>
            <a:endParaRPr lang="en-US" dirty="0"/>
          </a:p>
          <a:p>
            <a:pPr marL="0" indent="0">
              <a:buNone/>
            </a:pPr>
            <a:r>
              <a:rPr lang="en-US" dirty="0"/>
              <a:t>bool searchWord(string str){</a:t>
            </a:r>
          </a:p>
          <a:p>
            <a:pPr marL="0" indent="0">
              <a:buNone/>
            </a:pPr>
            <a:r>
              <a:rPr lang="en-US" dirty="0"/>
              <a:t>    struct Trie_Node *temp;</a:t>
            </a:r>
          </a:p>
          <a:p>
            <a:pPr marL="0" indent="0">
              <a:buNone/>
            </a:pPr>
            <a:r>
              <a:rPr lang="en-US" dirty="0"/>
              <a:t>    temp = &amp;root ;</a:t>
            </a:r>
          </a:p>
          <a:p>
            <a:pPr marL="0" indent="0">
              <a:buNone/>
            </a:pPr>
            <a:endParaRPr lang="en-US" dirty="0"/>
          </a:p>
          <a:p>
            <a:pPr marL="0" indent="0">
              <a:buNone/>
            </a:pPr>
            <a:r>
              <a:rPr lang="en-US" dirty="0"/>
              <a:t>    for(int </a:t>
            </a:r>
            <a:r>
              <a:rPr lang="en-US" dirty="0" err="1"/>
              <a:t>i</a:t>
            </a:r>
            <a:r>
              <a:rPr lang="en-US" dirty="0"/>
              <a:t>=0;i&lt;</a:t>
            </a:r>
            <a:r>
              <a:rPr lang="en-US" dirty="0" err="1"/>
              <a:t>str.size</a:t>
            </a:r>
            <a:r>
              <a:rPr lang="en-US" dirty="0"/>
              <a:t>();</a:t>
            </a:r>
            <a:r>
              <a:rPr lang="en-US" dirty="0" err="1"/>
              <a:t>i</a:t>
            </a:r>
            <a:r>
              <a:rPr lang="en-US" dirty="0"/>
              <a:t>++){</a:t>
            </a:r>
          </a:p>
          <a:p>
            <a:pPr marL="0" indent="0">
              <a:buNone/>
            </a:pPr>
            <a:r>
              <a:rPr lang="en-US" dirty="0"/>
              <a:t>        char </a:t>
            </a:r>
            <a:r>
              <a:rPr lang="en-US" dirty="0" err="1"/>
              <a:t>ch</a:t>
            </a:r>
            <a:r>
              <a:rPr lang="en-US" dirty="0"/>
              <a:t> = str[</a:t>
            </a:r>
            <a:r>
              <a:rPr lang="en-US" dirty="0" err="1"/>
              <a:t>i</a:t>
            </a:r>
            <a:r>
              <a:rPr lang="en-US" dirty="0"/>
              <a:t>];</a:t>
            </a:r>
          </a:p>
          <a:p>
            <a:pPr marL="0" indent="0">
              <a:buNone/>
            </a:pPr>
            <a:endParaRPr lang="en-US" dirty="0"/>
          </a:p>
          <a:p>
            <a:pPr marL="0" indent="0">
              <a:buNone/>
            </a:pPr>
            <a:r>
              <a:rPr lang="en-US" dirty="0"/>
              <a:t>    </a:t>
            </a:r>
          </a:p>
          <a:p>
            <a:pPr marL="0" indent="0">
              <a:buNone/>
            </a:pPr>
            <a:r>
              <a:rPr lang="en-US" dirty="0"/>
              <a:t>        if(temp-</a:t>
            </a:r>
            <a:r>
              <a:rPr lang="en-US" dirty="0" smtClean="0"/>
              <a:t>&gt;</a:t>
            </a:r>
            <a:r>
              <a:rPr lang="en-US" dirty="0" err="1" smtClean="0"/>
              <a:t>mp</a:t>
            </a:r>
            <a:r>
              <a:rPr lang="en-US" dirty="0" err="1" smtClean="0"/>
              <a:t>.find</a:t>
            </a:r>
            <a:r>
              <a:rPr lang="en-US" dirty="0" smtClean="0"/>
              <a:t>(</a:t>
            </a:r>
            <a:r>
              <a:rPr lang="en-US" dirty="0" err="1" smtClean="0"/>
              <a:t>ch</a:t>
            </a:r>
            <a:r>
              <a:rPr lang="en-US" dirty="0"/>
              <a:t>) == temp-</a:t>
            </a:r>
            <a:r>
              <a:rPr lang="en-US" dirty="0" smtClean="0"/>
              <a:t>&gt;</a:t>
            </a:r>
            <a:r>
              <a:rPr lang="en-US" dirty="0" err="1" smtClean="0"/>
              <a:t>mp</a:t>
            </a:r>
            <a:r>
              <a:rPr lang="en-US" dirty="0" err="1" smtClean="0"/>
              <a:t>.end</a:t>
            </a:r>
            <a:r>
              <a:rPr lang="en-US" dirty="0"/>
              <a:t>()){</a:t>
            </a:r>
          </a:p>
          <a:p>
            <a:pPr marL="0" indent="0">
              <a:buNone/>
            </a:pPr>
            <a:r>
              <a:rPr lang="en-US" dirty="0"/>
              <a:t>            return false ;</a:t>
            </a:r>
          </a:p>
          <a:p>
            <a:pPr marL="0" indent="0">
              <a:buNone/>
            </a:pPr>
            <a:r>
              <a:rPr lang="en-US" dirty="0"/>
              <a:t>        }</a:t>
            </a:r>
          </a:p>
          <a:p>
            <a:pPr marL="0" indent="0">
              <a:buNone/>
            </a:pPr>
            <a:endParaRPr lang="en-US" dirty="0"/>
          </a:p>
          <a:p>
            <a:pPr marL="0" indent="0">
              <a:buNone/>
            </a:pPr>
            <a:r>
              <a:rPr lang="en-US" dirty="0"/>
              <a:t>        temp = temp-</a:t>
            </a:r>
            <a:r>
              <a:rPr lang="en-US" dirty="0" smtClean="0"/>
              <a:t>&gt;</a:t>
            </a:r>
            <a:r>
              <a:rPr lang="en-US" dirty="0" err="1" smtClean="0"/>
              <a:t>mp</a:t>
            </a:r>
            <a:r>
              <a:rPr lang="en-US" dirty="0" smtClean="0"/>
              <a:t>[</a:t>
            </a:r>
            <a:r>
              <a:rPr lang="en-US" dirty="0" err="1" smtClean="0"/>
              <a:t>ch</a:t>
            </a:r>
            <a:r>
              <a:rPr lang="en-US" dirty="0"/>
              <a:t>];</a:t>
            </a:r>
          </a:p>
          <a:p>
            <a:pPr marL="0" indent="0">
              <a:buNone/>
            </a:pPr>
            <a:r>
              <a:rPr lang="en-US" dirty="0"/>
              <a:t>    }</a:t>
            </a:r>
          </a:p>
          <a:p>
            <a:pPr marL="0" indent="0">
              <a:buNone/>
            </a:pPr>
            <a:endParaRPr lang="en-US" dirty="0"/>
          </a:p>
          <a:p>
            <a:pPr marL="0" indent="0">
              <a:buNone/>
            </a:pPr>
            <a:r>
              <a:rPr lang="en-US" dirty="0"/>
              <a:t>    return temp-&gt;endofword;</a:t>
            </a:r>
          </a:p>
          <a:p>
            <a:pPr marL="0" indent="0">
              <a:buNone/>
            </a:pPr>
            <a:r>
              <a:rPr lang="en-US" dirty="0"/>
              <a:t>}</a:t>
            </a:r>
          </a:p>
        </p:txBody>
      </p:sp>
      <p:cxnSp>
        <p:nvCxnSpPr>
          <p:cNvPr id="8" name="Straight Connector 7">
            <a:extLst>
              <a:ext uri="{FF2B5EF4-FFF2-40B4-BE49-F238E27FC236}">
                <a16:creationId xmlns:a16="http://schemas.microsoft.com/office/drawing/2014/main" id="{C7E99CE2-1D47-4D95-9EAA-539F875AD7AE}"/>
              </a:ext>
            </a:extLst>
          </p:cNvPr>
          <p:cNvCxnSpPr/>
          <p:nvPr/>
        </p:nvCxnSpPr>
        <p:spPr>
          <a:xfrm>
            <a:off x="2678982" y="3002131"/>
            <a:ext cx="18820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F6E473-D885-487B-8EC2-B654F5C9376A}"/>
              </a:ext>
            </a:extLst>
          </p:cNvPr>
          <p:cNvSpPr txBox="1"/>
          <p:nvPr/>
        </p:nvSpPr>
        <p:spPr>
          <a:xfrm>
            <a:off x="4634877" y="2848242"/>
            <a:ext cx="606795" cy="307777"/>
          </a:xfrm>
          <a:prstGeom prst="rect">
            <a:avLst/>
          </a:prstGeom>
          <a:noFill/>
        </p:spPr>
        <p:txBody>
          <a:bodyPr wrap="square" rtlCol="0">
            <a:spAutoFit/>
          </a:bodyPr>
          <a:lstStyle/>
          <a:p>
            <a:r>
              <a:rPr lang="en-US" dirty="0">
                <a:solidFill>
                  <a:schemeClr val="accent2">
                    <a:lumMod val="75000"/>
                  </a:schemeClr>
                </a:solidFill>
              </a:rPr>
              <a:t>O(L)</a:t>
            </a:r>
          </a:p>
        </p:txBody>
      </p:sp>
      <p:cxnSp>
        <p:nvCxnSpPr>
          <p:cNvPr id="10" name="Straight Connector 9">
            <a:extLst>
              <a:ext uri="{FF2B5EF4-FFF2-40B4-BE49-F238E27FC236}">
                <a16:creationId xmlns:a16="http://schemas.microsoft.com/office/drawing/2014/main" id="{728BEAD8-26B4-47EF-9022-FB72ECD1FCC8}"/>
              </a:ext>
            </a:extLst>
          </p:cNvPr>
          <p:cNvCxnSpPr/>
          <p:nvPr/>
        </p:nvCxnSpPr>
        <p:spPr>
          <a:xfrm>
            <a:off x="8438073" y="3018710"/>
            <a:ext cx="18820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D51B41-CF68-4355-9302-4EE936FCF535}"/>
              </a:ext>
            </a:extLst>
          </p:cNvPr>
          <p:cNvSpPr txBox="1"/>
          <p:nvPr/>
        </p:nvSpPr>
        <p:spPr>
          <a:xfrm>
            <a:off x="10506720" y="2848241"/>
            <a:ext cx="618480" cy="307777"/>
          </a:xfrm>
          <a:prstGeom prst="rect">
            <a:avLst/>
          </a:prstGeom>
          <a:noFill/>
        </p:spPr>
        <p:txBody>
          <a:bodyPr wrap="square" rtlCol="0">
            <a:spAutoFit/>
          </a:bodyPr>
          <a:lstStyle/>
          <a:p>
            <a:r>
              <a:rPr lang="en-US" dirty="0">
                <a:solidFill>
                  <a:schemeClr val="accent2">
                    <a:lumMod val="75000"/>
                  </a:schemeClr>
                </a:solidFill>
              </a:rPr>
              <a:t>O(L)</a:t>
            </a:r>
          </a:p>
        </p:txBody>
      </p:sp>
    </p:spTree>
    <p:extLst>
      <p:ext uri="{BB962C8B-B14F-4D97-AF65-F5344CB8AC3E}">
        <p14:creationId xmlns:p14="http://schemas.microsoft.com/office/powerpoint/2010/main" val="188381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8731-94D8-488F-92B5-6DA4B45A99FF}"/>
              </a:ext>
            </a:extLst>
          </p:cNvPr>
          <p:cNvSpPr>
            <a:spLocks noGrp="1"/>
          </p:cNvSpPr>
          <p:nvPr>
            <p:ph type="title"/>
          </p:nvPr>
        </p:nvSpPr>
        <p:spPr>
          <a:xfrm>
            <a:off x="1066800" y="905256"/>
            <a:ext cx="10058400" cy="621703"/>
          </a:xfrm>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US" dirty="0"/>
              <a:t>Applications:</a:t>
            </a:r>
          </a:p>
        </p:txBody>
      </p:sp>
      <p:sp>
        <p:nvSpPr>
          <p:cNvPr id="3" name="Content Placeholder 2">
            <a:extLst>
              <a:ext uri="{FF2B5EF4-FFF2-40B4-BE49-F238E27FC236}">
                <a16:creationId xmlns:a16="http://schemas.microsoft.com/office/drawing/2014/main" id="{673CB4C2-B556-4DC0-BDC7-F65341E308F9}"/>
              </a:ext>
            </a:extLst>
          </p:cNvPr>
          <p:cNvSpPr>
            <a:spLocks noGrp="1"/>
          </p:cNvSpPr>
          <p:nvPr>
            <p:ph idx="1"/>
          </p:nvPr>
        </p:nvSpPr>
        <p:spPr/>
        <p:txBody>
          <a:bodyPr/>
          <a:lstStyle/>
          <a:p>
            <a:pPr>
              <a:buFont typeface="Wingdings" panose="05000000000000000000" pitchFamily="2" charset="2"/>
              <a:buChar char="ü"/>
            </a:pPr>
            <a:r>
              <a:rPr lang="en-US" dirty="0"/>
              <a:t>Word searching in dictionary</a:t>
            </a:r>
          </a:p>
          <a:p>
            <a:pPr marL="0" indent="0">
              <a:buNone/>
            </a:pPr>
            <a:endParaRPr lang="en-US" dirty="0"/>
          </a:p>
          <a:p>
            <a:pPr>
              <a:buFont typeface="Wingdings" panose="05000000000000000000" pitchFamily="2" charset="2"/>
              <a:buChar char="ü"/>
            </a:pPr>
            <a:r>
              <a:rPr lang="en-US" dirty="0"/>
              <a:t>Longest Common Prefix Matching</a:t>
            </a:r>
          </a:p>
          <a:p>
            <a:pPr marL="0" indent="0">
              <a:buNone/>
            </a:pPr>
            <a:endParaRPr lang="en-US" dirty="0"/>
          </a:p>
          <a:p>
            <a:pPr>
              <a:buFont typeface="Wingdings" panose="05000000000000000000" pitchFamily="2" charset="2"/>
              <a:buChar char="ü"/>
            </a:pPr>
            <a:r>
              <a:rPr lang="en-US" dirty="0"/>
              <a:t>Frequency of a Prefix</a:t>
            </a:r>
          </a:p>
          <a:p>
            <a:pPr marL="0" indent="0">
              <a:buNone/>
            </a:pPr>
            <a:endParaRPr lang="en-US" dirty="0"/>
          </a:p>
          <a:p>
            <a:pPr>
              <a:buFont typeface="Wingdings" panose="05000000000000000000" pitchFamily="2" charset="2"/>
              <a:buChar char="ü"/>
            </a:pPr>
            <a:r>
              <a:rPr lang="en-US" dirty="0"/>
              <a:t>Auto Suggest</a:t>
            </a:r>
          </a:p>
          <a:p>
            <a:pPr marL="0" indent="0">
              <a:buNone/>
            </a:pPr>
            <a:endParaRPr lang="en-US" dirty="0"/>
          </a:p>
          <a:p>
            <a:pPr>
              <a:buFont typeface="Wingdings" panose="05000000000000000000" pitchFamily="2" charset="2"/>
              <a:buChar char="ü"/>
            </a:pPr>
            <a:r>
              <a:rPr lang="en-US" dirty="0"/>
              <a:t>Spell Checker </a:t>
            </a:r>
          </a:p>
        </p:txBody>
      </p:sp>
    </p:spTree>
    <p:extLst>
      <p:ext uri="{BB962C8B-B14F-4D97-AF65-F5344CB8AC3E}">
        <p14:creationId xmlns:p14="http://schemas.microsoft.com/office/powerpoint/2010/main" val="1623742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Problems Solved</a:t>
            </a:r>
            <a:endParaRPr lang="en-SG" dirty="0"/>
          </a:p>
        </p:txBody>
      </p:sp>
    </p:spTree>
    <p:extLst>
      <p:ext uri="{BB962C8B-B14F-4D97-AF65-F5344CB8AC3E}">
        <p14:creationId xmlns:p14="http://schemas.microsoft.com/office/powerpoint/2010/main" val="2363533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581891"/>
            <a:ext cx="10058400" cy="5370853"/>
          </a:xfrm>
        </p:spPr>
        <p:txBody>
          <a:bodyPr/>
          <a:lstStyle/>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957337008"/>
              </p:ext>
            </p:extLst>
          </p:nvPr>
        </p:nvGraphicFramePr>
        <p:xfrm>
          <a:off x="415636" y="387926"/>
          <a:ext cx="11397672" cy="6059055"/>
        </p:xfrm>
        <a:graphic>
          <a:graphicData uri="http://schemas.openxmlformats.org/drawingml/2006/table">
            <a:tbl>
              <a:tblPr firstRow="1" bandRow="1">
                <a:tableStyleId>{35758FB7-9AC5-4552-8A53-C91805E547FA}</a:tableStyleId>
              </a:tblPr>
              <a:tblGrid>
                <a:gridCol w="3799224">
                  <a:extLst>
                    <a:ext uri="{9D8B030D-6E8A-4147-A177-3AD203B41FA5}">
                      <a16:colId xmlns:a16="http://schemas.microsoft.com/office/drawing/2014/main" val="3420489135"/>
                    </a:ext>
                  </a:extLst>
                </a:gridCol>
                <a:gridCol w="3799224">
                  <a:extLst>
                    <a:ext uri="{9D8B030D-6E8A-4147-A177-3AD203B41FA5}">
                      <a16:colId xmlns:a16="http://schemas.microsoft.com/office/drawing/2014/main" val="720824369"/>
                    </a:ext>
                  </a:extLst>
                </a:gridCol>
                <a:gridCol w="3799224">
                  <a:extLst>
                    <a:ext uri="{9D8B030D-6E8A-4147-A177-3AD203B41FA5}">
                      <a16:colId xmlns:a16="http://schemas.microsoft.com/office/drawing/2014/main" val="3171506026"/>
                    </a:ext>
                  </a:extLst>
                </a:gridCol>
              </a:tblGrid>
              <a:tr h="419518">
                <a:tc>
                  <a:txBody>
                    <a:bodyPr/>
                    <a:lstStyle/>
                    <a:p>
                      <a:r>
                        <a:rPr lang="en-SG" dirty="0" smtClean="0"/>
                        <a:t>Online Judge Name/Website</a:t>
                      </a:r>
                      <a:endParaRPr lang="en-SG" dirty="0"/>
                    </a:p>
                  </a:txBody>
                  <a:tcPr/>
                </a:tc>
                <a:tc>
                  <a:txBody>
                    <a:bodyPr/>
                    <a:lstStyle/>
                    <a:p>
                      <a:r>
                        <a:rPr lang="en-SG" dirty="0" smtClean="0"/>
                        <a:t>Problem link</a:t>
                      </a:r>
                      <a:endParaRPr lang="en-SG" dirty="0"/>
                    </a:p>
                  </a:txBody>
                  <a:tcPr/>
                </a:tc>
                <a:tc>
                  <a:txBody>
                    <a:bodyPr/>
                    <a:lstStyle/>
                    <a:p>
                      <a:r>
                        <a:rPr lang="en-SG" dirty="0" smtClean="0"/>
                        <a:t>Solution link</a:t>
                      </a:r>
                      <a:endParaRPr lang="en-SG" dirty="0"/>
                    </a:p>
                  </a:txBody>
                  <a:tcPr/>
                </a:tc>
                <a:extLst>
                  <a:ext uri="{0D108BD9-81ED-4DB2-BD59-A6C34878D82A}">
                    <a16:rowId xmlns:a16="http://schemas.microsoft.com/office/drawing/2014/main" val="2870697941"/>
                  </a:ext>
                </a:extLst>
              </a:tr>
              <a:tr h="827542">
                <a:tc>
                  <a:txBody>
                    <a:bodyPr/>
                    <a:lstStyle/>
                    <a:p>
                      <a:r>
                        <a:rPr lang="en-SG" dirty="0" err="1" smtClean="0"/>
                        <a:t>GeeksforGeeks</a:t>
                      </a:r>
                      <a:endParaRPr lang="en-SG" dirty="0"/>
                    </a:p>
                  </a:txBody>
                  <a:tcPr/>
                </a:tc>
                <a:tc>
                  <a:txBody>
                    <a:bodyPr/>
                    <a:lstStyle/>
                    <a:p>
                      <a:r>
                        <a:rPr lang="en-SG" dirty="0" smtClean="0">
                          <a:hlinkClick r:id="rId2"/>
                        </a:rPr>
                        <a:t>https://practice.geeksforgeeks.org/problems/trie-insert-and-search/0</a:t>
                      </a:r>
                      <a:endParaRPr lang="en-SG" dirty="0" smtClean="0"/>
                    </a:p>
                    <a:p>
                      <a:endParaRPr lang="en-SG" dirty="0"/>
                    </a:p>
                  </a:txBody>
                  <a:tcPr/>
                </a:tc>
                <a:tc>
                  <a:txBody>
                    <a:bodyPr/>
                    <a:lstStyle/>
                    <a:p>
                      <a:r>
                        <a:rPr lang="en-SG" dirty="0" smtClean="0">
                          <a:hlinkClick r:id="rId3"/>
                        </a:rPr>
                        <a:t>https://paste.ubuntu.com/p/n6FVZ83frn/</a:t>
                      </a:r>
                      <a:endParaRPr lang="en-SG" dirty="0" smtClean="0"/>
                    </a:p>
                    <a:p>
                      <a:endParaRPr lang="en-SG" dirty="0" smtClean="0"/>
                    </a:p>
                  </a:txBody>
                  <a:tcPr/>
                </a:tc>
                <a:extLst>
                  <a:ext uri="{0D108BD9-81ED-4DB2-BD59-A6C34878D82A}">
                    <a16:rowId xmlns:a16="http://schemas.microsoft.com/office/drawing/2014/main" val="3843535957"/>
                  </a:ext>
                </a:extLst>
              </a:tr>
              <a:tr h="1551644">
                <a:tc>
                  <a:txBody>
                    <a:bodyPr/>
                    <a:lstStyle/>
                    <a:p>
                      <a:r>
                        <a:rPr lang="en-SG" dirty="0" err="1" smtClean="0"/>
                        <a:t>Codeforces</a:t>
                      </a:r>
                      <a:r>
                        <a:rPr lang="en-SG" dirty="0" smtClean="0"/>
                        <a:t>(4C)</a:t>
                      </a:r>
                      <a:endParaRPr lang="en-SG" dirty="0"/>
                    </a:p>
                  </a:txBody>
                  <a:tcPr/>
                </a:tc>
                <a:tc>
                  <a:txBody>
                    <a:bodyPr/>
                    <a:lstStyle/>
                    <a:p>
                      <a:r>
                        <a:rPr lang="en-SG" dirty="0" smtClean="0">
                          <a:hlinkClick r:id="rId4"/>
                        </a:rPr>
                        <a:t>https://codeforces.com/contest/4/problem/C</a:t>
                      </a:r>
                      <a:endParaRPr lang="en-SG" dirty="0" smtClean="0"/>
                    </a:p>
                    <a:p>
                      <a:endParaRPr lang="en-SG" dirty="0"/>
                    </a:p>
                  </a:txBody>
                  <a:tcPr/>
                </a:tc>
                <a:tc>
                  <a:txBody>
                    <a:bodyPr/>
                    <a:lstStyle/>
                    <a:p>
                      <a:r>
                        <a:rPr lang="en-SG" dirty="0" smtClean="0">
                          <a:hlinkClick r:id="rId5"/>
                        </a:rPr>
                        <a:t>https://github.com/AnikTheGreat/Codeforces-Problems/blob/main/4C%20Registration%20System.cpp?fbclid=IwAR144qtMcn4yf-utC9mFX4f8hy8pPeC9wpynO-m1QpvspA58UGHciNx8Ysk</a:t>
                      </a:r>
                      <a:endParaRPr lang="en-SG" dirty="0" smtClean="0"/>
                    </a:p>
                    <a:p>
                      <a:endParaRPr lang="en-SG" dirty="0" smtClean="0"/>
                    </a:p>
                  </a:txBody>
                  <a:tcPr/>
                </a:tc>
                <a:extLst>
                  <a:ext uri="{0D108BD9-81ED-4DB2-BD59-A6C34878D82A}">
                    <a16:rowId xmlns:a16="http://schemas.microsoft.com/office/drawing/2014/main" val="3800652061"/>
                  </a:ext>
                </a:extLst>
              </a:tr>
              <a:tr h="2034377">
                <a:tc>
                  <a:txBody>
                    <a:bodyPr/>
                    <a:lstStyle/>
                    <a:p>
                      <a:r>
                        <a:rPr lang="en-SG" dirty="0" err="1" smtClean="0"/>
                        <a:t>HackerEarth</a:t>
                      </a:r>
                      <a:r>
                        <a:rPr lang="en-SG" dirty="0" smtClean="0"/>
                        <a:t>-Tries</a:t>
                      </a:r>
                      <a:endParaRPr lang="en-SG" dirty="0"/>
                    </a:p>
                  </a:txBody>
                  <a:tcPr/>
                </a:tc>
                <a:tc>
                  <a:txBody>
                    <a:bodyPr/>
                    <a:lstStyle/>
                    <a:p>
                      <a:r>
                        <a:rPr lang="en-SG" dirty="0" smtClean="0">
                          <a:hlinkClick r:id="rId6"/>
                        </a:rPr>
                        <a:t>https://www.hackerearth.com/practice/data-structures/advanced-data-structures/trie-keyword-tree/practice-problems/algorithm/tries-78733022/description/?fbclid=IwAR3WwlsoidWNCk_ny6zjsHyEgx79SnFNqB1XZATyDZAaPKkRJPVp5Fkqhw4</a:t>
                      </a:r>
                      <a:endParaRPr lang="en-SG" dirty="0" smtClean="0"/>
                    </a:p>
                    <a:p>
                      <a:endParaRPr lang="en-SG" dirty="0" smtClean="0"/>
                    </a:p>
                  </a:txBody>
                  <a:tcPr/>
                </a:tc>
                <a:tc>
                  <a:txBody>
                    <a:bodyPr/>
                    <a:lstStyle/>
                    <a:p>
                      <a:r>
                        <a:rPr lang="en-SG" dirty="0" smtClean="0">
                          <a:hlinkClick r:id="rId7"/>
                        </a:rPr>
                        <a:t>https://paste.ubuntu.com/p/WjZ4RYpk5k/</a:t>
                      </a:r>
                      <a:endParaRPr lang="en-SG" dirty="0" smtClean="0"/>
                    </a:p>
                    <a:p>
                      <a:endParaRPr lang="en-SG" dirty="0" smtClean="0"/>
                    </a:p>
                  </a:txBody>
                  <a:tcPr/>
                </a:tc>
                <a:extLst>
                  <a:ext uri="{0D108BD9-81ED-4DB2-BD59-A6C34878D82A}">
                    <a16:rowId xmlns:a16="http://schemas.microsoft.com/office/drawing/2014/main" val="151210709"/>
                  </a:ext>
                </a:extLst>
              </a:tr>
              <a:tr h="1225974">
                <a:tc>
                  <a:txBody>
                    <a:bodyPr/>
                    <a:lstStyle/>
                    <a:p>
                      <a:r>
                        <a:rPr lang="en-SG" dirty="0" err="1" smtClean="0"/>
                        <a:t>HackerEarth</a:t>
                      </a:r>
                      <a:r>
                        <a:rPr lang="en-SG" dirty="0" smtClean="0"/>
                        <a:t>(Word</a:t>
                      </a:r>
                      <a:r>
                        <a:rPr lang="en-SG" baseline="0" dirty="0" smtClean="0"/>
                        <a:t> Queries)</a:t>
                      </a:r>
                      <a:endParaRPr lang="en-SG" dirty="0"/>
                    </a:p>
                  </a:txBody>
                  <a:tcPr/>
                </a:tc>
                <a:tc>
                  <a:txBody>
                    <a:bodyPr/>
                    <a:lstStyle/>
                    <a:p>
                      <a:r>
                        <a:rPr lang="en-SG" dirty="0" smtClean="0">
                          <a:hlinkClick r:id="rId8"/>
                        </a:rPr>
                        <a:t>https://www.hackerearth.com/practice/data-structures/advanced-data-structures/trie-keyword-tree/practice-problems/algorithm/dummy4-2/description/</a:t>
                      </a:r>
                      <a:endParaRPr lang="en-SG" dirty="0" smtClean="0"/>
                    </a:p>
                    <a:p>
                      <a:endParaRPr lang="en-SG" dirty="0" smtClean="0"/>
                    </a:p>
                  </a:txBody>
                  <a:tcPr/>
                </a:tc>
                <a:tc>
                  <a:txBody>
                    <a:bodyPr/>
                    <a:lstStyle/>
                    <a:p>
                      <a:r>
                        <a:rPr lang="en-SG" dirty="0" smtClean="0">
                          <a:hlinkClick r:id="rId9"/>
                        </a:rPr>
                        <a:t>https://paste.ubuntu.com/p/s53TwStHwJ/</a:t>
                      </a:r>
                      <a:endParaRPr lang="en-SG" dirty="0" smtClean="0"/>
                    </a:p>
                    <a:p>
                      <a:endParaRPr lang="en-SG" dirty="0" smtClean="0"/>
                    </a:p>
                  </a:txBody>
                  <a:tcPr/>
                </a:tc>
                <a:extLst>
                  <a:ext uri="{0D108BD9-81ED-4DB2-BD59-A6C34878D82A}">
                    <a16:rowId xmlns:a16="http://schemas.microsoft.com/office/drawing/2014/main" val="2269703407"/>
                  </a:ext>
                </a:extLst>
              </a:tr>
            </a:tbl>
          </a:graphicData>
        </a:graphic>
      </p:graphicFrame>
    </p:spTree>
    <p:extLst>
      <p:ext uri="{BB962C8B-B14F-4D97-AF65-F5344CB8AC3E}">
        <p14:creationId xmlns:p14="http://schemas.microsoft.com/office/powerpoint/2010/main" val="924381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581891"/>
            <a:ext cx="10058400" cy="5370853"/>
          </a:xfrm>
        </p:spPr>
        <p:txBody>
          <a:bodyPr/>
          <a:lstStyle/>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37245662"/>
              </p:ext>
            </p:extLst>
          </p:nvPr>
        </p:nvGraphicFramePr>
        <p:xfrm>
          <a:off x="277092" y="247438"/>
          <a:ext cx="11591634" cy="6262397"/>
        </p:xfrm>
        <a:graphic>
          <a:graphicData uri="http://schemas.openxmlformats.org/drawingml/2006/table">
            <a:tbl>
              <a:tblPr firstRow="1" bandRow="1">
                <a:tableStyleId>{35758FB7-9AC5-4552-8A53-C91805E547FA}</a:tableStyleId>
              </a:tblPr>
              <a:tblGrid>
                <a:gridCol w="3863878">
                  <a:extLst>
                    <a:ext uri="{9D8B030D-6E8A-4147-A177-3AD203B41FA5}">
                      <a16:colId xmlns:a16="http://schemas.microsoft.com/office/drawing/2014/main" val="3420489135"/>
                    </a:ext>
                  </a:extLst>
                </a:gridCol>
                <a:gridCol w="3863878">
                  <a:extLst>
                    <a:ext uri="{9D8B030D-6E8A-4147-A177-3AD203B41FA5}">
                      <a16:colId xmlns:a16="http://schemas.microsoft.com/office/drawing/2014/main" val="720824369"/>
                    </a:ext>
                  </a:extLst>
                </a:gridCol>
                <a:gridCol w="3863878">
                  <a:extLst>
                    <a:ext uri="{9D8B030D-6E8A-4147-A177-3AD203B41FA5}">
                      <a16:colId xmlns:a16="http://schemas.microsoft.com/office/drawing/2014/main" val="3171506026"/>
                    </a:ext>
                  </a:extLst>
                </a:gridCol>
              </a:tblGrid>
              <a:tr h="373745">
                <a:tc>
                  <a:txBody>
                    <a:bodyPr/>
                    <a:lstStyle/>
                    <a:p>
                      <a:r>
                        <a:rPr lang="en-SG" dirty="0" smtClean="0"/>
                        <a:t>Online Judge Name/Website</a:t>
                      </a:r>
                      <a:endParaRPr lang="en-SG" dirty="0"/>
                    </a:p>
                  </a:txBody>
                  <a:tcPr/>
                </a:tc>
                <a:tc>
                  <a:txBody>
                    <a:bodyPr/>
                    <a:lstStyle/>
                    <a:p>
                      <a:r>
                        <a:rPr lang="en-SG" dirty="0" smtClean="0"/>
                        <a:t>Problem link</a:t>
                      </a:r>
                      <a:endParaRPr lang="en-SG" dirty="0"/>
                    </a:p>
                  </a:txBody>
                  <a:tcPr/>
                </a:tc>
                <a:tc>
                  <a:txBody>
                    <a:bodyPr/>
                    <a:lstStyle/>
                    <a:p>
                      <a:r>
                        <a:rPr lang="en-SG" dirty="0" smtClean="0"/>
                        <a:t>Solution link</a:t>
                      </a:r>
                      <a:endParaRPr lang="en-SG" dirty="0"/>
                    </a:p>
                  </a:txBody>
                  <a:tcPr/>
                </a:tc>
                <a:extLst>
                  <a:ext uri="{0D108BD9-81ED-4DB2-BD59-A6C34878D82A}">
                    <a16:rowId xmlns:a16="http://schemas.microsoft.com/office/drawing/2014/main" val="2870697941"/>
                  </a:ext>
                </a:extLst>
              </a:tr>
              <a:tr h="918972">
                <a:tc>
                  <a:txBody>
                    <a:bodyPr/>
                    <a:lstStyle/>
                    <a:p>
                      <a:r>
                        <a:rPr lang="en-SG" dirty="0" smtClean="0"/>
                        <a:t>SPOJ</a:t>
                      </a:r>
                      <a:r>
                        <a:rPr lang="en-SG" baseline="0" dirty="0" smtClean="0"/>
                        <a:t> (DICT-Searching the dictionary)</a:t>
                      </a:r>
                      <a:endParaRPr lang="en-SG" dirty="0"/>
                    </a:p>
                  </a:txBody>
                  <a:tcPr/>
                </a:tc>
                <a:tc>
                  <a:txBody>
                    <a:bodyPr/>
                    <a:lstStyle/>
                    <a:p>
                      <a:r>
                        <a:rPr lang="en-SG" dirty="0" smtClean="0">
                          <a:hlinkClick r:id="rId3"/>
                        </a:rPr>
                        <a:t>https://www.spoj.com/problems/DICT/fbclid=IwAR2navSPH_dwimL1KxMKQEdZ8eVgEM-_ywCgx4QzOCB20F_YQkepJ7sqniU</a:t>
                      </a:r>
                      <a:endParaRPr lang="en-SG" dirty="0" smtClean="0"/>
                    </a:p>
                    <a:p>
                      <a:endParaRPr lang="en-SG" dirty="0" smtClean="0"/>
                    </a:p>
                  </a:txBody>
                  <a:tcPr/>
                </a:tc>
                <a:tc>
                  <a:txBody>
                    <a:bodyPr/>
                    <a:lstStyle/>
                    <a:p>
                      <a:r>
                        <a:rPr lang="en-SG" dirty="0" smtClean="0">
                          <a:hlinkClick r:id="rId4"/>
                        </a:rPr>
                        <a:t>https://paste.ubuntu.com/p/qVq3BGQR8q/?fbclid=IwAR1uJCI02bgePnKxEb2KfQmIf7LJfkf_o4_odr8JXtk02ReZzF0FZUJLgR4</a:t>
                      </a:r>
                      <a:endParaRPr lang="en-SG" dirty="0" smtClean="0"/>
                    </a:p>
                    <a:p>
                      <a:endParaRPr lang="en-SG" dirty="0" smtClean="0"/>
                    </a:p>
                  </a:txBody>
                  <a:tcPr/>
                </a:tc>
                <a:extLst>
                  <a:ext uri="{0D108BD9-81ED-4DB2-BD59-A6C34878D82A}">
                    <a16:rowId xmlns:a16="http://schemas.microsoft.com/office/drawing/2014/main" val="3843535957"/>
                  </a:ext>
                </a:extLst>
              </a:tr>
              <a:tr h="1382348">
                <a:tc>
                  <a:txBody>
                    <a:bodyPr/>
                    <a:lstStyle/>
                    <a:p>
                      <a:r>
                        <a:rPr lang="en-SG" dirty="0" smtClean="0"/>
                        <a:t>POJ(Shortest prefix)</a:t>
                      </a:r>
                      <a:endParaRPr lang="en-SG" dirty="0"/>
                    </a:p>
                  </a:txBody>
                  <a:tcPr/>
                </a:tc>
                <a:tc>
                  <a:txBody>
                    <a:bodyPr/>
                    <a:lstStyle/>
                    <a:p>
                      <a:r>
                        <a:rPr lang="en-SG" dirty="0" smtClean="0">
                          <a:hlinkClick r:id="rId5"/>
                        </a:rPr>
                        <a:t>http://poj.org/problem?id=2001</a:t>
                      </a:r>
                      <a:endParaRPr lang="en-SG" dirty="0" smtClean="0"/>
                    </a:p>
                    <a:p>
                      <a:endParaRPr lang="en-SG" dirty="0" smtClean="0"/>
                    </a:p>
                    <a:p>
                      <a:endParaRPr lang="en-SG" dirty="0"/>
                    </a:p>
                  </a:txBody>
                  <a:tcPr/>
                </a:tc>
                <a:tc>
                  <a:txBody>
                    <a:bodyPr/>
                    <a:lstStyle/>
                    <a:p>
                      <a:r>
                        <a:rPr lang="en-SG" dirty="0" smtClean="0">
                          <a:hlinkClick r:id="rId6"/>
                        </a:rPr>
                        <a:t>https://ideone.com/zIuSpM</a:t>
                      </a:r>
                      <a:endParaRPr lang="en-SG" dirty="0" smtClean="0"/>
                    </a:p>
                    <a:p>
                      <a:endParaRPr lang="en-SG" dirty="0" smtClean="0"/>
                    </a:p>
                  </a:txBody>
                  <a:tcPr/>
                </a:tc>
                <a:extLst>
                  <a:ext uri="{0D108BD9-81ED-4DB2-BD59-A6C34878D82A}">
                    <a16:rowId xmlns:a16="http://schemas.microsoft.com/office/drawing/2014/main" val="3800652061"/>
                  </a:ext>
                </a:extLst>
              </a:tr>
              <a:tr h="1812412">
                <a:tc>
                  <a:txBody>
                    <a:bodyPr/>
                    <a:lstStyle/>
                    <a:p>
                      <a:r>
                        <a:rPr lang="en-SG" dirty="0" err="1" smtClean="0"/>
                        <a:t>Leetcode</a:t>
                      </a:r>
                      <a:r>
                        <a:rPr lang="en-SG" dirty="0" smtClean="0"/>
                        <a:t>(longest</a:t>
                      </a:r>
                      <a:r>
                        <a:rPr lang="en-SG" baseline="0" dirty="0" smtClean="0"/>
                        <a:t> common prefix)</a:t>
                      </a:r>
                      <a:endParaRPr lang="en-SG" dirty="0"/>
                    </a:p>
                  </a:txBody>
                  <a:tcPr/>
                </a:tc>
                <a:tc>
                  <a:txBody>
                    <a:bodyPr/>
                    <a:lstStyle/>
                    <a:p>
                      <a:r>
                        <a:rPr lang="en-SG" dirty="0" smtClean="0">
                          <a:hlinkClick r:id="rId7"/>
                        </a:rPr>
                        <a:t>https://leetcode.com/problems/longest-common-prefix/?fbclid=IwAR1LteGAzKAP11wVC46gs99bZzJNF7JG2mlZqOOTtOkBgKwa4C509Cx6ME8</a:t>
                      </a:r>
                      <a:endParaRPr lang="en-SG" dirty="0" smtClean="0"/>
                    </a:p>
                    <a:p>
                      <a:endParaRPr lang="en-SG" dirty="0" smtClean="0"/>
                    </a:p>
                    <a:p>
                      <a:endParaRPr lang="en-SG" dirty="0" smtClean="0"/>
                    </a:p>
                  </a:txBody>
                  <a:tcPr/>
                </a:tc>
                <a:tc>
                  <a:txBody>
                    <a:bodyPr/>
                    <a:lstStyle/>
                    <a:p>
                      <a:r>
                        <a:rPr lang="en-SG" dirty="0" smtClean="0">
                          <a:hlinkClick r:id="rId8"/>
                        </a:rPr>
                        <a:t>https://paste.ubuntu.com/p/GVcDgrCJBC/?fbclid=IwAR3gUQ5mHsNByXGiQUlZ70V7OqiYouazY2vOiwVsn8gmxsISyOw2v5tGMM4</a:t>
                      </a:r>
                      <a:r>
                        <a:rPr lang="en-SG" dirty="0" smtClean="0"/>
                        <a:t/>
                      </a:r>
                      <a:br>
                        <a:rPr lang="en-SG" dirty="0" smtClean="0"/>
                      </a:br>
                      <a:endParaRPr lang="en-SG" dirty="0" smtClean="0"/>
                    </a:p>
                    <a:p>
                      <a:endParaRPr lang="en-SG" dirty="0" smtClean="0"/>
                    </a:p>
                    <a:p>
                      <a:endParaRPr lang="en-SG" dirty="0" smtClean="0"/>
                    </a:p>
                  </a:txBody>
                  <a:tcPr/>
                </a:tc>
                <a:extLst>
                  <a:ext uri="{0D108BD9-81ED-4DB2-BD59-A6C34878D82A}">
                    <a16:rowId xmlns:a16="http://schemas.microsoft.com/office/drawing/2014/main" val="151210709"/>
                  </a:ext>
                </a:extLst>
              </a:tr>
              <a:tr h="1749012">
                <a:tc>
                  <a:txBody>
                    <a:bodyPr/>
                    <a:lstStyle/>
                    <a:p>
                      <a:r>
                        <a:rPr lang="en-SG" dirty="0" err="1" smtClean="0"/>
                        <a:t>HackerEarth</a:t>
                      </a:r>
                      <a:r>
                        <a:rPr lang="en-SG" dirty="0" smtClean="0"/>
                        <a:t>(Registration</a:t>
                      </a:r>
                      <a:r>
                        <a:rPr lang="en-SG" baseline="0" dirty="0" smtClean="0"/>
                        <a:t> System)</a:t>
                      </a:r>
                      <a:endParaRPr lang="en-SG" dirty="0"/>
                    </a:p>
                  </a:txBody>
                  <a:tcPr/>
                </a:tc>
                <a:tc>
                  <a:txBody>
                    <a:bodyPr/>
                    <a:lstStyle/>
                    <a:p>
                      <a:r>
                        <a:rPr lang="en-SG" dirty="0" smtClean="0">
                          <a:hlinkClick r:id="rId9"/>
                        </a:rPr>
                        <a:t>https://www.hackerearth.com/practice/data-structures/advanced-data-structures/trie-keyword-tree/practice-problems/algorithm/registration-system/submissions/?fbclid=IwAR1N7uM9g1jvNtnxlaCqNuIr2-6v93Ac9jr4Z7zy76YZNvOFNBobgWfpjEo</a:t>
                      </a:r>
                      <a:endParaRPr lang="en-SG" dirty="0" smtClean="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dirty="0" smtClean="0">
                          <a:hlinkClick r:id="rId10"/>
                        </a:rPr>
                        <a:t>https://paste.ubuntu.com/p/H582GCK4VX/</a:t>
                      </a:r>
                      <a:endParaRPr lang="en-SG" dirty="0" smtClean="0"/>
                    </a:p>
                  </a:txBody>
                  <a:tcPr/>
                </a:tc>
                <a:extLst>
                  <a:ext uri="{0D108BD9-81ED-4DB2-BD59-A6C34878D82A}">
                    <a16:rowId xmlns:a16="http://schemas.microsoft.com/office/drawing/2014/main" val="2269703407"/>
                  </a:ext>
                </a:extLst>
              </a:tr>
            </a:tbl>
          </a:graphicData>
        </a:graphic>
      </p:graphicFrame>
    </p:spTree>
    <p:extLst>
      <p:ext uri="{BB962C8B-B14F-4D97-AF65-F5344CB8AC3E}">
        <p14:creationId xmlns:p14="http://schemas.microsoft.com/office/powerpoint/2010/main" val="3471746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9698641"/>
              </p:ext>
            </p:extLst>
          </p:nvPr>
        </p:nvGraphicFramePr>
        <p:xfrm>
          <a:off x="480291" y="681547"/>
          <a:ext cx="11249892" cy="1318625"/>
        </p:xfrm>
        <a:graphic>
          <a:graphicData uri="http://schemas.openxmlformats.org/drawingml/2006/table">
            <a:tbl>
              <a:tblPr firstRow="1" bandRow="1">
                <a:tableStyleId>{35758FB7-9AC5-4552-8A53-C91805E547FA}</a:tableStyleId>
              </a:tblPr>
              <a:tblGrid>
                <a:gridCol w="3749964">
                  <a:extLst>
                    <a:ext uri="{9D8B030D-6E8A-4147-A177-3AD203B41FA5}">
                      <a16:colId xmlns:a16="http://schemas.microsoft.com/office/drawing/2014/main" val="3420489135"/>
                    </a:ext>
                  </a:extLst>
                </a:gridCol>
                <a:gridCol w="3749964">
                  <a:extLst>
                    <a:ext uri="{9D8B030D-6E8A-4147-A177-3AD203B41FA5}">
                      <a16:colId xmlns:a16="http://schemas.microsoft.com/office/drawing/2014/main" val="720824369"/>
                    </a:ext>
                  </a:extLst>
                </a:gridCol>
                <a:gridCol w="3749964">
                  <a:extLst>
                    <a:ext uri="{9D8B030D-6E8A-4147-A177-3AD203B41FA5}">
                      <a16:colId xmlns:a16="http://schemas.microsoft.com/office/drawing/2014/main" val="3171506026"/>
                    </a:ext>
                  </a:extLst>
                </a:gridCol>
              </a:tblGrid>
              <a:tr h="373745">
                <a:tc>
                  <a:txBody>
                    <a:bodyPr/>
                    <a:lstStyle/>
                    <a:p>
                      <a:r>
                        <a:rPr lang="en-SG" dirty="0" smtClean="0"/>
                        <a:t>Online Judge Name/Website</a:t>
                      </a:r>
                      <a:endParaRPr lang="en-SG" dirty="0"/>
                    </a:p>
                  </a:txBody>
                  <a:tcPr/>
                </a:tc>
                <a:tc>
                  <a:txBody>
                    <a:bodyPr/>
                    <a:lstStyle/>
                    <a:p>
                      <a:r>
                        <a:rPr lang="en-SG" dirty="0" smtClean="0"/>
                        <a:t>Problem link</a:t>
                      </a:r>
                      <a:endParaRPr lang="en-SG" dirty="0"/>
                    </a:p>
                  </a:txBody>
                  <a:tcPr/>
                </a:tc>
                <a:tc>
                  <a:txBody>
                    <a:bodyPr/>
                    <a:lstStyle/>
                    <a:p>
                      <a:r>
                        <a:rPr lang="en-SG" dirty="0" smtClean="0"/>
                        <a:t>Solution link</a:t>
                      </a:r>
                      <a:endParaRPr lang="en-SG" dirty="0"/>
                    </a:p>
                  </a:txBody>
                  <a:tcPr/>
                </a:tc>
                <a:extLst>
                  <a:ext uri="{0D108BD9-81ED-4DB2-BD59-A6C34878D82A}">
                    <a16:rowId xmlns:a16="http://schemas.microsoft.com/office/drawing/2014/main" val="2870697941"/>
                  </a:ext>
                </a:extLst>
              </a:tr>
              <a:tr h="918972">
                <a:tc>
                  <a:txBody>
                    <a:bodyPr/>
                    <a:lstStyle/>
                    <a:p>
                      <a:r>
                        <a:rPr lang="en-SG" dirty="0" smtClean="0"/>
                        <a:t>Sphere</a:t>
                      </a:r>
                      <a:r>
                        <a:rPr lang="en-SG" baseline="0" dirty="0" smtClean="0"/>
                        <a:t>(Phone list)</a:t>
                      </a:r>
                      <a:endParaRPr lang="en-SG" dirty="0"/>
                    </a:p>
                  </a:txBody>
                  <a:tcPr/>
                </a:tc>
                <a:tc>
                  <a:txBody>
                    <a:bodyPr/>
                    <a:lstStyle/>
                    <a:p>
                      <a:r>
                        <a:rPr lang="en-SG" dirty="0" smtClean="0">
                          <a:hlinkClick r:id="rId3"/>
                        </a:rPr>
                        <a:t>https://www.spoj.com/problems/PHONELST/fbclid=IwAR3DeH0qAq40d_yKQfdNgsupZi6RTFHYrRVu90vroYS35jt2wKNsi5drTL8</a:t>
                      </a:r>
                      <a:endParaRPr lang="en-SG" dirty="0" smtClean="0"/>
                    </a:p>
                    <a:p>
                      <a:endParaRPr lang="en-SG" dirty="0" smtClean="0"/>
                    </a:p>
                  </a:txBody>
                  <a:tcPr/>
                </a:tc>
                <a:tc>
                  <a:txBody>
                    <a:bodyPr/>
                    <a:lstStyle/>
                    <a:p>
                      <a:r>
                        <a:rPr lang="en-SG" dirty="0" smtClean="0">
                          <a:hlinkClick r:id="rId4"/>
                        </a:rPr>
                        <a:t>https://paste.ubuntu.com/p/xpr2YjM4jy/</a:t>
                      </a:r>
                      <a:endParaRPr lang="en-SG" dirty="0" smtClean="0"/>
                    </a:p>
                    <a:p>
                      <a:endParaRPr lang="en-SG" dirty="0" smtClean="0"/>
                    </a:p>
                  </a:txBody>
                  <a:tcPr/>
                </a:tc>
                <a:extLst>
                  <a:ext uri="{0D108BD9-81ED-4DB2-BD59-A6C34878D82A}">
                    <a16:rowId xmlns:a16="http://schemas.microsoft.com/office/drawing/2014/main" val="3843535957"/>
                  </a:ext>
                </a:extLst>
              </a:tr>
            </a:tbl>
          </a:graphicData>
        </a:graphic>
      </p:graphicFrame>
    </p:spTree>
    <p:extLst>
      <p:ext uri="{BB962C8B-B14F-4D97-AF65-F5344CB8AC3E}">
        <p14:creationId xmlns:p14="http://schemas.microsoft.com/office/powerpoint/2010/main" val="3455803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AA58A5-EE1C-4A61-8FD5-CB2858EDA874}"/>
              </a:ext>
            </a:extLst>
          </p:cNvPr>
          <p:cNvSpPr/>
          <p:nvPr/>
        </p:nvSpPr>
        <p:spPr>
          <a:xfrm>
            <a:off x="2627791" y="2201662"/>
            <a:ext cx="6391922" cy="158910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4800" dirty="0">
                <a:ln w="0"/>
                <a:solidFill>
                  <a:schemeClr val="tx1"/>
                </a:solidFill>
                <a:effectLst>
                  <a:outerShdw blurRad="38100" dist="19050" dir="2700000" algn="tl" rotWithShape="0">
                    <a:schemeClr val="dk1">
                      <a:alpha val="40000"/>
                    </a:schemeClr>
                  </a:outerShdw>
                </a:effectLst>
              </a:rPr>
              <a:t>Thank</a:t>
            </a:r>
            <a:r>
              <a:rPr lang="en-US" sz="4800" b="1" dirty="0">
                <a:ln w="22225">
                  <a:solidFill>
                    <a:schemeClr val="accent2"/>
                  </a:solidFill>
                  <a:prstDash val="solid"/>
                </a:ln>
                <a:solidFill>
                  <a:schemeClr val="tx2">
                    <a:lumMod val="50000"/>
                  </a:schemeClr>
                </a:solidFill>
              </a:rPr>
              <a:t> </a:t>
            </a:r>
            <a:r>
              <a:rPr lang="en-US" sz="4800" dirty="0">
                <a:ln w="0"/>
                <a:solidFill>
                  <a:schemeClr val="tx1"/>
                </a:solidFill>
                <a:effectLst>
                  <a:outerShdw blurRad="38100" dist="19050" dir="2700000" algn="tl" rotWithShape="0">
                    <a:schemeClr val="dk1">
                      <a:alpha val="40000"/>
                    </a:schemeClr>
                  </a:outerShdw>
                </a:effectLst>
              </a:rPr>
              <a:t>You</a:t>
            </a:r>
            <a:endParaRPr lang="en-US" sz="4800" b="1" dirty="0">
              <a:ln w="22225">
                <a:solidFill>
                  <a:schemeClr val="accent2"/>
                </a:solidFill>
                <a:prstDash val="solid"/>
              </a:ln>
              <a:solidFill>
                <a:schemeClr val="tx2">
                  <a:lumMod val="50000"/>
                </a:schemeClr>
              </a:solidFill>
            </a:endParaRPr>
          </a:p>
        </p:txBody>
      </p:sp>
    </p:spTree>
    <p:extLst>
      <p:ext uri="{BB962C8B-B14F-4D97-AF65-F5344CB8AC3E}">
        <p14:creationId xmlns:p14="http://schemas.microsoft.com/office/powerpoint/2010/main" val="3787540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4c11728b6_3_0"/>
          <p:cNvSpPr txBox="1">
            <a:spLocks noGrp="1"/>
          </p:cNvSpPr>
          <p:nvPr>
            <p:ph type="title"/>
          </p:nvPr>
        </p:nvSpPr>
        <p:spPr>
          <a:xfrm>
            <a:off x="572655" y="642594"/>
            <a:ext cx="11083635" cy="613551"/>
          </a:xfrm>
          <a:prstGeom prst="rect">
            <a:avLst/>
          </a:prstGeom>
          <a:solidFill>
            <a:schemeClr val="accent5">
              <a:lumMod val="60000"/>
              <a:lumOff val="40000"/>
            </a:schemeClr>
          </a:solidFill>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1"/>
                </a:solidFill>
              </a:rPr>
              <a:t>Insertion of Strings</a:t>
            </a:r>
            <a:endParaRPr dirty="0">
              <a:solidFill>
                <a:schemeClr val="bg1"/>
              </a:solidFill>
            </a:endParaRPr>
          </a:p>
        </p:txBody>
      </p:sp>
      <p:sp>
        <p:nvSpPr>
          <p:cNvPr id="140" name="Google Shape;140;ga4c11728b6_3_0"/>
          <p:cNvSpPr txBox="1">
            <a:spLocks noGrp="1"/>
          </p:cNvSpPr>
          <p:nvPr>
            <p:ph type="body" idx="1"/>
          </p:nvPr>
        </p:nvSpPr>
        <p:spPr>
          <a:xfrm>
            <a:off x="643250" y="2103125"/>
            <a:ext cx="10893900" cy="38496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None/>
            </a:pPr>
            <a:r>
              <a:rPr lang="en-US" dirty="0"/>
              <a:t>1. At first , we have to declare </a:t>
            </a:r>
            <a:r>
              <a:rPr lang="en-US" dirty="0" smtClean="0"/>
              <a:t>a </a:t>
            </a:r>
            <a:r>
              <a:rPr lang="en-US" b="1" dirty="0" err="1"/>
              <a:t>T</a:t>
            </a:r>
            <a:r>
              <a:rPr lang="en-US" b="1" dirty="0" err="1" smtClean="0"/>
              <a:t>rie_node</a:t>
            </a:r>
            <a:r>
              <a:rPr lang="en-US" dirty="0" smtClean="0"/>
              <a:t> named “</a:t>
            </a:r>
            <a:r>
              <a:rPr lang="en-US" b="1" dirty="0" smtClean="0"/>
              <a:t>root</a:t>
            </a:r>
            <a:r>
              <a:rPr lang="en-US" dirty="0" smtClean="0"/>
              <a:t>” globally</a:t>
            </a:r>
            <a:r>
              <a:rPr lang="en-US" dirty="0"/>
              <a:t>. every </a:t>
            </a:r>
            <a:r>
              <a:rPr lang="en-US" b="1" dirty="0" err="1"/>
              <a:t>T</a:t>
            </a:r>
            <a:r>
              <a:rPr lang="en-US" b="1" dirty="0" err="1" smtClean="0"/>
              <a:t>rie_node</a:t>
            </a:r>
            <a:r>
              <a:rPr lang="en-US" dirty="0" smtClean="0"/>
              <a:t> </a:t>
            </a:r>
            <a:r>
              <a:rPr lang="en-US" dirty="0"/>
              <a:t>will have two parts : </a:t>
            </a:r>
            <a:endParaRPr dirty="0"/>
          </a:p>
          <a:p>
            <a:pPr marL="0" lvl="0" indent="0" algn="l" rtl="0">
              <a:spcBef>
                <a:spcPts val="900"/>
              </a:spcBef>
              <a:spcAft>
                <a:spcPts val="0"/>
              </a:spcAft>
              <a:buNone/>
            </a:pPr>
            <a:endParaRPr dirty="0"/>
          </a:p>
          <a:p>
            <a:pPr marL="457200" lvl="0" indent="0" algn="l" rtl="0">
              <a:spcBef>
                <a:spcPts val="900"/>
              </a:spcBef>
              <a:spcAft>
                <a:spcPts val="0"/>
              </a:spcAft>
              <a:buNone/>
            </a:pPr>
            <a:endParaRPr dirty="0"/>
          </a:p>
        </p:txBody>
      </p:sp>
      <p:sp>
        <p:nvSpPr>
          <p:cNvPr id="141" name="Google Shape;141;ga4c11728b6_3_0"/>
          <p:cNvSpPr/>
          <p:nvPr/>
        </p:nvSpPr>
        <p:spPr>
          <a:xfrm>
            <a:off x="5732300" y="2977750"/>
            <a:ext cx="2479500" cy="188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a:t>          {    ,    } </a:t>
            </a:r>
            <a:endParaRPr sz="2000"/>
          </a:p>
        </p:txBody>
      </p:sp>
      <p:sp>
        <p:nvSpPr>
          <p:cNvPr id="142" name="Google Shape;142;ga4c11728b6_3_0"/>
          <p:cNvSpPr/>
          <p:nvPr/>
        </p:nvSpPr>
        <p:spPr>
          <a:xfrm>
            <a:off x="5732300" y="4118950"/>
            <a:ext cx="2479500" cy="7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1900"/>
              <a:t>false</a:t>
            </a:r>
            <a:endParaRPr sz="1900"/>
          </a:p>
        </p:txBody>
      </p:sp>
      <p:sp>
        <p:nvSpPr>
          <p:cNvPr id="143" name="Google Shape;143;ga4c11728b6_3_0"/>
          <p:cNvSpPr txBox="1"/>
          <p:nvPr/>
        </p:nvSpPr>
        <p:spPr>
          <a:xfrm>
            <a:off x="1481800" y="3143675"/>
            <a:ext cx="3342600" cy="7884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Century Gothic"/>
                <a:ea typeface="Century Gothic"/>
                <a:cs typeface="Century Gothic"/>
                <a:sym typeface="Century Gothic"/>
              </a:rPr>
              <a:t> </a:t>
            </a:r>
            <a:r>
              <a:rPr lang="en-US" b="1" dirty="0">
                <a:solidFill>
                  <a:srgbClr val="0070C0"/>
                </a:solidFill>
                <a:latin typeface="Century Gothic"/>
                <a:ea typeface="Century Gothic"/>
                <a:cs typeface="Century Gothic"/>
                <a:sym typeface="Century Gothic"/>
              </a:rPr>
              <a:t>map</a:t>
            </a:r>
            <a:r>
              <a:rPr lang="en-US" dirty="0">
                <a:latin typeface="Century Gothic"/>
                <a:ea typeface="Century Gothic"/>
                <a:cs typeface="Century Gothic"/>
                <a:sym typeface="Century Gothic"/>
              </a:rPr>
              <a:t>&lt;char, </a:t>
            </a:r>
            <a:r>
              <a:rPr lang="en-US" dirty="0" err="1">
                <a:latin typeface="Century Gothic"/>
                <a:ea typeface="Century Gothic"/>
                <a:cs typeface="Century Gothic"/>
                <a:sym typeface="Century Gothic"/>
              </a:rPr>
              <a:t>struct</a:t>
            </a:r>
            <a:r>
              <a:rPr lang="en-US" dirty="0">
                <a:latin typeface="Century Gothic"/>
                <a:ea typeface="Century Gothic"/>
                <a:cs typeface="Century Gothic"/>
                <a:sym typeface="Century Gothic"/>
              </a:rPr>
              <a:t> </a:t>
            </a:r>
            <a:r>
              <a:rPr lang="en-US" dirty="0" err="1">
                <a:latin typeface="Century Gothic"/>
                <a:ea typeface="Century Gothic"/>
                <a:cs typeface="Century Gothic"/>
                <a:sym typeface="Century Gothic"/>
              </a:rPr>
              <a:t>Trie_Node</a:t>
            </a:r>
            <a:r>
              <a:rPr lang="en-US" dirty="0">
                <a:latin typeface="Century Gothic"/>
                <a:ea typeface="Century Gothic"/>
                <a:cs typeface="Century Gothic"/>
                <a:sym typeface="Century Gothic"/>
              </a:rPr>
              <a:t> *&gt; </a:t>
            </a:r>
            <a:r>
              <a:rPr lang="en-US" dirty="0" err="1" smtClean="0">
                <a:latin typeface="Century Gothic"/>
                <a:ea typeface="Century Gothic"/>
                <a:cs typeface="Century Gothic"/>
                <a:sym typeface="Century Gothic"/>
              </a:rPr>
              <a:t>mp</a:t>
            </a:r>
            <a:r>
              <a:rPr lang="en-US" dirty="0" smtClean="0">
                <a:latin typeface="Century Gothic"/>
                <a:ea typeface="Century Gothic"/>
                <a:cs typeface="Century Gothic"/>
                <a:sym typeface="Century Gothic"/>
              </a:rPr>
              <a:t>;</a:t>
            </a:r>
            <a:endParaRPr dirty="0">
              <a:latin typeface="Century Gothic"/>
              <a:ea typeface="Century Gothic"/>
              <a:cs typeface="Century Gothic"/>
              <a:sym typeface="Century Gothic"/>
            </a:endParaRPr>
          </a:p>
        </p:txBody>
      </p:sp>
      <p:sp>
        <p:nvSpPr>
          <p:cNvPr id="144" name="Google Shape;144;ga4c11728b6_3_0"/>
          <p:cNvSpPr txBox="1"/>
          <p:nvPr/>
        </p:nvSpPr>
        <p:spPr>
          <a:xfrm>
            <a:off x="2023100" y="4300600"/>
            <a:ext cx="2625000" cy="56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0070C0"/>
                </a:solidFill>
                <a:latin typeface="Century Gothic"/>
                <a:ea typeface="Century Gothic"/>
                <a:cs typeface="Century Gothic"/>
                <a:sym typeface="Century Gothic"/>
              </a:rPr>
              <a:t>bool</a:t>
            </a:r>
            <a:r>
              <a:rPr lang="en-US" dirty="0">
                <a:latin typeface="Century Gothic"/>
                <a:ea typeface="Century Gothic"/>
                <a:cs typeface="Century Gothic"/>
                <a:sym typeface="Century Gothic"/>
              </a:rPr>
              <a:t> </a:t>
            </a:r>
            <a:r>
              <a:rPr lang="en-US" dirty="0" err="1" smtClean="0">
                <a:latin typeface="Century Gothic"/>
                <a:ea typeface="Century Gothic"/>
                <a:cs typeface="Century Gothic"/>
                <a:sym typeface="Century Gothic"/>
              </a:rPr>
              <a:t>end_of_word</a:t>
            </a:r>
            <a:r>
              <a:rPr lang="en-US" dirty="0" smtClean="0">
                <a:latin typeface="Century Gothic"/>
                <a:ea typeface="Century Gothic"/>
                <a:cs typeface="Century Gothic"/>
                <a:sym typeface="Century Gothic"/>
              </a:rPr>
              <a:t>;</a:t>
            </a:r>
            <a:endParaRPr dirty="0">
              <a:latin typeface="Century Gothic"/>
              <a:ea typeface="Century Gothic"/>
              <a:cs typeface="Century Gothic"/>
              <a:sym typeface="Century Gothic"/>
            </a:endParaRPr>
          </a:p>
        </p:txBody>
      </p:sp>
      <p:cxnSp>
        <p:nvCxnSpPr>
          <p:cNvPr id="145" name="Google Shape;145;ga4c11728b6_3_0"/>
          <p:cNvCxnSpPr/>
          <p:nvPr/>
        </p:nvCxnSpPr>
        <p:spPr>
          <a:xfrm rot="10800000" flipH="1">
            <a:off x="4741350" y="3309725"/>
            <a:ext cx="1245000" cy="3267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ga4c11728b6_3_0"/>
          <p:cNvCxnSpPr/>
          <p:nvPr/>
        </p:nvCxnSpPr>
        <p:spPr>
          <a:xfrm>
            <a:off x="4648100" y="4565050"/>
            <a:ext cx="1141200" cy="31200"/>
          </a:xfrm>
          <a:prstGeom prst="straightConnector1">
            <a:avLst/>
          </a:prstGeom>
          <a:noFill/>
          <a:ln w="9525" cap="flat" cmpd="sng">
            <a:solidFill>
              <a:schemeClr val="dk2"/>
            </a:solidFill>
            <a:prstDash val="solid"/>
            <a:round/>
            <a:headEnd type="none" w="med" len="med"/>
            <a:tailEnd type="none" w="med" len="med"/>
          </a:ln>
        </p:spPr>
      </p:cxnSp>
      <p:sp>
        <p:nvSpPr>
          <p:cNvPr id="147" name="Google Shape;147;ga4c11728b6_3_0"/>
          <p:cNvSpPr txBox="1"/>
          <p:nvPr/>
        </p:nvSpPr>
        <p:spPr>
          <a:xfrm>
            <a:off x="6468950" y="5083850"/>
            <a:ext cx="10062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 name="TextBox 1"/>
          <p:cNvSpPr txBox="1"/>
          <p:nvPr/>
        </p:nvSpPr>
        <p:spPr>
          <a:xfrm>
            <a:off x="8765309" y="3636426"/>
            <a:ext cx="2133600" cy="307777"/>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S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 </a:t>
            </a:r>
            <a:r>
              <a:rPr lang="en-SG"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Trie_node</a:t>
            </a:r>
            <a:endParaRPr lang="en-S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Right Brace 5"/>
          <p:cNvSpPr/>
          <p:nvPr/>
        </p:nvSpPr>
        <p:spPr>
          <a:xfrm>
            <a:off x="8211800" y="2977750"/>
            <a:ext cx="553509" cy="1882950"/>
          </a:xfrm>
          <a:prstGeom prst="rightBrace">
            <a:avLst>
              <a:gd name="adj1" fmla="val 8333"/>
              <a:gd name="adj2" fmla="val 426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a4c11728b6_2_4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Insertion of Strings</a:t>
            </a:r>
            <a:endParaRPr/>
          </a:p>
        </p:txBody>
      </p:sp>
      <p:sp>
        <p:nvSpPr>
          <p:cNvPr id="153" name="Google Shape;153;ga4c11728b6_2_40"/>
          <p:cNvSpPr txBox="1">
            <a:spLocks noGrp="1"/>
          </p:cNvSpPr>
          <p:nvPr>
            <p:ph type="body" idx="1"/>
          </p:nvPr>
        </p:nvSpPr>
        <p:spPr>
          <a:xfrm>
            <a:off x="643250" y="2103125"/>
            <a:ext cx="10893900" cy="38496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have </a:t>
            </a:r>
            <a:r>
              <a:rPr lang="en-US" dirty="0" smtClean="0"/>
              <a:t>to </a:t>
            </a:r>
            <a:r>
              <a:rPr lang="en-US" dirty="0"/>
              <a:t>declare a node pointer “temp” locally and assign the location of root node to temp.</a:t>
            </a:r>
            <a:endParaRPr dirty="0"/>
          </a:p>
        </p:txBody>
      </p:sp>
      <p:sp>
        <p:nvSpPr>
          <p:cNvPr id="154" name="Google Shape;154;ga4c11728b6_2_40"/>
          <p:cNvSpPr/>
          <p:nvPr/>
        </p:nvSpPr>
        <p:spPr>
          <a:xfrm>
            <a:off x="5732300" y="2977750"/>
            <a:ext cx="2479500" cy="188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a:t>          {    ,    } </a:t>
            </a:r>
            <a:endParaRPr sz="2000"/>
          </a:p>
        </p:txBody>
      </p:sp>
      <p:sp>
        <p:nvSpPr>
          <p:cNvPr id="155" name="Google Shape;155;ga4c11728b6_2_40"/>
          <p:cNvSpPr/>
          <p:nvPr/>
        </p:nvSpPr>
        <p:spPr>
          <a:xfrm>
            <a:off x="5732300" y="4118950"/>
            <a:ext cx="2479500" cy="7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1900"/>
              <a:t>false</a:t>
            </a:r>
            <a:endParaRPr sz="1900"/>
          </a:p>
        </p:txBody>
      </p:sp>
      <p:sp>
        <p:nvSpPr>
          <p:cNvPr id="156" name="Google Shape;156;ga4c11728b6_2_40"/>
          <p:cNvSpPr txBox="1"/>
          <p:nvPr/>
        </p:nvSpPr>
        <p:spPr>
          <a:xfrm>
            <a:off x="2479675" y="4279900"/>
            <a:ext cx="14733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157" name="Google Shape;157;ga4c11728b6_2_40"/>
          <p:cNvSpPr txBox="1"/>
          <p:nvPr/>
        </p:nvSpPr>
        <p:spPr>
          <a:xfrm>
            <a:off x="1597775" y="3133300"/>
            <a:ext cx="20334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158" name="Google Shape;158;ga4c11728b6_2_40"/>
          <p:cNvSpPr txBox="1"/>
          <p:nvPr/>
        </p:nvSpPr>
        <p:spPr>
          <a:xfrm>
            <a:off x="6378200" y="5236250"/>
            <a:ext cx="11877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159" name="Google Shape;159;ga4c11728b6_2_40"/>
          <p:cNvCxnSpPr>
            <a:stCxn id="156" idx="3"/>
            <a:endCxn id="154" idx="1"/>
          </p:cNvCxnSpPr>
          <p:nvPr/>
        </p:nvCxnSpPr>
        <p:spPr>
          <a:xfrm rot="10800000" flipH="1">
            <a:off x="3952975" y="3921850"/>
            <a:ext cx="1779300" cy="570600"/>
          </a:xfrm>
          <a:prstGeom prst="straightConnector1">
            <a:avLst/>
          </a:prstGeom>
          <a:noFill/>
          <a:ln w="9525" cap="flat" cmpd="sng">
            <a:solidFill>
              <a:schemeClr val="dk2"/>
            </a:solidFill>
            <a:prstDash val="solid"/>
            <a:round/>
            <a:headEnd type="none" w="med" len="med"/>
            <a:tailEnd type="triangle" w="med" len="med"/>
          </a:ln>
        </p:spPr>
      </p:cxnSp>
      <p:sp>
        <p:nvSpPr>
          <p:cNvPr id="160" name="Google Shape;160;ga4c11728b6_2_40"/>
          <p:cNvSpPr txBox="1"/>
          <p:nvPr/>
        </p:nvSpPr>
        <p:spPr>
          <a:xfrm>
            <a:off x="1182775" y="2770175"/>
            <a:ext cx="2147700" cy="425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entury Gothic"/>
                <a:ea typeface="Century Gothic"/>
                <a:cs typeface="Century Gothic"/>
                <a:sym typeface="Century Gothic"/>
              </a:rPr>
              <a:t>temp = &amp;root;</a:t>
            </a:r>
            <a:endParaRPr>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a4c11728b6_3_13"/>
          <p:cNvSpPr txBox="1">
            <a:spLocks noGrp="1"/>
          </p:cNvSpPr>
          <p:nvPr>
            <p:ph type="title"/>
          </p:nvPr>
        </p:nvSpPr>
        <p:spPr>
          <a:xfrm>
            <a:off x="643250" y="538850"/>
            <a:ext cx="10987200" cy="664800"/>
          </a:xfrm>
          <a:prstGeom prst="rect">
            <a:avLst/>
          </a:prstGeom>
          <a:solidFill>
            <a:schemeClr val="accent5"/>
          </a:solidFill>
        </p:spPr>
        <p:txBody>
          <a:bodyPr spcFirstLastPara="1" wrap="square" lIns="91425" tIns="45700" rIns="91425" bIns="45700" anchor="ctr" anchorCtr="0">
            <a:noAutofit/>
          </a:bodyPr>
          <a:lstStyle/>
          <a:p>
            <a:pPr marL="0" lvl="0" indent="0" algn="l" rtl="0">
              <a:spcBef>
                <a:spcPts val="0"/>
              </a:spcBef>
              <a:spcAft>
                <a:spcPts val="0"/>
              </a:spcAft>
              <a:buNone/>
            </a:pPr>
            <a:r>
              <a:rPr lang="en-US" sz="3300">
                <a:solidFill>
                  <a:srgbClr val="FFFFFF"/>
                </a:solidFill>
              </a:rPr>
              <a:t>Insertion of Strings</a:t>
            </a:r>
            <a:endParaRPr sz="3300">
              <a:solidFill>
                <a:srgbClr val="FFFFFF"/>
              </a:solidFill>
            </a:endParaRPr>
          </a:p>
        </p:txBody>
      </p:sp>
      <p:sp>
        <p:nvSpPr>
          <p:cNvPr id="166" name="Google Shape;166;ga4c11728b6_3_13"/>
          <p:cNvSpPr txBox="1">
            <a:spLocks noGrp="1"/>
          </p:cNvSpPr>
          <p:nvPr>
            <p:ph type="body" idx="1"/>
          </p:nvPr>
        </p:nvSpPr>
        <p:spPr>
          <a:xfrm>
            <a:off x="643250" y="1317650"/>
            <a:ext cx="10893900" cy="46350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will insert the word “</a:t>
            </a:r>
            <a:r>
              <a:rPr lang="en-US" b="1" dirty="0"/>
              <a:t>car</a:t>
            </a:r>
            <a:r>
              <a:rPr lang="en-US" dirty="0"/>
              <a:t>” into </a:t>
            </a:r>
            <a:r>
              <a:rPr lang="en-US" dirty="0" err="1"/>
              <a:t>trie</a:t>
            </a:r>
            <a:r>
              <a:rPr lang="en-US" dirty="0"/>
              <a:t>.</a:t>
            </a:r>
            <a:endParaRPr dirty="0"/>
          </a:p>
        </p:txBody>
      </p:sp>
      <p:sp>
        <p:nvSpPr>
          <p:cNvPr id="167" name="Google Shape;167;ga4c11728b6_3_13"/>
          <p:cNvSpPr/>
          <p:nvPr/>
        </p:nvSpPr>
        <p:spPr>
          <a:xfrm>
            <a:off x="3128125" y="27702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168" name="Google Shape;168;ga4c11728b6_3_13"/>
          <p:cNvSpPr/>
          <p:nvPr/>
        </p:nvSpPr>
        <p:spPr>
          <a:xfrm>
            <a:off x="3128125" y="35581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169" name="Google Shape;169;ga4c11728b6_3_13"/>
          <p:cNvSpPr txBox="1"/>
          <p:nvPr/>
        </p:nvSpPr>
        <p:spPr>
          <a:xfrm>
            <a:off x="1504400" y="3190450"/>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170" name="Google Shape;170;ga4c11728b6_3_13"/>
          <p:cNvSpPr txBox="1"/>
          <p:nvPr/>
        </p:nvSpPr>
        <p:spPr>
          <a:xfrm>
            <a:off x="3525175" y="4196650"/>
            <a:ext cx="9024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cxnSp>
        <p:nvCxnSpPr>
          <p:cNvPr id="171" name="Google Shape;171;ga4c11728b6_3_13"/>
          <p:cNvCxnSpPr>
            <a:stCxn id="169" idx="3"/>
            <a:endCxn id="167" idx="1"/>
          </p:cNvCxnSpPr>
          <p:nvPr/>
        </p:nvCxnSpPr>
        <p:spPr>
          <a:xfrm>
            <a:off x="2540000" y="3403000"/>
            <a:ext cx="588000" cy="132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72" name="Google Shape;172;ga4c11728b6_3_13"/>
          <p:cNvGraphicFramePr/>
          <p:nvPr>
            <p:extLst>
              <p:ext uri="{D42A27DB-BD31-4B8C-83A1-F6EECF244321}">
                <p14:modId xmlns:p14="http://schemas.microsoft.com/office/powerpoint/2010/main" val="3186901985"/>
              </p:ext>
            </p:extLst>
          </p:nvPr>
        </p:nvGraphicFramePr>
        <p:xfrm>
          <a:off x="6834905" y="1415350"/>
          <a:ext cx="4795544" cy="792420"/>
        </p:xfrm>
        <a:graphic>
          <a:graphicData uri="http://schemas.openxmlformats.org/drawingml/2006/table">
            <a:tbl>
              <a:tblPr>
                <a:noFill/>
                <a:tableStyleId>{E2E9DC92-5D49-4313-B4D9-36F42DDE3CA2}</a:tableStyleId>
              </a:tblPr>
              <a:tblGrid>
                <a:gridCol w="1198886">
                  <a:extLst>
                    <a:ext uri="{9D8B030D-6E8A-4147-A177-3AD203B41FA5}">
                      <a16:colId xmlns:a16="http://schemas.microsoft.com/office/drawing/2014/main" val="20000"/>
                    </a:ext>
                  </a:extLst>
                </a:gridCol>
                <a:gridCol w="1198886">
                  <a:extLst>
                    <a:ext uri="{9D8B030D-6E8A-4147-A177-3AD203B41FA5}">
                      <a16:colId xmlns:a16="http://schemas.microsoft.com/office/drawing/2014/main" val="20001"/>
                    </a:ext>
                  </a:extLst>
                </a:gridCol>
                <a:gridCol w="1198886">
                  <a:extLst>
                    <a:ext uri="{9D8B030D-6E8A-4147-A177-3AD203B41FA5}">
                      <a16:colId xmlns:a16="http://schemas.microsoft.com/office/drawing/2014/main" val="20002"/>
                    </a:ext>
                  </a:extLst>
                </a:gridCol>
                <a:gridCol w="1198886">
                  <a:extLst>
                    <a:ext uri="{9D8B030D-6E8A-4147-A177-3AD203B41FA5}">
                      <a16:colId xmlns:a16="http://schemas.microsoft.com/office/drawing/2014/main" val="20003"/>
                    </a:ext>
                  </a:extLst>
                </a:gridCol>
              </a:tblGrid>
              <a:tr h="258500">
                <a:tc>
                  <a:txBody>
                    <a:bodyPr/>
                    <a:lstStyle/>
                    <a:p>
                      <a:pPr marL="0" lvl="0" indent="0" algn="l" rtl="0">
                        <a:spcBef>
                          <a:spcPts val="0"/>
                        </a:spcBef>
                        <a:spcAft>
                          <a:spcPts val="0"/>
                        </a:spcAft>
                        <a:buNone/>
                      </a:pPr>
                      <a:r>
                        <a:rPr lang="en-US" b="1" dirty="0" err="1"/>
                        <a:t>i</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b="1">
                          <a:solidFill>
                            <a:srgbClr val="FFFFFF"/>
                          </a:solidFill>
                        </a:rPr>
                        <a:t>0</a:t>
                      </a:r>
                      <a:endParaRPr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a:t>1</a:t>
                      </a:r>
                      <a:endParaRPr/>
                    </a:p>
                  </a:txBody>
                  <a:tcPr marL="91425" marR="91425" marT="91425" marB="91425">
                    <a:solidFill>
                      <a:srgbClr val="FFFFFF"/>
                    </a:solidFill>
                  </a:tcPr>
                </a:tc>
                <a:tc>
                  <a:txBody>
                    <a:bodyPr/>
                    <a:lstStyle/>
                    <a:p>
                      <a:pPr marL="0" lvl="0" indent="0" algn="l" rtl="0">
                        <a:spcBef>
                          <a:spcPts val="0"/>
                        </a:spcBef>
                        <a:spcAft>
                          <a:spcPts val="0"/>
                        </a:spcAft>
                        <a:buNone/>
                      </a:pPr>
                      <a:r>
                        <a:rPr lang="en-US" dirty="0"/>
                        <a:t>2</a:t>
                      </a:r>
                      <a:endParaRPr dirty="0"/>
                    </a:p>
                  </a:txBody>
                  <a:tcPr marL="91425" marR="91425" marT="91425" marB="91425">
                    <a:solidFill>
                      <a:srgbClr val="FFFFFF"/>
                    </a:solidFill>
                  </a:tcPr>
                </a:tc>
                <a:extLst>
                  <a:ext uri="{0D108BD9-81ED-4DB2-BD59-A6C34878D82A}">
                    <a16:rowId xmlns:a16="http://schemas.microsoft.com/office/drawing/2014/main" val="10000"/>
                  </a:ext>
                </a:extLst>
              </a:tr>
              <a:tr h="258500">
                <a:tc>
                  <a:txBody>
                    <a:bodyPr/>
                    <a:lstStyle/>
                    <a:p>
                      <a:pPr marL="0" lvl="0" indent="0" algn="l" rtl="0">
                        <a:spcBef>
                          <a:spcPts val="0"/>
                        </a:spcBef>
                        <a:spcAft>
                          <a:spcPts val="0"/>
                        </a:spcAft>
                        <a:buNone/>
                      </a:pPr>
                      <a:r>
                        <a:rPr lang="en-US" b="1" dirty="0" err="1" smtClean="0"/>
                        <a:t>ch</a:t>
                      </a:r>
                      <a:r>
                        <a:rPr lang="en-US" b="1" dirty="0" smtClean="0"/>
                        <a:t> = </a:t>
                      </a:r>
                      <a:r>
                        <a:rPr lang="en-US" b="1" dirty="0" err="1" smtClean="0"/>
                        <a:t>str</a:t>
                      </a:r>
                      <a:r>
                        <a:rPr lang="en-US" b="1" dirty="0" smtClean="0"/>
                        <a:t> </a:t>
                      </a:r>
                      <a:r>
                        <a:rPr lang="en-US" b="1" dirty="0"/>
                        <a:t>[ </a:t>
                      </a:r>
                      <a:r>
                        <a:rPr lang="en-US" b="1" dirty="0" err="1"/>
                        <a:t>i</a:t>
                      </a:r>
                      <a:r>
                        <a:rPr lang="en-US" b="1" dirty="0"/>
                        <a:t> ]</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b="1" dirty="0">
                          <a:solidFill>
                            <a:srgbClr val="0000FF"/>
                          </a:solidFill>
                        </a:rPr>
                        <a:t>c</a:t>
                      </a:r>
                      <a:endParaRPr b="1" dirty="0">
                        <a:solidFill>
                          <a:srgbClr val="0000FF"/>
                        </a:solidFill>
                      </a:endParaRPr>
                    </a:p>
                  </a:txBody>
                  <a:tcPr marL="91425" marR="91425" marT="91425" marB="91425">
                    <a:solidFill>
                      <a:srgbClr val="FFFFFF"/>
                    </a:solidFill>
                  </a:tcPr>
                </a:tc>
                <a:tc>
                  <a:txBody>
                    <a:bodyPr/>
                    <a:lstStyle/>
                    <a:p>
                      <a:pPr marL="0" lvl="0" indent="0" algn="l" rtl="0">
                        <a:spcBef>
                          <a:spcPts val="0"/>
                        </a:spcBef>
                        <a:spcAft>
                          <a:spcPts val="0"/>
                        </a:spcAft>
                        <a:buNone/>
                      </a:pPr>
                      <a:r>
                        <a:rPr lang="en-US"/>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US" dirty="0"/>
                        <a:t>r</a:t>
                      </a:r>
                      <a:endParaRPr dirty="0"/>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
        <p:nvSpPr>
          <p:cNvPr id="173" name="Google Shape;173;ga4c11728b6_3_13"/>
          <p:cNvSpPr/>
          <p:nvPr/>
        </p:nvSpPr>
        <p:spPr>
          <a:xfrm>
            <a:off x="3128125" y="276660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c  ,    } </a:t>
            </a:r>
            <a:endParaRPr sz="2000"/>
          </a:p>
        </p:txBody>
      </p:sp>
      <p:sp>
        <p:nvSpPr>
          <p:cNvPr id="174" name="Google Shape;174;ga4c11728b6_3_13"/>
          <p:cNvSpPr/>
          <p:nvPr/>
        </p:nvSpPr>
        <p:spPr>
          <a:xfrm>
            <a:off x="3128125" y="355450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175" name="Google Shape;175;ga4c11728b6_3_13"/>
          <p:cNvSpPr/>
          <p:nvPr/>
        </p:nvSpPr>
        <p:spPr>
          <a:xfrm>
            <a:off x="5507975" y="36155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176" name="Google Shape;176;ga4c11728b6_3_13"/>
          <p:cNvSpPr/>
          <p:nvPr/>
        </p:nvSpPr>
        <p:spPr>
          <a:xfrm>
            <a:off x="5507975" y="440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cxnSp>
        <p:nvCxnSpPr>
          <p:cNvPr id="177" name="Google Shape;177;ga4c11728b6_3_13"/>
          <p:cNvCxnSpPr/>
          <p:nvPr/>
        </p:nvCxnSpPr>
        <p:spPr>
          <a:xfrm>
            <a:off x="4212325" y="3034800"/>
            <a:ext cx="1307400" cy="804000"/>
          </a:xfrm>
          <a:prstGeom prst="straightConnector1">
            <a:avLst/>
          </a:prstGeom>
          <a:noFill/>
          <a:ln w="9525" cap="flat" cmpd="sng">
            <a:solidFill>
              <a:schemeClr val="dk2"/>
            </a:solidFill>
            <a:prstDash val="solid"/>
            <a:round/>
            <a:headEnd type="none" w="med" len="med"/>
            <a:tailEnd type="triangle" w="med" len="med"/>
          </a:ln>
        </p:spPr>
      </p:cxnSp>
      <p:sp>
        <p:nvSpPr>
          <p:cNvPr id="178" name="Google Shape;178;ga4c11728b6_3_13"/>
          <p:cNvSpPr txBox="1"/>
          <p:nvPr/>
        </p:nvSpPr>
        <p:spPr>
          <a:xfrm>
            <a:off x="1587400" y="1824350"/>
            <a:ext cx="4450800" cy="804000"/>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a:solidFill>
                  <a:srgbClr val="FFFFFF"/>
                </a:solidFill>
                <a:latin typeface="Century Gothic"/>
                <a:ea typeface="Century Gothic"/>
                <a:cs typeface="Century Gothic"/>
                <a:sym typeface="Century Gothic"/>
              </a:rPr>
              <a:t>check whether the value of ch is present as key in the map or not.If not, create a key-value pair in the map</a:t>
            </a:r>
            <a:endParaRPr>
              <a:solidFill>
                <a:srgbClr val="FFFFFF"/>
              </a:solidFill>
              <a:latin typeface="Century Gothic"/>
              <a:ea typeface="Century Gothic"/>
              <a:cs typeface="Century Gothic"/>
              <a:sym typeface="Century Gothic"/>
            </a:endParaRPr>
          </a:p>
        </p:txBody>
      </p:sp>
      <p:sp>
        <p:nvSpPr>
          <p:cNvPr id="179" name="Google Shape;179;ga4c11728b6_3_13"/>
          <p:cNvSpPr txBox="1"/>
          <p:nvPr/>
        </p:nvSpPr>
        <p:spPr>
          <a:xfrm>
            <a:off x="4286700" y="5392675"/>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*temp</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cxnSp>
        <p:nvCxnSpPr>
          <p:cNvPr id="180" name="Google Shape;180;ga4c11728b6_3_13"/>
          <p:cNvCxnSpPr>
            <a:stCxn id="179" idx="0"/>
            <a:endCxn id="175" idx="1"/>
          </p:cNvCxnSpPr>
          <p:nvPr/>
        </p:nvCxnSpPr>
        <p:spPr>
          <a:xfrm rot="10800000" flipH="1">
            <a:off x="4804500" y="4261375"/>
            <a:ext cx="703500" cy="1131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167"/>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fade">
                                      <p:cBhvr>
                                        <p:cTn id="15" dur="10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5"/>
                                        </p:tgtEl>
                                        <p:attrNameLst>
                                          <p:attrName>style.visibility</p:attrName>
                                        </p:attrNameLst>
                                      </p:cBhvr>
                                      <p:to>
                                        <p:strVal val="visible"/>
                                      </p:to>
                                    </p:set>
                                    <p:animEffect transition="in" filter="fade">
                                      <p:cBhvr>
                                        <p:cTn id="20" dur="1000"/>
                                        <p:tgtEl>
                                          <p:spTgt spid="175"/>
                                        </p:tgtEl>
                                      </p:cBhvr>
                                    </p:animEffect>
                                  </p:childTnLst>
                                </p:cTn>
                              </p:par>
                              <p:par>
                                <p:cTn id="21" presetID="10" presetClass="entr" presetSubtype="0" fill="hold" nodeType="withEffect">
                                  <p:stCondLst>
                                    <p:cond delay="0"/>
                                  </p:stCondLst>
                                  <p:childTnLst>
                                    <p:set>
                                      <p:cBhvr>
                                        <p:cTn id="22" dur="1" fill="hold">
                                          <p:stCondLst>
                                            <p:cond delay="0"/>
                                          </p:stCondLst>
                                        </p:cTn>
                                        <p:tgtEl>
                                          <p:spTgt spid="176"/>
                                        </p:tgtEl>
                                        <p:attrNameLst>
                                          <p:attrName>style.visibility</p:attrName>
                                        </p:attrNameLst>
                                      </p:cBhvr>
                                      <p:to>
                                        <p:strVal val="visible"/>
                                      </p:to>
                                    </p:set>
                                    <p:animEffect transition="in" filter="fade">
                                      <p:cBhvr>
                                        <p:cTn id="23" dur="1000"/>
                                        <p:tgtEl>
                                          <p:spTgt spid="17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1000"/>
                                        <p:tgtEl>
                                          <p:spTgt spid="17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000"/>
                                          </p:stCondLst>
                                        </p:cTn>
                                        <p:tgtEl>
                                          <p:spTgt spid="16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000"/>
                                          </p:stCondLst>
                                        </p:cTn>
                                        <p:tgtEl>
                                          <p:spTgt spid="171"/>
                                        </p:tgtEl>
                                        <p:attrNameLst>
                                          <p:attrName>style.visibility</p:attrName>
                                        </p:attrNameLst>
                                      </p:cBhvr>
                                      <p:to>
                                        <p:strVal val="hidden"/>
                                      </p:to>
                                    </p:se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79"/>
                                        </p:tgtEl>
                                        <p:attrNameLst>
                                          <p:attrName>style.visibility</p:attrName>
                                        </p:attrNameLst>
                                      </p:cBhvr>
                                      <p:to>
                                        <p:strVal val="visible"/>
                                      </p:to>
                                    </p:set>
                                    <p:animEffect transition="in" filter="fade">
                                      <p:cBhvr>
                                        <p:cTn id="38" dur="1000"/>
                                        <p:tgtEl>
                                          <p:spTgt spid="179"/>
                                        </p:tgtEl>
                                      </p:cBhvr>
                                    </p:animEffect>
                                  </p:childTnLst>
                                </p:cTn>
                              </p:par>
                              <p:par>
                                <p:cTn id="39" presetID="10" presetClass="entr" presetSubtype="0" fill="hold" nodeType="with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fade">
                                      <p:cBhvr>
                                        <p:cTn id="41"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a4c11728b6_3_36"/>
          <p:cNvSpPr txBox="1">
            <a:spLocks noGrp="1"/>
          </p:cNvSpPr>
          <p:nvPr>
            <p:ph type="title"/>
          </p:nvPr>
        </p:nvSpPr>
        <p:spPr>
          <a:xfrm>
            <a:off x="643250" y="538850"/>
            <a:ext cx="10987200" cy="664800"/>
          </a:xfrm>
          <a:prstGeom prst="rect">
            <a:avLst/>
          </a:prstGeom>
          <a:solidFill>
            <a:schemeClr val="accent5"/>
          </a:solidFill>
        </p:spPr>
        <p:txBody>
          <a:bodyPr spcFirstLastPara="1" wrap="square" lIns="91425" tIns="45700" rIns="91425" bIns="45700" anchor="ctr" anchorCtr="0">
            <a:noAutofit/>
          </a:bodyPr>
          <a:lstStyle/>
          <a:p>
            <a:pPr marL="0" lvl="0" indent="0" algn="l" rtl="0">
              <a:spcBef>
                <a:spcPts val="0"/>
              </a:spcBef>
              <a:spcAft>
                <a:spcPts val="0"/>
              </a:spcAft>
              <a:buNone/>
            </a:pPr>
            <a:r>
              <a:rPr lang="en-US" sz="3300">
                <a:solidFill>
                  <a:srgbClr val="FFFFFF"/>
                </a:solidFill>
              </a:rPr>
              <a:t>Insertion of Strings</a:t>
            </a:r>
            <a:endParaRPr sz="3300">
              <a:solidFill>
                <a:srgbClr val="FFFFFF"/>
              </a:solidFill>
            </a:endParaRPr>
          </a:p>
        </p:txBody>
      </p:sp>
      <p:sp>
        <p:nvSpPr>
          <p:cNvPr id="186" name="Google Shape;186;ga4c11728b6_3_36"/>
          <p:cNvSpPr txBox="1">
            <a:spLocks noGrp="1"/>
          </p:cNvSpPr>
          <p:nvPr>
            <p:ph type="body" idx="1"/>
          </p:nvPr>
        </p:nvSpPr>
        <p:spPr>
          <a:xfrm>
            <a:off x="643250" y="1317650"/>
            <a:ext cx="10893900" cy="46350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will insert the word “</a:t>
            </a:r>
            <a:r>
              <a:rPr lang="en-US" b="1" dirty="0"/>
              <a:t>car</a:t>
            </a:r>
            <a:r>
              <a:rPr lang="en-US" dirty="0"/>
              <a:t>” into </a:t>
            </a:r>
            <a:r>
              <a:rPr lang="en-US" dirty="0" err="1"/>
              <a:t>trie</a:t>
            </a:r>
            <a:r>
              <a:rPr lang="en-US" dirty="0"/>
              <a:t>.</a:t>
            </a:r>
            <a:endParaRPr dirty="0"/>
          </a:p>
        </p:txBody>
      </p:sp>
      <p:sp>
        <p:nvSpPr>
          <p:cNvPr id="187" name="Google Shape;187;ga4c11728b6_3_36"/>
          <p:cNvSpPr/>
          <p:nvPr/>
        </p:nvSpPr>
        <p:spPr>
          <a:xfrm>
            <a:off x="3128125" y="27702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188" name="Google Shape;188;ga4c11728b6_3_36"/>
          <p:cNvSpPr/>
          <p:nvPr/>
        </p:nvSpPr>
        <p:spPr>
          <a:xfrm>
            <a:off x="3128125" y="35581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189" name="Google Shape;189;ga4c11728b6_3_36"/>
          <p:cNvSpPr txBox="1"/>
          <p:nvPr/>
        </p:nvSpPr>
        <p:spPr>
          <a:xfrm>
            <a:off x="3525175" y="4196650"/>
            <a:ext cx="9024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graphicFrame>
        <p:nvGraphicFramePr>
          <p:cNvPr id="190" name="Google Shape;190;ga4c11728b6_3_36"/>
          <p:cNvGraphicFramePr/>
          <p:nvPr>
            <p:extLst>
              <p:ext uri="{D42A27DB-BD31-4B8C-83A1-F6EECF244321}">
                <p14:modId xmlns:p14="http://schemas.microsoft.com/office/powerpoint/2010/main" val="1222215327"/>
              </p:ext>
            </p:extLst>
          </p:nvPr>
        </p:nvGraphicFramePr>
        <p:xfrm>
          <a:off x="6927275" y="1415350"/>
          <a:ext cx="4248724" cy="792420"/>
        </p:xfrm>
        <a:graphic>
          <a:graphicData uri="http://schemas.openxmlformats.org/drawingml/2006/table">
            <a:tbl>
              <a:tblPr>
                <a:noFill/>
                <a:tableStyleId>{E2E9DC92-5D49-4313-B4D9-36F42DDE3CA2}</a:tableStyleId>
              </a:tblPr>
              <a:tblGrid>
                <a:gridCol w="1062181">
                  <a:extLst>
                    <a:ext uri="{9D8B030D-6E8A-4147-A177-3AD203B41FA5}">
                      <a16:colId xmlns:a16="http://schemas.microsoft.com/office/drawing/2014/main" val="20000"/>
                    </a:ext>
                  </a:extLst>
                </a:gridCol>
                <a:gridCol w="1062181">
                  <a:extLst>
                    <a:ext uri="{9D8B030D-6E8A-4147-A177-3AD203B41FA5}">
                      <a16:colId xmlns:a16="http://schemas.microsoft.com/office/drawing/2014/main" val="20001"/>
                    </a:ext>
                  </a:extLst>
                </a:gridCol>
                <a:gridCol w="1062181">
                  <a:extLst>
                    <a:ext uri="{9D8B030D-6E8A-4147-A177-3AD203B41FA5}">
                      <a16:colId xmlns:a16="http://schemas.microsoft.com/office/drawing/2014/main" val="20002"/>
                    </a:ext>
                  </a:extLst>
                </a:gridCol>
                <a:gridCol w="1062181">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b="1" dirty="0" err="1"/>
                        <a:t>i</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b="1"/>
                        <a:t>0</a:t>
                      </a:r>
                      <a:endParaRPr b="1"/>
                    </a:p>
                  </a:txBody>
                  <a:tcPr marL="91425" marR="91425" marT="91425" marB="91425">
                    <a:solidFill>
                      <a:srgbClr val="D9D9D9"/>
                    </a:solidFill>
                  </a:tcPr>
                </a:tc>
                <a:tc>
                  <a:txBody>
                    <a:bodyPr/>
                    <a:lstStyle/>
                    <a:p>
                      <a:pPr marL="0" lvl="0" indent="0" algn="l" rtl="0">
                        <a:spcBef>
                          <a:spcPts val="0"/>
                        </a:spcBef>
                        <a:spcAft>
                          <a:spcPts val="0"/>
                        </a:spcAft>
                        <a:buNone/>
                      </a:pPr>
                      <a:r>
                        <a:rPr lang="en-US" b="1">
                          <a:solidFill>
                            <a:srgbClr val="FFFFFF"/>
                          </a:solidFill>
                        </a:rPr>
                        <a:t>1</a:t>
                      </a:r>
                      <a:endParaRPr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a:t>2</a:t>
                      </a:r>
                      <a:endParaRPr/>
                    </a:p>
                  </a:txBody>
                  <a:tcPr marL="91425" marR="91425" marT="91425" marB="91425">
                    <a:solidFill>
                      <a:srgbClr val="FF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dirty="0" err="1" smtClean="0"/>
                        <a:t>ch</a:t>
                      </a:r>
                      <a:r>
                        <a:rPr lang="en-US" b="1" dirty="0" smtClean="0"/>
                        <a:t>=</a:t>
                      </a:r>
                      <a:r>
                        <a:rPr lang="en-US" b="1" dirty="0" err="1" smtClean="0"/>
                        <a:t>str</a:t>
                      </a:r>
                      <a:r>
                        <a:rPr lang="en-US" b="1" dirty="0" smtClean="0"/>
                        <a:t> </a:t>
                      </a:r>
                      <a:r>
                        <a:rPr lang="en-US" b="1" dirty="0"/>
                        <a:t>[ </a:t>
                      </a:r>
                      <a:r>
                        <a:rPr lang="en-US" b="1" dirty="0" err="1"/>
                        <a:t>i</a:t>
                      </a:r>
                      <a:r>
                        <a:rPr lang="en-US" b="1" dirty="0"/>
                        <a:t> ]</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dirty="0"/>
                        <a:t>c</a:t>
                      </a:r>
                      <a:endParaRPr dirty="0"/>
                    </a:p>
                  </a:txBody>
                  <a:tcPr marL="91425" marR="91425" marT="91425" marB="91425">
                    <a:solidFill>
                      <a:srgbClr val="FFFFFF"/>
                    </a:solidFill>
                  </a:tcPr>
                </a:tc>
                <a:tc>
                  <a:txBody>
                    <a:bodyPr/>
                    <a:lstStyle/>
                    <a:p>
                      <a:pPr marL="0" lvl="0" indent="0" algn="l" rtl="0">
                        <a:spcBef>
                          <a:spcPts val="0"/>
                        </a:spcBef>
                        <a:spcAft>
                          <a:spcPts val="0"/>
                        </a:spcAft>
                        <a:buNone/>
                      </a:pPr>
                      <a:r>
                        <a:rPr lang="en-US" b="1">
                          <a:solidFill>
                            <a:srgbClr val="0000FF"/>
                          </a:solidFill>
                        </a:rPr>
                        <a:t>a</a:t>
                      </a:r>
                      <a:endParaRPr b="1">
                        <a:solidFill>
                          <a:srgbClr val="0000FF"/>
                        </a:solidFill>
                      </a:endParaRPr>
                    </a:p>
                  </a:txBody>
                  <a:tcPr marL="91425" marR="91425" marT="91425" marB="91425">
                    <a:solidFill>
                      <a:srgbClr val="FFFFFF"/>
                    </a:solidFill>
                  </a:tcPr>
                </a:tc>
                <a:tc>
                  <a:txBody>
                    <a:bodyPr/>
                    <a:lstStyle/>
                    <a:p>
                      <a:pPr marL="0" lvl="0" indent="0" algn="l" rtl="0">
                        <a:spcBef>
                          <a:spcPts val="0"/>
                        </a:spcBef>
                        <a:spcAft>
                          <a:spcPts val="0"/>
                        </a:spcAft>
                        <a:buNone/>
                      </a:pPr>
                      <a:r>
                        <a:rPr lang="en-US" dirty="0"/>
                        <a:t>r</a:t>
                      </a:r>
                      <a:endParaRPr dirty="0"/>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
        <p:nvSpPr>
          <p:cNvPr id="191" name="Google Shape;191;ga4c11728b6_3_36"/>
          <p:cNvSpPr/>
          <p:nvPr/>
        </p:nvSpPr>
        <p:spPr>
          <a:xfrm>
            <a:off x="3128125" y="276660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c  ,    } </a:t>
            </a:r>
            <a:endParaRPr sz="2000"/>
          </a:p>
        </p:txBody>
      </p:sp>
      <p:sp>
        <p:nvSpPr>
          <p:cNvPr id="192" name="Google Shape;192;ga4c11728b6_3_36"/>
          <p:cNvSpPr/>
          <p:nvPr/>
        </p:nvSpPr>
        <p:spPr>
          <a:xfrm>
            <a:off x="3128125" y="355450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193" name="Google Shape;193;ga4c11728b6_3_36"/>
          <p:cNvSpPr/>
          <p:nvPr/>
        </p:nvSpPr>
        <p:spPr>
          <a:xfrm>
            <a:off x="5507975" y="36155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194" name="Google Shape;194;ga4c11728b6_3_36"/>
          <p:cNvSpPr/>
          <p:nvPr/>
        </p:nvSpPr>
        <p:spPr>
          <a:xfrm>
            <a:off x="5507975" y="440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cxnSp>
        <p:nvCxnSpPr>
          <p:cNvPr id="195" name="Google Shape;195;ga4c11728b6_3_36"/>
          <p:cNvCxnSpPr/>
          <p:nvPr/>
        </p:nvCxnSpPr>
        <p:spPr>
          <a:xfrm>
            <a:off x="4212325" y="3034800"/>
            <a:ext cx="1307400" cy="804000"/>
          </a:xfrm>
          <a:prstGeom prst="straightConnector1">
            <a:avLst/>
          </a:prstGeom>
          <a:noFill/>
          <a:ln w="9525" cap="flat" cmpd="sng">
            <a:solidFill>
              <a:schemeClr val="dk2"/>
            </a:solidFill>
            <a:prstDash val="solid"/>
            <a:round/>
            <a:headEnd type="none" w="med" len="med"/>
            <a:tailEnd type="triangle" w="med" len="med"/>
          </a:ln>
        </p:spPr>
      </p:cxnSp>
      <p:sp>
        <p:nvSpPr>
          <p:cNvPr id="196" name="Google Shape;196;ga4c11728b6_3_36"/>
          <p:cNvSpPr txBox="1"/>
          <p:nvPr/>
        </p:nvSpPr>
        <p:spPr>
          <a:xfrm>
            <a:off x="5280975" y="2703950"/>
            <a:ext cx="4450800" cy="804000"/>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a:solidFill>
                  <a:srgbClr val="FFFFFF"/>
                </a:solidFill>
                <a:latin typeface="Century Gothic"/>
                <a:ea typeface="Century Gothic"/>
                <a:cs typeface="Century Gothic"/>
                <a:sym typeface="Century Gothic"/>
              </a:rPr>
              <a:t>check whether the value of ch is present as key in the map or not.If not, create a key-value pair in the map</a:t>
            </a:r>
            <a:endParaRPr>
              <a:solidFill>
                <a:srgbClr val="FFFFFF"/>
              </a:solidFill>
              <a:latin typeface="Century Gothic"/>
              <a:ea typeface="Century Gothic"/>
              <a:cs typeface="Century Gothic"/>
              <a:sym typeface="Century Gothic"/>
            </a:endParaRPr>
          </a:p>
        </p:txBody>
      </p:sp>
      <p:sp>
        <p:nvSpPr>
          <p:cNvPr id="197" name="Google Shape;197;ga4c11728b6_3_36"/>
          <p:cNvSpPr/>
          <p:nvPr/>
        </p:nvSpPr>
        <p:spPr>
          <a:xfrm>
            <a:off x="5513150" y="36155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a  ,    } </a:t>
            </a:r>
            <a:endParaRPr sz="2000"/>
          </a:p>
        </p:txBody>
      </p:sp>
      <p:sp>
        <p:nvSpPr>
          <p:cNvPr id="198" name="Google Shape;198;ga4c11728b6_3_36"/>
          <p:cNvSpPr/>
          <p:nvPr/>
        </p:nvSpPr>
        <p:spPr>
          <a:xfrm>
            <a:off x="5507975" y="440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199" name="Google Shape;199;ga4c11728b6_3_36"/>
          <p:cNvSpPr/>
          <p:nvPr/>
        </p:nvSpPr>
        <p:spPr>
          <a:xfrm>
            <a:off x="7898175" y="49073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00" name="Google Shape;200;ga4c11728b6_3_36"/>
          <p:cNvSpPr/>
          <p:nvPr/>
        </p:nvSpPr>
        <p:spPr>
          <a:xfrm>
            <a:off x="7898175" y="56952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cxnSp>
        <p:nvCxnSpPr>
          <p:cNvPr id="201" name="Google Shape;201;ga4c11728b6_3_36"/>
          <p:cNvCxnSpPr/>
          <p:nvPr/>
        </p:nvCxnSpPr>
        <p:spPr>
          <a:xfrm>
            <a:off x="6629775" y="3843350"/>
            <a:ext cx="1268400" cy="1631400"/>
          </a:xfrm>
          <a:prstGeom prst="straightConnector1">
            <a:avLst/>
          </a:prstGeom>
          <a:noFill/>
          <a:ln w="9525" cap="flat" cmpd="sng">
            <a:solidFill>
              <a:schemeClr val="dk2"/>
            </a:solidFill>
            <a:prstDash val="solid"/>
            <a:round/>
            <a:headEnd type="none" w="med" len="med"/>
            <a:tailEnd type="triangle" w="med" len="med"/>
          </a:ln>
        </p:spPr>
      </p:cxnSp>
      <p:sp>
        <p:nvSpPr>
          <p:cNvPr id="202" name="Google Shape;202;ga4c11728b6_3_36"/>
          <p:cNvSpPr txBox="1"/>
          <p:nvPr/>
        </p:nvSpPr>
        <p:spPr>
          <a:xfrm>
            <a:off x="4160450" y="5340700"/>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*temp</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cxnSp>
        <p:nvCxnSpPr>
          <p:cNvPr id="203" name="Google Shape;203;ga4c11728b6_3_36"/>
          <p:cNvCxnSpPr>
            <a:stCxn id="202" idx="0"/>
            <a:endCxn id="197" idx="1"/>
          </p:cNvCxnSpPr>
          <p:nvPr/>
        </p:nvCxnSpPr>
        <p:spPr>
          <a:xfrm rot="10800000" flipH="1">
            <a:off x="4678250" y="4261600"/>
            <a:ext cx="834900" cy="107910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ga4c11728b6_3_36"/>
          <p:cNvSpPr txBox="1"/>
          <p:nvPr/>
        </p:nvSpPr>
        <p:spPr>
          <a:xfrm>
            <a:off x="6273775" y="6066650"/>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*temp</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cxnSp>
        <p:nvCxnSpPr>
          <p:cNvPr id="205" name="Google Shape;205;ga4c11728b6_3_36"/>
          <p:cNvCxnSpPr>
            <a:stCxn id="204" idx="0"/>
            <a:endCxn id="199" idx="1"/>
          </p:cNvCxnSpPr>
          <p:nvPr/>
        </p:nvCxnSpPr>
        <p:spPr>
          <a:xfrm rot="10800000" flipH="1">
            <a:off x="6791575" y="5553350"/>
            <a:ext cx="1106700" cy="513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193"/>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7"/>
                                        </p:tgtEl>
                                        <p:attrNameLst>
                                          <p:attrName>style.visibility</p:attrName>
                                        </p:attrNameLst>
                                      </p:cBhvr>
                                      <p:to>
                                        <p:strVal val="visible"/>
                                      </p:to>
                                    </p:set>
                                    <p:animEffect transition="in" filter="fade">
                                      <p:cBhvr>
                                        <p:cTn id="15" dur="1000"/>
                                        <p:tgtEl>
                                          <p:spTgt spid="1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1000"/>
                                        <p:tgtEl>
                                          <p:spTgt spid="199"/>
                                        </p:tgtEl>
                                      </p:cBhvr>
                                    </p:animEffect>
                                  </p:childTnLst>
                                </p:cTn>
                              </p:par>
                              <p:par>
                                <p:cTn id="21" presetID="10" presetClass="entr" presetSubtype="0" fill="hold" nodeType="withEffect">
                                  <p:stCondLst>
                                    <p:cond delay="0"/>
                                  </p:stCondLst>
                                  <p:childTnLst>
                                    <p:set>
                                      <p:cBhvr>
                                        <p:cTn id="22" dur="1" fill="hold">
                                          <p:stCondLst>
                                            <p:cond delay="0"/>
                                          </p:stCondLst>
                                        </p:cTn>
                                        <p:tgtEl>
                                          <p:spTgt spid="200"/>
                                        </p:tgtEl>
                                        <p:attrNameLst>
                                          <p:attrName>style.visibility</p:attrName>
                                        </p:attrNameLst>
                                      </p:cBhvr>
                                      <p:to>
                                        <p:strVal val="visible"/>
                                      </p:to>
                                    </p:set>
                                    <p:animEffect transition="in" filter="fade">
                                      <p:cBhvr>
                                        <p:cTn id="23" dur="1000"/>
                                        <p:tgtEl>
                                          <p:spTgt spid="200"/>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000"/>
                                        <p:tgtEl>
                                          <p:spTgt spid="20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1000"/>
                                          </p:stCondLst>
                                        </p:cTn>
                                        <p:tgtEl>
                                          <p:spTgt spid="20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1000"/>
                                          </p:stCondLst>
                                        </p:cTn>
                                        <p:tgtEl>
                                          <p:spTgt spid="203"/>
                                        </p:tgtEl>
                                        <p:attrNameLst>
                                          <p:attrName>style.visibility</p:attrName>
                                        </p:attrNameLst>
                                      </p:cBhvr>
                                      <p:to>
                                        <p:strVal val="hidden"/>
                                      </p:to>
                                    </p:se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fade">
                                      <p:cBhvr>
                                        <p:cTn id="37" dur="1000"/>
                                        <p:tgtEl>
                                          <p:spTgt spid="204"/>
                                        </p:tgtEl>
                                      </p:cBhvr>
                                    </p:animEffect>
                                  </p:childTnLst>
                                </p:cTn>
                              </p:par>
                              <p:par>
                                <p:cTn id="38" presetID="10" presetClass="entr" presetSubtype="0" fill="hold" nodeType="withEffect">
                                  <p:stCondLst>
                                    <p:cond delay="0"/>
                                  </p:stCondLst>
                                  <p:childTnLst>
                                    <p:set>
                                      <p:cBhvr>
                                        <p:cTn id="39" dur="1" fill="hold">
                                          <p:stCondLst>
                                            <p:cond delay="0"/>
                                          </p:stCondLst>
                                        </p:cTn>
                                        <p:tgtEl>
                                          <p:spTgt spid="205"/>
                                        </p:tgtEl>
                                        <p:attrNameLst>
                                          <p:attrName>style.visibility</p:attrName>
                                        </p:attrNameLst>
                                      </p:cBhvr>
                                      <p:to>
                                        <p:strVal val="visible"/>
                                      </p:to>
                                    </p:set>
                                    <p:animEffect transition="in" filter="fade">
                                      <p:cBhvr>
                                        <p:cTn id="40"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a4c11728b6_3_60"/>
          <p:cNvSpPr txBox="1">
            <a:spLocks noGrp="1"/>
          </p:cNvSpPr>
          <p:nvPr>
            <p:ph type="title"/>
          </p:nvPr>
        </p:nvSpPr>
        <p:spPr>
          <a:xfrm>
            <a:off x="643250" y="538850"/>
            <a:ext cx="10987200" cy="664800"/>
          </a:xfrm>
          <a:prstGeom prst="rect">
            <a:avLst/>
          </a:prstGeom>
          <a:solidFill>
            <a:schemeClr val="accent5"/>
          </a:solidFill>
        </p:spPr>
        <p:txBody>
          <a:bodyPr spcFirstLastPara="1" wrap="square" lIns="91425" tIns="45700" rIns="91425" bIns="45700" anchor="ctr" anchorCtr="0">
            <a:noAutofit/>
          </a:bodyPr>
          <a:lstStyle/>
          <a:p>
            <a:pPr marL="0" lvl="0" indent="0" algn="l" rtl="0">
              <a:spcBef>
                <a:spcPts val="0"/>
              </a:spcBef>
              <a:spcAft>
                <a:spcPts val="0"/>
              </a:spcAft>
              <a:buNone/>
            </a:pPr>
            <a:r>
              <a:rPr lang="en-US" sz="3300">
                <a:solidFill>
                  <a:srgbClr val="FFFFFF"/>
                </a:solidFill>
              </a:rPr>
              <a:t>Insertion of Strings</a:t>
            </a:r>
            <a:endParaRPr sz="3300">
              <a:solidFill>
                <a:srgbClr val="FFFFFF"/>
              </a:solidFill>
            </a:endParaRPr>
          </a:p>
        </p:txBody>
      </p:sp>
      <p:sp>
        <p:nvSpPr>
          <p:cNvPr id="211" name="Google Shape;211;ga4c11728b6_3_60"/>
          <p:cNvSpPr txBox="1">
            <a:spLocks noGrp="1"/>
          </p:cNvSpPr>
          <p:nvPr>
            <p:ph type="body" idx="1"/>
          </p:nvPr>
        </p:nvSpPr>
        <p:spPr>
          <a:xfrm>
            <a:off x="643250" y="1317650"/>
            <a:ext cx="11070300" cy="4995600"/>
          </a:xfrm>
          <a:prstGeom prst="rect">
            <a:avLst/>
          </a:prstGeom>
        </p:spPr>
        <p:txBody>
          <a:bodyPr spcFirstLastPara="1" wrap="square" lIns="91425" tIns="45700" rIns="91425" bIns="45700" anchor="t" anchorCtr="0">
            <a:noAutofit/>
          </a:bodyPr>
          <a:lstStyle/>
          <a:p>
            <a:pPr marL="457200" lvl="0" indent="0" algn="l" rtl="0">
              <a:spcBef>
                <a:spcPts val="900"/>
              </a:spcBef>
              <a:spcAft>
                <a:spcPts val="0"/>
              </a:spcAft>
              <a:buClr>
                <a:schemeClr val="dk1"/>
              </a:buClr>
              <a:buSzPts val="1100"/>
              <a:buFont typeface="Arial"/>
              <a:buNone/>
            </a:pPr>
            <a:r>
              <a:rPr lang="en-US" dirty="0"/>
              <a:t>2. Now we will insert the word “</a:t>
            </a:r>
            <a:r>
              <a:rPr lang="en-US" b="1" dirty="0"/>
              <a:t>car</a:t>
            </a:r>
            <a:r>
              <a:rPr lang="en-US" dirty="0"/>
              <a:t>” into </a:t>
            </a:r>
            <a:r>
              <a:rPr lang="en-US" dirty="0" err="1"/>
              <a:t>trie</a:t>
            </a:r>
            <a:r>
              <a:rPr lang="en-US" dirty="0"/>
              <a:t>.</a:t>
            </a:r>
            <a:endParaRPr dirty="0"/>
          </a:p>
        </p:txBody>
      </p:sp>
      <p:sp>
        <p:nvSpPr>
          <p:cNvPr id="212" name="Google Shape;212;ga4c11728b6_3_60"/>
          <p:cNvSpPr txBox="1"/>
          <p:nvPr/>
        </p:nvSpPr>
        <p:spPr>
          <a:xfrm>
            <a:off x="1460550" y="3709025"/>
            <a:ext cx="9024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root</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graphicFrame>
        <p:nvGraphicFramePr>
          <p:cNvPr id="213" name="Google Shape;213;ga4c11728b6_3_60"/>
          <p:cNvGraphicFramePr/>
          <p:nvPr>
            <p:extLst>
              <p:ext uri="{D42A27DB-BD31-4B8C-83A1-F6EECF244321}">
                <p14:modId xmlns:p14="http://schemas.microsoft.com/office/powerpoint/2010/main" val="1260407458"/>
              </p:ext>
            </p:extLst>
          </p:nvPr>
        </p:nvGraphicFramePr>
        <p:xfrm>
          <a:off x="6619375" y="1415350"/>
          <a:ext cx="4464500" cy="792420"/>
        </p:xfrm>
        <a:graphic>
          <a:graphicData uri="http://schemas.openxmlformats.org/drawingml/2006/table">
            <a:tbl>
              <a:tblPr>
                <a:noFill/>
                <a:tableStyleId>{E2E9DC92-5D49-4313-B4D9-36F42DDE3CA2}</a:tableStyleId>
              </a:tblPr>
              <a:tblGrid>
                <a:gridCol w="1116125">
                  <a:extLst>
                    <a:ext uri="{9D8B030D-6E8A-4147-A177-3AD203B41FA5}">
                      <a16:colId xmlns:a16="http://schemas.microsoft.com/office/drawing/2014/main" val="20000"/>
                    </a:ext>
                  </a:extLst>
                </a:gridCol>
                <a:gridCol w="1116125">
                  <a:extLst>
                    <a:ext uri="{9D8B030D-6E8A-4147-A177-3AD203B41FA5}">
                      <a16:colId xmlns:a16="http://schemas.microsoft.com/office/drawing/2014/main" val="20001"/>
                    </a:ext>
                  </a:extLst>
                </a:gridCol>
                <a:gridCol w="1116125">
                  <a:extLst>
                    <a:ext uri="{9D8B030D-6E8A-4147-A177-3AD203B41FA5}">
                      <a16:colId xmlns:a16="http://schemas.microsoft.com/office/drawing/2014/main" val="20002"/>
                    </a:ext>
                  </a:extLst>
                </a:gridCol>
                <a:gridCol w="1116125">
                  <a:extLst>
                    <a:ext uri="{9D8B030D-6E8A-4147-A177-3AD203B41FA5}">
                      <a16:colId xmlns:a16="http://schemas.microsoft.com/office/drawing/2014/main" val="20003"/>
                    </a:ext>
                  </a:extLst>
                </a:gridCol>
              </a:tblGrid>
              <a:tr h="351317">
                <a:tc>
                  <a:txBody>
                    <a:bodyPr/>
                    <a:lstStyle/>
                    <a:p>
                      <a:pPr marL="0" lvl="0" indent="0" algn="l" rtl="0">
                        <a:spcBef>
                          <a:spcPts val="0"/>
                        </a:spcBef>
                        <a:spcAft>
                          <a:spcPts val="0"/>
                        </a:spcAft>
                        <a:buNone/>
                      </a:pPr>
                      <a:r>
                        <a:rPr lang="en-US" b="1" dirty="0" err="1"/>
                        <a:t>i</a:t>
                      </a:r>
                      <a:endParaRPr b="1" dirty="0"/>
                    </a:p>
                  </a:txBody>
                  <a:tcPr marL="91425" marR="91425" marT="91425" marB="91425">
                    <a:lnR w="9525" cap="flat" cmpd="sng">
                      <a:solidFill>
                        <a:srgbClr val="666666"/>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b="1"/>
                        <a:t>0</a:t>
                      </a:r>
                      <a:endParaRPr b="1"/>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b="1"/>
                        <a:t>1</a:t>
                      </a:r>
                      <a:endParaRPr b="1"/>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solidFill>
                            <a:srgbClr val="FFFFFF"/>
                          </a:solidFill>
                        </a:rPr>
                        <a:t>2</a:t>
                      </a:r>
                      <a:endParaRPr>
                        <a:solidFill>
                          <a:srgbClr val="FFFFFF"/>
                        </a:solidFill>
                      </a:endParaRPr>
                    </a:p>
                  </a:txBody>
                  <a:tcPr marL="91425" marR="91425" marT="91425" marB="91425">
                    <a:lnL w="9525" cap="flat" cmpd="sng">
                      <a:solidFill>
                        <a:srgbClr val="666666"/>
                      </a:solidFill>
                      <a:prstDash val="solid"/>
                      <a:round/>
                      <a:headEnd type="none" w="sm" len="sm"/>
                      <a:tailEnd type="none" w="sm" len="sm"/>
                    </a:lnL>
                    <a:solidFill>
                      <a:srgbClr val="434343"/>
                    </a:solidFill>
                  </a:tcPr>
                </a:tc>
                <a:extLst>
                  <a:ext uri="{0D108BD9-81ED-4DB2-BD59-A6C34878D82A}">
                    <a16:rowId xmlns:a16="http://schemas.microsoft.com/office/drawing/2014/main" val="10000"/>
                  </a:ext>
                </a:extLst>
              </a:tr>
              <a:tr h="351317">
                <a:tc>
                  <a:txBody>
                    <a:bodyPr/>
                    <a:lstStyle/>
                    <a:p>
                      <a:pPr marL="0" lvl="0" indent="0" algn="l" rtl="0">
                        <a:spcBef>
                          <a:spcPts val="0"/>
                        </a:spcBef>
                        <a:spcAft>
                          <a:spcPts val="0"/>
                        </a:spcAft>
                        <a:buNone/>
                      </a:pPr>
                      <a:r>
                        <a:rPr lang="en-US" b="1" dirty="0" err="1" smtClean="0"/>
                        <a:t>ch</a:t>
                      </a:r>
                      <a:r>
                        <a:rPr lang="en-US" b="1" dirty="0" smtClean="0"/>
                        <a:t>=</a:t>
                      </a:r>
                      <a:r>
                        <a:rPr lang="en-US" b="1" dirty="0" err="1" smtClean="0"/>
                        <a:t>str</a:t>
                      </a:r>
                      <a:r>
                        <a:rPr lang="en-US" b="1" dirty="0" smtClean="0"/>
                        <a:t> </a:t>
                      </a:r>
                      <a:r>
                        <a:rPr lang="en-US" b="1" dirty="0"/>
                        <a:t>[ </a:t>
                      </a:r>
                      <a:r>
                        <a:rPr lang="en-US" b="1" dirty="0" err="1"/>
                        <a:t>i</a:t>
                      </a:r>
                      <a:r>
                        <a:rPr lang="en-US" b="1" dirty="0"/>
                        <a:t> ]</a:t>
                      </a:r>
                      <a:endParaRPr b="1" dirty="0"/>
                    </a:p>
                  </a:txBody>
                  <a:tcPr marL="91425" marR="91425" marT="91425" marB="91425">
                    <a:solidFill>
                      <a:srgbClr val="FFFFFF"/>
                    </a:solidFill>
                  </a:tcPr>
                </a:tc>
                <a:tc>
                  <a:txBody>
                    <a:bodyPr/>
                    <a:lstStyle/>
                    <a:p>
                      <a:pPr marL="0" lvl="0" indent="0" algn="l" rtl="0">
                        <a:spcBef>
                          <a:spcPts val="0"/>
                        </a:spcBef>
                        <a:spcAft>
                          <a:spcPts val="0"/>
                        </a:spcAft>
                        <a:buNone/>
                      </a:pPr>
                      <a:r>
                        <a:rPr lang="en-US"/>
                        <a:t>c</a:t>
                      </a:r>
                      <a:endParaRPr/>
                    </a:p>
                  </a:txBody>
                  <a:tcPr marL="91425" marR="91425" marT="91425" marB="91425">
                    <a:lnT w="9525" cap="flat" cmpd="sng">
                      <a:solidFill>
                        <a:srgbClr val="666666"/>
                      </a:solidFill>
                      <a:prstDash val="solid"/>
                      <a:round/>
                      <a:headEnd type="none" w="sm" len="sm"/>
                      <a:tailEnd type="none" w="sm" len="sm"/>
                    </a:lnT>
                    <a:solidFill>
                      <a:srgbClr val="FFFFFF"/>
                    </a:solidFill>
                  </a:tcPr>
                </a:tc>
                <a:tc>
                  <a:txBody>
                    <a:bodyPr/>
                    <a:lstStyle/>
                    <a:p>
                      <a:pPr marL="0" lvl="0" indent="0" algn="l" rtl="0">
                        <a:spcBef>
                          <a:spcPts val="0"/>
                        </a:spcBef>
                        <a:spcAft>
                          <a:spcPts val="0"/>
                        </a:spcAft>
                        <a:buNone/>
                      </a:pPr>
                      <a:r>
                        <a:rPr lang="en-US"/>
                        <a:t>a</a:t>
                      </a:r>
                      <a:endParaRPr/>
                    </a:p>
                  </a:txBody>
                  <a:tcPr marL="91425" marR="91425" marT="91425" marB="91425">
                    <a:lnT w="9525" cap="flat" cmpd="sng">
                      <a:solidFill>
                        <a:srgbClr val="666666"/>
                      </a:solidFill>
                      <a:prstDash val="solid"/>
                      <a:round/>
                      <a:headEnd type="none" w="sm" len="sm"/>
                      <a:tailEnd type="none" w="sm" len="sm"/>
                    </a:lnT>
                    <a:solidFill>
                      <a:srgbClr val="FFFFFF"/>
                    </a:solidFill>
                  </a:tcPr>
                </a:tc>
                <a:tc>
                  <a:txBody>
                    <a:bodyPr/>
                    <a:lstStyle/>
                    <a:p>
                      <a:pPr marL="0" lvl="0" indent="0" algn="l" rtl="0">
                        <a:spcBef>
                          <a:spcPts val="0"/>
                        </a:spcBef>
                        <a:spcAft>
                          <a:spcPts val="0"/>
                        </a:spcAft>
                        <a:buNone/>
                      </a:pPr>
                      <a:r>
                        <a:rPr lang="en-US" dirty="0">
                          <a:solidFill>
                            <a:srgbClr val="0000FF"/>
                          </a:solidFill>
                        </a:rPr>
                        <a:t>r</a:t>
                      </a:r>
                      <a:endParaRPr dirty="0">
                        <a:solidFill>
                          <a:srgbClr val="0000FF"/>
                        </a:solidFill>
                      </a:endParaRPr>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
        <p:nvSpPr>
          <p:cNvPr id="214" name="Google Shape;214;ga4c11728b6_3_60"/>
          <p:cNvSpPr/>
          <p:nvPr/>
        </p:nvSpPr>
        <p:spPr>
          <a:xfrm>
            <a:off x="1063450" y="22001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c  ,    } </a:t>
            </a:r>
            <a:endParaRPr sz="2000"/>
          </a:p>
        </p:txBody>
      </p:sp>
      <p:sp>
        <p:nvSpPr>
          <p:cNvPr id="215" name="Google Shape;215;ga4c11728b6_3_60"/>
          <p:cNvSpPr/>
          <p:nvPr/>
        </p:nvSpPr>
        <p:spPr>
          <a:xfrm>
            <a:off x="1063500" y="2980750"/>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16" name="Google Shape;216;ga4c11728b6_3_60"/>
          <p:cNvSpPr txBox="1"/>
          <p:nvPr/>
        </p:nvSpPr>
        <p:spPr>
          <a:xfrm>
            <a:off x="5255475" y="2824000"/>
            <a:ext cx="3849300" cy="804000"/>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FFFFFF"/>
                </a:solidFill>
                <a:latin typeface="Century Gothic"/>
                <a:ea typeface="Century Gothic"/>
                <a:cs typeface="Century Gothic"/>
                <a:sym typeface="Century Gothic"/>
              </a:rPr>
              <a:t>check whether the value of </a:t>
            </a:r>
            <a:r>
              <a:rPr lang="en-US" dirty="0" err="1">
                <a:solidFill>
                  <a:srgbClr val="FFFFFF"/>
                </a:solidFill>
                <a:latin typeface="Century Gothic"/>
                <a:ea typeface="Century Gothic"/>
                <a:cs typeface="Century Gothic"/>
                <a:sym typeface="Century Gothic"/>
              </a:rPr>
              <a:t>ch</a:t>
            </a:r>
            <a:r>
              <a:rPr lang="en-US" dirty="0">
                <a:solidFill>
                  <a:srgbClr val="FFFFFF"/>
                </a:solidFill>
                <a:latin typeface="Century Gothic"/>
                <a:ea typeface="Century Gothic"/>
                <a:cs typeface="Century Gothic"/>
                <a:sym typeface="Century Gothic"/>
              </a:rPr>
              <a:t> is present as key in the map or </a:t>
            </a:r>
            <a:r>
              <a:rPr lang="en-US" dirty="0" err="1">
                <a:solidFill>
                  <a:srgbClr val="FFFFFF"/>
                </a:solidFill>
                <a:latin typeface="Century Gothic"/>
                <a:ea typeface="Century Gothic"/>
                <a:cs typeface="Century Gothic"/>
                <a:sym typeface="Century Gothic"/>
              </a:rPr>
              <a:t>not.If</a:t>
            </a:r>
            <a:r>
              <a:rPr lang="en-US" dirty="0">
                <a:solidFill>
                  <a:srgbClr val="FFFFFF"/>
                </a:solidFill>
                <a:latin typeface="Century Gothic"/>
                <a:ea typeface="Century Gothic"/>
                <a:cs typeface="Century Gothic"/>
                <a:sym typeface="Century Gothic"/>
              </a:rPr>
              <a:t> not, create a key-value pair in the map</a:t>
            </a:r>
            <a:endParaRPr dirty="0">
              <a:solidFill>
                <a:srgbClr val="FFFFFF"/>
              </a:solidFill>
              <a:latin typeface="Century Gothic"/>
              <a:ea typeface="Century Gothic"/>
              <a:cs typeface="Century Gothic"/>
              <a:sym typeface="Century Gothic"/>
            </a:endParaRPr>
          </a:p>
        </p:txBody>
      </p:sp>
      <p:sp>
        <p:nvSpPr>
          <p:cNvPr id="217" name="Google Shape;217;ga4c11728b6_3_60"/>
          <p:cNvSpPr/>
          <p:nvPr/>
        </p:nvSpPr>
        <p:spPr>
          <a:xfrm>
            <a:off x="3128125" y="278310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a  ,    } </a:t>
            </a:r>
            <a:endParaRPr sz="2000"/>
          </a:p>
        </p:txBody>
      </p:sp>
      <p:sp>
        <p:nvSpPr>
          <p:cNvPr id="218" name="Google Shape;218;ga4c11728b6_3_60"/>
          <p:cNvSpPr/>
          <p:nvPr/>
        </p:nvSpPr>
        <p:spPr>
          <a:xfrm>
            <a:off x="3128125" y="3563700"/>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19" name="Google Shape;219;ga4c11728b6_3_60"/>
          <p:cNvSpPr/>
          <p:nvPr/>
        </p:nvSpPr>
        <p:spPr>
          <a:xfrm>
            <a:off x="5532625" y="38594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0" name="Google Shape;220;ga4c11728b6_3_60"/>
          <p:cNvSpPr txBox="1"/>
          <p:nvPr/>
        </p:nvSpPr>
        <p:spPr>
          <a:xfrm>
            <a:off x="4118950" y="5234375"/>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*temp</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221" name="Google Shape;221;ga4c11728b6_3_60"/>
          <p:cNvSpPr/>
          <p:nvPr/>
        </p:nvSpPr>
        <p:spPr>
          <a:xfrm>
            <a:off x="5532625" y="385945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r  ,    } </a:t>
            </a:r>
            <a:endParaRPr sz="2000"/>
          </a:p>
        </p:txBody>
      </p:sp>
      <p:sp>
        <p:nvSpPr>
          <p:cNvPr id="222" name="Google Shape;222;ga4c11728b6_3_60"/>
          <p:cNvSpPr/>
          <p:nvPr/>
        </p:nvSpPr>
        <p:spPr>
          <a:xfrm>
            <a:off x="5532625" y="464370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8115225" y="4799200"/>
            <a:ext cx="1696500" cy="12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4" name="Google Shape;224;ga4c11728b6_3_60"/>
          <p:cNvSpPr/>
          <p:nvPr/>
        </p:nvSpPr>
        <p:spPr>
          <a:xfrm>
            <a:off x="8115225" y="558345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5" name="Google Shape;225;ga4c11728b6_3_60"/>
          <p:cNvSpPr txBox="1"/>
          <p:nvPr/>
        </p:nvSpPr>
        <p:spPr>
          <a:xfrm>
            <a:off x="6834025" y="5888150"/>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latin typeface="Century Gothic"/>
                <a:ea typeface="Century Gothic"/>
                <a:cs typeface="Century Gothic"/>
                <a:sym typeface="Century Gothic"/>
              </a:rPr>
              <a:t>*temp</a:t>
            </a:r>
            <a:endParaRPr sz="19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226" name="Google Shape;226;ga4c11728b6_3_60"/>
          <p:cNvSpPr/>
          <p:nvPr/>
        </p:nvSpPr>
        <p:spPr>
          <a:xfrm>
            <a:off x="8115225" y="5579802"/>
            <a:ext cx="1696500" cy="51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7" name="Google Shape;227;ga4c11728b6_3_60"/>
          <p:cNvCxnSpPr/>
          <p:nvPr/>
        </p:nvCxnSpPr>
        <p:spPr>
          <a:xfrm>
            <a:off x="2137300" y="2469300"/>
            <a:ext cx="996000" cy="66390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ga4c11728b6_3_60"/>
          <p:cNvCxnSpPr/>
          <p:nvPr/>
        </p:nvCxnSpPr>
        <p:spPr>
          <a:xfrm>
            <a:off x="4222700" y="3050300"/>
            <a:ext cx="1317600" cy="1141200"/>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6619375" y="4108575"/>
            <a:ext cx="1504500" cy="101670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ga4c11728b6_3_60"/>
          <p:cNvCxnSpPr>
            <a:stCxn id="220" idx="0"/>
            <a:endCxn id="221" idx="1"/>
          </p:cNvCxnSpPr>
          <p:nvPr/>
        </p:nvCxnSpPr>
        <p:spPr>
          <a:xfrm rot="10800000" flipH="1">
            <a:off x="4636750" y="4505375"/>
            <a:ext cx="895800" cy="729000"/>
          </a:xfrm>
          <a:prstGeom prst="straightConnector1">
            <a:avLst/>
          </a:prstGeom>
          <a:noFill/>
          <a:ln w="9525" cap="flat" cmpd="sng">
            <a:solidFill>
              <a:schemeClr val="dk2"/>
            </a:solidFill>
            <a:prstDash val="solid"/>
            <a:round/>
            <a:headEnd type="none" w="med" len="med"/>
            <a:tailEnd type="triangle" w="med" len="med"/>
          </a:ln>
        </p:spPr>
      </p:cxnSp>
      <p:cxnSp>
        <p:nvCxnSpPr>
          <p:cNvPr id="231" name="Google Shape;231;ga4c11728b6_3_60"/>
          <p:cNvCxnSpPr>
            <a:endCxn id="223" idx="1"/>
          </p:cNvCxnSpPr>
          <p:nvPr/>
        </p:nvCxnSpPr>
        <p:spPr>
          <a:xfrm rot="10800000" flipH="1">
            <a:off x="7604925" y="5445100"/>
            <a:ext cx="510300" cy="468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219"/>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1"/>
                                        </p:tgtEl>
                                        <p:attrNameLst>
                                          <p:attrName>style.visibility</p:attrName>
                                        </p:attrNameLst>
                                      </p:cBhvr>
                                      <p:to>
                                        <p:strVal val="visible"/>
                                      </p:to>
                                    </p:set>
                                    <p:animEffect transition="in" filter="fade">
                                      <p:cBhvr>
                                        <p:cTn id="15" dur="1000"/>
                                        <p:tgtEl>
                                          <p:spTgt spid="2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fade">
                                      <p:cBhvr>
                                        <p:cTn id="20" dur="1000"/>
                                        <p:tgtEl>
                                          <p:spTgt spid="223"/>
                                        </p:tgtEl>
                                      </p:cBhvr>
                                    </p:animEffect>
                                  </p:childTnLst>
                                </p:cTn>
                              </p:par>
                              <p:par>
                                <p:cTn id="21" presetID="10"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animEffect transition="in" filter="fade">
                                      <p:cBhvr>
                                        <p:cTn id="23" dur="1000"/>
                                        <p:tgtEl>
                                          <p:spTgt spid="224"/>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fade">
                                      <p:cBhvr>
                                        <p:cTn id="27" dur="10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1000"/>
                                          </p:stCondLst>
                                        </p:cTn>
                                        <p:tgtEl>
                                          <p:spTgt spid="220"/>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1000"/>
                                          </p:stCondLst>
                                        </p:cTn>
                                        <p:tgtEl>
                                          <p:spTgt spid="230"/>
                                        </p:tgtEl>
                                        <p:attrNameLst>
                                          <p:attrName>style.visibility</p:attrName>
                                        </p:attrNameLst>
                                      </p:cBhvr>
                                      <p:to>
                                        <p:strVal val="hidden"/>
                                      </p:to>
                                    </p:se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25"/>
                                        </p:tgtEl>
                                        <p:attrNameLst>
                                          <p:attrName>style.visibility</p:attrName>
                                        </p:attrNameLst>
                                      </p:cBhvr>
                                      <p:to>
                                        <p:strVal val="visible"/>
                                      </p:to>
                                    </p:set>
                                    <p:animEffect transition="in" filter="fade">
                                      <p:cBhvr>
                                        <p:cTn id="37" dur="1000"/>
                                        <p:tgtEl>
                                          <p:spTgt spid="225"/>
                                        </p:tgtEl>
                                      </p:cBhvr>
                                    </p:animEffect>
                                  </p:childTnLst>
                                </p:cTn>
                              </p:par>
                              <p:par>
                                <p:cTn id="38" presetID="10" presetClass="entr" presetSubtype="0" fill="hold" nodeType="withEffect">
                                  <p:stCondLst>
                                    <p:cond delay="0"/>
                                  </p:stCondLst>
                                  <p:childTnLst>
                                    <p:set>
                                      <p:cBhvr>
                                        <p:cTn id="39" dur="1" fill="hold">
                                          <p:stCondLst>
                                            <p:cond delay="0"/>
                                          </p:stCondLst>
                                        </p:cTn>
                                        <p:tgtEl>
                                          <p:spTgt spid="231"/>
                                        </p:tgtEl>
                                        <p:attrNameLst>
                                          <p:attrName>style.visibility</p:attrName>
                                        </p:attrNameLst>
                                      </p:cBhvr>
                                      <p:to>
                                        <p:strVal val="visible"/>
                                      </p:to>
                                    </p:set>
                                    <p:animEffect transition="in" filter="fade">
                                      <p:cBhvr>
                                        <p:cTn id="40" dur="1000"/>
                                        <p:tgtEl>
                                          <p:spTgt spid="231"/>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fade">
                                      <p:cBhvr>
                                        <p:cTn id="44"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ga4c11728b6_3_60"/>
          <p:cNvSpPr txBox="1">
            <a:spLocks noGrp="1"/>
          </p:cNvSpPr>
          <p:nvPr>
            <p:ph type="body" idx="1"/>
          </p:nvPr>
        </p:nvSpPr>
        <p:spPr>
          <a:xfrm>
            <a:off x="643250" y="1317650"/>
            <a:ext cx="11070300" cy="4995600"/>
          </a:xfrm>
          <a:prstGeom prst="rect">
            <a:avLst/>
          </a:prstGeom>
        </p:spPr>
        <p:txBody>
          <a:bodyPr spcFirstLastPara="1" wrap="square" lIns="91425" tIns="45700" rIns="91425" bIns="45700" anchor="t" anchorCtr="0">
            <a:noAutofit/>
          </a:bodyPr>
          <a:lstStyle/>
          <a:p>
            <a:pPr lvl="0" indent="0">
              <a:buClr>
                <a:schemeClr val="dk1"/>
              </a:buClr>
              <a:buSzPts val="1100"/>
              <a:buNone/>
            </a:pPr>
            <a:r>
              <a:rPr lang="en-US" dirty="0"/>
              <a:t>2. Now we will insert another word “</a:t>
            </a:r>
            <a:r>
              <a:rPr lang="en-US" b="1" dirty="0"/>
              <a:t>card</a:t>
            </a:r>
            <a:r>
              <a:rPr lang="en-US" dirty="0"/>
              <a:t>” into this </a:t>
            </a:r>
            <a:r>
              <a:rPr lang="en-US" dirty="0" err="1"/>
              <a:t>trie</a:t>
            </a:r>
            <a:r>
              <a:rPr lang="en-US" dirty="0"/>
              <a:t>. Again we will have to declare a node pointer “temp” locally and assign the location of root node to temp.</a:t>
            </a:r>
          </a:p>
        </p:txBody>
      </p:sp>
      <p:sp>
        <p:nvSpPr>
          <p:cNvPr id="212" name="Google Shape;212;ga4c11728b6_3_60"/>
          <p:cNvSpPr txBox="1"/>
          <p:nvPr/>
        </p:nvSpPr>
        <p:spPr>
          <a:xfrm>
            <a:off x="1301713" y="3470287"/>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063450" y="220015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15" name="Google Shape;215;ga4c11728b6_3_60"/>
          <p:cNvSpPr/>
          <p:nvPr/>
        </p:nvSpPr>
        <p:spPr>
          <a:xfrm>
            <a:off x="1063500" y="298075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2793704"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a  ,    } </a:t>
            </a:r>
            <a:endParaRPr sz="2000"/>
          </a:p>
        </p:txBody>
      </p:sp>
      <p:sp>
        <p:nvSpPr>
          <p:cNvPr id="218" name="Google Shape;218;ga4c11728b6_3_60"/>
          <p:cNvSpPr/>
          <p:nvPr/>
        </p:nvSpPr>
        <p:spPr>
          <a:xfrm>
            <a:off x="2793704"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0" name="Google Shape;220;ga4c11728b6_3_60"/>
          <p:cNvSpPr txBox="1"/>
          <p:nvPr/>
        </p:nvSpPr>
        <p:spPr>
          <a:xfrm>
            <a:off x="445781" y="4080250"/>
            <a:ext cx="1035600" cy="42510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21" name="Google Shape;221;ga4c11728b6_3_60"/>
          <p:cNvSpPr/>
          <p:nvPr/>
        </p:nvSpPr>
        <p:spPr>
          <a:xfrm>
            <a:off x="4347993"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347993"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7" name="Google Shape;227;ga4c11728b6_3_60"/>
          <p:cNvCxnSpPr/>
          <p:nvPr/>
        </p:nvCxnSpPr>
        <p:spPr>
          <a:xfrm>
            <a:off x="2137300" y="2469300"/>
            <a:ext cx="677079" cy="502195"/>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ga4c11728b6_3_60"/>
          <p:cNvCxnSpPr/>
          <p:nvPr/>
        </p:nvCxnSpPr>
        <p:spPr>
          <a:xfrm>
            <a:off x="3527475" y="2967375"/>
            <a:ext cx="815619" cy="983124"/>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186124" y="3997000"/>
            <a:ext cx="1229610" cy="891931"/>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1066800" y="642594"/>
            <a:ext cx="10058400" cy="783831"/>
          </a:xfrm>
        </p:spPr>
        <p:txBody>
          <a:bodyPr/>
          <a:lstStyle/>
          <a:p>
            <a:r>
              <a:rPr lang="en-US" dirty="0"/>
              <a:t>Insertion of Strings</a:t>
            </a:r>
            <a:endParaRPr lang="en-SG" dirty="0"/>
          </a:p>
        </p:txBody>
      </p:sp>
      <p:cxnSp>
        <p:nvCxnSpPr>
          <p:cNvPr id="5" name="Straight Arrow Connector 4"/>
          <p:cNvCxnSpPr>
            <a:endCxn id="214" idx="1"/>
          </p:cNvCxnSpPr>
          <p:nvPr/>
        </p:nvCxnSpPr>
        <p:spPr>
          <a:xfrm flipV="1">
            <a:off x="643250" y="2688730"/>
            <a:ext cx="420200" cy="1371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922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ga4c11728b6_3_60"/>
          <p:cNvSpPr txBox="1"/>
          <p:nvPr/>
        </p:nvSpPr>
        <p:spPr>
          <a:xfrm>
            <a:off x="1742232" y="1217261"/>
            <a:ext cx="676750" cy="399550"/>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root</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14" name="Google Shape;214;ga4c11728b6_3_60"/>
          <p:cNvSpPr/>
          <p:nvPr/>
        </p:nvSpPr>
        <p:spPr>
          <a:xfrm>
            <a:off x="1503969" y="1717200"/>
            <a:ext cx="1153277" cy="977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c  ,    } </a:t>
            </a:r>
            <a:endParaRPr sz="2000" dirty="0"/>
          </a:p>
        </p:txBody>
      </p:sp>
      <p:sp>
        <p:nvSpPr>
          <p:cNvPr id="215" name="Google Shape;215;ga4c11728b6_3_60"/>
          <p:cNvSpPr/>
          <p:nvPr/>
        </p:nvSpPr>
        <p:spPr>
          <a:xfrm>
            <a:off x="1504019" y="2497800"/>
            <a:ext cx="1153277" cy="38668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17" name="Google Shape;217;ga4c11728b6_3_60"/>
          <p:cNvSpPr/>
          <p:nvPr/>
        </p:nvSpPr>
        <p:spPr>
          <a:xfrm>
            <a:off x="3082089" y="2763413"/>
            <a:ext cx="1094525" cy="892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a  ,    } </a:t>
            </a:r>
            <a:endParaRPr sz="2000" dirty="0"/>
          </a:p>
        </p:txBody>
      </p:sp>
      <p:sp>
        <p:nvSpPr>
          <p:cNvPr id="218" name="Google Shape;218;ga4c11728b6_3_60"/>
          <p:cNvSpPr/>
          <p:nvPr/>
        </p:nvSpPr>
        <p:spPr>
          <a:xfrm>
            <a:off x="3082089" y="3544013"/>
            <a:ext cx="1094525" cy="353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false</a:t>
            </a:r>
            <a:endParaRPr sz="1900" dirty="0"/>
          </a:p>
        </p:txBody>
      </p:sp>
      <p:sp>
        <p:nvSpPr>
          <p:cNvPr id="220" name="Google Shape;220;ga4c11728b6_3_60"/>
          <p:cNvSpPr txBox="1"/>
          <p:nvPr/>
        </p:nvSpPr>
        <p:spPr>
          <a:xfrm>
            <a:off x="484196" y="1889554"/>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221" name="Google Shape;221;ga4c11728b6_3_60"/>
          <p:cNvSpPr/>
          <p:nvPr/>
        </p:nvSpPr>
        <p:spPr>
          <a:xfrm>
            <a:off x="4747431" y="3775188"/>
            <a:ext cx="1209920" cy="83262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 r  ,    } </a:t>
            </a:r>
            <a:endParaRPr sz="2000" dirty="0"/>
          </a:p>
        </p:txBody>
      </p:sp>
      <p:sp>
        <p:nvSpPr>
          <p:cNvPr id="222" name="Google Shape;222;ga4c11728b6_3_60"/>
          <p:cNvSpPr/>
          <p:nvPr/>
        </p:nvSpPr>
        <p:spPr>
          <a:xfrm>
            <a:off x="4747431" y="4559440"/>
            <a:ext cx="1209920" cy="32949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false</a:t>
            </a:r>
            <a:endParaRPr sz="1900"/>
          </a:p>
        </p:txBody>
      </p:sp>
      <p:sp>
        <p:nvSpPr>
          <p:cNvPr id="223" name="Google Shape;223;ga4c11728b6_3_60"/>
          <p:cNvSpPr/>
          <p:nvPr/>
        </p:nvSpPr>
        <p:spPr>
          <a:xfrm>
            <a:off x="6415734" y="4888931"/>
            <a:ext cx="1315102" cy="8996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    } </a:t>
            </a:r>
            <a:endParaRPr sz="2000"/>
          </a:p>
        </p:txBody>
      </p:sp>
      <p:sp>
        <p:nvSpPr>
          <p:cNvPr id="226" name="Google Shape;226;ga4c11728b6_3_60"/>
          <p:cNvSpPr/>
          <p:nvPr/>
        </p:nvSpPr>
        <p:spPr>
          <a:xfrm>
            <a:off x="6415734" y="5669533"/>
            <a:ext cx="1315102" cy="3560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a:t>true</a:t>
            </a:r>
            <a:endParaRPr sz="1900"/>
          </a:p>
        </p:txBody>
      </p:sp>
      <p:cxnSp>
        <p:nvCxnSpPr>
          <p:cNvPr id="227" name="Google Shape;227;ga4c11728b6_3_60"/>
          <p:cNvCxnSpPr/>
          <p:nvPr/>
        </p:nvCxnSpPr>
        <p:spPr>
          <a:xfrm>
            <a:off x="2318732" y="1988227"/>
            <a:ext cx="780410" cy="114906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ga4c11728b6_3_60"/>
          <p:cNvCxnSpPr>
            <a:endCxn id="221" idx="1"/>
          </p:cNvCxnSpPr>
          <p:nvPr/>
        </p:nvCxnSpPr>
        <p:spPr>
          <a:xfrm>
            <a:off x="3850311" y="3035424"/>
            <a:ext cx="897120" cy="1156076"/>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ga4c11728b6_3_60"/>
          <p:cNvCxnSpPr/>
          <p:nvPr/>
        </p:nvCxnSpPr>
        <p:spPr>
          <a:xfrm>
            <a:off x="5563595" y="3997000"/>
            <a:ext cx="852139" cy="1193836"/>
          </a:xfrm>
          <a:prstGeom prst="straightConnector1">
            <a:avLst/>
          </a:prstGeom>
          <a:noFill/>
          <a:ln w="9525" cap="flat" cmpd="sng">
            <a:solidFill>
              <a:schemeClr val="dk2"/>
            </a:solidFill>
            <a:prstDash val="solid"/>
            <a:round/>
            <a:headEnd type="none" w="med" len="med"/>
            <a:tailEnd type="triangle" w="med" len="med"/>
          </a:ln>
        </p:spPr>
      </p:cxnSp>
      <p:sp>
        <p:nvSpPr>
          <p:cNvPr id="2" name="Title 1"/>
          <p:cNvSpPr>
            <a:spLocks noGrp="1"/>
          </p:cNvSpPr>
          <p:nvPr>
            <p:ph type="title"/>
          </p:nvPr>
        </p:nvSpPr>
        <p:spPr>
          <a:xfrm>
            <a:off x="484196" y="489528"/>
            <a:ext cx="11229354" cy="617710"/>
          </a:xfrm>
          <a:solidFill>
            <a:schemeClr val="accent3">
              <a:lumMod val="40000"/>
              <a:lumOff val="60000"/>
            </a:schemeClr>
          </a:solidFill>
        </p:spPr>
        <p:txBody>
          <a:bodyPr>
            <a:noAutofit/>
          </a:bodyPr>
          <a:lstStyle/>
          <a:p>
            <a:r>
              <a:rPr lang="en-US" sz="3200" dirty="0">
                <a:solidFill>
                  <a:schemeClr val="bg1"/>
                </a:solidFill>
              </a:rPr>
              <a:t>Insertion of Strings</a:t>
            </a:r>
            <a:endParaRPr lang="en-SG" sz="3200" dirty="0">
              <a:solidFill>
                <a:schemeClr val="bg1"/>
              </a:solidFill>
            </a:endParaRPr>
          </a:p>
        </p:txBody>
      </p:sp>
      <p:cxnSp>
        <p:nvCxnSpPr>
          <p:cNvPr id="10" name="Straight Arrow Connector 9"/>
          <p:cNvCxnSpPr>
            <a:stCxn id="220" idx="3"/>
          </p:cNvCxnSpPr>
          <p:nvPr/>
        </p:nvCxnSpPr>
        <p:spPr>
          <a:xfrm>
            <a:off x="1283021" y="2111018"/>
            <a:ext cx="220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365124614"/>
              </p:ext>
            </p:extLst>
          </p:nvPr>
        </p:nvGraphicFramePr>
        <p:xfrm>
          <a:off x="7730835" y="1217261"/>
          <a:ext cx="3982715" cy="741680"/>
        </p:xfrm>
        <a:graphic>
          <a:graphicData uri="http://schemas.openxmlformats.org/drawingml/2006/table">
            <a:tbl>
              <a:tblPr firstRow="1" bandRow="1">
                <a:tableStyleId>{E2E9DC92-5D49-4313-B4D9-36F42DDE3CA2}</a:tableStyleId>
              </a:tblPr>
              <a:tblGrid>
                <a:gridCol w="923638">
                  <a:extLst>
                    <a:ext uri="{9D8B030D-6E8A-4147-A177-3AD203B41FA5}">
                      <a16:colId xmlns:a16="http://schemas.microsoft.com/office/drawing/2014/main" val="865956881"/>
                    </a:ext>
                  </a:extLst>
                </a:gridCol>
                <a:gridCol w="669448">
                  <a:extLst>
                    <a:ext uri="{9D8B030D-6E8A-4147-A177-3AD203B41FA5}">
                      <a16:colId xmlns:a16="http://schemas.microsoft.com/office/drawing/2014/main" val="3261905533"/>
                    </a:ext>
                  </a:extLst>
                </a:gridCol>
                <a:gridCol w="796543">
                  <a:extLst>
                    <a:ext uri="{9D8B030D-6E8A-4147-A177-3AD203B41FA5}">
                      <a16:colId xmlns:a16="http://schemas.microsoft.com/office/drawing/2014/main" val="2489829288"/>
                    </a:ext>
                  </a:extLst>
                </a:gridCol>
                <a:gridCol w="796543">
                  <a:extLst>
                    <a:ext uri="{9D8B030D-6E8A-4147-A177-3AD203B41FA5}">
                      <a16:colId xmlns:a16="http://schemas.microsoft.com/office/drawing/2014/main" val="2563402232"/>
                    </a:ext>
                  </a:extLst>
                </a:gridCol>
                <a:gridCol w="796543">
                  <a:extLst>
                    <a:ext uri="{9D8B030D-6E8A-4147-A177-3AD203B41FA5}">
                      <a16:colId xmlns:a16="http://schemas.microsoft.com/office/drawing/2014/main" val="1826126168"/>
                    </a:ext>
                  </a:extLst>
                </a:gridCol>
              </a:tblGrid>
              <a:tr h="370840">
                <a:tc>
                  <a:txBody>
                    <a:bodyPr/>
                    <a:lstStyle/>
                    <a:p>
                      <a:pPr algn="ctr"/>
                      <a:r>
                        <a:rPr lang="en-SG" b="1" dirty="0" err="1"/>
                        <a:t>i</a:t>
                      </a:r>
                      <a:endParaRPr lang="en-SG" b="1" dirty="0"/>
                    </a:p>
                  </a:txBody>
                  <a:tcPr>
                    <a:solidFill>
                      <a:schemeClr val="bg1"/>
                    </a:solidFill>
                  </a:tcPr>
                </a:tc>
                <a:tc>
                  <a:txBody>
                    <a:bodyPr/>
                    <a:lstStyle/>
                    <a:p>
                      <a:r>
                        <a:rPr lang="en-SG" dirty="0">
                          <a:solidFill>
                            <a:schemeClr val="bg1"/>
                          </a:solidFill>
                        </a:rPr>
                        <a:t>0</a:t>
                      </a:r>
                    </a:p>
                  </a:txBody>
                  <a:tcPr>
                    <a:solidFill>
                      <a:schemeClr val="tx1">
                        <a:lumMod val="50000"/>
                        <a:lumOff val="50000"/>
                      </a:schemeClr>
                    </a:solidFill>
                  </a:tcPr>
                </a:tc>
                <a:tc>
                  <a:txBody>
                    <a:bodyPr/>
                    <a:lstStyle/>
                    <a:p>
                      <a:r>
                        <a:rPr lang="en-SG" dirty="0"/>
                        <a:t>1</a:t>
                      </a:r>
                    </a:p>
                  </a:txBody>
                  <a:tcPr>
                    <a:solidFill>
                      <a:schemeClr val="bg1"/>
                    </a:solidFill>
                  </a:tcPr>
                </a:tc>
                <a:tc>
                  <a:txBody>
                    <a:bodyPr/>
                    <a:lstStyle/>
                    <a:p>
                      <a:r>
                        <a:rPr lang="en-SG" dirty="0"/>
                        <a:t>2</a:t>
                      </a:r>
                    </a:p>
                  </a:txBody>
                  <a:tcPr>
                    <a:solidFill>
                      <a:schemeClr val="bg1"/>
                    </a:solidFill>
                  </a:tcPr>
                </a:tc>
                <a:tc>
                  <a:txBody>
                    <a:bodyPr/>
                    <a:lstStyle/>
                    <a:p>
                      <a:r>
                        <a:rPr lang="en-SG" dirty="0"/>
                        <a:t>3</a:t>
                      </a:r>
                    </a:p>
                  </a:txBody>
                  <a:tcPr>
                    <a:solidFill>
                      <a:schemeClr val="bg1"/>
                    </a:solidFill>
                  </a:tcPr>
                </a:tc>
                <a:extLst>
                  <a:ext uri="{0D108BD9-81ED-4DB2-BD59-A6C34878D82A}">
                    <a16:rowId xmlns:a16="http://schemas.microsoft.com/office/drawing/2014/main" val="1192574546"/>
                  </a:ext>
                </a:extLst>
              </a:tr>
              <a:tr h="370840">
                <a:tc>
                  <a:txBody>
                    <a:bodyPr/>
                    <a:lstStyle/>
                    <a:p>
                      <a:r>
                        <a:rPr lang="en-SG" dirty="0" err="1" smtClean="0"/>
                        <a:t>ch</a:t>
                      </a:r>
                      <a:r>
                        <a:rPr lang="en-SG" dirty="0" smtClean="0"/>
                        <a:t>=</a:t>
                      </a:r>
                      <a:r>
                        <a:rPr lang="en-SG" dirty="0" err="1" smtClean="0"/>
                        <a:t>str</a:t>
                      </a:r>
                      <a:r>
                        <a:rPr lang="en-SG" dirty="0" smtClean="0"/>
                        <a:t>[</a:t>
                      </a:r>
                      <a:r>
                        <a:rPr lang="en-SG" dirty="0" err="1" smtClean="0"/>
                        <a:t>i</a:t>
                      </a:r>
                      <a:r>
                        <a:rPr lang="en-SG" dirty="0"/>
                        <a:t>]</a:t>
                      </a:r>
                    </a:p>
                  </a:txBody>
                  <a:tcPr>
                    <a:solidFill>
                      <a:schemeClr val="bg1"/>
                    </a:solidFill>
                  </a:tcPr>
                </a:tc>
                <a:tc>
                  <a:txBody>
                    <a:bodyPr/>
                    <a:lstStyle/>
                    <a:p>
                      <a:r>
                        <a:rPr lang="en-SG" dirty="0">
                          <a:solidFill>
                            <a:srgbClr val="0070C0"/>
                          </a:solidFill>
                        </a:rPr>
                        <a:t>c</a:t>
                      </a:r>
                    </a:p>
                  </a:txBody>
                  <a:tcPr>
                    <a:solidFill>
                      <a:schemeClr val="bg1"/>
                    </a:solidFill>
                  </a:tcPr>
                </a:tc>
                <a:tc>
                  <a:txBody>
                    <a:bodyPr/>
                    <a:lstStyle/>
                    <a:p>
                      <a:r>
                        <a:rPr lang="en-SG" dirty="0"/>
                        <a:t>a</a:t>
                      </a:r>
                    </a:p>
                  </a:txBody>
                  <a:tcPr>
                    <a:solidFill>
                      <a:schemeClr val="bg1"/>
                    </a:solidFill>
                  </a:tcPr>
                </a:tc>
                <a:tc>
                  <a:txBody>
                    <a:bodyPr/>
                    <a:lstStyle/>
                    <a:p>
                      <a:r>
                        <a:rPr lang="en-SG" dirty="0"/>
                        <a:t>r</a:t>
                      </a:r>
                    </a:p>
                  </a:txBody>
                  <a:tcPr>
                    <a:solidFill>
                      <a:schemeClr val="bg1"/>
                    </a:solidFill>
                  </a:tcPr>
                </a:tc>
                <a:tc>
                  <a:txBody>
                    <a:bodyPr/>
                    <a:lstStyle/>
                    <a:p>
                      <a:r>
                        <a:rPr lang="en-SG" dirty="0"/>
                        <a:t>d</a:t>
                      </a:r>
                    </a:p>
                  </a:txBody>
                  <a:tcPr>
                    <a:solidFill>
                      <a:schemeClr val="bg1"/>
                    </a:solidFill>
                  </a:tcPr>
                </a:tc>
                <a:extLst>
                  <a:ext uri="{0D108BD9-81ED-4DB2-BD59-A6C34878D82A}">
                    <a16:rowId xmlns:a16="http://schemas.microsoft.com/office/drawing/2014/main" val="3781589968"/>
                  </a:ext>
                </a:extLst>
              </a:tr>
            </a:tbl>
          </a:graphicData>
        </a:graphic>
      </p:graphicFrame>
      <p:sp>
        <p:nvSpPr>
          <p:cNvPr id="28" name="Google Shape;249;ga4c11728b6_3_99"/>
          <p:cNvSpPr txBox="1"/>
          <p:nvPr/>
        </p:nvSpPr>
        <p:spPr>
          <a:xfrm>
            <a:off x="3082089" y="1261662"/>
            <a:ext cx="3956020" cy="585339"/>
          </a:xfrm>
          <a:prstGeom prst="rect">
            <a:avLst/>
          </a:prstGeom>
          <a:solidFill>
            <a:srgbClr val="434343"/>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rgbClr val="FFFFFF"/>
                </a:solidFill>
                <a:latin typeface="Century Gothic"/>
                <a:ea typeface="Century Gothic"/>
                <a:cs typeface="Century Gothic"/>
                <a:sym typeface="Century Gothic"/>
              </a:rPr>
              <a:t>check whether the value of </a:t>
            </a:r>
            <a:r>
              <a:rPr lang="en-US" sz="1000" dirty="0" err="1">
                <a:solidFill>
                  <a:srgbClr val="FFFFFF"/>
                </a:solidFill>
                <a:latin typeface="Century Gothic"/>
                <a:ea typeface="Century Gothic"/>
                <a:cs typeface="Century Gothic"/>
                <a:sym typeface="Century Gothic"/>
              </a:rPr>
              <a:t>ch</a:t>
            </a:r>
            <a:r>
              <a:rPr lang="en-US" sz="1000" dirty="0">
                <a:solidFill>
                  <a:srgbClr val="FFFFFF"/>
                </a:solidFill>
                <a:latin typeface="Century Gothic"/>
                <a:ea typeface="Century Gothic"/>
                <a:cs typeface="Century Gothic"/>
                <a:sym typeface="Century Gothic"/>
              </a:rPr>
              <a:t> is present as key in the map or not. If yes, move temp to the next node pointed by the current node. </a:t>
            </a:r>
            <a:endParaRPr sz="1000" dirty="0">
              <a:solidFill>
                <a:srgbClr val="FFFFFF"/>
              </a:solidFill>
              <a:latin typeface="Century Gothic"/>
              <a:ea typeface="Century Gothic"/>
              <a:cs typeface="Century Gothic"/>
              <a:sym typeface="Century Gothic"/>
            </a:endParaRPr>
          </a:p>
        </p:txBody>
      </p:sp>
      <p:sp>
        <p:nvSpPr>
          <p:cNvPr id="29" name="Google Shape;220;ga4c11728b6_3_60"/>
          <p:cNvSpPr txBox="1"/>
          <p:nvPr/>
        </p:nvSpPr>
        <p:spPr>
          <a:xfrm>
            <a:off x="2019569" y="3939459"/>
            <a:ext cx="798825" cy="442928"/>
          </a:xfrm>
          <a:prstGeom prst="rect">
            <a:avLst/>
          </a:prstGeom>
          <a:solidFill>
            <a:srgbClr val="FFFFFF"/>
          </a:solidFill>
          <a:ln w="9525" cap="flat" cmpd="sng">
            <a:solidFill>
              <a:srgbClr val="C792E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entury Gothic"/>
                <a:ea typeface="Century Gothic"/>
                <a:cs typeface="Century Gothic"/>
                <a:sym typeface="Century Gothic"/>
              </a:rPr>
              <a:t>*temp</a:t>
            </a:r>
            <a:endParaRPr sz="19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cxnSp>
        <p:nvCxnSpPr>
          <p:cNvPr id="14" name="Straight Arrow Connector 13"/>
          <p:cNvCxnSpPr>
            <a:stCxn id="29" idx="0"/>
          </p:cNvCxnSpPr>
          <p:nvPr/>
        </p:nvCxnSpPr>
        <p:spPr>
          <a:xfrm flipV="1">
            <a:off x="2418982" y="3394061"/>
            <a:ext cx="680160" cy="545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62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9" grpId="0" animBg="1"/>
    </p:bldLst>
  </p:timing>
</p:sld>
</file>

<file path=ppt/theme/theme1.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1830</Words>
  <Application>Microsoft Office PowerPoint</Application>
  <PresentationFormat>Widescreen</PresentationFormat>
  <Paragraphs>478</Paragraphs>
  <Slides>26</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Wingdings</vt:lpstr>
      <vt:lpstr>Garamond</vt:lpstr>
      <vt:lpstr>Noto Sans Symbols</vt:lpstr>
      <vt:lpstr>Arial</vt:lpstr>
      <vt:lpstr>Century Gothic</vt:lpstr>
      <vt:lpstr>SavonVTI</vt:lpstr>
      <vt:lpstr>SavonVTI</vt:lpstr>
      <vt:lpstr>Presentation on  Storing and Searching Strings by prefix using Trie</vt:lpstr>
      <vt:lpstr>Introduction:</vt:lpstr>
      <vt:lpstr>Insertion of Strings</vt:lpstr>
      <vt:lpstr>Insertion of Strings</vt:lpstr>
      <vt:lpstr>Insertion of Strings</vt:lpstr>
      <vt:lpstr>Insertion of Strings</vt:lpstr>
      <vt:lpstr>Insertion of Strings</vt:lpstr>
      <vt:lpstr>Insertion of Strings</vt:lpstr>
      <vt:lpstr>Insertion of Strings</vt:lpstr>
      <vt:lpstr>Insertion of Strings</vt:lpstr>
      <vt:lpstr>Insertion of Strings</vt:lpstr>
      <vt:lpstr>Insertion of Strings</vt:lpstr>
      <vt:lpstr>Insertion of Strings</vt:lpstr>
      <vt:lpstr>Insertion of Strings</vt:lpstr>
      <vt:lpstr>Searching of Strings</vt:lpstr>
      <vt:lpstr>Searching of Strings</vt:lpstr>
      <vt:lpstr>Searching of Strings</vt:lpstr>
      <vt:lpstr>Searching of Strings</vt:lpstr>
      <vt:lpstr>PowerPoint Presentation</vt:lpstr>
      <vt:lpstr>Time Complexity:</vt:lpstr>
      <vt:lpstr>Applications:</vt:lpstr>
      <vt:lpstr>Problems Solved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fariavns9@gmail.com</dc:creator>
  <cp:lastModifiedBy>Nazia Dheera</cp:lastModifiedBy>
  <cp:revision>38</cp:revision>
  <dcterms:created xsi:type="dcterms:W3CDTF">2020-10-26T09:23:26Z</dcterms:created>
  <dcterms:modified xsi:type="dcterms:W3CDTF">2020-10-27T04:11:25Z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