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24" r:id="rId2"/>
    <p:sldId id="352" r:id="rId3"/>
    <p:sldId id="394" r:id="rId4"/>
    <p:sldId id="395" r:id="rId5"/>
    <p:sldId id="399" r:id="rId6"/>
    <p:sldId id="400" r:id="rId7"/>
    <p:sldId id="401" r:id="rId8"/>
    <p:sldId id="402" r:id="rId9"/>
    <p:sldId id="403" r:id="rId10"/>
    <p:sldId id="396" r:id="rId11"/>
    <p:sldId id="405" r:id="rId12"/>
    <p:sldId id="404" r:id="rId13"/>
    <p:sldId id="397" r:id="rId14"/>
    <p:sldId id="398" r:id="rId15"/>
    <p:sldId id="3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4660"/>
  </p:normalViewPr>
  <p:slideViewPr>
    <p:cSldViewPr snapToGrid="0">
      <p:cViewPr>
        <p:scale>
          <a:sx n="70" d="100"/>
          <a:sy n="70" d="100"/>
        </p:scale>
        <p:origin x="492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34C68-5805-4807-B65F-78862F29EDD1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28309-1F74-4F7D-993A-75318AC8F1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0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45D91A-54D4-4637-9CBF-358FF1BD72E9}" type="slidenum">
              <a:rPr 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sz="1400" dirty="0" smtClean="0"/>
          </a:p>
        </p:txBody>
      </p:sp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E70AC5BD-D16B-4490-BF5B-85651D20C7A3}" type="slidenum">
              <a:rPr 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sz="1400" dirty="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dirty="0"/>
          </a:p>
        </p:txBody>
      </p:sp>
      <p:sp>
        <p:nvSpPr>
          <p:cNvPr id="4102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316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0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1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3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4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0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5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1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1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CD10-AE82-4E7D-AE36-ADCE6DC287EC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7773-F07D-4E12-AE3D-5E83BC215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4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ECD10-AE82-4E7D-AE36-ADCE6DC287EC}" type="datetimeFigureOut">
              <a:rPr lang="en-US" smtClean="0"/>
              <a:t>19-Feb-19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7773-F07D-4E12-AE3D-5E83BC215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6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811497" y="2094121"/>
            <a:ext cx="7755728" cy="46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7676" rIns="81638" bIns="40819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98000"/>
              </a:lnSpc>
              <a:spcAft>
                <a:spcPct val="0"/>
              </a:spcAft>
              <a:buClrTx/>
              <a:buFontTx/>
              <a:buNone/>
            </a:pPr>
            <a:r>
              <a:rPr lang="en-US" sz="3991" b="1" dirty="0" smtClean="0">
                <a:latin typeface="Merriweather" panose="00000500000000000000" pitchFamily="50" charset="0"/>
                <a:cs typeface="Open Sans" panose="020B0606030504020204" pitchFamily="34" charset="0"/>
              </a:rPr>
              <a:t>Classification of List</a:t>
            </a:r>
            <a:endParaRPr lang="en-US" sz="3991" b="1" dirty="0">
              <a:latin typeface="Merriweather" panose="00000500000000000000" pitchFamily="50" charset="0"/>
              <a:cs typeface="Open Sans" panose="020B0606030504020204" pitchFamily="34" charset="0"/>
            </a:endParaRP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750561" y="5985001"/>
            <a:ext cx="4037760" cy="62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6044" rIns="81638" bIns="40819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r" eaLnBrk="1">
              <a:lnSpc>
                <a:spcPct val="98000"/>
              </a:lnSpc>
              <a:spcAft>
                <a:spcPct val="0"/>
              </a:spcAft>
              <a:buClrTx/>
              <a:buFontTx/>
              <a:buNone/>
            </a:pPr>
            <a:r>
              <a:rPr lang="en-US" sz="1996" dirty="0">
                <a:latin typeface="Open Sans" panose="020B0606030504020204" pitchFamily="34" charset="0"/>
                <a:cs typeface="Open Sans" panose="020B0606030504020204" pitchFamily="34" charset="0"/>
              </a:rPr>
              <a:t>Md. Saidul Hoque Anik</a:t>
            </a:r>
          </a:p>
          <a:p>
            <a:pPr algn="r" eaLnBrk="1">
              <a:lnSpc>
                <a:spcPct val="98000"/>
              </a:lnSpc>
              <a:spcAft>
                <a:spcPct val="0"/>
              </a:spcAft>
              <a:buClrTx/>
              <a:buFontTx/>
              <a:buNone/>
            </a:pPr>
            <a:r>
              <a:rPr lang="en-US" sz="1633" dirty="0">
                <a:latin typeface="Open Sans" panose="020B0606030504020204" pitchFamily="34" charset="0"/>
                <a:cs typeface="Open Sans" panose="020B0606030504020204" pitchFamily="34" charset="0"/>
              </a:rPr>
              <a:t>onix.hoque.mist@gmail.com</a:t>
            </a:r>
          </a:p>
        </p:txBody>
      </p:sp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701281" y="2785321"/>
            <a:ext cx="7976160" cy="50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6044" rIns="81638" bIns="40819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98000"/>
              </a:lnSpc>
              <a:spcAft>
                <a:spcPct val="0"/>
              </a:spcAft>
              <a:buClrTx/>
              <a:buFontTx/>
              <a:buNone/>
            </a:pPr>
            <a:r>
              <a:rPr lang="en-US" sz="1996" i="1" dirty="0" smtClean="0">
                <a:latin typeface="Calibri" panose="020F0502020204030204" pitchFamily="34" charset="0"/>
                <a:cs typeface="Open Sans" panose="020B0606030504020204" pitchFamily="34" charset="0"/>
              </a:rPr>
              <a:t>“A deeper look”</a:t>
            </a:r>
            <a:endParaRPr lang="en-US" sz="1996" i="1" dirty="0">
              <a:latin typeface="Calibri" panose="020F050202020403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01281" y="3259801"/>
            <a:ext cx="7976160" cy="50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6044" rIns="81638" bIns="40819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98000"/>
              </a:lnSpc>
              <a:spcAft>
                <a:spcPct val="0"/>
              </a:spcAft>
              <a:buClrTx/>
              <a:buFontTx/>
              <a:buNone/>
            </a:pP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Prerequisite: </a:t>
            </a:r>
            <a:r>
              <a:rPr lang="en-US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802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5889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in Sorted List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8384" y="1436307"/>
            <a:ext cx="76630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BinarySearch</a:t>
            </a:r>
            <a:r>
              <a:rPr lang="en-US" dirty="0">
                <a:latin typeface="Consolas" panose="020B0609020204030204" pitchFamily="49" charset="0"/>
              </a:rPr>
              <a:t>(A[0..N-1], value)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low = 0</a:t>
            </a:r>
          </a:p>
          <a:p>
            <a:r>
              <a:rPr lang="en-US" dirty="0">
                <a:latin typeface="Consolas" panose="020B0609020204030204" pitchFamily="49" charset="0"/>
              </a:rPr>
              <a:t>      high = N - 1</a:t>
            </a:r>
          </a:p>
          <a:p>
            <a:r>
              <a:rPr lang="en-US" dirty="0">
                <a:latin typeface="Consolas" panose="020B0609020204030204" pitchFamily="49" charset="0"/>
              </a:rPr>
              <a:t>      while (low &lt;= high)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   mid </a:t>
            </a:r>
            <a:r>
              <a:rPr lang="en-US" dirty="0">
                <a:latin typeface="Consolas" panose="020B0609020204030204" pitchFamily="49" charset="0"/>
              </a:rPr>
              <a:t>= (low + high) /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if (A[mid] &gt; value)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high = mid - 1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else if (A[mid] &lt; value)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low = mid + 1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return mid</a:t>
            </a:r>
          </a:p>
          <a:p>
            <a:r>
              <a:rPr lang="en-US" dirty="0"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not_found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5889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in Sorted List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18500"/>
              </p:ext>
            </p:extLst>
          </p:nvPr>
        </p:nvGraphicFramePr>
        <p:xfrm>
          <a:off x="1026711" y="2441332"/>
          <a:ext cx="6977810" cy="99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</a:tblGrid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2605475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81842" y="4179994"/>
            <a:ext cx="55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0934" y="1207057"/>
            <a:ext cx="1806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 for 10</a:t>
            </a: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4012751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41926" y="417999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0800000">
            <a:off x="3288369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43992" y="4179994"/>
            <a:ext cx="598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5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5889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in Sorted List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83555"/>
              </p:ext>
            </p:extLst>
          </p:nvPr>
        </p:nvGraphicFramePr>
        <p:xfrm>
          <a:off x="1026711" y="2441332"/>
          <a:ext cx="6977810" cy="99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</a:tblGrid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50934" y="1207057"/>
            <a:ext cx="1806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 for 10</a:t>
            </a: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4012751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41926" y="417999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0800000">
            <a:off x="3288369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33477" y="4179994"/>
            <a:ext cx="619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4389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Complexity Analysis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8384" y="1436307"/>
            <a:ext cx="76630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BinarySearch</a:t>
            </a:r>
            <a:r>
              <a:rPr lang="en-US" dirty="0">
                <a:latin typeface="Consolas" panose="020B0609020204030204" pitchFamily="49" charset="0"/>
              </a:rPr>
              <a:t>(A[0..N-1], value)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low = 0</a:t>
            </a:r>
          </a:p>
          <a:p>
            <a:r>
              <a:rPr lang="en-US" dirty="0">
                <a:latin typeface="Consolas" panose="020B0609020204030204" pitchFamily="49" charset="0"/>
              </a:rPr>
              <a:t>      high = N - 1</a:t>
            </a:r>
          </a:p>
          <a:p>
            <a:r>
              <a:rPr lang="en-US" dirty="0">
                <a:latin typeface="Consolas" panose="020B0609020204030204" pitchFamily="49" charset="0"/>
              </a:rPr>
              <a:t>      while (low &lt;= high)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// invariants: value &gt;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for all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low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latin typeface="Consolas" panose="020B0609020204030204" pitchFamily="49" charset="0"/>
              </a:rPr>
              <a:t>//             </a:t>
            </a:r>
            <a:r>
              <a:rPr lang="en-US" dirty="0">
                <a:latin typeface="Consolas" panose="020B0609020204030204" pitchFamily="49" charset="0"/>
              </a:rPr>
              <a:t>value &lt;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for all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&gt; high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mid = (low + high) /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if (A[mid] &gt; value)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high = mid - 1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else if (A[mid] &lt; value)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low = mid + 1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return mid</a:t>
            </a:r>
          </a:p>
          <a:p>
            <a:r>
              <a:rPr lang="en-US" dirty="0"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not_found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94228" y="1758462"/>
            <a:ext cx="2194560" cy="54864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1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4389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Complexity Analysis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8384" y="1436307"/>
            <a:ext cx="76630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BinarySearch</a:t>
            </a:r>
            <a:r>
              <a:rPr lang="en-US" dirty="0">
                <a:latin typeface="Consolas" panose="020B0609020204030204" pitchFamily="49" charset="0"/>
              </a:rPr>
              <a:t>(A[0..N-1], value)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low = 0</a:t>
            </a:r>
          </a:p>
          <a:p>
            <a:r>
              <a:rPr lang="en-US" dirty="0">
                <a:latin typeface="Consolas" panose="020B0609020204030204" pitchFamily="49" charset="0"/>
              </a:rPr>
              <a:t>      high = N - 1</a:t>
            </a:r>
          </a:p>
          <a:p>
            <a:r>
              <a:rPr lang="en-US" dirty="0">
                <a:latin typeface="Consolas" panose="020B0609020204030204" pitchFamily="49" charset="0"/>
              </a:rPr>
              <a:t>      while (low &lt;= high)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// invariants: value &gt;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for all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low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latin typeface="Consolas" panose="020B0609020204030204" pitchFamily="49" charset="0"/>
              </a:rPr>
              <a:t>//             </a:t>
            </a:r>
            <a:r>
              <a:rPr lang="en-US" dirty="0">
                <a:latin typeface="Consolas" panose="020B0609020204030204" pitchFamily="49" charset="0"/>
              </a:rPr>
              <a:t>value &lt;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for all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&gt; high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mid = (low + high) / 2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if (A[mid] &gt; value)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high = mid - 1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else if (A[mid] &lt; value)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low = mid + 1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return mid</a:t>
            </a:r>
          </a:p>
          <a:p>
            <a:r>
              <a:rPr lang="en-US" dirty="0"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</a:t>
            </a:r>
            <a:r>
              <a:rPr lang="en-US" dirty="0" err="1">
                <a:latin typeface="Consolas" panose="020B0609020204030204" pitchFamily="49" charset="0"/>
              </a:rPr>
              <a:t>not_found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5751" y="2278966"/>
            <a:ext cx="6231987" cy="3038622"/>
          </a:xfrm>
          <a:prstGeom prst="roundRect">
            <a:avLst>
              <a:gd name="adj" fmla="val 5093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640" y="1535057"/>
            <a:ext cx="772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https://book.huihoo.com/data-structures-and-algorithms-with-object-oriented-design-patterns-in-c++/html/page166.html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541" y="6357932"/>
            <a:ext cx="1670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Source: Wikipedia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2996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1837" y="1492854"/>
            <a:ext cx="6367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</a:t>
            </a:r>
            <a:endParaRPr lang="en-US" sz="22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Arrow Connector 2"/>
          <p:cNvCxnSpPr>
            <a:stCxn id="6" idx="2"/>
          </p:cNvCxnSpPr>
          <p:nvPr/>
        </p:nvCxnSpPr>
        <p:spPr>
          <a:xfrm flipH="1">
            <a:off x="4560193" y="1923741"/>
            <a:ext cx="1" cy="46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9653" y="2391508"/>
            <a:ext cx="57536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96344" y="2403387"/>
            <a:ext cx="1" cy="46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43338" y="2403386"/>
            <a:ext cx="1" cy="46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9717" y="2990675"/>
            <a:ext cx="18132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Ordered List</a:t>
            </a:r>
            <a:endParaRPr lang="en-US" sz="22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5479" y="3402071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 is important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39533" y="2990675"/>
            <a:ext cx="15824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Sorted List</a:t>
            </a:r>
            <a:endParaRPr lang="en-US" sz="22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5295" y="3402071"/>
            <a:ext cx="260199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 is important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Sorted</a:t>
            </a:r>
          </a:p>
          <a:p>
            <a:pPr algn="ctr"/>
            <a:endParaRPr lang="en-US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SortedArrayList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SortedLinkedList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7004"/>
              </p:ext>
            </p:extLst>
          </p:nvPr>
        </p:nvGraphicFramePr>
        <p:xfrm>
          <a:off x="118658" y="5156397"/>
          <a:ext cx="3624775" cy="99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55"/>
                <a:gridCol w="724955"/>
                <a:gridCol w="724955"/>
                <a:gridCol w="724955"/>
                <a:gridCol w="724955"/>
              </a:tblGrid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02290"/>
              </p:ext>
            </p:extLst>
          </p:nvPr>
        </p:nvGraphicFramePr>
        <p:xfrm>
          <a:off x="5303290" y="5156397"/>
          <a:ext cx="3624775" cy="99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955"/>
                <a:gridCol w="724955"/>
                <a:gridCol w="724955"/>
                <a:gridCol w="724955"/>
                <a:gridCol w="724955"/>
              </a:tblGrid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3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7468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Additional Operations of </a:t>
            </a:r>
            <a:r>
              <a:rPr lang="en-US" sz="3200" b="1" dirty="0" err="1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SortedList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8186" y="1559202"/>
            <a:ext cx="7449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err="1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FindPosition</a:t>
            </a:r>
            <a:r>
              <a:rPr lang="en-US" sz="22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2200" dirty="0" err="1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</a:t>
            </a:r>
            <a:r>
              <a:rPr lang="en-US" sz="22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sz="2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22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</a:t>
            </a:r>
            <a:r>
              <a:rPr lang="en-US" sz="2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position of an object in the sorted list</a:t>
            </a:r>
            <a:endParaRPr lang="en-US" sz="22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getAt</a:t>
            </a:r>
            <a:r>
              <a:rPr lang="en-US" sz="2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(index) - access the object at a given position in the sorted </a:t>
            </a:r>
            <a:r>
              <a:rPr lang="en-US" sz="22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</a:t>
            </a:r>
            <a:endParaRPr lang="en-US" sz="22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Remove(index) </a:t>
            </a:r>
            <a:r>
              <a:rPr lang="en-US" sz="2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22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</a:t>
            </a:r>
            <a:r>
              <a:rPr lang="en-US" sz="22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object at a given position from the sorted list.</a:t>
            </a:r>
            <a:endParaRPr lang="en-US" sz="22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6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2707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Comparison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00580"/>
              </p:ext>
            </p:extLst>
          </p:nvPr>
        </p:nvGraphicFramePr>
        <p:xfrm>
          <a:off x="600514" y="1542965"/>
          <a:ext cx="8163657" cy="3413760"/>
        </p:xfrm>
        <a:graphic>
          <a:graphicData uri="http://schemas.openxmlformats.org/drawingml/2006/table">
            <a:tbl>
              <a:tblPr/>
              <a:tblGrid>
                <a:gridCol w="2096275"/>
                <a:gridCol w="2874023"/>
                <a:gridCol w="3193359"/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sz="2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Sorted 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 implementation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  <a:endParaRPr lang="en-US" sz="2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SortedListAsArray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SortedListAsLinkedList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2200" i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2200" i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2200" i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2200" i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O(</a:t>
                      </a:r>
                      <a:r>
                        <a:rPr lang="en-US" sz="2200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logn</a:t>
                      </a:r>
                      <a:r>
                        <a:rPr lang="en-US" sz="2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  <a:endParaRPr lang="en-US" sz="2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2200" i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FindPosition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O(</a:t>
                      </a:r>
                      <a:r>
                        <a:rPr lang="en-US" sz="2200" dirty="0" err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logn</a:t>
                      </a:r>
                      <a:r>
                        <a:rPr lang="en-US" sz="22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  <a:endParaRPr lang="en-US" sz="2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2200" i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Withdraw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2200" i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r>
                        <a:rPr lang="en-US" sz="2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2200" i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r>
                        <a:rPr lang="en-US" sz="22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endParaRPr lang="en-US" sz="2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8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5889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in Sorted List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41148"/>
              </p:ext>
            </p:extLst>
          </p:nvPr>
        </p:nvGraphicFramePr>
        <p:xfrm>
          <a:off x="1026711" y="2441332"/>
          <a:ext cx="6977810" cy="99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</a:tblGrid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5889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in Sorted List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72224"/>
              </p:ext>
            </p:extLst>
          </p:nvPr>
        </p:nvGraphicFramePr>
        <p:xfrm>
          <a:off x="1026711" y="2441332"/>
          <a:ext cx="6977810" cy="99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</a:tblGrid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 rot="10800000">
            <a:off x="1198200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7478445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7618" y="417999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552" y="4179994"/>
            <a:ext cx="55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0934" y="1207057"/>
            <a:ext cx="1630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 for 9</a:t>
            </a: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5889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in Sorted List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72224"/>
              </p:ext>
            </p:extLst>
          </p:nvPr>
        </p:nvGraphicFramePr>
        <p:xfrm>
          <a:off x="1026711" y="2441332"/>
          <a:ext cx="6977810" cy="99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</a:tblGrid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 rot="10800000">
            <a:off x="1198200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7478445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7618" y="417999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552" y="4179994"/>
            <a:ext cx="55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0934" y="1207057"/>
            <a:ext cx="1630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 for 9</a:t>
            </a: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4012751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68374" y="4179994"/>
            <a:ext cx="598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5889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in Sorted List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24655"/>
              </p:ext>
            </p:extLst>
          </p:nvPr>
        </p:nvGraphicFramePr>
        <p:xfrm>
          <a:off x="1026711" y="2441332"/>
          <a:ext cx="6977810" cy="99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</a:tblGrid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 rot="10800000">
            <a:off x="1198200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1909436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65059" y="4179994"/>
            <a:ext cx="598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552" y="4179994"/>
            <a:ext cx="55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0934" y="1207057"/>
            <a:ext cx="1630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 for 9</a:t>
            </a: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3275765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4940" y="417999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331304"/>
            <a:ext cx="5889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Merriweather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in Sorted List</a:t>
            </a:r>
            <a:endParaRPr lang="en-US" sz="3200" b="1" dirty="0">
              <a:latin typeface="Merriweather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43479"/>
              </p:ext>
            </p:extLst>
          </p:nvPr>
        </p:nvGraphicFramePr>
        <p:xfrm>
          <a:off x="1026711" y="2441332"/>
          <a:ext cx="6977810" cy="994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  <a:gridCol w="697781"/>
              </a:tblGrid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725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21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onsolas" panose="020B0609020204030204" pitchFamily="49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</a:t>
                      </a:r>
                      <a:endParaRPr lang="en-US" sz="2200" dirty="0">
                        <a:latin typeface="Consolas" panose="020B0609020204030204" pitchFamily="49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rot="10800000">
            <a:off x="2605475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81842" y="4179994"/>
            <a:ext cx="55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0934" y="1207057"/>
            <a:ext cx="1630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 for 9</a:t>
            </a:r>
            <a:endParaRPr lang="en-US" sz="2400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 rot="10800000">
            <a:off x="4012751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41926" y="4179994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0800000">
            <a:off x="3288369" y="3593531"/>
            <a:ext cx="309489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43992" y="4179994"/>
            <a:ext cx="598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mid</a:t>
            </a:r>
            <a:endParaRPr lang="en-US" dirty="0" smtClean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587</Words>
  <Application>Microsoft Office PowerPoint</Application>
  <PresentationFormat>On-screen Show (4:3)</PresentationFormat>
  <Paragraphs>285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Merriweather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Onix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Asus</cp:lastModifiedBy>
  <cp:revision>79</cp:revision>
  <dcterms:created xsi:type="dcterms:W3CDTF">2017-08-23T22:49:27Z</dcterms:created>
  <dcterms:modified xsi:type="dcterms:W3CDTF">2019-02-19T05:28:06Z</dcterms:modified>
</cp:coreProperties>
</file>