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Source Sans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863F7E-0014-41E0-92FD-7334D335FAB9}">
  <a:tblStyle styleId="{3A863F7E-0014-41E0-92FD-7334D335FA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ourceSansPr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57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59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58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6e28a79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6e28a79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445b126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445b126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cd6f8fba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cd6f8fba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47c0e59dd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47c0e59dd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445b126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445b126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445b126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445b126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47c0e59dd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47c0e59dd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47c0e59dd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47c0e59dd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5b1264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5b1264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1ae5797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1ae5797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445b12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445b12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445b126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445b126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47f2358a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47f2358a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445b1264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445b1264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445b126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445b126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12e08ae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112e08ae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12e08ae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12e08ae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12e08ae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12e08ae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12e08ae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12e08ae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12e08ae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112e08ae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12e08ae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112e08ae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aecd249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aecd249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12e08ae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12e08ae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12e08ae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112e08ae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12e08aea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12e08aea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6e28a79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6e28a79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12e08ae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112e08ae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47f2358a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47f2358a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12e08ae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12e08ae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47f2358a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47f2358a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f445b1264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f445b1264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112e08aea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112e08ae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6e28a79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6e28a79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112e08ae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112e08ae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6e28a7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56e28a7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56e28a79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56e28a79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ecd249a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aecd249a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cbe19e36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cbe19e36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6e28a79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6e28a79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47f2358a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47f2358a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44a5e6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44a5e6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5.png"/><Relationship Id="rId13" Type="http://schemas.openxmlformats.org/officeDocument/2006/relationships/image" Target="../media/image2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5" Type="http://schemas.openxmlformats.org/officeDocument/2006/relationships/image" Target="../media/image2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Relationship Id="rId8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F_H-7EEBErnTivpW_Icdt_ulwzVNEnvr/view" TargetMode="External"/><Relationship Id="rId5" Type="http://schemas.openxmlformats.org/officeDocument/2006/relationships/image" Target="../media/image4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i.org/10.1002/ijgo.13400" TargetMode="External"/><Relationship Id="rId4" Type="http://schemas.openxmlformats.org/officeDocument/2006/relationships/hyperlink" Target="https://doi.org/10.21203/rs.3.rs-1764898/v1" TargetMode="External"/><Relationship Id="rId5" Type="http://schemas.openxmlformats.org/officeDocument/2006/relationships/hyperlink" Target="https://arxiv.org/abs/1810.04304" TargetMode="External"/><Relationship Id="rId6" Type="http://schemas.openxmlformats.org/officeDocument/2006/relationships/hyperlink" Target="https://doi.org/10.1007/978-3-030-90436-4_24" TargetMode="External"/><Relationship Id="rId7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A</a:t>
            </a:r>
            <a:r>
              <a:rPr lang="en" sz="2780"/>
              <a:t> Federated Learning Aided System for Classifying Cervical Cancer Cells</a:t>
            </a:r>
            <a:endParaRPr sz="2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322725"/>
            <a:ext cx="76881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18"/>
              <a:t>CSE 400 : Thesis</a:t>
            </a:r>
            <a:endParaRPr sz="611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18"/>
              <a:t>Group A_10 members:</a:t>
            </a:r>
            <a:endParaRPr b="1" sz="611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18"/>
              <a:t>Ramiza Rumaisa Aliya	-	201914015</a:t>
            </a:r>
            <a:endParaRPr sz="611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18"/>
              <a:t>Nazia Shehnaz Joynab	-	201914032</a:t>
            </a:r>
            <a:endParaRPr sz="611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18"/>
              <a:t>A.S.M. Rakibul Hasan		-	201914056</a:t>
            </a:r>
            <a:endParaRPr sz="611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1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18"/>
              <a:t>Supervisor</a:t>
            </a:r>
            <a:r>
              <a:rPr lang="en" sz="6118"/>
              <a:t> : Lt Col Muhammad Nazrul Islam, PhD, Sigs</a:t>
            </a:r>
            <a:endParaRPr sz="6118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18"/>
              <a:t>Co-Supervisor</a:t>
            </a:r>
            <a:r>
              <a:rPr lang="en" sz="6118"/>
              <a:t> : Lec Nafiz Imtiaz Khan</a:t>
            </a:r>
            <a:br>
              <a:rPr lang="en" sz="2400"/>
            </a:br>
            <a:br>
              <a:rPr lang="en"/>
            </a:b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175" y="528175"/>
            <a:ext cx="854047" cy="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89850" y="551550"/>
            <a:ext cx="776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7650" y="1559400"/>
            <a:ext cx="76887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4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92"/>
              <a:buChar char="-"/>
            </a:pPr>
            <a:r>
              <a:rPr lang="en" sz="1792">
                <a:solidFill>
                  <a:srgbClr val="434343"/>
                </a:solidFill>
              </a:rPr>
              <a:t>To propose a novel Deep Learning architecture for classification of cervical cancer cells considering small datasets.</a:t>
            </a:r>
            <a:endParaRPr sz="1792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2">
              <a:solidFill>
                <a:srgbClr val="434343"/>
              </a:solidFill>
            </a:endParaRPr>
          </a:p>
          <a:p>
            <a:pPr indent="-3424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92"/>
              <a:buChar char="-"/>
            </a:pPr>
            <a:r>
              <a:rPr lang="en" sz="1792">
                <a:solidFill>
                  <a:srgbClr val="434343"/>
                </a:solidFill>
              </a:rPr>
              <a:t>To apply Federated Learning architecture in a real-world environment.</a:t>
            </a:r>
            <a:endParaRPr sz="1792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92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6075" y="3885325"/>
            <a:ext cx="1417924" cy="12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type="title"/>
          </p:nvPr>
        </p:nvSpPr>
        <p:spPr>
          <a:xfrm>
            <a:off x="570925" y="132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Methodology </a:t>
            </a:r>
            <a:endParaRPr sz="3640"/>
          </a:p>
        </p:txBody>
      </p:sp>
      <p:sp>
        <p:nvSpPr>
          <p:cNvPr id="166" name="Google Shape;166;p23"/>
          <p:cNvSpPr txBox="1"/>
          <p:nvPr/>
        </p:nvSpPr>
        <p:spPr>
          <a:xfrm>
            <a:off x="175775" y="2635850"/>
            <a:ext cx="17082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Acquisition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092800" y="2635850"/>
            <a:ext cx="15555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812000" y="2642050"/>
            <a:ext cx="13953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Development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371000" y="2642050"/>
            <a:ext cx="16722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Evaluating the Models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7206900" y="2642050"/>
            <a:ext cx="17613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10-Fold Cross Validation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70925" y="2084188"/>
            <a:ext cx="82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Developing Classical Machine Learning Models</a:t>
            </a:r>
            <a:endParaRPr sz="500"/>
          </a:p>
        </p:txBody>
      </p:sp>
      <p:cxnSp>
        <p:nvCxnSpPr>
          <p:cNvPr id="172" name="Google Shape;172;p23"/>
          <p:cNvCxnSpPr>
            <a:stCxn id="166" idx="3"/>
            <a:endCxn id="167" idx="1"/>
          </p:cNvCxnSpPr>
          <p:nvPr/>
        </p:nvCxnSpPr>
        <p:spPr>
          <a:xfrm>
            <a:off x="1883975" y="3019700"/>
            <a:ext cx="2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67" idx="3"/>
            <a:endCxn id="168" idx="1"/>
          </p:cNvCxnSpPr>
          <p:nvPr/>
        </p:nvCxnSpPr>
        <p:spPr>
          <a:xfrm>
            <a:off x="3648300" y="3019700"/>
            <a:ext cx="163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endCxn id="169" idx="1"/>
          </p:cNvCxnSpPr>
          <p:nvPr/>
        </p:nvCxnSpPr>
        <p:spPr>
          <a:xfrm>
            <a:off x="5207200" y="3025900"/>
            <a:ext cx="1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endCxn id="170" idx="1"/>
          </p:cNvCxnSpPr>
          <p:nvPr/>
        </p:nvCxnSpPr>
        <p:spPr>
          <a:xfrm>
            <a:off x="7043100" y="3025900"/>
            <a:ext cx="1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33175" y="57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350" y="3275975"/>
            <a:ext cx="1825200" cy="16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329050" y="1383100"/>
            <a:ext cx="8791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dataset was collected from Kaggle namely SipakMed Database.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dataset contains cluster cell images of Pap smear slides.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dataset contains a total of 4049 images, each of size 66X66.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cell images are divided into five categories in which there are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– 813 images of Dyskeratotic cells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825 images of Koilocytotic cells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– 793 images of Metaplastic cells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– 787 images of Parabasal cells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– 831 images of Superficial-Intermediate cells.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33175" y="57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dataset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350" y="3275975"/>
            <a:ext cx="1825200" cy="16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50" y="1462638"/>
            <a:ext cx="7688701" cy="221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68325" y="1677575"/>
            <a:ext cx="51024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8"/>
              <a:t>Data Preprocessing</a:t>
            </a:r>
            <a:endParaRPr b="1" sz="2708"/>
          </a:p>
          <a:p>
            <a:pPr indent="-33152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91"/>
              <a:t>Gray-scale Conversion</a:t>
            </a:r>
            <a:endParaRPr sz="2091"/>
          </a:p>
          <a:p>
            <a:pPr indent="-33152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91"/>
              <a:t>Flattening</a:t>
            </a:r>
            <a:endParaRPr sz="2091"/>
          </a:p>
          <a:p>
            <a:pPr indent="-33152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91"/>
              <a:t>Resizing the images from 66x66 to 28x28 pixels</a:t>
            </a:r>
            <a:endParaRPr sz="2091"/>
          </a:p>
          <a:p>
            <a:pPr indent="-33152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91"/>
              <a:t>Train-Test Splitting  (with test ratio=20%)</a:t>
            </a:r>
            <a:endParaRPr sz="2091"/>
          </a:p>
          <a:p>
            <a:pPr indent="-33152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91"/>
              <a:t>Handling</a:t>
            </a:r>
            <a:r>
              <a:rPr lang="en" sz="2091"/>
              <a:t> class imbalance with SMOTE.</a:t>
            </a:r>
            <a:endParaRPr sz="2091"/>
          </a:p>
          <a:p>
            <a:pPr indent="-33152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91"/>
              <a:t>Data Normalization</a:t>
            </a:r>
            <a:endParaRPr sz="20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284500" y="58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Classical Machine Learning Models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150" y="1641350"/>
            <a:ext cx="3561775" cy="26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5131188" y="4470875"/>
            <a:ext cx="40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Figure:  Class distribution before and after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applying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SMOTE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4350" y="1338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25"/>
              <a:t>Evaluation Metrics:</a:t>
            </a:r>
            <a:endParaRPr b="1"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525"/>
          </a:p>
        </p:txBody>
      </p:sp>
      <p:sp>
        <p:nvSpPr>
          <p:cNvPr id="206" name="Google Shape;206;p27"/>
          <p:cNvSpPr txBox="1"/>
          <p:nvPr>
            <p:ph type="title"/>
          </p:nvPr>
        </p:nvSpPr>
        <p:spPr>
          <a:xfrm>
            <a:off x="189550" y="57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</a:t>
            </a:r>
            <a:r>
              <a:rPr lang="en"/>
              <a:t>Classical Machine Learning Models</a:t>
            </a:r>
            <a:endParaRPr/>
          </a:p>
        </p:txBody>
      </p:sp>
      <p:graphicFrame>
        <p:nvGraphicFramePr>
          <p:cNvPr id="207" name="Google Shape;207;p27"/>
          <p:cNvGraphicFramePr/>
          <p:nvPr/>
        </p:nvGraphicFramePr>
        <p:xfrm>
          <a:off x="151400" y="17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2038375"/>
                <a:gridCol w="1070525"/>
                <a:gridCol w="873400"/>
                <a:gridCol w="762150"/>
                <a:gridCol w="849125"/>
                <a:gridCol w="919650"/>
                <a:gridCol w="864775"/>
                <a:gridCol w="731575"/>
                <a:gridCol w="731575"/>
              </a:tblGrid>
              <a:tr h="325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36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</a:t>
                      </a: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ecall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LightGBM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0.714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5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Histogram Gradient Boosting With LightGBM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0.714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Histogram Gradient Boosting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0.715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5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Xtra Trees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0.701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0.701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0.694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0.688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64350" y="1338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25"/>
              <a:t>Evaluation Metrics:</a:t>
            </a:r>
            <a:endParaRPr b="1"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525"/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189550" y="57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</a:t>
            </a:r>
            <a:r>
              <a:rPr lang="en"/>
              <a:t>Classical Machine Learning Models</a:t>
            </a:r>
            <a:endParaRPr/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151400" y="17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2038375"/>
                <a:gridCol w="1070525"/>
                <a:gridCol w="873400"/>
                <a:gridCol w="762150"/>
                <a:gridCol w="849125"/>
                <a:gridCol w="919650"/>
                <a:gridCol w="864775"/>
                <a:gridCol w="731575"/>
                <a:gridCol w="731575"/>
              </a:tblGrid>
              <a:tr h="325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36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</a:t>
                      </a: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ecall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SVM_Grid_Search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0.875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Boosting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0.846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0.846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0.845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XGBOOST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0.775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0.768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MLP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0.705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0.705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0.704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0.668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Histogram Gradient Boosting With XGBoost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0.768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0.771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0.768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0.766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0.669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0.662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0.667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64350" y="1338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25"/>
              <a:t>Evaluation Metrics:</a:t>
            </a:r>
            <a:endParaRPr b="1" sz="1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5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525"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189550" y="57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</a:t>
            </a:r>
            <a:r>
              <a:rPr lang="en"/>
              <a:t>Classical Machine Learning Models</a:t>
            </a:r>
            <a:endParaRPr/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151400" y="17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2038375"/>
                <a:gridCol w="1070525"/>
                <a:gridCol w="873400"/>
                <a:gridCol w="762150"/>
                <a:gridCol w="849125"/>
                <a:gridCol w="919650"/>
                <a:gridCol w="864775"/>
                <a:gridCol w="731575"/>
                <a:gridCol w="731575"/>
              </a:tblGrid>
              <a:tr h="325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36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(train)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</a:t>
                      </a: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ecall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F1_score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(test)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KNN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0.562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0.567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0.555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0.539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0.535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0.527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0.531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0.529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AdaBoost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0.496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0.503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0.477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0.477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0.449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0.424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Gaussian Naive Bayes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0.408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0.449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0.408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0.361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0.435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0.369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0" y="1228725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Analysis of Confusion Matrices</a:t>
            </a:r>
            <a:r>
              <a:rPr b="1" lang="en" sz="5700"/>
              <a:t>:</a:t>
            </a:r>
            <a:endParaRPr b="1"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146725" y="58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</a:t>
            </a:r>
            <a:r>
              <a:rPr lang="en"/>
              <a:t> </a:t>
            </a:r>
            <a:r>
              <a:rPr lang="en"/>
              <a:t>Classical Machine Learning Models</a:t>
            </a:r>
            <a:endParaRPr/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13" y="15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958325"/>
                <a:gridCol w="1709825"/>
                <a:gridCol w="1553300"/>
                <a:gridCol w="1515250"/>
                <a:gridCol w="1518400"/>
                <a:gridCol w="1888875"/>
              </a:tblGrid>
              <a:tr h="47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LightGBM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HGB+LightGBM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HGB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Extratrees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SVM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5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Confusion Matrix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 true train vs predicted train 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Confusion Matrix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of true 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test vs predicted test 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50" y="2053950"/>
            <a:ext cx="1723425" cy="1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350" y="3562775"/>
            <a:ext cx="1723425" cy="1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2750" y="2063850"/>
            <a:ext cx="1596950" cy="1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9450" y="3575500"/>
            <a:ext cx="1596950" cy="14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2150" y="2053950"/>
            <a:ext cx="1596950" cy="1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8">
            <a:alphaModFix/>
          </a:blip>
          <a:srcRect b="0" l="2436" r="1997" t="0"/>
          <a:stretch/>
        </p:blipFill>
        <p:spPr>
          <a:xfrm>
            <a:off x="4315450" y="3575500"/>
            <a:ext cx="1633675" cy="1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78475" y="2054900"/>
            <a:ext cx="1633675" cy="14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81775" y="3572650"/>
            <a:ext cx="1633675" cy="14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9100" y="2053938"/>
            <a:ext cx="1596950" cy="14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9100" y="3575500"/>
            <a:ext cx="1596950" cy="1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0" y="1228725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Analysis of Confusion Matrices:</a:t>
            </a:r>
            <a:endParaRPr b="1"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146725" y="58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Classical Machine Learning Models</a:t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563" y="1571250"/>
            <a:ext cx="1882587" cy="16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75" y="3366350"/>
            <a:ext cx="2042250" cy="16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1725" y="1510325"/>
            <a:ext cx="2042250" cy="17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1725" y="3325050"/>
            <a:ext cx="2042250" cy="16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64700" y="589275"/>
            <a:ext cx="774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presentation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89950" y="1064800"/>
            <a:ext cx="85641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Introduction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Literature Review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Problem Statements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Thesis Objectives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Methodology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Development of ML models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Development of CNN-based FL Architecture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Result Analysis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Video Demonstration of Our System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Conclusion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 &amp; A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000" y="3584100"/>
            <a:ext cx="1748000" cy="1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815225" y="1361175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/>
              <a:t>10 Fold Cross Validation Results</a:t>
            </a:r>
            <a:r>
              <a:rPr lang="en" sz="6100"/>
              <a:t>: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458600" y="55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</a:t>
            </a:r>
            <a:r>
              <a:rPr lang="en"/>
              <a:t>Classical Machine Learning Models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1534" l="1181" r="1181" t="3154"/>
          <a:stretch/>
        </p:blipFill>
        <p:spPr>
          <a:xfrm>
            <a:off x="1896775" y="1913850"/>
            <a:ext cx="5673226" cy="26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>
            <p:ph type="title"/>
          </p:nvPr>
        </p:nvSpPr>
        <p:spPr>
          <a:xfrm>
            <a:off x="570925" y="132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Methodology </a:t>
            </a:r>
            <a:endParaRPr sz="3640"/>
          </a:p>
        </p:txBody>
      </p:sp>
      <p:sp>
        <p:nvSpPr>
          <p:cNvPr id="268" name="Google Shape;268;p33"/>
          <p:cNvSpPr txBox="1"/>
          <p:nvPr/>
        </p:nvSpPr>
        <p:spPr>
          <a:xfrm>
            <a:off x="1729225" y="2666700"/>
            <a:ext cx="1555200" cy="9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Acquisition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3526200" y="2666700"/>
            <a:ext cx="1348800" cy="9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Data Partitioning for Clients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5105604" y="2666700"/>
            <a:ext cx="2403900" cy="9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Foundation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Model (CNN) Development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5105600" y="3794900"/>
            <a:ext cx="24483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Continuous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aluati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on of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Models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through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 Tuning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9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70925" y="2084188"/>
            <a:ext cx="82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Development of CNN-based FL Architecture</a:t>
            </a:r>
            <a:endParaRPr sz="500"/>
          </a:p>
        </p:txBody>
      </p:sp>
      <p:cxnSp>
        <p:nvCxnSpPr>
          <p:cNvPr id="273" name="Google Shape;273;p33"/>
          <p:cNvCxnSpPr>
            <a:stCxn id="268" idx="3"/>
            <a:endCxn id="269" idx="1"/>
          </p:cNvCxnSpPr>
          <p:nvPr/>
        </p:nvCxnSpPr>
        <p:spPr>
          <a:xfrm>
            <a:off x="3284425" y="3138900"/>
            <a:ext cx="2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3"/>
          <p:cNvCxnSpPr>
            <a:stCxn id="269" idx="3"/>
            <a:endCxn id="270" idx="1"/>
          </p:cNvCxnSpPr>
          <p:nvPr/>
        </p:nvCxnSpPr>
        <p:spPr>
          <a:xfrm>
            <a:off x="4875000" y="3138900"/>
            <a:ext cx="23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3"/>
          <p:cNvSpPr txBox="1"/>
          <p:nvPr/>
        </p:nvSpPr>
        <p:spPr>
          <a:xfrm>
            <a:off x="3526199" y="3794900"/>
            <a:ext cx="13953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Integrating the best CNN model with FL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729226" y="3794900"/>
            <a:ext cx="1555200" cy="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Deploy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FL-based CNN model with streamlit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33"/>
          <p:cNvCxnSpPr>
            <a:stCxn id="275" idx="1"/>
            <a:endCxn id="276" idx="3"/>
          </p:cNvCxnSpPr>
          <p:nvPr/>
        </p:nvCxnSpPr>
        <p:spPr>
          <a:xfrm rot="10800000">
            <a:off x="3284399" y="4178750"/>
            <a:ext cx="2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3"/>
          <p:cNvCxnSpPr>
            <a:stCxn id="270" idx="2"/>
            <a:endCxn id="271" idx="0"/>
          </p:cNvCxnSpPr>
          <p:nvPr/>
        </p:nvCxnSpPr>
        <p:spPr>
          <a:xfrm>
            <a:off x="6307554" y="3611100"/>
            <a:ext cx="22200" cy="1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3"/>
          <p:cNvCxnSpPr>
            <a:stCxn id="271" idx="1"/>
            <a:endCxn id="275" idx="3"/>
          </p:cNvCxnSpPr>
          <p:nvPr/>
        </p:nvCxnSpPr>
        <p:spPr>
          <a:xfrm rot="10800000">
            <a:off x="4921400" y="4178750"/>
            <a:ext cx="1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35450" y="551850"/>
            <a:ext cx="781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135450" y="1370425"/>
            <a:ext cx="492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Partitioning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(for the purpose of testing our FL architecture)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5117875" y="1478125"/>
            <a:ext cx="37422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Cervical Cancer largest dataset (SipakMed)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3518900" y="2117700"/>
            <a:ext cx="32880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(85%)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6882975" y="2757275"/>
            <a:ext cx="14355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(15%)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2665725" y="3460325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4326222" y="2764925"/>
            <a:ext cx="1201500" cy="384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Client_2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(28%)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5574095" y="2757275"/>
            <a:ext cx="1201500" cy="384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Client_3(28%)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3078350" y="2757275"/>
            <a:ext cx="1201500" cy="384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Client_1(28%)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1986175" y="3157475"/>
            <a:ext cx="10695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1986175" y="3557675"/>
            <a:ext cx="10695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986175" y="3957875"/>
            <a:ext cx="10695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1986175" y="4358075"/>
            <a:ext cx="10695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1986175" y="4758275"/>
            <a:ext cx="10695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98" name="Google Shape;298;p34"/>
          <p:cNvGraphicFramePr/>
          <p:nvPr/>
        </p:nvGraphicFramePr>
        <p:xfrm>
          <a:off x="3100975" y="31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1290925"/>
                <a:gridCol w="1182175"/>
                <a:gridCol w="1308875"/>
                <a:gridCol w="1435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9" name="Google Shape;299;p34"/>
          <p:cNvCxnSpPr>
            <a:stCxn id="286" idx="2"/>
            <a:endCxn id="287" idx="0"/>
          </p:cNvCxnSpPr>
          <p:nvPr/>
        </p:nvCxnSpPr>
        <p:spPr>
          <a:xfrm flipH="1">
            <a:off x="5162875" y="1878325"/>
            <a:ext cx="18261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4"/>
          <p:cNvCxnSpPr>
            <a:stCxn id="286" idx="2"/>
            <a:endCxn id="288" idx="0"/>
          </p:cNvCxnSpPr>
          <p:nvPr/>
        </p:nvCxnSpPr>
        <p:spPr>
          <a:xfrm>
            <a:off x="6988975" y="1878325"/>
            <a:ext cx="611700" cy="8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4"/>
          <p:cNvCxnSpPr>
            <a:stCxn id="287" idx="2"/>
            <a:endCxn id="292" idx="0"/>
          </p:cNvCxnSpPr>
          <p:nvPr/>
        </p:nvCxnSpPr>
        <p:spPr>
          <a:xfrm flipH="1">
            <a:off x="3679100" y="2517900"/>
            <a:ext cx="14838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4"/>
          <p:cNvCxnSpPr>
            <a:stCxn id="287" idx="2"/>
            <a:endCxn id="291" idx="0"/>
          </p:cNvCxnSpPr>
          <p:nvPr/>
        </p:nvCxnSpPr>
        <p:spPr>
          <a:xfrm>
            <a:off x="5162900" y="2517900"/>
            <a:ext cx="1011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4"/>
          <p:cNvCxnSpPr>
            <a:stCxn id="287" idx="2"/>
            <a:endCxn id="290" idx="0"/>
          </p:cNvCxnSpPr>
          <p:nvPr/>
        </p:nvCxnSpPr>
        <p:spPr>
          <a:xfrm flipH="1">
            <a:off x="4927100" y="2517900"/>
            <a:ext cx="2358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4" name="Google Shape;3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154625" y="57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212350" y="1725150"/>
            <a:ext cx="492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CNN architecture 1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Description: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Size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66x66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Color Channel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3 (RGB)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Classes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125" y="1110775"/>
            <a:ext cx="2031350" cy="384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350" y="1110775"/>
            <a:ext cx="2293651" cy="37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219650" y="57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219650" y="1433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Evaluation Metrics (CNN Architecture 1):</a:t>
            </a:r>
            <a:endParaRPr b="1"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graphicFrame>
        <p:nvGraphicFramePr>
          <p:cNvPr id="320" name="Google Shape;320;p36"/>
          <p:cNvGraphicFramePr/>
          <p:nvPr/>
        </p:nvGraphicFramePr>
        <p:xfrm>
          <a:off x="314625" y="1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2409350"/>
                <a:gridCol w="985000"/>
                <a:gridCol w="985000"/>
                <a:gridCol w="1079950"/>
                <a:gridCol w="2013700"/>
                <a:gridCol w="1072550"/>
              </a:tblGrid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Name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ROC_AUC Score (ovr)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Dyskeratotic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Koilocytotic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Metaplastic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Parabasal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7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Superficial-Intermediate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219650" y="56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219650" y="1433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Evaluation Metrics for Test data(CNN Architecture 1):</a:t>
            </a:r>
            <a:endParaRPr b="1"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00" y="1780750"/>
            <a:ext cx="3709200" cy="33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375" y="1924275"/>
            <a:ext cx="3748868" cy="3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212350" y="55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212350" y="1725150"/>
            <a:ext cx="492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CNN architecture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Description: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Size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66x66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Color Channel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3 (RGB)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Classes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200" y="1023350"/>
            <a:ext cx="1898913" cy="40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413" y="1023350"/>
            <a:ext cx="1975359" cy="3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219650" y="59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219650" y="1433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Evaluation Metrics (CNN Architecture 2):</a:t>
            </a:r>
            <a:endParaRPr b="1"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graphicFrame>
        <p:nvGraphicFramePr>
          <p:cNvPr id="346" name="Google Shape;346;p39"/>
          <p:cNvGraphicFramePr/>
          <p:nvPr/>
        </p:nvGraphicFramePr>
        <p:xfrm>
          <a:off x="314625" y="1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2575525"/>
                <a:gridCol w="1159075"/>
                <a:gridCol w="992925"/>
                <a:gridCol w="1174925"/>
                <a:gridCol w="1784200"/>
                <a:gridCol w="858900"/>
              </a:tblGrid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Name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roc_auc_score(ovr)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Dyskeratotic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Koilocytotic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Metaplastic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Parabasal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4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Superficial-Intermediate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219650" y="56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219650" y="1433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Evaluation Metrics Test data(CNN Architecture 2):</a:t>
            </a:r>
            <a:endParaRPr b="1"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825" y="1933150"/>
            <a:ext cx="3488575" cy="30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800" y="1926263"/>
            <a:ext cx="3720506" cy="3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212350" y="55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62" name="Google Shape;362;p41"/>
          <p:cNvSpPr txBox="1"/>
          <p:nvPr/>
        </p:nvSpPr>
        <p:spPr>
          <a:xfrm>
            <a:off x="212350" y="1725150"/>
            <a:ext cx="492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CNN architecture 3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Description: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Size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66x66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Color Channel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3 (RGB)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Classes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050" y="999700"/>
            <a:ext cx="2011700" cy="3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525" y="999700"/>
            <a:ext cx="2089277" cy="37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64700" y="589275"/>
            <a:ext cx="774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89950" y="1310100"/>
            <a:ext cx="85641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Cervical Cancer is the </a:t>
            </a:r>
            <a:r>
              <a:rPr b="1" lang="en" sz="1600">
                <a:solidFill>
                  <a:srgbClr val="000000"/>
                </a:solidFill>
              </a:rPr>
              <a:t>fourth </a:t>
            </a:r>
            <a:r>
              <a:rPr lang="en" sz="1600">
                <a:solidFill>
                  <a:srgbClr val="000000"/>
                </a:solidFill>
              </a:rPr>
              <a:t>most common reason for disease demise amongst women </a:t>
            </a:r>
            <a:r>
              <a:rPr b="1" lang="en" sz="1600">
                <a:solidFill>
                  <a:srgbClr val="000000"/>
                </a:solidFill>
              </a:rPr>
              <a:t>worldwide.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More than </a:t>
            </a:r>
            <a:r>
              <a:rPr b="1" lang="en" sz="1600">
                <a:solidFill>
                  <a:srgbClr val="000000"/>
                </a:solidFill>
              </a:rPr>
              <a:t>50 million </a:t>
            </a:r>
            <a:r>
              <a:rPr lang="en" sz="1600">
                <a:solidFill>
                  <a:srgbClr val="000000"/>
                </a:solidFill>
              </a:rPr>
              <a:t>Bangladeshi women are at risk of developing cervical cancer, and </a:t>
            </a:r>
            <a:r>
              <a:rPr b="1" lang="en" sz="1600">
                <a:solidFill>
                  <a:srgbClr val="000000"/>
                </a:solidFill>
              </a:rPr>
              <a:t>17,686 new cases and 10, 362 deaths </a:t>
            </a:r>
            <a:r>
              <a:rPr lang="en" sz="1600">
                <a:solidFill>
                  <a:srgbClr val="000000"/>
                </a:solidFill>
              </a:rPr>
              <a:t>occur annually.  [1]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Deep learning models for semantic segmentation of images require large amounts of data.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the medical imaging domain, acquiring sufficient data is a significant challenge.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Sharing medical data to a centralized location faces data privacy</a:t>
            </a:r>
            <a:r>
              <a:rPr lang="en" sz="1600">
                <a:solidFill>
                  <a:srgbClr val="000000"/>
                </a:solidFill>
              </a:rPr>
              <a:t> and ownership issues.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219650" y="59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219650" y="1433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Evaluation Metrics (CNN Architecture 3):</a:t>
            </a:r>
            <a:endParaRPr b="1"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graphicFrame>
        <p:nvGraphicFramePr>
          <p:cNvPr id="372" name="Google Shape;372;p42"/>
          <p:cNvGraphicFramePr/>
          <p:nvPr/>
        </p:nvGraphicFramePr>
        <p:xfrm>
          <a:off x="314625" y="1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2559700"/>
                <a:gridCol w="937525"/>
                <a:gridCol w="715950"/>
                <a:gridCol w="945400"/>
                <a:gridCol w="1958325"/>
                <a:gridCol w="1428650"/>
              </a:tblGrid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Name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ROC_AUC Score (ovr)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Dyskeratotic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Koilocytotic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Metaplastic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Parabasal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Superficial-Intermediate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0.74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0.85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0.95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73" name="Google Shape;3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219650" y="58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379" name="Google Shape;379;p43"/>
          <p:cNvSpPr txBox="1"/>
          <p:nvPr>
            <p:ph idx="1" type="body"/>
          </p:nvPr>
        </p:nvSpPr>
        <p:spPr>
          <a:xfrm>
            <a:off x="219650" y="1433050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Evaluation Metrics for Test data (CNN Architecture 3):</a:t>
            </a:r>
            <a:endParaRPr b="1" sz="1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pic>
        <p:nvPicPr>
          <p:cNvPr id="380" name="Google Shape;3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272" y="1891525"/>
            <a:ext cx="3734658" cy="30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75" y="1891525"/>
            <a:ext cx="3456675" cy="30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41600" y="55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</a:t>
            </a:r>
            <a:endParaRPr/>
          </a:p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41600" y="1448875"/>
            <a:ext cx="76887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Evaluation Metrics Comparison of applied CNN configurations:</a:t>
            </a:r>
            <a:endParaRPr sz="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25"/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8975"/>
            <a:ext cx="8839198" cy="242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type="title"/>
          </p:nvPr>
        </p:nvSpPr>
        <p:spPr>
          <a:xfrm>
            <a:off x="420675" y="57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Platform Used</a:t>
            </a:r>
            <a:endParaRPr/>
          </a:p>
        </p:txBody>
      </p:sp>
      <p:pic>
        <p:nvPicPr>
          <p:cNvPr id="396" name="Google Shape;3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5" y="1608150"/>
            <a:ext cx="3176200" cy="13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600" y="1608150"/>
            <a:ext cx="2420275" cy="13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575" y="3179325"/>
            <a:ext cx="3176200" cy="1113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5600" y="3179325"/>
            <a:ext cx="2559275" cy="76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6700" y="1608150"/>
            <a:ext cx="2655075" cy="13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5699" y="3179325"/>
            <a:ext cx="2220575" cy="11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62000" y="54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408" name="Google Shape;408;p46"/>
          <p:cNvSpPr txBox="1"/>
          <p:nvPr/>
        </p:nvSpPr>
        <p:spPr>
          <a:xfrm>
            <a:off x="62000" y="1274100"/>
            <a:ext cx="4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Client Side Frontend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9" name="Google Shape;4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25" y="1623975"/>
            <a:ext cx="7280026" cy="35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type="title"/>
          </p:nvPr>
        </p:nvSpPr>
        <p:spPr>
          <a:xfrm>
            <a:off x="62000" y="55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416" name="Google Shape;416;p47"/>
          <p:cNvSpPr txBox="1"/>
          <p:nvPr/>
        </p:nvSpPr>
        <p:spPr>
          <a:xfrm>
            <a:off x="62000" y="1274100"/>
            <a:ext cx="4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Client Side Frontend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400" y="1598450"/>
            <a:ext cx="7359149" cy="354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320800" y="58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CNN-based FL Architecture</a:t>
            </a:r>
            <a:endParaRPr/>
          </a:p>
        </p:txBody>
      </p:sp>
      <p:sp>
        <p:nvSpPr>
          <p:cNvPr id="424" name="Google Shape;424;p48"/>
          <p:cNvSpPr txBox="1"/>
          <p:nvPr/>
        </p:nvSpPr>
        <p:spPr>
          <a:xfrm>
            <a:off x="101575" y="1329500"/>
            <a:ext cx="49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Admin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Side (Aggregator)  Frontend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5" name="Google Shape;4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25" y="1816750"/>
            <a:ext cx="7135574" cy="33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191200" y="58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</a:t>
            </a:r>
            <a:r>
              <a:rPr lang="en"/>
              <a:t>Demonstration</a:t>
            </a:r>
            <a:endParaRPr/>
          </a:p>
        </p:txBody>
      </p:sp>
      <p:pic>
        <p:nvPicPr>
          <p:cNvPr id="432" name="Google Shape;4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9" title="Thesis - Made with Clipchamp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475" y="1297825"/>
            <a:ext cx="6605600" cy="3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295650" y="55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439" name="Google Shape;4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0"/>
          <p:cNvSpPr txBox="1"/>
          <p:nvPr/>
        </p:nvSpPr>
        <p:spPr>
          <a:xfrm>
            <a:off x="295650" y="1426850"/>
            <a:ext cx="8552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Federated learning enriches our model by bringing in a diverse set of images of cervical cancer cells from around the world.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As a result, rural hospitals which do not have a sufficient amount of data can use this strategy and have great benefits.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Applying f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ederated Learning on Cervical Cancer may bring a revolutionary change in cervical cancer research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>
            <p:ph type="title"/>
          </p:nvPr>
        </p:nvSpPr>
        <p:spPr>
          <a:xfrm>
            <a:off x="365275" y="56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pic>
        <p:nvPicPr>
          <p:cNvPr id="446" name="Google Shape;4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1"/>
          <p:cNvSpPr txBox="1"/>
          <p:nvPr/>
        </p:nvSpPr>
        <p:spPr>
          <a:xfrm>
            <a:off x="295650" y="1426850"/>
            <a:ext cx="85527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Developing Deep Learning models need high computational capacity, which is time consuming.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proposed system is built as a prototype to incorporate data only from three hospitals. It is possible to make the system scalable for more hospitals.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Acquiring sufficient quantity of data for training purposes poses a significant limitation, though it is crucial for accurate results.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64700" y="589275"/>
            <a:ext cx="774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(Continued)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01825" y="1381325"/>
            <a:ext cx="85641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</a:t>
            </a:r>
            <a:r>
              <a:rPr lang="en" sz="1800">
                <a:solidFill>
                  <a:srgbClr val="000000"/>
                </a:solidFill>
              </a:rPr>
              <a:t>or cervical cancer classification, we propose a Federated Learning (FL) aided system.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Federated Learning permits individual hospitals to benefit from the rich datasets of multiple non-affiliated hospitals without centralizing the data in one place.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Federated Learning utilizes numerous collaborators for building a strong deep-learning model using a large dataset.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Federated learning helps in reducing the processing time and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ensures better performance of the proposed model.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50" y="3469700"/>
            <a:ext cx="1749424" cy="15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>
            <p:ph type="title"/>
          </p:nvPr>
        </p:nvSpPr>
        <p:spPr>
          <a:xfrm>
            <a:off x="468175" y="55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453" name="Google Shape;4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2"/>
          <p:cNvSpPr txBox="1"/>
          <p:nvPr/>
        </p:nvSpPr>
        <p:spPr>
          <a:xfrm>
            <a:off x="295650" y="1426850"/>
            <a:ext cx="8552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Add differential privacy/homomorphic encryption/cryptographic techniques i.e. blockchain for secure aggregation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Add authentication and authorization functionalities for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aggregator and clients from frontend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>
            <p:ph type="title"/>
          </p:nvPr>
        </p:nvSpPr>
        <p:spPr>
          <a:xfrm>
            <a:off x="452750" y="589250"/>
            <a:ext cx="776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460" name="Google Shape;460;p53"/>
          <p:cNvSpPr txBox="1"/>
          <p:nvPr>
            <p:ph idx="1" type="body"/>
          </p:nvPr>
        </p:nvSpPr>
        <p:spPr>
          <a:xfrm>
            <a:off x="452750" y="1124450"/>
            <a:ext cx="8413200" cy="3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</a:t>
            </a:r>
            <a:r>
              <a:rPr lang="en" sz="1000">
                <a:solidFill>
                  <a:srgbClr val="4A4A4A"/>
                </a:solidFill>
                <a:highlight>
                  <a:schemeClr val="lt1"/>
                </a:highlight>
              </a:rPr>
              <a:t>Hoque, M. R., Haque, E., &amp; Karim, M. R. (2020, October 17). Cervical cancer in low‐income countries: A Bangladeshi perspective. International Journal of Gynecology &amp; Obstetrics, 152(1), 19–25. </a:t>
            </a:r>
            <a:r>
              <a:rPr lang="en" sz="1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https://doi.org/10.1002/ijgo.13400</a:t>
            </a:r>
            <a:endParaRPr sz="1000">
              <a:solidFill>
                <a:srgbClr val="4A4A4A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[2]  </a:t>
            </a: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atul b kathole. Federated Learning aided Breast Cancer Detection with Intelligent Heuristic-based Deep Learning Framework, 16 June 2022, PREPRINT (Version 1) available at Research Square [</a:t>
            </a:r>
            <a:r>
              <a:rPr lang="en" sz="1000">
                <a:solidFill>
                  <a:srgbClr val="1155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https://doi.org/10.21203/rs.3.rs-1764898/v1</a:t>
            </a: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[3]  Sheller, M. J., Reina, G. A., Edwards, B., Martin, J., &amp; Bakas, S. (2018, October 22). </a:t>
            </a:r>
            <a:r>
              <a:rPr i="1" lang="en" sz="1000">
                <a:solidFill>
                  <a:srgbClr val="4A4A4A"/>
                </a:solidFill>
                <a:highlight>
                  <a:srgbClr val="FFFFFF"/>
                </a:highlight>
              </a:rPr>
              <a:t>Multi-institutional deep learning modeling without sharing patient data: A feasibility study on brain tumor segmentation</a:t>
            </a: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. arXiv.org. Retrieved September 20, 2022, from 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https://arxiv.org/abs/1810.04304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[4]  Linardos, A., Kushibar, K., Walsh, S. et al. Federated learning for multi-center imaging diagnostics: a simulation study in cardiovascular disease. Sci Rep 12, 3551 (2022). https://doi.org/10.1038/s41598-022-07186-4 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[5] Ma Z, Zhang M, Liu J, Yang A, Li H, Wang J, Hua D, Li M. An Assisted Diagnosis Model for Cancer Patients Based on Federated Learning. Front Oncol. 2022 Mar 3;12:860532. doi: 10.3389/fonc.2022.860532. PMID: 35311106; PMCID: PMC8928102.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[6] Li, Wenqi &amp; Milletari, Fausto &amp; Xu, Daguang &amp; Rieke, Nicola &amp; Hancox, Jonny &amp; Zhu, Wentao &amp; Baust, Maximilian &amp; Cheng, Yan &amp; Ourselin, Sébastien &amp; Cardoso, Manuel Jorge &amp; Feng, Andrew. (2019). Privacy-Preserving Federated Brain Tumour Segmentation. 10.1007/978-3-030-32692-0_16.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[7] Silva, Eduardo L., et al. “Cervical Cancer Detection and Classification in Cytology Images Using a Hybrid Approach.” Advances in Visual Computing, edited by George Bebis et al., Springer International Publishing, 2021, pp. 299–312. Springer Link,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https://doi.org/10.1007/978-3-030-90436-4_24</a:t>
            </a: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4A4A"/>
                </a:solidFill>
                <a:highlight>
                  <a:srgbClr val="FFFFFF"/>
                </a:highlight>
              </a:rPr>
              <a:t>[8] Rieke, N. (2019, October 13). What Is Federated Learning? | NVIDIA Blog. NVIDIA Blog. https://blogs.nvidia.com/blog/2019/10/13/what-is-federated-learning/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</p:txBody>
      </p:sp>
      <p:pic>
        <p:nvPicPr>
          <p:cNvPr id="461" name="Google Shape;461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727650" y="846700"/>
            <a:ext cx="7688700" cy="32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900"/>
              <a:t>Thank You</a:t>
            </a:r>
            <a:endParaRPr b="1" sz="3900"/>
          </a:p>
        </p:txBody>
      </p:sp>
      <p:pic>
        <p:nvPicPr>
          <p:cNvPr id="467" name="Google Shape;4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87813" y="56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(Continued)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Deep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Federated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Cervical Cancer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Health Informatics</a:t>
            </a:r>
            <a:endParaRPr sz="18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362" y="2055302"/>
            <a:ext cx="2274801" cy="189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357" y="1340463"/>
            <a:ext cx="3347742" cy="33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762" y="2440050"/>
            <a:ext cx="2502599" cy="222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00" y="1340475"/>
            <a:ext cx="2842125" cy="10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-4004" t="0"/>
          <a:stretch/>
        </p:blipFill>
        <p:spPr>
          <a:xfrm>
            <a:off x="630100" y="1262775"/>
            <a:ext cx="7294301" cy="37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04151" y="604175"/>
            <a:ext cx="768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Federated Learning Architecture</a:t>
            </a:r>
            <a:endParaRPr sz="1200"/>
          </a:p>
        </p:txBody>
      </p:sp>
      <p:sp>
        <p:nvSpPr>
          <p:cNvPr id="129" name="Google Shape;129;p18"/>
          <p:cNvSpPr txBox="1"/>
          <p:nvPr/>
        </p:nvSpPr>
        <p:spPr>
          <a:xfrm>
            <a:off x="7496700" y="4539075"/>
            <a:ext cx="1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[8]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64700" y="589275"/>
            <a:ext cx="774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112963" y="13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624175"/>
                <a:gridCol w="2566825"/>
                <a:gridCol w="3191525"/>
                <a:gridCol w="2535550"/>
              </a:tblGrid>
              <a:tr h="30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Ref.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Paper Name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Result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6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[2]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Federated Learning aided Breast Cancer Detection with Intelligent Heuristic-based Deep Learning Framework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FL-assisted gathered images were fed to the feature extraction phase using Densenet. Performance enhancement was carried out by tuning certain parameters in E-RNN by HDRO.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results have demonstrated the effectiveness of the suggested breast cancer diagnosis model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[3]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Multi-Institutional Deep Learning Modeling Without Sharing Patient Data: A Feasibility Study on Brain Tumor Segmentation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pplied FL with CNN architecture, namely U-Net and compared against two alternative collaborating learning techniques: institutional incremental learning (IIL) and cyclic institutional incremental learning (CIIL).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Achieved 99% of the model performance of a data-sharing model with imbalanced datasets, and also achieves superior results compared to the best CIIL models. 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[4]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Federated learning for multi-center imaging diagnostics: a simulation study in cardiovascular disease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resents the federated learning study on cardiovascular magnetic resonance (CMR). </a:t>
                      </a: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erforms a comparative study against Collaborative Data Sharing (CDS).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 is found to perform better in the experiments than CDS.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64700" y="589275"/>
            <a:ext cx="774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112963" y="12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{3A863F7E-0014-41E0-92FD-7334D335FAB9}</a:tableStyleId>
              </a:tblPr>
              <a:tblGrid>
                <a:gridCol w="624175"/>
                <a:gridCol w="2566825"/>
                <a:gridCol w="3136150"/>
                <a:gridCol w="2590925"/>
              </a:tblGrid>
              <a:tr h="39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Ref.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Paper Name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Result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8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[5]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 Assisted Diagnosis Model for Cancer Patients Based on Federated Learning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Used federated learning, CNN and localized differential privacy. 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accuracy of the prediction of the five types of cancer patient’s is between 65%-85%. This result proves that the model has practical application value. 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3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[6]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Privacy-Preserving Federated Brain Tumour Segmentation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Compare various aspects of FedAVG algorithms and study of the sparse vector technique for a strong differential privacy guarantee.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Achieved comparable segmentation performance without sharing clients’ data. In terms of training time, the data-centralised model took about 300 training epochs, FL training took 600.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06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[7]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Cervical Cancer Detection and Classification in Cytology Images Using a Hybrid Approach.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RetinaNet model was used with random forest and SVM classifiers to each of the detected regions for the specification of the final lesion class. 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classification models were able to attain F1 scores of 0.75 and 0.79 for the low and high-grade lesions,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4A4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respectively, during the 5-fold cross-validation.</a:t>
                      </a:r>
                      <a:endParaRPr sz="1200">
                        <a:solidFill>
                          <a:srgbClr val="4A4A4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81250" y="590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Statements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7650" y="1566225"/>
            <a:ext cx="7688700" cy="26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1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92"/>
              <a:buChar char="-"/>
            </a:pPr>
            <a:r>
              <a:rPr lang="en" sz="1992"/>
              <a:t>No work done so far on Cervical cancer cell classification using federated learning</a:t>
            </a:r>
            <a:endParaRPr sz="1992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2"/>
          </a:p>
          <a:p>
            <a:pPr indent="-3551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92"/>
              <a:buChar char="-"/>
            </a:pPr>
            <a:r>
              <a:rPr lang="en" sz="1992"/>
              <a:t>Most existing models were trained through data sharing, which hampers data privacy</a:t>
            </a:r>
            <a:endParaRPr sz="1992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2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474" y="0"/>
            <a:ext cx="500525" cy="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