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notesMasterIdLst>
    <p:notesMasterId r:id="rId19"/>
  </p:notesMasterIdLst>
  <p:handoutMasterIdLst>
    <p:handoutMasterId r:id="rId20"/>
  </p:handoutMasterIdLst>
  <p:sldIdLst>
    <p:sldId id="257" r:id="rId5"/>
    <p:sldId id="260"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3B0B29-768F-4EEF-877F-DB45311F7E0C}">
          <p14:sldIdLst>
            <p14:sldId id="257"/>
            <p14:sldId id="260"/>
            <p14:sldId id="267"/>
            <p14:sldId id="268"/>
            <p14:sldId id="269"/>
            <p14:sldId id="270"/>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19" autoAdjust="0"/>
  </p:normalViewPr>
  <p:slideViewPr>
    <p:cSldViewPr snapToGrid="0">
      <p:cViewPr>
        <p:scale>
          <a:sx n="100" d="100"/>
          <a:sy n="100" d="100"/>
        </p:scale>
        <p:origin x="600"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C8AD6B-0376-4165-9726-848DCAD6EE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DBE3801-7187-44F6-95B7-5D50C13FE0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4079A7-AE6E-4198-962D-17E463E5E125}" type="datetimeFigureOut">
              <a:rPr lang="en-US" smtClean="0"/>
              <a:t>9/10/2020</a:t>
            </a:fld>
            <a:endParaRPr lang="en-US"/>
          </a:p>
        </p:txBody>
      </p:sp>
      <p:sp>
        <p:nvSpPr>
          <p:cNvPr id="4" name="Footer Placeholder 3">
            <a:extLst>
              <a:ext uri="{FF2B5EF4-FFF2-40B4-BE49-F238E27FC236}">
                <a16:creationId xmlns:a16="http://schemas.microsoft.com/office/drawing/2014/main" id="{6339BF17-EC84-40D7-A360-F9B0063E54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840CACC-CE3C-4317-AA07-4FA9889416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9919E2-A0C4-450C-B18C-52F18BD076DF}" type="slidenum">
              <a:rPr lang="en-US" smtClean="0"/>
              <a:t>‹#›</a:t>
            </a:fld>
            <a:endParaRPr lang="en-US"/>
          </a:p>
        </p:txBody>
      </p:sp>
    </p:spTree>
    <p:extLst>
      <p:ext uri="{BB962C8B-B14F-4D97-AF65-F5344CB8AC3E}">
        <p14:creationId xmlns:p14="http://schemas.microsoft.com/office/powerpoint/2010/main" val="3773901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977B4-4238-4C87-86AF-E731C3F098A2}" type="datetimeFigureOut">
              <a:rPr lang="en-US" smtClean="0"/>
              <a:t>9/10/2020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97C88-71FF-43AA-B282-EC5F04EE0EE3}" type="slidenum">
              <a:rPr lang="en-US" smtClean="0"/>
              <a:t>‹#›</a:t>
            </a:fld>
            <a:endParaRPr lang="en-US"/>
          </a:p>
        </p:txBody>
      </p:sp>
    </p:spTree>
    <p:extLst>
      <p:ext uri="{BB962C8B-B14F-4D97-AF65-F5344CB8AC3E}">
        <p14:creationId xmlns:p14="http://schemas.microsoft.com/office/powerpoint/2010/main" val="240017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2384"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90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9" y="4645152"/>
            <a:ext cx="7543800" cy="1143000"/>
          </a:xfrm>
        </p:spPr>
        <p:txBody>
          <a:bodyPr lIns="91440" rIns="91440">
            <a:normAutofit/>
          </a:bodyPr>
          <a:lstStyle>
            <a:lvl1pPr marL="0" indent="0" algn="l">
              <a:buNone/>
              <a:defRPr sz="1800" cap="all" spc="150" baseline="0">
                <a:solidFill>
                  <a:schemeClr val="tx1"/>
                </a:solidFill>
                <a:latin typeface="+mn-lt"/>
              </a:defRPr>
            </a:lvl1pPr>
            <a:lvl2pPr marL="342892" indent="0" algn="ctr">
              <a:buNone/>
              <a:defRPr sz="1800"/>
            </a:lvl2pPr>
            <a:lvl3pPr marL="685784" indent="0" algn="ctr">
              <a:buNone/>
              <a:defRPr sz="1800"/>
            </a:lvl3pPr>
            <a:lvl4pPr marL="1028675" indent="0" algn="ctr">
              <a:buNone/>
              <a:defRPr sz="1500"/>
            </a:lvl4pPr>
            <a:lvl5pPr marL="1371566" indent="0" algn="ctr">
              <a:buNone/>
              <a:defRPr sz="1500"/>
            </a:lvl5pPr>
            <a:lvl6pPr marL="1714457" indent="0" algn="ctr">
              <a:buNone/>
              <a:defRPr sz="1500"/>
            </a:lvl6pPr>
            <a:lvl7pPr marL="2057349" indent="0" algn="ctr">
              <a:buNone/>
              <a:defRPr sz="1500"/>
            </a:lvl7pPr>
            <a:lvl8pPr marL="2400240" indent="0" algn="ctr">
              <a:buNone/>
              <a:defRPr sz="1500"/>
            </a:lvl8pPr>
            <a:lvl9pPr marL="2743132" indent="0" algn="ctr">
              <a:buNone/>
              <a:defRPr sz="15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905744" y="4474741"/>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570CF75A-47E0-4F3C-9E9D-DEC8675A2C65}" type="datetime1">
              <a:rPr lang="en-US" smtClean="0"/>
              <a:t>9/10/2020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err="1"/>
              <a:t>Lec</a:t>
            </a:r>
            <a:r>
              <a:rPr lang="en-US" dirty="0"/>
              <a:t> Jakaria, CSE, MIST</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E403A55C-5427-480E-AA58-2E1A937B1853}" type="datetime1">
              <a:rPr lang="en-US" smtClean="0"/>
              <a:t>9/10/2020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err="1"/>
              <a:t>Lec</a:t>
            </a:r>
            <a:r>
              <a:rPr lang="en-US" dirty="0"/>
              <a:t> Jakaria, CSE, MIST</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2384"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0512EF1-CBB1-48E7-A3EB-8FCBFE12BFA4}" type="datetime1">
              <a:rPr lang="en-US" smtClean="0"/>
              <a:t>9/10/2020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dirty="0" err="1"/>
              <a:t>Lec</a:t>
            </a:r>
            <a:r>
              <a:rPr lang="en-US" dirty="0"/>
              <a:t> Jakaria, CSE, MIST</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9A90F3BA-182B-480E-8236-A7C295E96E6F}" type="datetime1">
              <a:rPr lang="en-US" smtClean="0"/>
              <a:t>9/10/2020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err="1"/>
              <a:t>Lec</a:t>
            </a:r>
            <a:r>
              <a:rPr lang="en-US" dirty="0"/>
              <a:t> Jakaria, CSE, MIST</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2384"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90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663440"/>
            <a:ext cx="7543800" cy="1143000"/>
          </a:xfrm>
        </p:spPr>
        <p:txBody>
          <a:bodyPr lIns="91440" rIns="91440" anchor="t" anchorCtr="0">
            <a:normAutofit/>
          </a:bodyPr>
          <a:lstStyle>
            <a:lvl1pPr marL="0" indent="0">
              <a:buNone/>
              <a:defRPr sz="1800" cap="all" spc="150" baseline="0">
                <a:solidFill>
                  <a:schemeClr val="tx1"/>
                </a:solidFill>
                <a:latin typeface="+mn-lt"/>
              </a:defRPr>
            </a:lvl1pPr>
            <a:lvl2pPr marL="342892" indent="0">
              <a:buNone/>
              <a:defRPr sz="1350">
                <a:solidFill>
                  <a:schemeClr val="tx1">
                    <a:tint val="75000"/>
                  </a:schemeClr>
                </a:solidFill>
              </a:defRPr>
            </a:lvl2pPr>
            <a:lvl3pPr marL="685784"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9"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905744" y="4485132"/>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ED0360F-67B5-4633-A9D4-19532DC9DE6A}" type="datetime1">
              <a:rPr lang="en-US" smtClean="0"/>
              <a:t>9/10/2020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err="1"/>
              <a:t>Lec</a:t>
            </a:r>
            <a:r>
              <a:rPr lang="en-US" dirty="0"/>
              <a:t> Jakaria, CSE, MIST</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7"/>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1" y="2120901"/>
            <a:ext cx="3479803"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58" y="2120900"/>
            <a:ext cx="3479803"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F411D870-CEFE-42AB-A0EA-6C06F585940E}" type="datetime1">
              <a:rPr lang="en-US" smtClean="0"/>
              <a:t>9/10/2020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err="1"/>
              <a:t>Lec</a:t>
            </a:r>
            <a:r>
              <a:rPr lang="en-US" dirty="0"/>
              <a:t> Jakaria, CSE, MIST</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7"/>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1" y="2057400"/>
            <a:ext cx="3479803" cy="736282"/>
          </a:xfrm>
        </p:spPr>
        <p:txBody>
          <a:bodyPr lIns="91440" rIns="91440" anchor="ctr">
            <a:normAutofit/>
          </a:bodyPr>
          <a:lstStyle>
            <a:lvl1pPr marL="0" indent="0">
              <a:buNone/>
              <a:defRPr sz="1500" b="0" cap="all" baseline="0">
                <a:solidFill>
                  <a:schemeClr val="tx1"/>
                </a:solidFill>
              </a:defRPr>
            </a:lvl1pPr>
            <a:lvl2pPr marL="342892" indent="0">
              <a:buNone/>
              <a:defRPr sz="1500" b="1"/>
            </a:lvl2pPr>
            <a:lvl3pPr marL="685784" indent="0">
              <a:buNone/>
              <a:defRPr sz="1350" b="1"/>
            </a:lvl3pPr>
            <a:lvl4pPr marL="1028675"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1" y="2958278"/>
            <a:ext cx="3479803"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6958" y="2057400"/>
            <a:ext cx="3479803" cy="736282"/>
          </a:xfrm>
        </p:spPr>
        <p:txBody>
          <a:bodyPr lIns="91440" rIns="91440" anchor="ctr">
            <a:normAutofit/>
          </a:bodyPr>
          <a:lstStyle>
            <a:lvl1pPr marL="0" indent="0">
              <a:buNone/>
              <a:defRPr sz="1500" b="0" cap="all" baseline="0">
                <a:solidFill>
                  <a:schemeClr val="tx1"/>
                </a:solidFill>
              </a:defRPr>
            </a:lvl1pPr>
            <a:lvl2pPr marL="342892" indent="0">
              <a:buNone/>
              <a:defRPr sz="1500" b="1"/>
            </a:lvl2pPr>
            <a:lvl3pPr marL="685784" indent="0">
              <a:buNone/>
              <a:defRPr sz="1350" b="1"/>
            </a:lvl3pPr>
            <a:lvl4pPr marL="1028675"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6958" y="2958277"/>
            <a:ext cx="3479803"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55D524AC-C7AC-4A42-8FA6-2F0FF3E9C445}" type="datetime1">
              <a:rPr lang="en-US" smtClean="0"/>
              <a:t>9/10/2020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err="1"/>
              <a:t>Lec</a:t>
            </a:r>
            <a:r>
              <a:rPr lang="en-US" dirty="0"/>
              <a:t> Jakaria, CSE, MIST</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7F801A5-CC52-4637-BB83-B72D1D32F42E}" type="datetime1">
              <a:rPr lang="en-US" smtClean="0"/>
              <a:t>9/10/2020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err="1"/>
              <a:t>Lec</a:t>
            </a:r>
            <a:r>
              <a:rPr lang="en-US" dirty="0"/>
              <a:t> Jakaria, CSE, MIST</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2384"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358B570-A882-4DEC-A4AB-6D649108C128}" type="datetime1">
              <a:rPr lang="en-US" smtClean="0"/>
              <a:t>9/10/2020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err="1"/>
              <a:t>Lec</a:t>
            </a:r>
            <a:r>
              <a:rPr lang="en-US" dirty="0"/>
              <a:t> Jakaria, CSE, MIST</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3" y="0"/>
            <a:ext cx="349072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2603" y="786387"/>
            <a:ext cx="2638175" cy="2093975"/>
          </a:xfrm>
        </p:spPr>
        <p:txBody>
          <a:bodyPr anchor="b">
            <a:normAutofit/>
          </a:bodyPr>
          <a:lstStyle>
            <a:lvl1pPr>
              <a:lnSpc>
                <a:spcPct val="90000"/>
              </a:lnSpc>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094238" y="812803"/>
            <a:ext cx="4446259"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82602" y="3043054"/>
            <a:ext cx="2638175" cy="3064505"/>
          </a:xfrm>
        </p:spPr>
        <p:txBody>
          <a:bodyPr lIns="91440" rIns="91440">
            <a:normAutofit/>
          </a:bodyPr>
          <a:lstStyle>
            <a:lvl1pPr marL="0" indent="0">
              <a:buNone/>
              <a:defRPr sz="1350">
                <a:solidFill>
                  <a:srgbClr val="FFFFFF"/>
                </a:solidFill>
              </a:defRPr>
            </a:lvl1pPr>
            <a:lvl2pPr marL="342892" indent="0">
              <a:buNone/>
              <a:defRPr sz="900"/>
            </a:lvl2pPr>
            <a:lvl3pPr marL="685784" indent="0">
              <a:buNone/>
              <a:defRPr sz="750"/>
            </a:lvl3pPr>
            <a:lvl4pPr marL="1028675"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a:xfrm>
            <a:off x="482599" y="6446524"/>
            <a:ext cx="2638176" cy="365125"/>
          </a:xfrm>
        </p:spPr>
        <p:txBody>
          <a:bodyPr/>
          <a:lstStyle>
            <a:lvl1pPr algn="l">
              <a:defRPr/>
            </a:lvl1pPr>
          </a:lstStyle>
          <a:p>
            <a:fld id="{39AEC57D-47CD-4EAB-BE3F-21624F3C6028}" type="datetime1">
              <a:rPr lang="en-US" smtClean="0"/>
              <a:t>9/10/2020</a:t>
            </a:fld>
            <a:endParaRPr lang="en-US" dirty="0"/>
          </a:p>
        </p:txBody>
      </p:sp>
      <p:sp>
        <p:nvSpPr>
          <p:cNvPr id="6" name="Footer Placeholder 5"/>
          <p:cNvSpPr>
            <a:spLocks noGrp="1"/>
          </p:cNvSpPr>
          <p:nvPr>
            <p:ph type="ftr" sz="quarter" idx="11"/>
          </p:nvPr>
        </p:nvSpPr>
        <p:spPr>
          <a:xfrm>
            <a:off x="4094237" y="6446524"/>
            <a:ext cx="4000515" cy="365125"/>
          </a:xfrm>
        </p:spPr>
        <p:txBody>
          <a:bodyPr/>
          <a:lstStyle>
            <a:lvl1pPr algn="l">
              <a:defRPr>
                <a:solidFill>
                  <a:schemeClr val="tx2"/>
                </a:solidFill>
              </a:defRPr>
            </a:lvl1pPr>
          </a:lstStyle>
          <a:p>
            <a:r>
              <a:rPr lang="en-US" dirty="0" err="1"/>
              <a:t>Lec</a:t>
            </a:r>
            <a:r>
              <a:rPr lang="en-US" dirty="0"/>
              <a:t> Jakaria, CSE, MIST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2" y="4578351"/>
            <a:ext cx="9141619"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3" y="1"/>
            <a:ext cx="9143989" cy="4578350"/>
          </a:xfrm>
          <a:solidFill>
            <a:schemeClr val="bg1">
              <a:lumMod val="85000"/>
            </a:schemeClr>
          </a:solidFill>
        </p:spPr>
        <p:txBody>
          <a:bodyPr lIns="457200" tIns="457200" anchor="t"/>
          <a:lstStyle>
            <a:lvl1pPr marL="0" indent="0">
              <a:buNone/>
              <a:defRPr sz="2400"/>
            </a:lvl1pPr>
            <a:lvl2pPr marL="342892" indent="0">
              <a:buNone/>
              <a:defRPr sz="2100"/>
            </a:lvl2pPr>
            <a:lvl3pPr marL="685784" indent="0">
              <a:buNone/>
              <a:defRPr sz="1800"/>
            </a:lvl3pPr>
            <a:lvl4pPr marL="1028675"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2" indent="0">
              <a:buNone/>
              <a:defRPr sz="1500"/>
            </a:lvl9pPr>
          </a:lstStyle>
          <a:p>
            <a:r>
              <a:rPr lang="en-US"/>
              <a:t>Click icon to add picture</a:t>
            </a:r>
            <a:endParaRPr lang="en-US" dirty="0"/>
          </a:p>
        </p:txBody>
      </p:sp>
      <p:sp>
        <p:nvSpPr>
          <p:cNvPr id="2" name="Title 1"/>
          <p:cNvSpPr>
            <a:spLocks noGrp="1"/>
          </p:cNvSpPr>
          <p:nvPr>
            <p:ph type="title"/>
          </p:nvPr>
        </p:nvSpPr>
        <p:spPr>
          <a:xfrm>
            <a:off x="822961" y="4799362"/>
            <a:ext cx="7585235" cy="743682"/>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22959" y="5715000"/>
            <a:ext cx="7584948" cy="609600"/>
          </a:xfrm>
        </p:spPr>
        <p:txBody>
          <a:bodyPr lIns="91440" tIns="0" rIns="91440" bIns="0">
            <a:normAutofit/>
          </a:bodyPr>
          <a:lstStyle>
            <a:lvl1pPr marL="0" indent="0">
              <a:spcBef>
                <a:spcPts val="0"/>
              </a:spcBef>
              <a:spcAft>
                <a:spcPts val="450"/>
              </a:spcAft>
              <a:buNone/>
              <a:defRPr sz="1350">
                <a:solidFill>
                  <a:srgbClr val="FFFFFF"/>
                </a:solidFill>
              </a:defRPr>
            </a:lvl1pPr>
            <a:lvl2pPr marL="342892" indent="0">
              <a:buNone/>
              <a:defRPr sz="900"/>
            </a:lvl2pPr>
            <a:lvl3pPr marL="685784" indent="0">
              <a:buNone/>
              <a:defRPr sz="750"/>
            </a:lvl3pPr>
            <a:lvl4pPr marL="1028675"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0298717-0AE5-4A1A-9E1B-6E14BDD58104}" type="datetime1">
              <a:rPr lang="en-US" smtClean="0"/>
              <a:t>9/10/2020</a:t>
            </a:fld>
            <a:endParaRPr lang="en-US" dirty="0"/>
          </a:p>
        </p:txBody>
      </p:sp>
      <p:sp>
        <p:nvSpPr>
          <p:cNvPr id="6" name="Footer Placeholder 5"/>
          <p:cNvSpPr>
            <a:spLocks noGrp="1"/>
          </p:cNvSpPr>
          <p:nvPr>
            <p:ph type="ftr" sz="quarter" idx="11"/>
          </p:nvPr>
        </p:nvSpPr>
        <p:spPr>
          <a:xfrm>
            <a:off x="822962" y="6446842"/>
            <a:ext cx="5113697" cy="365125"/>
          </a:xfrm>
        </p:spPr>
        <p:txBody>
          <a:bodyPr/>
          <a:lstStyle/>
          <a:p>
            <a:pPr algn="l"/>
            <a:r>
              <a:rPr lang="en-US" dirty="0" err="1"/>
              <a:t>Lec</a:t>
            </a:r>
            <a:r>
              <a:rPr lang="en-US" dirty="0"/>
              <a:t> Jakaria, CSE, MIST</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2384"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7"/>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2108204"/>
            <a:ext cx="75438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63820" y="6446842"/>
            <a:ext cx="1938639" cy="365125"/>
          </a:xfrm>
          <a:prstGeom prst="rect">
            <a:avLst/>
          </a:prstGeom>
        </p:spPr>
        <p:txBody>
          <a:bodyPr vert="horz" lIns="91440" tIns="45720" rIns="91440" bIns="45720" rtlCol="0" anchor="ctr"/>
          <a:lstStyle>
            <a:lvl1pPr algn="r">
              <a:defRPr sz="600">
                <a:solidFill>
                  <a:srgbClr val="FFFFFF"/>
                </a:solidFill>
              </a:defRPr>
            </a:lvl1pPr>
          </a:lstStyle>
          <a:p>
            <a:fld id="{A07FE12D-3754-4C35-92A7-D9E270A548F8}" type="datetime1">
              <a:rPr lang="en-US" smtClean="0"/>
              <a:t>9/10/2020</a:t>
            </a:fld>
            <a:endParaRPr lang="en-US" dirty="0"/>
          </a:p>
        </p:txBody>
      </p:sp>
      <p:sp>
        <p:nvSpPr>
          <p:cNvPr id="5" name="Footer Placeholder 4"/>
          <p:cNvSpPr>
            <a:spLocks noGrp="1"/>
          </p:cNvSpPr>
          <p:nvPr>
            <p:ph type="ftr" sz="quarter" idx="3"/>
          </p:nvPr>
        </p:nvSpPr>
        <p:spPr>
          <a:xfrm>
            <a:off x="822962" y="6446842"/>
            <a:ext cx="5113697" cy="365125"/>
          </a:xfrm>
          <a:prstGeom prst="rect">
            <a:avLst/>
          </a:prstGeom>
        </p:spPr>
        <p:txBody>
          <a:bodyPr vert="horz" lIns="91440" tIns="45720" rIns="91440" bIns="45720" rtlCol="0" anchor="ctr"/>
          <a:lstStyle>
            <a:lvl1pPr algn="l">
              <a:defRPr sz="600" cap="all" baseline="0">
                <a:solidFill>
                  <a:srgbClr val="FFFFFF"/>
                </a:solidFill>
              </a:defRPr>
            </a:lvl1pPr>
          </a:lstStyle>
          <a:p>
            <a:r>
              <a:rPr lang="en-US" dirty="0" err="1"/>
              <a:t>Lec</a:t>
            </a:r>
            <a:r>
              <a:rPr lang="en-US" dirty="0"/>
              <a:t> Jakaria, CSE, MIST</a:t>
            </a:r>
          </a:p>
        </p:txBody>
      </p:sp>
      <p:sp>
        <p:nvSpPr>
          <p:cNvPr id="6" name="Slide Number Placeholder 5"/>
          <p:cNvSpPr>
            <a:spLocks noGrp="1"/>
          </p:cNvSpPr>
          <p:nvPr>
            <p:ph type="sldNum" sz="quarter" idx="4"/>
          </p:nvPr>
        </p:nvSpPr>
        <p:spPr>
          <a:xfrm>
            <a:off x="8245188" y="6446842"/>
            <a:ext cx="585008" cy="365125"/>
          </a:xfrm>
          <a:prstGeom prst="rect">
            <a:avLst/>
          </a:prstGeom>
        </p:spPr>
        <p:txBody>
          <a:bodyPr vert="horz" lIns="91440" tIns="45720" rIns="91440" bIns="45720" rtlCol="0" anchor="ctr"/>
          <a:lstStyle>
            <a:lvl1pPr algn="l">
              <a:defRPr sz="6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895150" y="1897380"/>
            <a:ext cx="74752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p:titleStyle>
    <p:body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784" rtl="0" eaLnBrk="1" latinLnBrk="0" hangingPunct="1">
        <a:defRPr sz="1350" kern="1200">
          <a:solidFill>
            <a:schemeClr val="tx1"/>
          </a:solidFill>
          <a:latin typeface="+mn-lt"/>
          <a:ea typeface="+mn-ea"/>
          <a:cs typeface="+mn-cs"/>
        </a:defRPr>
      </a:lvl1pPr>
      <a:lvl2pPr marL="342892" algn="l" defTabSz="685784" rtl="0" eaLnBrk="1" latinLnBrk="0" hangingPunct="1">
        <a:defRPr sz="1350" kern="1200">
          <a:solidFill>
            <a:schemeClr val="tx1"/>
          </a:solidFill>
          <a:latin typeface="+mn-lt"/>
          <a:ea typeface="+mn-ea"/>
          <a:cs typeface="+mn-cs"/>
        </a:defRPr>
      </a:lvl2pPr>
      <a:lvl3pPr marL="685784" algn="l" defTabSz="685784" rtl="0" eaLnBrk="1" latinLnBrk="0" hangingPunct="1">
        <a:defRPr sz="1350" kern="1200">
          <a:solidFill>
            <a:schemeClr val="tx1"/>
          </a:solidFill>
          <a:latin typeface="+mn-lt"/>
          <a:ea typeface="+mn-ea"/>
          <a:cs typeface="+mn-cs"/>
        </a:defRPr>
      </a:lvl3pPr>
      <a:lvl4pPr marL="1028675" algn="l" defTabSz="685784" rtl="0" eaLnBrk="1" latinLnBrk="0" hangingPunct="1">
        <a:defRPr sz="1350" kern="1200">
          <a:solidFill>
            <a:schemeClr val="tx1"/>
          </a:solidFill>
          <a:latin typeface="+mn-lt"/>
          <a:ea typeface="+mn-ea"/>
          <a:cs typeface="+mn-cs"/>
        </a:defRPr>
      </a:lvl4pPr>
      <a:lvl5pPr marL="1371566" algn="l" defTabSz="685784" rtl="0" eaLnBrk="1" latinLnBrk="0" hangingPunct="1">
        <a:defRPr sz="1350" kern="1200">
          <a:solidFill>
            <a:schemeClr val="tx1"/>
          </a:solidFill>
          <a:latin typeface="+mn-lt"/>
          <a:ea typeface="+mn-ea"/>
          <a:cs typeface="+mn-cs"/>
        </a:defRPr>
      </a:lvl5pPr>
      <a:lvl6pPr marL="1714457" algn="l" defTabSz="685784" rtl="0" eaLnBrk="1" latinLnBrk="0" hangingPunct="1">
        <a:defRPr sz="1350" kern="1200">
          <a:solidFill>
            <a:schemeClr val="tx1"/>
          </a:solidFill>
          <a:latin typeface="+mn-lt"/>
          <a:ea typeface="+mn-ea"/>
          <a:cs typeface="+mn-cs"/>
        </a:defRPr>
      </a:lvl6pPr>
      <a:lvl7pPr marL="2057349" algn="l" defTabSz="685784" rtl="0" eaLnBrk="1" latinLnBrk="0" hangingPunct="1">
        <a:defRPr sz="1350" kern="1200">
          <a:solidFill>
            <a:schemeClr val="tx1"/>
          </a:solidFill>
          <a:latin typeface="+mn-lt"/>
          <a:ea typeface="+mn-ea"/>
          <a:cs typeface="+mn-cs"/>
        </a:defRPr>
      </a:lvl7pPr>
      <a:lvl8pPr marL="2400240" algn="l" defTabSz="685784" rtl="0" eaLnBrk="1" latinLnBrk="0" hangingPunct="1">
        <a:defRPr sz="1350" kern="1200">
          <a:solidFill>
            <a:schemeClr val="tx1"/>
          </a:solidFill>
          <a:latin typeface="+mn-lt"/>
          <a:ea typeface="+mn-ea"/>
          <a:cs typeface="+mn-cs"/>
        </a:defRPr>
      </a:lvl8pPr>
      <a:lvl9pPr marL="2743132" algn="l" defTabSz="685784"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16.pn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857254"/>
            <a:ext cx="9144001"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3657600" y="1354332"/>
            <a:ext cx="5379868" cy="2764511"/>
          </a:xfrm>
        </p:spPr>
        <p:txBody>
          <a:bodyPr>
            <a:normAutofit/>
          </a:bodyPr>
          <a:lstStyle/>
          <a:p>
            <a:r>
              <a:rPr lang="en-US" sz="3600" dirty="0"/>
              <a:t>CSE-217: Theory of     Computation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3833353" y="4365742"/>
            <a:ext cx="4702010" cy="1275509"/>
          </a:xfrm>
        </p:spPr>
        <p:txBody>
          <a:bodyPr>
            <a:normAutofit/>
          </a:bodyPr>
          <a:lstStyle/>
          <a:p>
            <a:pPr>
              <a:spcBef>
                <a:spcPts val="600"/>
              </a:spcBef>
              <a:spcAft>
                <a:spcPts val="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Md. Jakaria</a:t>
            </a:r>
          </a:p>
          <a:p>
            <a:pPr>
              <a:spcBef>
                <a:spcPts val="600"/>
              </a:spcBef>
              <a:spcAft>
                <a:spcPts val="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Lecturer</a:t>
            </a:r>
          </a:p>
          <a:p>
            <a:pPr>
              <a:spcBef>
                <a:spcPts val="600"/>
              </a:spcBef>
              <a:spcAft>
                <a:spcPts val="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Dept. of CSE, MIST</a:t>
            </a: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3492642" cy="6356393"/>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0818" y="4231444"/>
            <a:ext cx="4227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39126"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sz="2800" dirty="0"/>
              <a:t>Example - 1</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39126" y="1136343"/>
            <a:ext cx="7735114" cy="51247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endParaRPr lang="it-IT" sz="2000" b="1" dirty="0">
              <a:solidFill>
                <a:srgbClr val="242021"/>
              </a:solidFill>
              <a:latin typeface="TimesLTStd-Roman"/>
            </a:endParaRPr>
          </a:p>
          <a:p>
            <a:pPr marL="457200" indent="-457200">
              <a:buFont typeface="+mj-lt"/>
              <a:buAutoNum type="arabicPeriod" startAt="2"/>
            </a:pPr>
            <a:endParaRPr lang="en-US" sz="2000" b="1" dirty="0">
              <a:solidFill>
                <a:srgbClr val="242021"/>
              </a:solidFill>
              <a:latin typeface="TimesLTStd-Roman"/>
            </a:endParaRPr>
          </a:p>
        </p:txBody>
      </p:sp>
      <p:sp>
        <p:nvSpPr>
          <p:cNvPr id="96" name="Slide Number Placeholder 5">
            <a:extLst>
              <a:ext uri="{FF2B5EF4-FFF2-40B4-BE49-F238E27FC236}">
                <a16:creationId xmlns:a16="http://schemas.microsoft.com/office/drawing/2014/main" id="{FAD9AC12-E465-46ED-9F7D-36108CC8362F}"/>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10</a:t>
            </a:fld>
            <a:endParaRPr lang="en-US" sz="1100" dirty="0">
              <a:latin typeface="Times New Roman" panose="02020603050405020304" pitchFamily="18" charset="0"/>
              <a:cs typeface="Times New Roman" panose="02020603050405020304" pitchFamily="18" charset="0"/>
            </a:endParaRPr>
          </a:p>
        </p:txBody>
      </p:sp>
      <p:sp>
        <p:nvSpPr>
          <p:cNvPr id="110" name="Footer Placeholder 3">
            <a:extLst>
              <a:ext uri="{FF2B5EF4-FFF2-40B4-BE49-F238E27FC236}">
                <a16:creationId xmlns:a16="http://schemas.microsoft.com/office/drawing/2014/main" id="{A64C29F2-72B0-496F-8B08-EB31F7600604}"/>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125" name="Footer Placeholder 3">
            <a:extLst>
              <a:ext uri="{FF2B5EF4-FFF2-40B4-BE49-F238E27FC236}">
                <a16:creationId xmlns:a16="http://schemas.microsoft.com/office/drawing/2014/main" id="{2C004967-3820-4BE4-A1D3-257700CFC01B}"/>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
        <p:nvSpPr>
          <p:cNvPr id="4" name="TextBox 3">
            <a:extLst>
              <a:ext uri="{FF2B5EF4-FFF2-40B4-BE49-F238E27FC236}">
                <a16:creationId xmlns:a16="http://schemas.microsoft.com/office/drawing/2014/main" id="{1F17257D-172B-4C65-9629-F530118C00B2}"/>
              </a:ext>
            </a:extLst>
          </p:cNvPr>
          <p:cNvSpPr txBox="1"/>
          <p:nvPr/>
        </p:nvSpPr>
        <p:spPr>
          <a:xfrm>
            <a:off x="831036" y="917476"/>
            <a:ext cx="7551890" cy="400110"/>
          </a:xfrm>
          <a:prstGeom prst="rect">
            <a:avLst/>
          </a:prstGeom>
          <a:noFill/>
        </p:spPr>
        <p:txBody>
          <a:bodyPr wrap="square" rtlCol="0">
            <a:spAutoFit/>
          </a:bodyPr>
          <a:lstStyle/>
          <a:p>
            <a:r>
              <a:rPr lang="en-US" sz="2000" dirty="0">
                <a:solidFill>
                  <a:srgbClr val="242021"/>
                </a:solidFill>
                <a:latin typeface="TimesLTStd-Roman"/>
              </a:rPr>
              <a:t>Converting a two-state DFA to an equivalent regular expression.</a:t>
            </a:r>
          </a:p>
        </p:txBody>
      </p:sp>
      <p:pic>
        <p:nvPicPr>
          <p:cNvPr id="7" name="Picture 6">
            <a:extLst>
              <a:ext uri="{FF2B5EF4-FFF2-40B4-BE49-F238E27FC236}">
                <a16:creationId xmlns:a16="http://schemas.microsoft.com/office/drawing/2014/main" id="{AD9AD5BC-D64A-4CCE-960F-8C59D52421D9}"/>
              </a:ext>
            </a:extLst>
          </p:cNvPr>
          <p:cNvPicPr>
            <a:picLocks noChangeAspect="1"/>
          </p:cNvPicPr>
          <p:nvPr/>
        </p:nvPicPr>
        <p:blipFill>
          <a:blip r:embed="rId2"/>
          <a:stretch>
            <a:fillRect/>
          </a:stretch>
        </p:blipFill>
        <p:spPr>
          <a:xfrm>
            <a:off x="1810665" y="1284802"/>
            <a:ext cx="1501775" cy="2597411"/>
          </a:xfrm>
          <a:prstGeom prst="rect">
            <a:avLst/>
          </a:prstGeom>
        </p:spPr>
      </p:pic>
      <p:pic>
        <p:nvPicPr>
          <p:cNvPr id="9" name="Picture 8">
            <a:extLst>
              <a:ext uri="{FF2B5EF4-FFF2-40B4-BE49-F238E27FC236}">
                <a16:creationId xmlns:a16="http://schemas.microsoft.com/office/drawing/2014/main" id="{8EE58A21-445C-498B-A55E-D0F9CCCA04F8}"/>
              </a:ext>
            </a:extLst>
          </p:cNvPr>
          <p:cNvPicPr>
            <a:picLocks noChangeAspect="1"/>
          </p:cNvPicPr>
          <p:nvPr/>
        </p:nvPicPr>
        <p:blipFill>
          <a:blip r:embed="rId3"/>
          <a:stretch>
            <a:fillRect/>
          </a:stretch>
        </p:blipFill>
        <p:spPr>
          <a:xfrm>
            <a:off x="4458570" y="1248108"/>
            <a:ext cx="2437530" cy="2634105"/>
          </a:xfrm>
          <a:prstGeom prst="rect">
            <a:avLst/>
          </a:prstGeom>
        </p:spPr>
      </p:pic>
      <p:pic>
        <p:nvPicPr>
          <p:cNvPr id="11" name="Picture 10">
            <a:extLst>
              <a:ext uri="{FF2B5EF4-FFF2-40B4-BE49-F238E27FC236}">
                <a16:creationId xmlns:a16="http://schemas.microsoft.com/office/drawing/2014/main" id="{B1A6E435-95F9-4078-A5F6-6F04D9C8CB58}"/>
              </a:ext>
            </a:extLst>
          </p:cNvPr>
          <p:cNvPicPr>
            <a:picLocks noChangeAspect="1"/>
          </p:cNvPicPr>
          <p:nvPr/>
        </p:nvPicPr>
        <p:blipFill>
          <a:blip r:embed="rId4"/>
          <a:stretch>
            <a:fillRect/>
          </a:stretch>
        </p:blipFill>
        <p:spPr>
          <a:xfrm>
            <a:off x="4706683" y="3943447"/>
            <a:ext cx="2216150" cy="2408276"/>
          </a:xfrm>
          <a:prstGeom prst="rect">
            <a:avLst/>
          </a:prstGeom>
        </p:spPr>
      </p:pic>
      <p:pic>
        <p:nvPicPr>
          <p:cNvPr id="13" name="Picture 12">
            <a:extLst>
              <a:ext uri="{FF2B5EF4-FFF2-40B4-BE49-F238E27FC236}">
                <a16:creationId xmlns:a16="http://schemas.microsoft.com/office/drawing/2014/main" id="{33448CE4-FA42-42B8-BE86-C6D8A3DA7826}"/>
              </a:ext>
            </a:extLst>
          </p:cNvPr>
          <p:cNvPicPr>
            <a:picLocks noChangeAspect="1"/>
          </p:cNvPicPr>
          <p:nvPr/>
        </p:nvPicPr>
        <p:blipFill>
          <a:blip r:embed="rId5"/>
          <a:stretch>
            <a:fillRect/>
          </a:stretch>
        </p:blipFill>
        <p:spPr>
          <a:xfrm>
            <a:off x="1719348" y="3882213"/>
            <a:ext cx="1599113" cy="2295297"/>
          </a:xfrm>
          <a:prstGeom prst="rect">
            <a:avLst/>
          </a:prstGeom>
        </p:spPr>
      </p:pic>
    </p:spTree>
    <p:extLst>
      <p:ext uri="{BB962C8B-B14F-4D97-AF65-F5344CB8AC3E}">
        <p14:creationId xmlns:p14="http://schemas.microsoft.com/office/powerpoint/2010/main" val="288678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39126"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sz="2800" dirty="0"/>
              <a:t>Example - 2</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39126" y="1136343"/>
            <a:ext cx="7735114" cy="51247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endParaRPr lang="it-IT" sz="2000" b="1" dirty="0">
              <a:solidFill>
                <a:srgbClr val="242021"/>
              </a:solidFill>
              <a:latin typeface="TimesLTStd-Roman"/>
            </a:endParaRPr>
          </a:p>
          <a:p>
            <a:pPr marL="457200" indent="-457200">
              <a:buFont typeface="+mj-lt"/>
              <a:buAutoNum type="arabicPeriod" startAt="2"/>
            </a:pPr>
            <a:endParaRPr lang="en-US" sz="2000" b="1" dirty="0">
              <a:solidFill>
                <a:srgbClr val="242021"/>
              </a:solidFill>
              <a:latin typeface="TimesLTStd-Roman"/>
            </a:endParaRPr>
          </a:p>
        </p:txBody>
      </p:sp>
      <p:sp>
        <p:nvSpPr>
          <p:cNvPr id="96" name="Slide Number Placeholder 5">
            <a:extLst>
              <a:ext uri="{FF2B5EF4-FFF2-40B4-BE49-F238E27FC236}">
                <a16:creationId xmlns:a16="http://schemas.microsoft.com/office/drawing/2014/main" id="{FAD9AC12-E465-46ED-9F7D-36108CC8362F}"/>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11</a:t>
            </a:fld>
            <a:endParaRPr lang="en-US" sz="1100" dirty="0">
              <a:latin typeface="Times New Roman" panose="02020603050405020304" pitchFamily="18" charset="0"/>
              <a:cs typeface="Times New Roman" panose="02020603050405020304" pitchFamily="18" charset="0"/>
            </a:endParaRPr>
          </a:p>
        </p:txBody>
      </p:sp>
      <p:sp>
        <p:nvSpPr>
          <p:cNvPr id="110" name="Footer Placeholder 3">
            <a:extLst>
              <a:ext uri="{FF2B5EF4-FFF2-40B4-BE49-F238E27FC236}">
                <a16:creationId xmlns:a16="http://schemas.microsoft.com/office/drawing/2014/main" id="{A64C29F2-72B0-496F-8B08-EB31F7600604}"/>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125" name="Footer Placeholder 3">
            <a:extLst>
              <a:ext uri="{FF2B5EF4-FFF2-40B4-BE49-F238E27FC236}">
                <a16:creationId xmlns:a16="http://schemas.microsoft.com/office/drawing/2014/main" id="{2C004967-3820-4BE4-A1D3-257700CFC01B}"/>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
        <p:nvSpPr>
          <p:cNvPr id="4" name="TextBox 3">
            <a:extLst>
              <a:ext uri="{FF2B5EF4-FFF2-40B4-BE49-F238E27FC236}">
                <a16:creationId xmlns:a16="http://schemas.microsoft.com/office/drawing/2014/main" id="{1F17257D-172B-4C65-9629-F530118C00B2}"/>
              </a:ext>
            </a:extLst>
          </p:cNvPr>
          <p:cNvSpPr txBox="1"/>
          <p:nvPr/>
        </p:nvSpPr>
        <p:spPr>
          <a:xfrm>
            <a:off x="831036" y="917476"/>
            <a:ext cx="7551890" cy="400110"/>
          </a:xfrm>
          <a:prstGeom prst="rect">
            <a:avLst/>
          </a:prstGeom>
          <a:noFill/>
        </p:spPr>
        <p:txBody>
          <a:bodyPr wrap="square" rtlCol="0">
            <a:spAutoFit/>
          </a:bodyPr>
          <a:lstStyle/>
          <a:p>
            <a:r>
              <a:rPr lang="en-US" sz="2000" dirty="0">
                <a:solidFill>
                  <a:srgbClr val="242021"/>
                </a:solidFill>
                <a:latin typeface="TimesLTStd-Roman"/>
              </a:rPr>
              <a:t>Converting a three-state DFA to an equivalent regular expression.</a:t>
            </a:r>
          </a:p>
        </p:txBody>
      </p:sp>
      <p:pic>
        <p:nvPicPr>
          <p:cNvPr id="6" name="Picture 5">
            <a:extLst>
              <a:ext uri="{FF2B5EF4-FFF2-40B4-BE49-F238E27FC236}">
                <a16:creationId xmlns:a16="http://schemas.microsoft.com/office/drawing/2014/main" id="{3C77A561-97B6-4467-8EED-B0EC186920DE}"/>
              </a:ext>
            </a:extLst>
          </p:cNvPr>
          <p:cNvPicPr>
            <a:picLocks noChangeAspect="1"/>
          </p:cNvPicPr>
          <p:nvPr/>
        </p:nvPicPr>
        <p:blipFill>
          <a:blip r:embed="rId2"/>
          <a:stretch>
            <a:fillRect/>
          </a:stretch>
        </p:blipFill>
        <p:spPr>
          <a:xfrm>
            <a:off x="831036" y="1801018"/>
            <a:ext cx="2722808" cy="3609665"/>
          </a:xfrm>
          <a:prstGeom prst="rect">
            <a:avLst/>
          </a:prstGeom>
        </p:spPr>
      </p:pic>
      <p:pic>
        <p:nvPicPr>
          <p:cNvPr id="10" name="Picture 9">
            <a:extLst>
              <a:ext uri="{FF2B5EF4-FFF2-40B4-BE49-F238E27FC236}">
                <a16:creationId xmlns:a16="http://schemas.microsoft.com/office/drawing/2014/main" id="{C0D7FAAA-B0E9-46FF-AF81-A04BB15D140A}"/>
              </a:ext>
            </a:extLst>
          </p:cNvPr>
          <p:cNvPicPr>
            <a:picLocks noChangeAspect="1"/>
          </p:cNvPicPr>
          <p:nvPr/>
        </p:nvPicPr>
        <p:blipFill>
          <a:blip r:embed="rId3"/>
          <a:stretch>
            <a:fillRect/>
          </a:stretch>
        </p:blipFill>
        <p:spPr>
          <a:xfrm>
            <a:off x="3595977" y="2065867"/>
            <a:ext cx="4986353" cy="3265710"/>
          </a:xfrm>
          <a:prstGeom prst="rect">
            <a:avLst/>
          </a:prstGeom>
        </p:spPr>
      </p:pic>
    </p:spTree>
    <p:extLst>
      <p:ext uri="{BB962C8B-B14F-4D97-AF65-F5344CB8AC3E}">
        <p14:creationId xmlns:p14="http://schemas.microsoft.com/office/powerpoint/2010/main" val="21331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39126"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sz="2800" dirty="0"/>
              <a:t>Example - 2</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39126" y="1136343"/>
            <a:ext cx="7735114" cy="51247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endParaRPr lang="it-IT" sz="2000" b="1" dirty="0">
              <a:solidFill>
                <a:srgbClr val="242021"/>
              </a:solidFill>
              <a:latin typeface="TimesLTStd-Roman"/>
            </a:endParaRPr>
          </a:p>
          <a:p>
            <a:pPr marL="457200" indent="-457200">
              <a:buFont typeface="+mj-lt"/>
              <a:buAutoNum type="arabicPeriod" startAt="2"/>
            </a:pPr>
            <a:endParaRPr lang="en-US" sz="2000" b="1" dirty="0">
              <a:solidFill>
                <a:srgbClr val="242021"/>
              </a:solidFill>
              <a:latin typeface="TimesLTStd-Roman"/>
            </a:endParaRPr>
          </a:p>
        </p:txBody>
      </p:sp>
      <p:sp>
        <p:nvSpPr>
          <p:cNvPr id="96" name="Slide Number Placeholder 5">
            <a:extLst>
              <a:ext uri="{FF2B5EF4-FFF2-40B4-BE49-F238E27FC236}">
                <a16:creationId xmlns:a16="http://schemas.microsoft.com/office/drawing/2014/main" id="{FAD9AC12-E465-46ED-9F7D-36108CC8362F}"/>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12</a:t>
            </a:fld>
            <a:endParaRPr lang="en-US" sz="1100" dirty="0">
              <a:latin typeface="Times New Roman" panose="02020603050405020304" pitchFamily="18" charset="0"/>
              <a:cs typeface="Times New Roman" panose="02020603050405020304" pitchFamily="18" charset="0"/>
            </a:endParaRPr>
          </a:p>
        </p:txBody>
      </p:sp>
      <p:sp>
        <p:nvSpPr>
          <p:cNvPr id="110" name="Footer Placeholder 3">
            <a:extLst>
              <a:ext uri="{FF2B5EF4-FFF2-40B4-BE49-F238E27FC236}">
                <a16:creationId xmlns:a16="http://schemas.microsoft.com/office/drawing/2014/main" id="{A64C29F2-72B0-496F-8B08-EB31F7600604}"/>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125" name="Footer Placeholder 3">
            <a:extLst>
              <a:ext uri="{FF2B5EF4-FFF2-40B4-BE49-F238E27FC236}">
                <a16:creationId xmlns:a16="http://schemas.microsoft.com/office/drawing/2014/main" id="{2C004967-3820-4BE4-A1D3-257700CFC01B}"/>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
        <p:nvSpPr>
          <p:cNvPr id="4" name="TextBox 3">
            <a:extLst>
              <a:ext uri="{FF2B5EF4-FFF2-40B4-BE49-F238E27FC236}">
                <a16:creationId xmlns:a16="http://schemas.microsoft.com/office/drawing/2014/main" id="{1F17257D-172B-4C65-9629-F530118C00B2}"/>
              </a:ext>
            </a:extLst>
          </p:cNvPr>
          <p:cNvSpPr txBox="1"/>
          <p:nvPr/>
        </p:nvSpPr>
        <p:spPr>
          <a:xfrm>
            <a:off x="831036" y="917476"/>
            <a:ext cx="7551890" cy="400110"/>
          </a:xfrm>
          <a:prstGeom prst="rect">
            <a:avLst/>
          </a:prstGeom>
          <a:noFill/>
        </p:spPr>
        <p:txBody>
          <a:bodyPr wrap="square" rtlCol="0">
            <a:spAutoFit/>
          </a:bodyPr>
          <a:lstStyle/>
          <a:p>
            <a:r>
              <a:rPr lang="en-US" sz="2000" dirty="0">
                <a:solidFill>
                  <a:srgbClr val="242021"/>
                </a:solidFill>
                <a:latin typeface="TimesLTStd-Roman"/>
              </a:rPr>
              <a:t>Converting a three-state DFA to an equivalent regular expression.</a:t>
            </a:r>
          </a:p>
        </p:txBody>
      </p:sp>
      <p:pic>
        <p:nvPicPr>
          <p:cNvPr id="10" name="Picture 9">
            <a:extLst>
              <a:ext uri="{FF2B5EF4-FFF2-40B4-BE49-F238E27FC236}">
                <a16:creationId xmlns:a16="http://schemas.microsoft.com/office/drawing/2014/main" id="{C0D7FAAA-B0E9-46FF-AF81-A04BB15D140A}"/>
              </a:ext>
            </a:extLst>
          </p:cNvPr>
          <p:cNvPicPr>
            <a:picLocks noChangeAspect="1"/>
          </p:cNvPicPr>
          <p:nvPr/>
        </p:nvPicPr>
        <p:blipFill>
          <a:blip r:embed="rId2"/>
          <a:stretch>
            <a:fillRect/>
          </a:stretch>
        </p:blipFill>
        <p:spPr>
          <a:xfrm>
            <a:off x="313804" y="2068115"/>
            <a:ext cx="4986353" cy="3265710"/>
          </a:xfrm>
          <a:prstGeom prst="rect">
            <a:avLst/>
          </a:prstGeom>
        </p:spPr>
      </p:pic>
      <p:pic>
        <p:nvPicPr>
          <p:cNvPr id="7" name="Picture 6">
            <a:extLst>
              <a:ext uri="{FF2B5EF4-FFF2-40B4-BE49-F238E27FC236}">
                <a16:creationId xmlns:a16="http://schemas.microsoft.com/office/drawing/2014/main" id="{EE2AA5E6-43E6-4306-B7A6-16E215D899A0}"/>
              </a:ext>
            </a:extLst>
          </p:cNvPr>
          <p:cNvPicPr>
            <a:picLocks noChangeAspect="1"/>
          </p:cNvPicPr>
          <p:nvPr/>
        </p:nvPicPr>
        <p:blipFill>
          <a:blip r:embed="rId3"/>
          <a:stretch>
            <a:fillRect/>
          </a:stretch>
        </p:blipFill>
        <p:spPr>
          <a:xfrm>
            <a:off x="5134124" y="2063618"/>
            <a:ext cx="3606150" cy="3529013"/>
          </a:xfrm>
          <a:prstGeom prst="rect">
            <a:avLst/>
          </a:prstGeom>
        </p:spPr>
      </p:pic>
    </p:spTree>
    <p:extLst>
      <p:ext uri="{BB962C8B-B14F-4D97-AF65-F5344CB8AC3E}">
        <p14:creationId xmlns:p14="http://schemas.microsoft.com/office/powerpoint/2010/main" val="169729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39126"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sz="2800" dirty="0"/>
              <a:t>Example - 2</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39126" y="1136343"/>
            <a:ext cx="7735114" cy="51247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endParaRPr lang="it-IT" sz="2000" b="1" dirty="0">
              <a:solidFill>
                <a:srgbClr val="242021"/>
              </a:solidFill>
              <a:latin typeface="TimesLTStd-Roman"/>
            </a:endParaRPr>
          </a:p>
          <a:p>
            <a:pPr marL="457200" indent="-457200">
              <a:buFont typeface="+mj-lt"/>
              <a:buAutoNum type="arabicPeriod" startAt="2"/>
            </a:pPr>
            <a:endParaRPr lang="en-US" sz="2000" b="1" dirty="0">
              <a:solidFill>
                <a:srgbClr val="242021"/>
              </a:solidFill>
              <a:latin typeface="TimesLTStd-Roman"/>
            </a:endParaRPr>
          </a:p>
        </p:txBody>
      </p:sp>
      <p:sp>
        <p:nvSpPr>
          <p:cNvPr id="96" name="Slide Number Placeholder 5">
            <a:extLst>
              <a:ext uri="{FF2B5EF4-FFF2-40B4-BE49-F238E27FC236}">
                <a16:creationId xmlns:a16="http://schemas.microsoft.com/office/drawing/2014/main" id="{FAD9AC12-E465-46ED-9F7D-36108CC8362F}"/>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13</a:t>
            </a:fld>
            <a:endParaRPr lang="en-US" sz="1100" dirty="0">
              <a:latin typeface="Times New Roman" panose="02020603050405020304" pitchFamily="18" charset="0"/>
              <a:cs typeface="Times New Roman" panose="02020603050405020304" pitchFamily="18" charset="0"/>
            </a:endParaRPr>
          </a:p>
        </p:txBody>
      </p:sp>
      <p:sp>
        <p:nvSpPr>
          <p:cNvPr id="110" name="Footer Placeholder 3">
            <a:extLst>
              <a:ext uri="{FF2B5EF4-FFF2-40B4-BE49-F238E27FC236}">
                <a16:creationId xmlns:a16="http://schemas.microsoft.com/office/drawing/2014/main" id="{A64C29F2-72B0-496F-8B08-EB31F7600604}"/>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125" name="Footer Placeholder 3">
            <a:extLst>
              <a:ext uri="{FF2B5EF4-FFF2-40B4-BE49-F238E27FC236}">
                <a16:creationId xmlns:a16="http://schemas.microsoft.com/office/drawing/2014/main" id="{2C004967-3820-4BE4-A1D3-257700CFC01B}"/>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
        <p:nvSpPr>
          <p:cNvPr id="4" name="TextBox 3">
            <a:extLst>
              <a:ext uri="{FF2B5EF4-FFF2-40B4-BE49-F238E27FC236}">
                <a16:creationId xmlns:a16="http://schemas.microsoft.com/office/drawing/2014/main" id="{1F17257D-172B-4C65-9629-F530118C00B2}"/>
              </a:ext>
            </a:extLst>
          </p:cNvPr>
          <p:cNvSpPr txBox="1"/>
          <p:nvPr/>
        </p:nvSpPr>
        <p:spPr>
          <a:xfrm>
            <a:off x="831036" y="917476"/>
            <a:ext cx="7551890" cy="400110"/>
          </a:xfrm>
          <a:prstGeom prst="rect">
            <a:avLst/>
          </a:prstGeom>
          <a:noFill/>
        </p:spPr>
        <p:txBody>
          <a:bodyPr wrap="square" rtlCol="0">
            <a:spAutoFit/>
          </a:bodyPr>
          <a:lstStyle/>
          <a:p>
            <a:r>
              <a:rPr lang="en-US" sz="2000" dirty="0">
                <a:solidFill>
                  <a:srgbClr val="242021"/>
                </a:solidFill>
                <a:latin typeface="TimesLTStd-Roman"/>
              </a:rPr>
              <a:t>Converting a three-state DFA to an equivalent regular expression.</a:t>
            </a:r>
          </a:p>
        </p:txBody>
      </p:sp>
      <p:pic>
        <p:nvPicPr>
          <p:cNvPr id="7" name="Picture 6">
            <a:extLst>
              <a:ext uri="{FF2B5EF4-FFF2-40B4-BE49-F238E27FC236}">
                <a16:creationId xmlns:a16="http://schemas.microsoft.com/office/drawing/2014/main" id="{EE2AA5E6-43E6-4306-B7A6-16E215D899A0}"/>
              </a:ext>
            </a:extLst>
          </p:cNvPr>
          <p:cNvPicPr>
            <a:picLocks noChangeAspect="1"/>
          </p:cNvPicPr>
          <p:nvPr/>
        </p:nvPicPr>
        <p:blipFill>
          <a:blip r:embed="rId2"/>
          <a:stretch>
            <a:fillRect/>
          </a:stretch>
        </p:blipFill>
        <p:spPr>
          <a:xfrm>
            <a:off x="569760" y="1936463"/>
            <a:ext cx="3606150" cy="3529013"/>
          </a:xfrm>
          <a:prstGeom prst="rect">
            <a:avLst/>
          </a:prstGeom>
        </p:spPr>
      </p:pic>
      <p:pic>
        <p:nvPicPr>
          <p:cNvPr id="6" name="Picture 5">
            <a:extLst>
              <a:ext uri="{FF2B5EF4-FFF2-40B4-BE49-F238E27FC236}">
                <a16:creationId xmlns:a16="http://schemas.microsoft.com/office/drawing/2014/main" id="{A589EF79-9317-4F14-853F-A2E73318A992}"/>
              </a:ext>
            </a:extLst>
          </p:cNvPr>
          <p:cNvPicPr>
            <a:picLocks noChangeAspect="1"/>
          </p:cNvPicPr>
          <p:nvPr/>
        </p:nvPicPr>
        <p:blipFill>
          <a:blip r:embed="rId3"/>
          <a:stretch>
            <a:fillRect/>
          </a:stretch>
        </p:blipFill>
        <p:spPr>
          <a:xfrm>
            <a:off x="4523606" y="2432050"/>
            <a:ext cx="4452415" cy="3153550"/>
          </a:xfrm>
          <a:prstGeom prst="rect">
            <a:avLst/>
          </a:prstGeom>
        </p:spPr>
      </p:pic>
    </p:spTree>
    <p:extLst>
      <p:ext uri="{BB962C8B-B14F-4D97-AF65-F5344CB8AC3E}">
        <p14:creationId xmlns:p14="http://schemas.microsoft.com/office/powerpoint/2010/main" val="393550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39126"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sz="2800" dirty="0"/>
              <a:t>Example - 2</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39126" y="1136343"/>
            <a:ext cx="7735114" cy="51247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endParaRPr lang="it-IT" sz="2000" b="1" dirty="0">
              <a:solidFill>
                <a:srgbClr val="242021"/>
              </a:solidFill>
              <a:latin typeface="TimesLTStd-Roman"/>
            </a:endParaRPr>
          </a:p>
          <a:p>
            <a:pPr marL="457200" indent="-457200">
              <a:buFont typeface="+mj-lt"/>
              <a:buAutoNum type="arabicPeriod" startAt="2"/>
            </a:pPr>
            <a:endParaRPr lang="en-US" sz="2000" b="1" dirty="0">
              <a:solidFill>
                <a:srgbClr val="242021"/>
              </a:solidFill>
              <a:latin typeface="TimesLTStd-Roman"/>
            </a:endParaRPr>
          </a:p>
        </p:txBody>
      </p:sp>
      <p:sp>
        <p:nvSpPr>
          <p:cNvPr id="96" name="Slide Number Placeholder 5">
            <a:extLst>
              <a:ext uri="{FF2B5EF4-FFF2-40B4-BE49-F238E27FC236}">
                <a16:creationId xmlns:a16="http://schemas.microsoft.com/office/drawing/2014/main" id="{FAD9AC12-E465-46ED-9F7D-36108CC8362F}"/>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14</a:t>
            </a:fld>
            <a:endParaRPr lang="en-US" sz="1100" dirty="0">
              <a:latin typeface="Times New Roman" panose="02020603050405020304" pitchFamily="18" charset="0"/>
              <a:cs typeface="Times New Roman" panose="02020603050405020304" pitchFamily="18" charset="0"/>
            </a:endParaRPr>
          </a:p>
        </p:txBody>
      </p:sp>
      <p:sp>
        <p:nvSpPr>
          <p:cNvPr id="110" name="Footer Placeholder 3">
            <a:extLst>
              <a:ext uri="{FF2B5EF4-FFF2-40B4-BE49-F238E27FC236}">
                <a16:creationId xmlns:a16="http://schemas.microsoft.com/office/drawing/2014/main" id="{A64C29F2-72B0-496F-8B08-EB31F7600604}"/>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125" name="Footer Placeholder 3">
            <a:extLst>
              <a:ext uri="{FF2B5EF4-FFF2-40B4-BE49-F238E27FC236}">
                <a16:creationId xmlns:a16="http://schemas.microsoft.com/office/drawing/2014/main" id="{2C004967-3820-4BE4-A1D3-257700CFC01B}"/>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
        <p:nvSpPr>
          <p:cNvPr id="4" name="TextBox 3">
            <a:extLst>
              <a:ext uri="{FF2B5EF4-FFF2-40B4-BE49-F238E27FC236}">
                <a16:creationId xmlns:a16="http://schemas.microsoft.com/office/drawing/2014/main" id="{1F17257D-172B-4C65-9629-F530118C00B2}"/>
              </a:ext>
            </a:extLst>
          </p:cNvPr>
          <p:cNvSpPr txBox="1"/>
          <p:nvPr/>
        </p:nvSpPr>
        <p:spPr>
          <a:xfrm>
            <a:off x="831036" y="917476"/>
            <a:ext cx="7551890" cy="400110"/>
          </a:xfrm>
          <a:prstGeom prst="rect">
            <a:avLst/>
          </a:prstGeom>
          <a:noFill/>
        </p:spPr>
        <p:txBody>
          <a:bodyPr wrap="square" rtlCol="0">
            <a:spAutoFit/>
          </a:bodyPr>
          <a:lstStyle/>
          <a:p>
            <a:r>
              <a:rPr lang="en-US" sz="2000" dirty="0">
                <a:solidFill>
                  <a:srgbClr val="242021"/>
                </a:solidFill>
                <a:latin typeface="TimesLTStd-Roman"/>
              </a:rPr>
              <a:t>Converting a three-state DFA to an equivalent regular expression.</a:t>
            </a:r>
          </a:p>
        </p:txBody>
      </p:sp>
      <p:pic>
        <p:nvPicPr>
          <p:cNvPr id="6" name="Picture 5">
            <a:extLst>
              <a:ext uri="{FF2B5EF4-FFF2-40B4-BE49-F238E27FC236}">
                <a16:creationId xmlns:a16="http://schemas.microsoft.com/office/drawing/2014/main" id="{A589EF79-9317-4F14-853F-A2E73318A992}"/>
              </a:ext>
            </a:extLst>
          </p:cNvPr>
          <p:cNvPicPr>
            <a:picLocks noChangeAspect="1"/>
          </p:cNvPicPr>
          <p:nvPr/>
        </p:nvPicPr>
        <p:blipFill>
          <a:blip r:embed="rId2"/>
          <a:stretch>
            <a:fillRect/>
          </a:stretch>
        </p:blipFill>
        <p:spPr>
          <a:xfrm>
            <a:off x="2448500" y="1317586"/>
            <a:ext cx="4452415" cy="3153550"/>
          </a:xfrm>
          <a:prstGeom prst="rect">
            <a:avLst/>
          </a:prstGeom>
        </p:spPr>
      </p:pic>
      <p:pic>
        <p:nvPicPr>
          <p:cNvPr id="10" name="Picture 9">
            <a:extLst>
              <a:ext uri="{FF2B5EF4-FFF2-40B4-BE49-F238E27FC236}">
                <a16:creationId xmlns:a16="http://schemas.microsoft.com/office/drawing/2014/main" id="{412F139D-8120-4941-939B-E96D7DFC04F4}"/>
              </a:ext>
            </a:extLst>
          </p:cNvPr>
          <p:cNvPicPr>
            <a:picLocks noChangeAspect="1"/>
          </p:cNvPicPr>
          <p:nvPr/>
        </p:nvPicPr>
        <p:blipFill>
          <a:blip r:embed="rId3"/>
          <a:stretch>
            <a:fillRect/>
          </a:stretch>
        </p:blipFill>
        <p:spPr>
          <a:xfrm>
            <a:off x="1047750" y="4509543"/>
            <a:ext cx="6911688" cy="1668142"/>
          </a:xfrm>
          <a:prstGeom prst="rect">
            <a:avLst/>
          </a:prstGeom>
        </p:spPr>
      </p:pic>
    </p:spTree>
    <p:extLst>
      <p:ext uri="{BB962C8B-B14F-4D97-AF65-F5344CB8AC3E}">
        <p14:creationId xmlns:p14="http://schemas.microsoft.com/office/powerpoint/2010/main" val="110060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Regular Expression Example -1</a:t>
            </a:r>
          </a:p>
        </p:txBody>
      </p:sp>
      <mc:AlternateContent xmlns:mc="http://schemas.openxmlformats.org/markup-compatibility/2006" xmlns:a14="http://schemas.microsoft.com/office/drawing/2010/main">
        <mc:Choice Requires="a14">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3"/>
                <a:ext cx="7735114" cy="625266"/>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r>
                  <a:rPr lang="en-US" sz="2000" dirty="0">
                    <a:solidFill>
                      <a:srgbClr val="242021"/>
                    </a:solidFill>
                    <a:latin typeface="TimesLTStd-Roman"/>
                  </a:rPr>
                  <a:t>Build an NFA from the regular expression </a:t>
                </a:r>
                <a14:m>
                  <m:oMath xmlns:m="http://schemas.openxmlformats.org/officeDocument/2006/math">
                    <m:sSup>
                      <m:sSupPr>
                        <m:ctrlPr>
                          <a:rPr lang="en-US" sz="2000" i="1" dirty="0" smtClean="0">
                            <a:solidFill>
                              <a:srgbClr val="242021"/>
                            </a:solidFill>
                            <a:latin typeface="Cambria Math" panose="02040503050406030204" pitchFamily="18" charset="0"/>
                          </a:rPr>
                        </m:ctrlPr>
                      </m:sSupPr>
                      <m:e>
                        <m:r>
                          <a:rPr lang="en-US" sz="2000" i="1" dirty="0">
                            <a:solidFill>
                              <a:srgbClr val="242021"/>
                            </a:solidFill>
                            <a:latin typeface="Cambria Math" panose="02040503050406030204" pitchFamily="18" charset="0"/>
                          </a:rPr>
                          <m:t>(</m:t>
                        </m:r>
                        <m:r>
                          <a:rPr lang="en-US" sz="2000" i="1" dirty="0">
                            <a:solidFill>
                              <a:srgbClr val="242021"/>
                            </a:solidFill>
                            <a:latin typeface="Cambria Math" panose="02040503050406030204" pitchFamily="18" charset="0"/>
                          </a:rPr>
                          <m:t>𝑎</m:t>
                        </m:r>
                        <m:r>
                          <a:rPr lang="en-US" sz="2000" i="1" dirty="0">
                            <a:solidFill>
                              <a:srgbClr val="242021"/>
                            </a:solidFill>
                            <a:latin typeface="Cambria Math" panose="02040503050406030204" pitchFamily="18" charset="0"/>
                          </a:rPr>
                          <m:t> ∪ </m:t>
                        </m:r>
                        <m:r>
                          <a:rPr lang="en-US" sz="2000" i="1" dirty="0">
                            <a:solidFill>
                              <a:srgbClr val="242021"/>
                            </a:solidFill>
                            <a:latin typeface="Cambria Math" panose="02040503050406030204" pitchFamily="18" charset="0"/>
                          </a:rPr>
                          <m:t>𝑏</m:t>
                        </m:r>
                        <m:r>
                          <a:rPr lang="en-US" sz="2000" i="1" dirty="0">
                            <a:solidFill>
                              <a:srgbClr val="242021"/>
                            </a:solidFill>
                            <a:latin typeface="Cambria Math" panose="02040503050406030204" pitchFamily="18" charset="0"/>
                          </a:rPr>
                          <m:t>)</m:t>
                        </m:r>
                      </m:e>
                      <m:sup>
                        <m:r>
                          <a:rPr lang="en-US" sz="2000" b="0" i="1" dirty="0" smtClean="0">
                            <a:solidFill>
                              <a:srgbClr val="242021"/>
                            </a:solidFill>
                            <a:latin typeface="Cambria Math" panose="02040503050406030204" pitchFamily="18" charset="0"/>
                          </a:rPr>
                          <m:t>∗</m:t>
                        </m:r>
                      </m:sup>
                    </m:sSup>
                    <m:r>
                      <a:rPr lang="en-US" sz="2000" i="1" dirty="0" smtClean="0">
                        <a:solidFill>
                          <a:srgbClr val="242021"/>
                        </a:solidFill>
                        <a:latin typeface="Cambria Math" panose="02040503050406030204" pitchFamily="18" charset="0"/>
                      </a:rPr>
                      <m:t>𝑎𝑏𝑎</m:t>
                    </m:r>
                  </m:oMath>
                </a14:m>
                <a:endParaRPr lang="en-US" sz="2000" dirty="0">
                  <a:solidFill>
                    <a:srgbClr val="242021"/>
                  </a:solidFill>
                  <a:latin typeface="TimesLTStd-Roman"/>
                </a:endParaRPr>
              </a:p>
              <a:p>
                <a:pPr marL="0" indent="0">
                  <a:buNone/>
                </a:pPr>
                <a:r>
                  <a:rPr lang="en-US" sz="2000" dirty="0">
                    <a:solidFill>
                      <a:srgbClr val="242021"/>
                    </a:solidFill>
                    <a:latin typeface="TimesLTStd-Roman"/>
                  </a:rPr>
                  <a:t>	 		</a:t>
                </a:r>
              </a:p>
            </p:txBody>
          </p:sp>
        </mc:Choice>
        <mc:Fallback xmlns="">
          <p:sp>
            <p:nvSpPr>
              <p:cNvPr id="3" name="Content Placeholder 13">
                <a:extLst>
                  <a:ext uri="{FF2B5EF4-FFF2-40B4-BE49-F238E27FC236}">
                    <a16:creationId xmlns:a16="http://schemas.microsoft.com/office/drawing/2014/main" id="{81FABCBE-1AC6-462C-B180-8DE664A8C92F}"/>
                  </a:ext>
                </a:extLst>
              </p:cNvPr>
              <p:cNvSpPr txBox="1">
                <a:spLocks noRot="1" noChangeAspect="1" noMove="1" noResize="1" noEditPoints="1" noAdjustHandles="1" noChangeArrowheads="1" noChangeShapeType="1" noTextEdit="1"/>
              </p:cNvSpPr>
              <p:nvPr/>
            </p:nvSpPr>
            <p:spPr>
              <a:xfrm>
                <a:off x="822960" y="1136343"/>
                <a:ext cx="7735114" cy="625266"/>
              </a:xfrm>
              <a:prstGeom prst="rect">
                <a:avLst/>
              </a:prstGeom>
              <a:blipFill>
                <a:blip r:embed="rId6"/>
                <a:stretch>
                  <a:fillRect l="-788" t="-3883"/>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2</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
        <p:nvSpPr>
          <p:cNvPr id="4" name="Oval 3">
            <a:extLst>
              <a:ext uri="{FF2B5EF4-FFF2-40B4-BE49-F238E27FC236}">
                <a16:creationId xmlns:a16="http://schemas.microsoft.com/office/drawing/2014/main" id="{35C1D588-B8D3-4516-863C-9A833F8D44DE}"/>
              </a:ext>
            </a:extLst>
          </p:cNvPr>
          <p:cNvSpPr/>
          <p:nvPr/>
        </p:nvSpPr>
        <p:spPr>
          <a:xfrm>
            <a:off x="2535793" y="2146817"/>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F9888C06-D6B6-4F64-965A-F52FA16845E6}"/>
              </a:ext>
            </a:extLst>
          </p:cNvPr>
          <p:cNvCxnSpPr>
            <a:endCxn id="4" idx="2"/>
          </p:cNvCxnSpPr>
          <p:nvPr/>
        </p:nvCxnSpPr>
        <p:spPr>
          <a:xfrm>
            <a:off x="2015093" y="233414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CEF15A3E-D7EE-447C-AAE1-40EC00FB5B42}"/>
              </a:ext>
            </a:extLst>
          </p:cNvPr>
          <p:cNvSpPr/>
          <p:nvPr/>
        </p:nvSpPr>
        <p:spPr>
          <a:xfrm>
            <a:off x="3441700" y="2139950"/>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CDD8A5C-78C2-4EC5-B3C6-93847AFC14B2}"/>
              </a:ext>
            </a:extLst>
          </p:cNvPr>
          <p:cNvCxnSpPr/>
          <p:nvPr/>
        </p:nvCxnSpPr>
        <p:spPr>
          <a:xfrm>
            <a:off x="2921000" y="2327275"/>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9801690-3FF3-4D63-A6E0-FEC3E437699B}"/>
              </a:ext>
            </a:extLst>
          </p:cNvPr>
          <p:cNvSpPr/>
          <p:nvPr/>
        </p:nvSpPr>
        <p:spPr>
          <a:xfrm>
            <a:off x="3475593" y="2178568"/>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E9D3B22-F820-4B03-83D1-98579B6EBDDA}"/>
              </a:ext>
            </a:extLst>
          </p:cNvPr>
          <p:cNvSpPr txBox="1"/>
          <p:nvPr/>
        </p:nvSpPr>
        <p:spPr>
          <a:xfrm>
            <a:off x="2973983" y="1993902"/>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21" name="Oval 20">
            <a:extLst>
              <a:ext uri="{FF2B5EF4-FFF2-40B4-BE49-F238E27FC236}">
                <a16:creationId xmlns:a16="http://schemas.microsoft.com/office/drawing/2014/main" id="{1E914125-80DF-4BED-9C3B-B94DFE31E1D3}"/>
              </a:ext>
            </a:extLst>
          </p:cNvPr>
          <p:cNvSpPr/>
          <p:nvPr/>
        </p:nvSpPr>
        <p:spPr>
          <a:xfrm>
            <a:off x="2533650" y="2705617"/>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76EB6046-7DAF-4C21-AB94-F56A8979E148}"/>
              </a:ext>
            </a:extLst>
          </p:cNvPr>
          <p:cNvCxnSpPr>
            <a:endCxn id="21" idx="2"/>
          </p:cNvCxnSpPr>
          <p:nvPr/>
        </p:nvCxnSpPr>
        <p:spPr>
          <a:xfrm>
            <a:off x="2012950" y="289294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59C7E90-A2AE-4B32-B745-BFFDAACFDCFD}"/>
              </a:ext>
            </a:extLst>
          </p:cNvPr>
          <p:cNvCxnSpPr/>
          <p:nvPr/>
        </p:nvCxnSpPr>
        <p:spPr>
          <a:xfrm>
            <a:off x="2921000" y="2886075"/>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6D076FB-DB15-4033-B478-3DEFBEE234AA}"/>
              </a:ext>
            </a:extLst>
          </p:cNvPr>
          <p:cNvSpPr txBox="1"/>
          <p:nvPr/>
        </p:nvSpPr>
        <p:spPr>
          <a:xfrm>
            <a:off x="2975054" y="2550559"/>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b</a:t>
            </a:r>
          </a:p>
        </p:txBody>
      </p:sp>
      <p:sp>
        <p:nvSpPr>
          <p:cNvPr id="29" name="Oval 28">
            <a:extLst>
              <a:ext uri="{FF2B5EF4-FFF2-40B4-BE49-F238E27FC236}">
                <a16:creationId xmlns:a16="http://schemas.microsoft.com/office/drawing/2014/main" id="{F105AC21-799A-4CC6-8D3F-3B234059FE22}"/>
              </a:ext>
            </a:extLst>
          </p:cNvPr>
          <p:cNvSpPr/>
          <p:nvPr/>
        </p:nvSpPr>
        <p:spPr>
          <a:xfrm>
            <a:off x="3441700" y="2698750"/>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B5D13DD-EECA-4121-A1B7-425A85ACA9AE}"/>
              </a:ext>
            </a:extLst>
          </p:cNvPr>
          <p:cNvSpPr/>
          <p:nvPr/>
        </p:nvSpPr>
        <p:spPr>
          <a:xfrm>
            <a:off x="3473450" y="2730501"/>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48C6553-B924-404B-8EC1-288661B2501A}"/>
              </a:ext>
            </a:extLst>
          </p:cNvPr>
          <p:cNvSpPr/>
          <p:nvPr/>
        </p:nvSpPr>
        <p:spPr>
          <a:xfrm>
            <a:off x="3443843" y="3409951"/>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5F091BFF-7CDD-4DEC-98D5-D39D566E255B}"/>
              </a:ext>
            </a:extLst>
          </p:cNvPr>
          <p:cNvCxnSpPr>
            <a:cxnSpLocks/>
            <a:stCxn id="56" idx="6"/>
            <a:endCxn id="30" idx="2"/>
          </p:cNvCxnSpPr>
          <p:nvPr/>
        </p:nvCxnSpPr>
        <p:spPr>
          <a:xfrm flipV="1">
            <a:off x="2921000" y="3597276"/>
            <a:ext cx="522843" cy="317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E33A27D6-55BE-459B-B9DE-ED5A9EC6D340}"/>
              </a:ext>
            </a:extLst>
          </p:cNvPr>
          <p:cNvSpPr/>
          <p:nvPr/>
        </p:nvSpPr>
        <p:spPr>
          <a:xfrm>
            <a:off x="4349750" y="3403084"/>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9019332E-0AEF-4B5E-AC6C-B3F6D68568DF}"/>
              </a:ext>
            </a:extLst>
          </p:cNvPr>
          <p:cNvCxnSpPr/>
          <p:nvPr/>
        </p:nvCxnSpPr>
        <p:spPr>
          <a:xfrm>
            <a:off x="3829050" y="3590409"/>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75EC0C5-5AC4-42D0-9880-5A469CDA861F}"/>
              </a:ext>
            </a:extLst>
          </p:cNvPr>
          <p:cNvSpPr/>
          <p:nvPr/>
        </p:nvSpPr>
        <p:spPr>
          <a:xfrm>
            <a:off x="4381500" y="3441702"/>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BBEB619-840C-447C-B387-25699ABA1718}"/>
              </a:ext>
            </a:extLst>
          </p:cNvPr>
          <p:cNvSpPr/>
          <p:nvPr/>
        </p:nvSpPr>
        <p:spPr>
          <a:xfrm>
            <a:off x="3441700" y="3968751"/>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B973EE2D-1C77-4E97-8027-68319CD81C9A}"/>
              </a:ext>
            </a:extLst>
          </p:cNvPr>
          <p:cNvCxnSpPr>
            <a:cxnSpLocks/>
            <a:stCxn id="56" idx="6"/>
            <a:endCxn id="35" idx="2"/>
          </p:cNvCxnSpPr>
          <p:nvPr/>
        </p:nvCxnSpPr>
        <p:spPr>
          <a:xfrm>
            <a:off x="2921000" y="3914652"/>
            <a:ext cx="520700" cy="24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F9E26E6-C52A-4EC5-9F3E-A4319E5AE337}"/>
              </a:ext>
            </a:extLst>
          </p:cNvPr>
          <p:cNvCxnSpPr/>
          <p:nvPr/>
        </p:nvCxnSpPr>
        <p:spPr>
          <a:xfrm>
            <a:off x="3829050" y="4149209"/>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AF3FF0E-4192-4CA7-BFAA-E885BDD4B082}"/>
              </a:ext>
            </a:extLst>
          </p:cNvPr>
          <p:cNvSpPr txBox="1"/>
          <p:nvPr/>
        </p:nvSpPr>
        <p:spPr>
          <a:xfrm>
            <a:off x="3883104" y="3813693"/>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b</a:t>
            </a:r>
          </a:p>
        </p:txBody>
      </p:sp>
      <p:sp>
        <p:nvSpPr>
          <p:cNvPr id="39" name="Oval 38">
            <a:extLst>
              <a:ext uri="{FF2B5EF4-FFF2-40B4-BE49-F238E27FC236}">
                <a16:creationId xmlns:a16="http://schemas.microsoft.com/office/drawing/2014/main" id="{ED5C13CE-EB16-46A6-B4F6-74C7D3077DF8}"/>
              </a:ext>
            </a:extLst>
          </p:cNvPr>
          <p:cNvSpPr/>
          <p:nvPr/>
        </p:nvSpPr>
        <p:spPr>
          <a:xfrm>
            <a:off x="4349750" y="3961884"/>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BFB9CCB-0825-48C8-ACF9-8807EC80EE49}"/>
              </a:ext>
            </a:extLst>
          </p:cNvPr>
          <p:cNvSpPr/>
          <p:nvPr/>
        </p:nvSpPr>
        <p:spPr>
          <a:xfrm>
            <a:off x="4381500" y="3993635"/>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DA0CE103-D892-4932-905C-93E2AEF60DB5}"/>
              </a:ext>
            </a:extLst>
          </p:cNvPr>
          <p:cNvSpPr txBox="1"/>
          <p:nvPr/>
        </p:nvSpPr>
        <p:spPr>
          <a:xfrm>
            <a:off x="3868419" y="3230601"/>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56" name="Oval 55">
            <a:extLst>
              <a:ext uri="{FF2B5EF4-FFF2-40B4-BE49-F238E27FC236}">
                <a16:creationId xmlns:a16="http://schemas.microsoft.com/office/drawing/2014/main" id="{966301FA-C4E8-4362-A936-4782DFA652C9}"/>
              </a:ext>
            </a:extLst>
          </p:cNvPr>
          <p:cNvSpPr/>
          <p:nvPr/>
        </p:nvSpPr>
        <p:spPr>
          <a:xfrm>
            <a:off x="2533650" y="3727327"/>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49B6FF75-17CE-4FFF-A14C-DC9DC8BBF88E}"/>
              </a:ext>
            </a:extLst>
          </p:cNvPr>
          <p:cNvCxnSpPr>
            <a:endCxn id="56" idx="2"/>
          </p:cNvCxnSpPr>
          <p:nvPr/>
        </p:nvCxnSpPr>
        <p:spPr>
          <a:xfrm>
            <a:off x="2012950" y="391465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80F2577-CD3D-4CCA-A6C4-81A393258369}"/>
              </a:ext>
            </a:extLst>
          </p:cNvPr>
          <p:cNvSpPr txBox="1"/>
          <p:nvPr/>
        </p:nvSpPr>
        <p:spPr>
          <a:xfrm>
            <a:off x="2995890" y="3359467"/>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62" name="TextBox 61">
            <a:extLst>
              <a:ext uri="{FF2B5EF4-FFF2-40B4-BE49-F238E27FC236}">
                <a16:creationId xmlns:a16="http://schemas.microsoft.com/office/drawing/2014/main" id="{A99982AB-D4FA-4B0C-954D-66A06C430419}"/>
              </a:ext>
            </a:extLst>
          </p:cNvPr>
          <p:cNvSpPr txBox="1"/>
          <p:nvPr/>
        </p:nvSpPr>
        <p:spPr>
          <a:xfrm>
            <a:off x="3016589" y="3998359"/>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CDC4684-EAEC-4567-A7FA-69B3D0A5A4B0}"/>
                  </a:ext>
                </a:extLst>
              </p:cNvPr>
              <p:cNvSpPr txBox="1"/>
              <p:nvPr/>
            </p:nvSpPr>
            <p:spPr>
              <a:xfrm>
                <a:off x="-18971" y="3691288"/>
                <a:ext cx="228909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242021"/>
                          </a:solidFill>
                          <a:latin typeface="Cambria Math" panose="02040503050406030204" pitchFamily="18" charset="0"/>
                        </a:rPr>
                        <m:t>𝑎</m:t>
                      </m:r>
                      <m:r>
                        <a:rPr lang="en-US" sz="1800" i="1" dirty="0" smtClean="0">
                          <a:solidFill>
                            <a:srgbClr val="242021"/>
                          </a:solidFill>
                          <a:latin typeface="Cambria Math" panose="02040503050406030204" pitchFamily="18" charset="0"/>
                        </a:rPr>
                        <m:t> ∪ </m:t>
                      </m:r>
                      <m:r>
                        <a:rPr lang="en-US" sz="1800" i="1" dirty="0" smtClean="0">
                          <a:solidFill>
                            <a:srgbClr val="242021"/>
                          </a:solidFill>
                          <a:latin typeface="Cambria Math" panose="02040503050406030204" pitchFamily="18" charset="0"/>
                        </a:rPr>
                        <m:t>𝑏</m:t>
                      </m:r>
                    </m:oMath>
                  </m:oMathPara>
                </a14:m>
                <a:endParaRPr lang="en-US" dirty="0"/>
              </a:p>
            </p:txBody>
          </p:sp>
        </mc:Choice>
        <mc:Fallback xmlns="">
          <p:sp>
            <p:nvSpPr>
              <p:cNvPr id="72" name="TextBox 71">
                <a:extLst>
                  <a:ext uri="{FF2B5EF4-FFF2-40B4-BE49-F238E27FC236}">
                    <a16:creationId xmlns:a16="http://schemas.microsoft.com/office/drawing/2014/main" id="{8CDC4684-EAEC-4567-A7FA-69B3D0A5A4B0}"/>
                  </a:ext>
                </a:extLst>
              </p:cNvPr>
              <p:cNvSpPr txBox="1">
                <a:spLocks noRot="1" noChangeAspect="1" noMove="1" noResize="1" noEditPoints="1" noAdjustHandles="1" noChangeArrowheads="1" noChangeShapeType="1" noTextEdit="1"/>
              </p:cNvSpPr>
              <p:nvPr/>
            </p:nvSpPr>
            <p:spPr>
              <a:xfrm>
                <a:off x="-18971" y="3691288"/>
                <a:ext cx="2289096" cy="369332"/>
              </a:xfrm>
              <a:prstGeom prst="rect">
                <a:avLst/>
              </a:prstGeom>
              <a:blipFill>
                <a:blip r:embed="rId3"/>
                <a:stretch>
                  <a:fillRect/>
                </a:stretch>
              </a:blipFill>
            </p:spPr>
            <p:txBody>
              <a:bodyPr/>
              <a:lstStyle/>
              <a:p>
                <a:r>
                  <a:rPr lang="en-US">
                    <a:noFill/>
                  </a:rPr>
                  <a:t> </a:t>
                </a:r>
              </a:p>
            </p:txBody>
          </p:sp>
        </mc:Fallback>
      </mc:AlternateContent>
      <p:sp>
        <p:nvSpPr>
          <p:cNvPr id="73" name="Oval 72">
            <a:extLst>
              <a:ext uri="{FF2B5EF4-FFF2-40B4-BE49-F238E27FC236}">
                <a16:creationId xmlns:a16="http://schemas.microsoft.com/office/drawing/2014/main" id="{7F6BF9F5-F924-4C4D-BD95-FA21A77000B6}"/>
              </a:ext>
            </a:extLst>
          </p:cNvPr>
          <p:cNvSpPr/>
          <p:nvPr/>
        </p:nvSpPr>
        <p:spPr>
          <a:xfrm>
            <a:off x="4383643" y="4842786"/>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3F7E7AF3-25ED-4153-AA90-0B2282E00DF3}"/>
              </a:ext>
            </a:extLst>
          </p:cNvPr>
          <p:cNvCxnSpPr>
            <a:cxnSpLocks/>
            <a:stCxn id="85" idx="6"/>
            <a:endCxn id="73" idx="2"/>
          </p:cNvCxnSpPr>
          <p:nvPr/>
        </p:nvCxnSpPr>
        <p:spPr>
          <a:xfrm flipV="1">
            <a:off x="3860800" y="5030111"/>
            <a:ext cx="522843" cy="317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A6EAF82B-E083-41AF-8D1F-9C2F0F45A2EE}"/>
              </a:ext>
            </a:extLst>
          </p:cNvPr>
          <p:cNvSpPr/>
          <p:nvPr/>
        </p:nvSpPr>
        <p:spPr>
          <a:xfrm>
            <a:off x="5289550" y="4835919"/>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BCAA52AB-9D0E-499B-9B05-CFC37C375FFB}"/>
              </a:ext>
            </a:extLst>
          </p:cNvPr>
          <p:cNvCxnSpPr>
            <a:cxnSpLocks/>
          </p:cNvCxnSpPr>
          <p:nvPr/>
        </p:nvCxnSpPr>
        <p:spPr>
          <a:xfrm>
            <a:off x="4768850" y="5023244"/>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91F465C0-EA05-4292-8DB7-573A78FDBCEF}"/>
              </a:ext>
            </a:extLst>
          </p:cNvPr>
          <p:cNvSpPr/>
          <p:nvPr/>
        </p:nvSpPr>
        <p:spPr>
          <a:xfrm>
            <a:off x="5321300" y="4874537"/>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676C9EDC-841C-4BA6-9583-D05C52608016}"/>
              </a:ext>
            </a:extLst>
          </p:cNvPr>
          <p:cNvSpPr/>
          <p:nvPr/>
        </p:nvSpPr>
        <p:spPr>
          <a:xfrm>
            <a:off x="4381500" y="5401586"/>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CA1BEFED-8B5C-46F3-8E65-8E46141CC6AD}"/>
              </a:ext>
            </a:extLst>
          </p:cNvPr>
          <p:cNvCxnSpPr>
            <a:cxnSpLocks/>
            <a:stCxn id="85" idx="6"/>
            <a:endCxn id="78" idx="2"/>
          </p:cNvCxnSpPr>
          <p:nvPr/>
        </p:nvCxnSpPr>
        <p:spPr>
          <a:xfrm>
            <a:off x="3860800" y="5347487"/>
            <a:ext cx="520700" cy="24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339873F-FB0F-472E-9631-2D829F2782B8}"/>
              </a:ext>
            </a:extLst>
          </p:cNvPr>
          <p:cNvCxnSpPr>
            <a:cxnSpLocks/>
          </p:cNvCxnSpPr>
          <p:nvPr/>
        </p:nvCxnSpPr>
        <p:spPr>
          <a:xfrm>
            <a:off x="4768850" y="5582044"/>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28AB18D8-9C6B-48C7-93A0-55BD50B67F11}"/>
              </a:ext>
            </a:extLst>
          </p:cNvPr>
          <p:cNvSpPr txBox="1"/>
          <p:nvPr/>
        </p:nvSpPr>
        <p:spPr>
          <a:xfrm>
            <a:off x="4822904" y="5246528"/>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b</a:t>
            </a:r>
          </a:p>
        </p:txBody>
      </p:sp>
      <p:sp>
        <p:nvSpPr>
          <p:cNvPr id="82" name="Oval 81">
            <a:extLst>
              <a:ext uri="{FF2B5EF4-FFF2-40B4-BE49-F238E27FC236}">
                <a16:creationId xmlns:a16="http://schemas.microsoft.com/office/drawing/2014/main" id="{84267086-5CD5-450C-8012-7DFB787C7C7E}"/>
              </a:ext>
            </a:extLst>
          </p:cNvPr>
          <p:cNvSpPr/>
          <p:nvPr/>
        </p:nvSpPr>
        <p:spPr>
          <a:xfrm>
            <a:off x="5289550" y="5394719"/>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1ABCC0D-9A5C-4AAE-8B68-2971F5488E7E}"/>
              </a:ext>
            </a:extLst>
          </p:cNvPr>
          <p:cNvSpPr/>
          <p:nvPr/>
        </p:nvSpPr>
        <p:spPr>
          <a:xfrm>
            <a:off x="5321300" y="5426470"/>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A4FEE063-1AEB-4F28-92A3-8B34D29B18E2}"/>
              </a:ext>
            </a:extLst>
          </p:cNvPr>
          <p:cNvSpPr txBox="1"/>
          <p:nvPr/>
        </p:nvSpPr>
        <p:spPr>
          <a:xfrm>
            <a:off x="4808219" y="4663436"/>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85" name="Oval 84">
            <a:extLst>
              <a:ext uri="{FF2B5EF4-FFF2-40B4-BE49-F238E27FC236}">
                <a16:creationId xmlns:a16="http://schemas.microsoft.com/office/drawing/2014/main" id="{DF0F22FF-50AA-48C1-B69E-647644D78AC6}"/>
              </a:ext>
            </a:extLst>
          </p:cNvPr>
          <p:cNvSpPr/>
          <p:nvPr/>
        </p:nvSpPr>
        <p:spPr>
          <a:xfrm>
            <a:off x="3473450" y="5160162"/>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9793C878-1FF3-4518-85B4-D300BCBD76B1}"/>
              </a:ext>
            </a:extLst>
          </p:cNvPr>
          <p:cNvCxnSpPr>
            <a:endCxn id="85" idx="2"/>
          </p:cNvCxnSpPr>
          <p:nvPr/>
        </p:nvCxnSpPr>
        <p:spPr>
          <a:xfrm>
            <a:off x="2952750" y="5347487"/>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3924026-099E-49B7-9B3B-63712786ABA8}"/>
              </a:ext>
            </a:extLst>
          </p:cNvPr>
          <p:cNvSpPr txBox="1"/>
          <p:nvPr/>
        </p:nvSpPr>
        <p:spPr>
          <a:xfrm>
            <a:off x="3935690" y="4792302"/>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88" name="TextBox 87">
            <a:extLst>
              <a:ext uri="{FF2B5EF4-FFF2-40B4-BE49-F238E27FC236}">
                <a16:creationId xmlns:a16="http://schemas.microsoft.com/office/drawing/2014/main" id="{CA51A9A3-C3B0-4BD5-8CA9-7B7544E411A3}"/>
              </a:ext>
            </a:extLst>
          </p:cNvPr>
          <p:cNvSpPr txBox="1"/>
          <p:nvPr/>
        </p:nvSpPr>
        <p:spPr>
          <a:xfrm>
            <a:off x="3956389" y="5431194"/>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95" name="Oval 94">
            <a:extLst>
              <a:ext uri="{FF2B5EF4-FFF2-40B4-BE49-F238E27FC236}">
                <a16:creationId xmlns:a16="http://schemas.microsoft.com/office/drawing/2014/main" id="{55900623-37C0-4497-BCC3-FAE436F04308}"/>
              </a:ext>
            </a:extLst>
          </p:cNvPr>
          <p:cNvSpPr/>
          <p:nvPr/>
        </p:nvSpPr>
        <p:spPr>
          <a:xfrm>
            <a:off x="2561193" y="5157409"/>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E4BB1123-519B-4FCD-ABD1-8AAF27B405F4}"/>
              </a:ext>
            </a:extLst>
          </p:cNvPr>
          <p:cNvCxnSpPr>
            <a:cxnSpLocks/>
            <a:endCxn id="95" idx="2"/>
          </p:cNvCxnSpPr>
          <p:nvPr/>
        </p:nvCxnSpPr>
        <p:spPr>
          <a:xfrm>
            <a:off x="2040493" y="5344734"/>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93BBA619-394B-4E3D-9A97-8A7ED3243B7D}"/>
                  </a:ext>
                </a:extLst>
              </p:cNvPr>
              <p:cNvSpPr txBox="1"/>
              <p:nvPr/>
            </p:nvSpPr>
            <p:spPr>
              <a:xfrm>
                <a:off x="354529" y="5093725"/>
                <a:ext cx="15356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dirty="0">
                              <a:solidFill>
                                <a:srgbClr val="242021"/>
                              </a:solidFill>
                              <a:latin typeface="Cambria Math" panose="02040503050406030204" pitchFamily="18" charset="0"/>
                            </a:rPr>
                            <m:t>𝑎</m:t>
                          </m:r>
                          <m:r>
                            <a:rPr lang="en-US" i="1" dirty="0">
                              <a:solidFill>
                                <a:srgbClr val="242021"/>
                              </a:solidFill>
                              <a:latin typeface="Cambria Math" panose="02040503050406030204" pitchFamily="18" charset="0"/>
                            </a:rPr>
                            <m:t> ∪ </m:t>
                          </m:r>
                          <m:r>
                            <a:rPr lang="en-US" i="1" dirty="0">
                              <a:solidFill>
                                <a:srgbClr val="242021"/>
                              </a:solidFill>
                              <a:latin typeface="Cambria Math" panose="02040503050406030204" pitchFamily="18" charset="0"/>
                            </a:rPr>
                            <m:t>𝑏</m:t>
                          </m:r>
                          <m:r>
                            <m:rPr>
                              <m:nor/>
                            </m:rPr>
                            <a:rPr lang="en-US" b="0" i="0" dirty="0" smtClean="0">
                              <a:solidFill>
                                <a:srgbClr val="242021"/>
                              </a:solidFill>
                              <a:latin typeface="Cambria Math" panose="02040503050406030204" pitchFamily="18" charset="0"/>
                            </a:rPr>
                            <m:t>)</m:t>
                          </m:r>
                        </m:e>
                        <m:sup>
                          <m:r>
                            <a:rPr lang="en-US" b="0" i="1" smtClean="0">
                              <a:latin typeface="Cambria Math" panose="02040503050406030204" pitchFamily="18" charset="0"/>
                            </a:rPr>
                            <m:t>∗</m:t>
                          </m:r>
                        </m:sup>
                      </m:sSup>
                    </m:oMath>
                  </m:oMathPara>
                </a14:m>
                <a:endParaRPr lang="en-US" dirty="0"/>
              </a:p>
            </p:txBody>
          </p:sp>
        </mc:Choice>
        <mc:Fallback xmlns="">
          <p:sp>
            <p:nvSpPr>
              <p:cNvPr id="97" name="TextBox 96">
                <a:extLst>
                  <a:ext uri="{FF2B5EF4-FFF2-40B4-BE49-F238E27FC236}">
                    <a16:creationId xmlns:a16="http://schemas.microsoft.com/office/drawing/2014/main" id="{93BBA619-394B-4E3D-9A97-8A7ED3243B7D}"/>
                  </a:ext>
                </a:extLst>
              </p:cNvPr>
              <p:cNvSpPr txBox="1">
                <a:spLocks noRot="1" noChangeAspect="1" noMove="1" noResize="1" noEditPoints="1" noAdjustHandles="1" noChangeArrowheads="1" noChangeShapeType="1" noTextEdit="1"/>
              </p:cNvSpPr>
              <p:nvPr/>
            </p:nvSpPr>
            <p:spPr>
              <a:xfrm>
                <a:off x="354529" y="5093725"/>
                <a:ext cx="1535668" cy="369332"/>
              </a:xfrm>
              <a:prstGeom prst="rect">
                <a:avLst/>
              </a:prstGeom>
              <a:blipFill>
                <a:blip r:embed="rId7"/>
                <a:stretch>
                  <a:fillRect b="-15000"/>
                </a:stretch>
              </a:blipFill>
            </p:spPr>
            <p:txBody>
              <a:bodyPr/>
              <a:lstStyle/>
              <a:p>
                <a:r>
                  <a:rPr lang="en-US">
                    <a:noFill/>
                  </a:rPr>
                  <a:t> </a:t>
                </a:r>
              </a:p>
            </p:txBody>
          </p:sp>
        </mc:Fallback>
      </mc:AlternateContent>
      <p:sp>
        <p:nvSpPr>
          <p:cNvPr id="99" name="Oval 98">
            <a:extLst>
              <a:ext uri="{FF2B5EF4-FFF2-40B4-BE49-F238E27FC236}">
                <a16:creationId xmlns:a16="http://schemas.microsoft.com/office/drawing/2014/main" id="{D49DC269-EB04-45F5-AFAB-8E2EFACBF5EA}"/>
              </a:ext>
            </a:extLst>
          </p:cNvPr>
          <p:cNvSpPr/>
          <p:nvPr/>
        </p:nvSpPr>
        <p:spPr>
          <a:xfrm>
            <a:off x="2591674" y="5189252"/>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C0323-A179-4A15-B81B-0A6C3937AD68}"/>
              </a:ext>
            </a:extLst>
          </p:cNvPr>
          <p:cNvSpPr txBox="1"/>
          <p:nvPr/>
        </p:nvSpPr>
        <p:spPr>
          <a:xfrm>
            <a:off x="2983250" y="4992176"/>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cxnSp>
        <p:nvCxnSpPr>
          <p:cNvPr id="103" name="Connector: Curved 102">
            <a:extLst>
              <a:ext uri="{FF2B5EF4-FFF2-40B4-BE49-F238E27FC236}">
                <a16:creationId xmlns:a16="http://schemas.microsoft.com/office/drawing/2014/main" id="{0DB0180A-0F3B-4CBD-88CE-F3180302503A}"/>
              </a:ext>
            </a:extLst>
          </p:cNvPr>
          <p:cNvCxnSpPr>
            <a:cxnSpLocks/>
          </p:cNvCxnSpPr>
          <p:nvPr/>
        </p:nvCxnSpPr>
        <p:spPr>
          <a:xfrm rot="16200000" flipH="1" flipV="1">
            <a:off x="4413053" y="4089991"/>
            <a:ext cx="324243" cy="1816100"/>
          </a:xfrm>
          <a:prstGeom prst="curvedConnector3">
            <a:avLst>
              <a:gd name="adj1" fmla="val -1077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nector: Curved 105">
            <a:extLst>
              <a:ext uri="{FF2B5EF4-FFF2-40B4-BE49-F238E27FC236}">
                <a16:creationId xmlns:a16="http://schemas.microsoft.com/office/drawing/2014/main" id="{982DD90E-E0F8-45D3-8FAC-4D62C9778218}"/>
              </a:ext>
            </a:extLst>
          </p:cNvPr>
          <p:cNvCxnSpPr>
            <a:stCxn id="82" idx="4"/>
            <a:endCxn id="85" idx="4"/>
          </p:cNvCxnSpPr>
          <p:nvPr/>
        </p:nvCxnSpPr>
        <p:spPr>
          <a:xfrm rot="5400000" flipH="1">
            <a:off x="4457896" y="4744041"/>
            <a:ext cx="234557" cy="1816100"/>
          </a:xfrm>
          <a:prstGeom prst="curvedConnector3">
            <a:avLst>
              <a:gd name="adj1" fmla="val -97460"/>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42314530-5656-489E-9216-E1984B0043AC}"/>
              </a:ext>
            </a:extLst>
          </p:cNvPr>
          <p:cNvSpPr txBox="1"/>
          <p:nvPr/>
        </p:nvSpPr>
        <p:spPr>
          <a:xfrm>
            <a:off x="4478378" y="5846868"/>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111" name="TextBox 110">
            <a:extLst>
              <a:ext uri="{FF2B5EF4-FFF2-40B4-BE49-F238E27FC236}">
                <a16:creationId xmlns:a16="http://schemas.microsoft.com/office/drawing/2014/main" id="{AF352572-01FA-48A0-84E8-4F92596A9F9B}"/>
              </a:ext>
            </a:extLst>
          </p:cNvPr>
          <p:cNvSpPr txBox="1"/>
          <p:nvPr/>
        </p:nvSpPr>
        <p:spPr>
          <a:xfrm>
            <a:off x="4374357" y="4408401"/>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90DDBBA2-BCA4-49FC-8215-E6085FA017C3}"/>
                  </a:ext>
                </a:extLst>
              </p:cNvPr>
              <p:cNvSpPr txBox="1"/>
              <p:nvPr/>
            </p:nvSpPr>
            <p:spPr>
              <a:xfrm>
                <a:off x="451961" y="2093495"/>
                <a:ext cx="13408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242021"/>
                          </a:solidFill>
                          <a:latin typeface="Cambria Math" panose="02040503050406030204" pitchFamily="18" charset="0"/>
                        </a:rPr>
                        <m:t>𝑎</m:t>
                      </m:r>
                      <m:r>
                        <a:rPr lang="en-US" sz="1800" i="1" dirty="0" smtClean="0">
                          <a:solidFill>
                            <a:srgbClr val="242021"/>
                          </a:solidFill>
                          <a:latin typeface="Cambria Math" panose="02040503050406030204" pitchFamily="18" charset="0"/>
                        </a:rPr>
                        <m:t> </m:t>
                      </m:r>
                    </m:oMath>
                  </m:oMathPara>
                </a14:m>
                <a:endParaRPr lang="en-US" dirty="0"/>
              </a:p>
            </p:txBody>
          </p:sp>
        </mc:Choice>
        <mc:Fallback xmlns="">
          <p:sp>
            <p:nvSpPr>
              <p:cNvPr id="113" name="TextBox 112">
                <a:extLst>
                  <a:ext uri="{FF2B5EF4-FFF2-40B4-BE49-F238E27FC236}">
                    <a16:creationId xmlns:a16="http://schemas.microsoft.com/office/drawing/2014/main" id="{90DDBBA2-BCA4-49FC-8215-E6085FA017C3}"/>
                  </a:ext>
                </a:extLst>
              </p:cNvPr>
              <p:cNvSpPr txBox="1">
                <a:spLocks noRot="1" noChangeAspect="1" noMove="1" noResize="1" noEditPoints="1" noAdjustHandles="1" noChangeArrowheads="1" noChangeShapeType="1" noTextEdit="1"/>
              </p:cNvSpPr>
              <p:nvPr/>
            </p:nvSpPr>
            <p:spPr>
              <a:xfrm>
                <a:off x="451961" y="2093495"/>
                <a:ext cx="134080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467C446E-5571-447E-9812-36A36225A512}"/>
                  </a:ext>
                </a:extLst>
              </p:cNvPr>
              <p:cNvSpPr txBox="1"/>
              <p:nvPr/>
            </p:nvSpPr>
            <p:spPr>
              <a:xfrm>
                <a:off x="440451" y="2718762"/>
                <a:ext cx="13408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rgbClr val="242021"/>
                          </a:solidFill>
                          <a:latin typeface="Cambria Math" panose="02040503050406030204" pitchFamily="18" charset="0"/>
                        </a:rPr>
                        <m:t>𝑏</m:t>
                      </m:r>
                      <m:r>
                        <a:rPr lang="en-US" sz="1800" i="1" dirty="0" smtClean="0">
                          <a:solidFill>
                            <a:srgbClr val="242021"/>
                          </a:solidFill>
                          <a:latin typeface="Cambria Math" panose="02040503050406030204" pitchFamily="18" charset="0"/>
                        </a:rPr>
                        <m:t> </m:t>
                      </m:r>
                    </m:oMath>
                  </m:oMathPara>
                </a14:m>
                <a:endParaRPr lang="en-US" dirty="0"/>
              </a:p>
            </p:txBody>
          </p:sp>
        </mc:Choice>
        <mc:Fallback xmlns="">
          <p:sp>
            <p:nvSpPr>
              <p:cNvPr id="115" name="TextBox 114">
                <a:extLst>
                  <a:ext uri="{FF2B5EF4-FFF2-40B4-BE49-F238E27FC236}">
                    <a16:creationId xmlns:a16="http://schemas.microsoft.com/office/drawing/2014/main" id="{467C446E-5571-447E-9812-36A36225A512}"/>
                  </a:ext>
                </a:extLst>
              </p:cNvPr>
              <p:cNvSpPr txBox="1">
                <a:spLocks noRot="1" noChangeAspect="1" noMove="1" noResize="1" noEditPoints="1" noAdjustHandles="1" noChangeArrowheads="1" noChangeShapeType="1" noTextEdit="1"/>
              </p:cNvSpPr>
              <p:nvPr/>
            </p:nvSpPr>
            <p:spPr>
              <a:xfrm>
                <a:off x="440451" y="2718762"/>
                <a:ext cx="1340803"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8940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fade">
                                      <p:cBhvr>
                                        <p:cTn id="32" dur="500"/>
                                        <p:tgtEl>
                                          <p:spTgt spid="1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500"/>
                                        <p:tgtEl>
                                          <p:spTgt spid="7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par>
                                <p:cTn id="66" presetID="10" presetClass="entr" presetSubtype="0"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10"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500"/>
                                        <p:tgtEl>
                                          <p:spTgt spid="3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500"/>
                                        <p:tgtEl>
                                          <p:spTgt spid="3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500"/>
                                        <p:tgtEl>
                                          <p:spTgt spid="4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fade">
                                      <p:cBhvr>
                                        <p:cTn id="89" dur="500"/>
                                        <p:tgtEl>
                                          <p:spTgt spid="5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fade">
                                      <p:cBhvr>
                                        <p:cTn id="100" dur="500"/>
                                        <p:tgtEl>
                                          <p:spTgt spid="56"/>
                                        </p:tgtEl>
                                      </p:cBhvr>
                                    </p:animEffect>
                                  </p:childTnLst>
                                </p:cTn>
                              </p:par>
                              <p:par>
                                <p:cTn id="101" presetID="10" presetClass="entr" presetSubtype="0" fill="hold" nodeType="with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fade">
                                      <p:cBhvr>
                                        <p:cTn id="103" dur="500"/>
                                        <p:tgtEl>
                                          <p:spTgt spid="5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fade">
                                      <p:cBhvr>
                                        <p:cTn id="106" dur="500"/>
                                        <p:tgtEl>
                                          <p:spTgt spid="6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fade">
                                      <p:cBhvr>
                                        <p:cTn id="109" dur="500"/>
                                        <p:tgtEl>
                                          <p:spTgt spid="6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97"/>
                                        </p:tgtEl>
                                        <p:attrNameLst>
                                          <p:attrName>style.visibility</p:attrName>
                                        </p:attrNameLst>
                                      </p:cBhvr>
                                      <p:to>
                                        <p:strVal val="visible"/>
                                      </p:to>
                                    </p:set>
                                    <p:animEffect transition="in" filter="fade">
                                      <p:cBhvr>
                                        <p:cTn id="114" dur="500"/>
                                        <p:tgtEl>
                                          <p:spTgt spid="97"/>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73"/>
                                        </p:tgtEl>
                                        <p:attrNameLst>
                                          <p:attrName>style.visibility</p:attrName>
                                        </p:attrNameLst>
                                      </p:cBhvr>
                                      <p:to>
                                        <p:strVal val="visible"/>
                                      </p:to>
                                    </p:set>
                                    <p:animEffect transition="in" filter="fade">
                                      <p:cBhvr>
                                        <p:cTn id="119" dur="500"/>
                                        <p:tgtEl>
                                          <p:spTgt spid="73"/>
                                        </p:tgtEl>
                                      </p:cBhvr>
                                    </p:animEffect>
                                  </p:childTnLst>
                                </p:cTn>
                              </p:par>
                              <p:par>
                                <p:cTn id="120" presetID="10" presetClass="entr" presetSubtype="0" fill="hold" nodeType="withEffect">
                                  <p:stCondLst>
                                    <p:cond delay="0"/>
                                  </p:stCondLst>
                                  <p:childTnLst>
                                    <p:set>
                                      <p:cBhvr>
                                        <p:cTn id="121" dur="1" fill="hold">
                                          <p:stCondLst>
                                            <p:cond delay="0"/>
                                          </p:stCondLst>
                                        </p:cTn>
                                        <p:tgtEl>
                                          <p:spTgt spid="74"/>
                                        </p:tgtEl>
                                        <p:attrNameLst>
                                          <p:attrName>style.visibility</p:attrName>
                                        </p:attrNameLst>
                                      </p:cBhvr>
                                      <p:to>
                                        <p:strVal val="visible"/>
                                      </p:to>
                                    </p:set>
                                    <p:animEffect transition="in" filter="fade">
                                      <p:cBhvr>
                                        <p:cTn id="122" dur="500"/>
                                        <p:tgtEl>
                                          <p:spTgt spid="74"/>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Effect transition="in" filter="fade">
                                      <p:cBhvr>
                                        <p:cTn id="125" dur="500"/>
                                        <p:tgtEl>
                                          <p:spTgt spid="75"/>
                                        </p:tgtEl>
                                      </p:cBhvr>
                                    </p:animEffect>
                                  </p:childTnLst>
                                </p:cTn>
                              </p:par>
                              <p:par>
                                <p:cTn id="126" presetID="10" presetClass="entr" presetSubtype="0" fill="hold" nodeType="withEffect">
                                  <p:stCondLst>
                                    <p:cond delay="0"/>
                                  </p:stCondLst>
                                  <p:childTnLst>
                                    <p:set>
                                      <p:cBhvr>
                                        <p:cTn id="127" dur="1" fill="hold">
                                          <p:stCondLst>
                                            <p:cond delay="0"/>
                                          </p:stCondLst>
                                        </p:cTn>
                                        <p:tgtEl>
                                          <p:spTgt spid="76"/>
                                        </p:tgtEl>
                                        <p:attrNameLst>
                                          <p:attrName>style.visibility</p:attrName>
                                        </p:attrNameLst>
                                      </p:cBhvr>
                                      <p:to>
                                        <p:strVal val="visible"/>
                                      </p:to>
                                    </p:set>
                                    <p:animEffect transition="in" filter="fade">
                                      <p:cBhvr>
                                        <p:cTn id="128" dur="500"/>
                                        <p:tgtEl>
                                          <p:spTgt spid="76"/>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fade">
                                      <p:cBhvr>
                                        <p:cTn id="131" dur="500"/>
                                        <p:tgtEl>
                                          <p:spTgt spid="7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8"/>
                                        </p:tgtEl>
                                        <p:attrNameLst>
                                          <p:attrName>style.visibility</p:attrName>
                                        </p:attrNameLst>
                                      </p:cBhvr>
                                      <p:to>
                                        <p:strVal val="visible"/>
                                      </p:to>
                                    </p:set>
                                    <p:animEffect transition="in" filter="fade">
                                      <p:cBhvr>
                                        <p:cTn id="134" dur="500"/>
                                        <p:tgtEl>
                                          <p:spTgt spid="78"/>
                                        </p:tgtEl>
                                      </p:cBhvr>
                                    </p:animEffect>
                                  </p:childTnLst>
                                </p:cTn>
                              </p:par>
                              <p:par>
                                <p:cTn id="135" presetID="10" presetClass="entr" presetSubtype="0" fill="hold" nodeType="withEffect">
                                  <p:stCondLst>
                                    <p:cond delay="0"/>
                                  </p:stCondLst>
                                  <p:childTnLst>
                                    <p:set>
                                      <p:cBhvr>
                                        <p:cTn id="136" dur="1" fill="hold">
                                          <p:stCondLst>
                                            <p:cond delay="0"/>
                                          </p:stCondLst>
                                        </p:cTn>
                                        <p:tgtEl>
                                          <p:spTgt spid="79"/>
                                        </p:tgtEl>
                                        <p:attrNameLst>
                                          <p:attrName>style.visibility</p:attrName>
                                        </p:attrNameLst>
                                      </p:cBhvr>
                                      <p:to>
                                        <p:strVal val="visible"/>
                                      </p:to>
                                    </p:set>
                                    <p:animEffect transition="in" filter="fade">
                                      <p:cBhvr>
                                        <p:cTn id="137" dur="500"/>
                                        <p:tgtEl>
                                          <p:spTgt spid="79"/>
                                        </p:tgtEl>
                                      </p:cBhvr>
                                    </p:animEffect>
                                  </p:childTnLst>
                                </p:cTn>
                              </p:par>
                              <p:par>
                                <p:cTn id="138" presetID="10" presetClass="entr" presetSubtype="0" fill="hold" nodeType="withEffect">
                                  <p:stCondLst>
                                    <p:cond delay="0"/>
                                  </p:stCondLst>
                                  <p:childTnLst>
                                    <p:set>
                                      <p:cBhvr>
                                        <p:cTn id="139" dur="1" fill="hold">
                                          <p:stCondLst>
                                            <p:cond delay="0"/>
                                          </p:stCondLst>
                                        </p:cTn>
                                        <p:tgtEl>
                                          <p:spTgt spid="80"/>
                                        </p:tgtEl>
                                        <p:attrNameLst>
                                          <p:attrName>style.visibility</p:attrName>
                                        </p:attrNameLst>
                                      </p:cBhvr>
                                      <p:to>
                                        <p:strVal val="visible"/>
                                      </p:to>
                                    </p:set>
                                    <p:animEffect transition="in" filter="fade">
                                      <p:cBhvr>
                                        <p:cTn id="140" dur="500"/>
                                        <p:tgtEl>
                                          <p:spTgt spid="80"/>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81"/>
                                        </p:tgtEl>
                                        <p:attrNameLst>
                                          <p:attrName>style.visibility</p:attrName>
                                        </p:attrNameLst>
                                      </p:cBhvr>
                                      <p:to>
                                        <p:strVal val="visible"/>
                                      </p:to>
                                    </p:set>
                                    <p:animEffect transition="in" filter="fade">
                                      <p:cBhvr>
                                        <p:cTn id="143" dur="500"/>
                                        <p:tgtEl>
                                          <p:spTgt spid="8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82"/>
                                        </p:tgtEl>
                                        <p:attrNameLst>
                                          <p:attrName>style.visibility</p:attrName>
                                        </p:attrNameLst>
                                      </p:cBhvr>
                                      <p:to>
                                        <p:strVal val="visible"/>
                                      </p:to>
                                    </p:set>
                                    <p:animEffect transition="in" filter="fade">
                                      <p:cBhvr>
                                        <p:cTn id="146" dur="500"/>
                                        <p:tgtEl>
                                          <p:spTgt spid="82"/>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fade">
                                      <p:cBhvr>
                                        <p:cTn id="149" dur="500"/>
                                        <p:tgtEl>
                                          <p:spTgt spid="8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4"/>
                                        </p:tgtEl>
                                        <p:attrNameLst>
                                          <p:attrName>style.visibility</p:attrName>
                                        </p:attrNameLst>
                                      </p:cBhvr>
                                      <p:to>
                                        <p:strVal val="visible"/>
                                      </p:to>
                                    </p:set>
                                    <p:animEffect transition="in" filter="fade">
                                      <p:cBhvr>
                                        <p:cTn id="152" dur="500"/>
                                        <p:tgtEl>
                                          <p:spTgt spid="84"/>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85"/>
                                        </p:tgtEl>
                                        <p:attrNameLst>
                                          <p:attrName>style.visibility</p:attrName>
                                        </p:attrNameLst>
                                      </p:cBhvr>
                                      <p:to>
                                        <p:strVal val="visible"/>
                                      </p:to>
                                    </p:set>
                                    <p:animEffect transition="in" filter="fade">
                                      <p:cBhvr>
                                        <p:cTn id="155" dur="500"/>
                                        <p:tgtEl>
                                          <p:spTgt spid="85"/>
                                        </p:tgtEl>
                                      </p:cBhvr>
                                    </p:animEffect>
                                  </p:childTnLst>
                                </p:cTn>
                              </p:par>
                              <p:par>
                                <p:cTn id="156" presetID="10" presetClass="entr" presetSubtype="0" fill="hold" nodeType="withEffect">
                                  <p:stCondLst>
                                    <p:cond delay="0"/>
                                  </p:stCondLst>
                                  <p:childTnLst>
                                    <p:set>
                                      <p:cBhvr>
                                        <p:cTn id="157" dur="1" fill="hold">
                                          <p:stCondLst>
                                            <p:cond delay="0"/>
                                          </p:stCondLst>
                                        </p:cTn>
                                        <p:tgtEl>
                                          <p:spTgt spid="86"/>
                                        </p:tgtEl>
                                        <p:attrNameLst>
                                          <p:attrName>style.visibility</p:attrName>
                                        </p:attrNameLst>
                                      </p:cBhvr>
                                      <p:to>
                                        <p:strVal val="visible"/>
                                      </p:to>
                                    </p:set>
                                    <p:animEffect transition="in" filter="fade">
                                      <p:cBhvr>
                                        <p:cTn id="158" dur="500"/>
                                        <p:tgtEl>
                                          <p:spTgt spid="8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7"/>
                                        </p:tgtEl>
                                        <p:attrNameLst>
                                          <p:attrName>style.visibility</p:attrName>
                                        </p:attrNameLst>
                                      </p:cBhvr>
                                      <p:to>
                                        <p:strVal val="visible"/>
                                      </p:to>
                                    </p:set>
                                    <p:animEffect transition="in" filter="fade">
                                      <p:cBhvr>
                                        <p:cTn id="161" dur="500"/>
                                        <p:tgtEl>
                                          <p:spTgt spid="87"/>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88"/>
                                        </p:tgtEl>
                                        <p:attrNameLst>
                                          <p:attrName>style.visibility</p:attrName>
                                        </p:attrNameLst>
                                      </p:cBhvr>
                                      <p:to>
                                        <p:strVal val="visible"/>
                                      </p:to>
                                    </p:set>
                                    <p:animEffect transition="in" filter="fade">
                                      <p:cBhvr>
                                        <p:cTn id="164" dur="500"/>
                                        <p:tgtEl>
                                          <p:spTgt spid="88"/>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95"/>
                                        </p:tgtEl>
                                        <p:attrNameLst>
                                          <p:attrName>style.visibility</p:attrName>
                                        </p:attrNameLst>
                                      </p:cBhvr>
                                      <p:to>
                                        <p:strVal val="visible"/>
                                      </p:to>
                                    </p:set>
                                    <p:animEffect transition="in" filter="fade">
                                      <p:cBhvr>
                                        <p:cTn id="169" dur="500"/>
                                        <p:tgtEl>
                                          <p:spTgt spid="95"/>
                                        </p:tgtEl>
                                      </p:cBhvr>
                                    </p:animEffect>
                                  </p:childTnLst>
                                </p:cTn>
                              </p:par>
                              <p:par>
                                <p:cTn id="170" presetID="10" presetClass="entr" presetSubtype="0" fill="hold" nodeType="withEffect">
                                  <p:stCondLst>
                                    <p:cond delay="0"/>
                                  </p:stCondLst>
                                  <p:childTnLst>
                                    <p:set>
                                      <p:cBhvr>
                                        <p:cTn id="171" dur="1" fill="hold">
                                          <p:stCondLst>
                                            <p:cond delay="0"/>
                                          </p:stCondLst>
                                        </p:cTn>
                                        <p:tgtEl>
                                          <p:spTgt spid="96"/>
                                        </p:tgtEl>
                                        <p:attrNameLst>
                                          <p:attrName>style.visibility</p:attrName>
                                        </p:attrNameLst>
                                      </p:cBhvr>
                                      <p:to>
                                        <p:strVal val="visible"/>
                                      </p:to>
                                    </p:set>
                                    <p:animEffect transition="in" filter="fade">
                                      <p:cBhvr>
                                        <p:cTn id="172" dur="500"/>
                                        <p:tgtEl>
                                          <p:spTgt spid="9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99"/>
                                        </p:tgtEl>
                                        <p:attrNameLst>
                                          <p:attrName>style.visibility</p:attrName>
                                        </p:attrNameLst>
                                      </p:cBhvr>
                                      <p:to>
                                        <p:strVal val="visible"/>
                                      </p:to>
                                    </p:set>
                                    <p:animEffect transition="in" filter="fade">
                                      <p:cBhvr>
                                        <p:cTn id="175" dur="500"/>
                                        <p:tgtEl>
                                          <p:spTgt spid="99"/>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01"/>
                                        </p:tgtEl>
                                        <p:attrNameLst>
                                          <p:attrName>style.visibility</p:attrName>
                                        </p:attrNameLst>
                                      </p:cBhvr>
                                      <p:to>
                                        <p:strVal val="visible"/>
                                      </p:to>
                                    </p:set>
                                    <p:animEffect transition="in" filter="fade">
                                      <p:cBhvr>
                                        <p:cTn id="178" dur="500"/>
                                        <p:tgtEl>
                                          <p:spTgt spid="101"/>
                                        </p:tgtEl>
                                      </p:cBhvr>
                                    </p:animEffect>
                                  </p:childTnLst>
                                </p:cTn>
                              </p:par>
                              <p:par>
                                <p:cTn id="179" presetID="10" presetClass="entr" presetSubtype="0" fill="hold" nodeType="withEffect">
                                  <p:stCondLst>
                                    <p:cond delay="0"/>
                                  </p:stCondLst>
                                  <p:childTnLst>
                                    <p:set>
                                      <p:cBhvr>
                                        <p:cTn id="180" dur="1" fill="hold">
                                          <p:stCondLst>
                                            <p:cond delay="0"/>
                                          </p:stCondLst>
                                        </p:cTn>
                                        <p:tgtEl>
                                          <p:spTgt spid="106"/>
                                        </p:tgtEl>
                                        <p:attrNameLst>
                                          <p:attrName>style.visibility</p:attrName>
                                        </p:attrNameLst>
                                      </p:cBhvr>
                                      <p:to>
                                        <p:strVal val="visible"/>
                                      </p:to>
                                    </p:set>
                                    <p:animEffect transition="in" filter="fade">
                                      <p:cBhvr>
                                        <p:cTn id="181" dur="500"/>
                                        <p:tgtEl>
                                          <p:spTgt spid="106"/>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09"/>
                                        </p:tgtEl>
                                        <p:attrNameLst>
                                          <p:attrName>style.visibility</p:attrName>
                                        </p:attrNameLst>
                                      </p:cBhvr>
                                      <p:to>
                                        <p:strVal val="visible"/>
                                      </p:to>
                                    </p:set>
                                    <p:animEffect transition="in" filter="fade">
                                      <p:cBhvr>
                                        <p:cTn id="184" dur="500"/>
                                        <p:tgtEl>
                                          <p:spTgt spid="109"/>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103"/>
                                        </p:tgtEl>
                                        <p:attrNameLst>
                                          <p:attrName>style.visibility</p:attrName>
                                        </p:attrNameLst>
                                      </p:cBhvr>
                                      <p:to>
                                        <p:strVal val="visible"/>
                                      </p:to>
                                    </p:set>
                                    <p:animEffect transition="in" filter="fade">
                                      <p:cBhvr>
                                        <p:cTn id="189" dur="500"/>
                                        <p:tgtEl>
                                          <p:spTgt spid="103"/>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11"/>
                                        </p:tgtEl>
                                        <p:attrNameLst>
                                          <p:attrName>style.visibility</p:attrName>
                                        </p:attrNameLst>
                                      </p:cBhvr>
                                      <p:to>
                                        <p:strVal val="visible"/>
                                      </p:to>
                                    </p:set>
                                    <p:animEffect transition="in" filter="fade">
                                      <p:cBhvr>
                                        <p:cTn id="192"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4" grpId="0" animBg="1"/>
      <p:bldP spid="15" grpId="0"/>
      <p:bldP spid="21" grpId="0" animBg="1"/>
      <p:bldP spid="25" grpId="0"/>
      <p:bldP spid="29" grpId="0" animBg="1"/>
      <p:bldP spid="24" grpId="0" animBg="1"/>
      <p:bldP spid="30" grpId="0" animBg="1"/>
      <p:bldP spid="32" grpId="0" animBg="1"/>
      <p:bldP spid="34" grpId="0" animBg="1"/>
      <p:bldP spid="35" grpId="0" animBg="1"/>
      <p:bldP spid="38" grpId="0"/>
      <p:bldP spid="39" grpId="0" animBg="1"/>
      <p:bldP spid="40" grpId="0" animBg="1"/>
      <p:bldP spid="53" grpId="0"/>
      <p:bldP spid="56" grpId="0" animBg="1"/>
      <p:bldP spid="60" grpId="0"/>
      <p:bldP spid="62" grpId="0"/>
      <p:bldP spid="72" grpId="0"/>
      <p:bldP spid="73" grpId="0" animBg="1"/>
      <p:bldP spid="75" grpId="0" animBg="1"/>
      <p:bldP spid="77" grpId="0" animBg="1"/>
      <p:bldP spid="78" grpId="0" animBg="1"/>
      <p:bldP spid="81" grpId="0"/>
      <p:bldP spid="82" grpId="0" animBg="1"/>
      <p:bldP spid="83" grpId="0" animBg="1"/>
      <p:bldP spid="84" grpId="0"/>
      <p:bldP spid="85" grpId="0" animBg="1"/>
      <p:bldP spid="87" grpId="0"/>
      <p:bldP spid="88" grpId="0"/>
      <p:bldP spid="95" grpId="0" animBg="1"/>
      <p:bldP spid="97" grpId="0"/>
      <p:bldP spid="99" grpId="0" animBg="1"/>
      <p:bldP spid="101" grpId="0"/>
      <p:bldP spid="109" grpId="0"/>
      <p:bldP spid="111" grpId="0"/>
      <p:bldP spid="113" grpId="0"/>
      <p:bldP spid="1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Regular Expression Example -1</a:t>
            </a:r>
          </a:p>
        </p:txBody>
      </p:sp>
      <mc:AlternateContent xmlns:mc="http://schemas.openxmlformats.org/markup-compatibility/2006" xmlns:a14="http://schemas.microsoft.com/office/drawing/2010/main">
        <mc:Choice Requires="a14">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3"/>
                <a:ext cx="7735114" cy="625266"/>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r>
                  <a:rPr lang="en-US" sz="2000" dirty="0">
                    <a:solidFill>
                      <a:srgbClr val="242021"/>
                    </a:solidFill>
                    <a:latin typeface="TimesLTStd-Roman"/>
                  </a:rPr>
                  <a:t>Build an NFA from the regular expression </a:t>
                </a:r>
                <a14:m>
                  <m:oMath xmlns:m="http://schemas.openxmlformats.org/officeDocument/2006/math">
                    <m:sSup>
                      <m:sSupPr>
                        <m:ctrlPr>
                          <a:rPr lang="en-US" sz="2000" i="1" dirty="0" smtClean="0">
                            <a:solidFill>
                              <a:srgbClr val="242021"/>
                            </a:solidFill>
                            <a:latin typeface="Cambria Math" panose="02040503050406030204" pitchFamily="18" charset="0"/>
                          </a:rPr>
                        </m:ctrlPr>
                      </m:sSupPr>
                      <m:e>
                        <m:r>
                          <a:rPr lang="en-US" sz="2000" i="1" dirty="0">
                            <a:solidFill>
                              <a:srgbClr val="242021"/>
                            </a:solidFill>
                            <a:latin typeface="Cambria Math" panose="02040503050406030204" pitchFamily="18" charset="0"/>
                          </a:rPr>
                          <m:t>(</m:t>
                        </m:r>
                        <m:r>
                          <a:rPr lang="en-US" sz="2000" i="1" dirty="0">
                            <a:solidFill>
                              <a:srgbClr val="242021"/>
                            </a:solidFill>
                            <a:latin typeface="Cambria Math" panose="02040503050406030204" pitchFamily="18" charset="0"/>
                          </a:rPr>
                          <m:t>𝑎</m:t>
                        </m:r>
                        <m:r>
                          <a:rPr lang="en-US" sz="2000" i="1" dirty="0">
                            <a:solidFill>
                              <a:srgbClr val="242021"/>
                            </a:solidFill>
                            <a:latin typeface="Cambria Math" panose="02040503050406030204" pitchFamily="18" charset="0"/>
                          </a:rPr>
                          <m:t> ∪ </m:t>
                        </m:r>
                        <m:r>
                          <a:rPr lang="en-US" sz="2000" i="1" dirty="0">
                            <a:solidFill>
                              <a:srgbClr val="242021"/>
                            </a:solidFill>
                            <a:latin typeface="Cambria Math" panose="02040503050406030204" pitchFamily="18" charset="0"/>
                          </a:rPr>
                          <m:t>𝑏</m:t>
                        </m:r>
                        <m:r>
                          <a:rPr lang="en-US" sz="2000" i="1" dirty="0">
                            <a:solidFill>
                              <a:srgbClr val="242021"/>
                            </a:solidFill>
                            <a:latin typeface="Cambria Math" panose="02040503050406030204" pitchFamily="18" charset="0"/>
                          </a:rPr>
                          <m:t>)</m:t>
                        </m:r>
                      </m:e>
                      <m:sup>
                        <m:r>
                          <a:rPr lang="en-US" sz="2000" b="0" i="1" dirty="0" smtClean="0">
                            <a:solidFill>
                              <a:srgbClr val="242021"/>
                            </a:solidFill>
                            <a:latin typeface="Cambria Math" panose="02040503050406030204" pitchFamily="18" charset="0"/>
                          </a:rPr>
                          <m:t>∗</m:t>
                        </m:r>
                      </m:sup>
                    </m:sSup>
                    <m:r>
                      <a:rPr lang="en-US" sz="2000" i="1" dirty="0" smtClean="0">
                        <a:solidFill>
                          <a:srgbClr val="242021"/>
                        </a:solidFill>
                        <a:latin typeface="Cambria Math" panose="02040503050406030204" pitchFamily="18" charset="0"/>
                      </a:rPr>
                      <m:t>𝑎𝑏𝑎</m:t>
                    </m:r>
                  </m:oMath>
                </a14:m>
                <a:endParaRPr lang="en-US" sz="2000" dirty="0">
                  <a:solidFill>
                    <a:srgbClr val="242021"/>
                  </a:solidFill>
                  <a:latin typeface="TimesLTStd-Roman"/>
                </a:endParaRPr>
              </a:p>
              <a:p>
                <a:pPr marL="0" indent="0">
                  <a:buNone/>
                </a:pPr>
                <a:endParaRPr lang="en-US" sz="2000" dirty="0">
                  <a:solidFill>
                    <a:srgbClr val="242021"/>
                  </a:solidFill>
                  <a:latin typeface="TimesLTStd-Roman"/>
                </a:endParaRPr>
              </a:p>
              <a:p>
                <a:pPr marL="0" indent="0">
                  <a:buNone/>
                </a:pPr>
                <a:r>
                  <a:rPr lang="en-US" sz="2000" dirty="0">
                    <a:solidFill>
                      <a:srgbClr val="242021"/>
                    </a:solidFill>
                    <a:latin typeface="TimesLTStd-Roman"/>
                  </a:rPr>
                  <a:t>a</a:t>
                </a:r>
              </a:p>
              <a:p>
                <a:pPr marL="0" indent="0">
                  <a:buNone/>
                </a:pPr>
                <a:r>
                  <a:rPr lang="en-US" sz="2000" dirty="0">
                    <a:solidFill>
                      <a:srgbClr val="242021"/>
                    </a:solidFill>
                    <a:latin typeface="TimesLTStd-Roman"/>
                  </a:rPr>
                  <a:t>b	 		</a:t>
                </a:r>
              </a:p>
            </p:txBody>
          </p:sp>
        </mc:Choice>
        <mc:Fallback xmlns="">
          <p:sp>
            <p:nvSpPr>
              <p:cNvPr id="3" name="Content Placeholder 13">
                <a:extLst>
                  <a:ext uri="{FF2B5EF4-FFF2-40B4-BE49-F238E27FC236}">
                    <a16:creationId xmlns:a16="http://schemas.microsoft.com/office/drawing/2014/main" id="{81FABCBE-1AC6-462C-B180-8DE664A8C92F}"/>
                  </a:ext>
                </a:extLst>
              </p:cNvPr>
              <p:cNvSpPr txBox="1">
                <a:spLocks noRot="1" noChangeAspect="1" noMove="1" noResize="1" noEditPoints="1" noAdjustHandles="1" noChangeArrowheads="1" noChangeShapeType="1" noTextEdit="1"/>
              </p:cNvSpPr>
              <p:nvPr/>
            </p:nvSpPr>
            <p:spPr>
              <a:xfrm>
                <a:off x="822960" y="1136343"/>
                <a:ext cx="7735114" cy="625266"/>
              </a:xfrm>
              <a:prstGeom prst="rect">
                <a:avLst/>
              </a:prstGeom>
              <a:blipFill>
                <a:blip r:embed="rId2"/>
                <a:stretch>
                  <a:fillRect l="-788" t="-3883" b="-208738"/>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3</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
        <p:nvSpPr>
          <p:cNvPr id="4" name="Oval 3">
            <a:extLst>
              <a:ext uri="{FF2B5EF4-FFF2-40B4-BE49-F238E27FC236}">
                <a16:creationId xmlns:a16="http://schemas.microsoft.com/office/drawing/2014/main" id="{35C1D588-B8D3-4516-863C-9A833F8D44DE}"/>
              </a:ext>
            </a:extLst>
          </p:cNvPr>
          <p:cNvSpPr/>
          <p:nvPr/>
        </p:nvSpPr>
        <p:spPr>
          <a:xfrm>
            <a:off x="2535793" y="2146817"/>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F9888C06-D6B6-4F64-965A-F52FA16845E6}"/>
              </a:ext>
            </a:extLst>
          </p:cNvPr>
          <p:cNvCxnSpPr>
            <a:endCxn id="4" idx="2"/>
          </p:cNvCxnSpPr>
          <p:nvPr/>
        </p:nvCxnSpPr>
        <p:spPr>
          <a:xfrm>
            <a:off x="2015093" y="233414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CEF15A3E-D7EE-447C-AAE1-40EC00FB5B42}"/>
              </a:ext>
            </a:extLst>
          </p:cNvPr>
          <p:cNvSpPr/>
          <p:nvPr/>
        </p:nvSpPr>
        <p:spPr>
          <a:xfrm>
            <a:off x="3441700" y="2139950"/>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CDD8A5C-78C2-4EC5-B3C6-93847AFC14B2}"/>
              </a:ext>
            </a:extLst>
          </p:cNvPr>
          <p:cNvCxnSpPr/>
          <p:nvPr/>
        </p:nvCxnSpPr>
        <p:spPr>
          <a:xfrm>
            <a:off x="2921000" y="2327275"/>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9801690-3FF3-4D63-A6E0-FEC3E437699B}"/>
              </a:ext>
            </a:extLst>
          </p:cNvPr>
          <p:cNvSpPr/>
          <p:nvPr/>
        </p:nvSpPr>
        <p:spPr>
          <a:xfrm>
            <a:off x="3475593" y="2178568"/>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E9D3B22-F820-4B03-83D1-98579B6EBDDA}"/>
              </a:ext>
            </a:extLst>
          </p:cNvPr>
          <p:cNvSpPr txBox="1"/>
          <p:nvPr/>
        </p:nvSpPr>
        <p:spPr>
          <a:xfrm>
            <a:off x="2973983" y="1993902"/>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21" name="Oval 20">
            <a:extLst>
              <a:ext uri="{FF2B5EF4-FFF2-40B4-BE49-F238E27FC236}">
                <a16:creationId xmlns:a16="http://schemas.microsoft.com/office/drawing/2014/main" id="{1E914125-80DF-4BED-9C3B-B94DFE31E1D3}"/>
              </a:ext>
            </a:extLst>
          </p:cNvPr>
          <p:cNvSpPr/>
          <p:nvPr/>
        </p:nvSpPr>
        <p:spPr>
          <a:xfrm>
            <a:off x="2533650" y="2705617"/>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76EB6046-7DAF-4C21-AB94-F56A8979E148}"/>
              </a:ext>
            </a:extLst>
          </p:cNvPr>
          <p:cNvCxnSpPr>
            <a:endCxn id="21" idx="2"/>
          </p:cNvCxnSpPr>
          <p:nvPr/>
        </p:nvCxnSpPr>
        <p:spPr>
          <a:xfrm>
            <a:off x="2012950" y="289294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59C7E90-A2AE-4B32-B745-BFFDAACFDCFD}"/>
              </a:ext>
            </a:extLst>
          </p:cNvPr>
          <p:cNvCxnSpPr/>
          <p:nvPr/>
        </p:nvCxnSpPr>
        <p:spPr>
          <a:xfrm>
            <a:off x="2921000" y="2886075"/>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6D076FB-DB15-4033-B478-3DEFBEE234AA}"/>
              </a:ext>
            </a:extLst>
          </p:cNvPr>
          <p:cNvSpPr txBox="1"/>
          <p:nvPr/>
        </p:nvSpPr>
        <p:spPr>
          <a:xfrm>
            <a:off x="2975054" y="2550559"/>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b</a:t>
            </a:r>
          </a:p>
        </p:txBody>
      </p:sp>
      <p:sp>
        <p:nvSpPr>
          <p:cNvPr id="29" name="Oval 28">
            <a:extLst>
              <a:ext uri="{FF2B5EF4-FFF2-40B4-BE49-F238E27FC236}">
                <a16:creationId xmlns:a16="http://schemas.microsoft.com/office/drawing/2014/main" id="{F105AC21-799A-4CC6-8D3F-3B234059FE22}"/>
              </a:ext>
            </a:extLst>
          </p:cNvPr>
          <p:cNvSpPr/>
          <p:nvPr/>
        </p:nvSpPr>
        <p:spPr>
          <a:xfrm>
            <a:off x="3441700" y="2698750"/>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B5D13DD-EECA-4121-A1B7-425A85ACA9AE}"/>
              </a:ext>
            </a:extLst>
          </p:cNvPr>
          <p:cNvSpPr/>
          <p:nvPr/>
        </p:nvSpPr>
        <p:spPr>
          <a:xfrm>
            <a:off x="3473450" y="2730501"/>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CDC4684-EAEC-4567-A7FA-69B3D0A5A4B0}"/>
                  </a:ext>
                </a:extLst>
              </p:cNvPr>
              <p:cNvSpPr txBox="1"/>
              <p:nvPr/>
            </p:nvSpPr>
            <p:spPr>
              <a:xfrm>
                <a:off x="8572" y="3428791"/>
                <a:ext cx="20319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242021"/>
                          </a:solidFill>
                          <a:latin typeface="Cambria Math" panose="02040503050406030204" pitchFamily="18" charset="0"/>
                        </a:rPr>
                        <m:t>𝑎𝑏</m:t>
                      </m:r>
                    </m:oMath>
                  </m:oMathPara>
                </a14:m>
                <a:endParaRPr lang="en-US" dirty="0"/>
              </a:p>
            </p:txBody>
          </p:sp>
        </mc:Choice>
        <mc:Fallback xmlns="">
          <p:sp>
            <p:nvSpPr>
              <p:cNvPr id="72" name="TextBox 71">
                <a:extLst>
                  <a:ext uri="{FF2B5EF4-FFF2-40B4-BE49-F238E27FC236}">
                    <a16:creationId xmlns:a16="http://schemas.microsoft.com/office/drawing/2014/main" id="{8CDC4684-EAEC-4567-A7FA-69B3D0A5A4B0}"/>
                  </a:ext>
                </a:extLst>
              </p:cNvPr>
              <p:cNvSpPr txBox="1">
                <a:spLocks noRot="1" noChangeAspect="1" noMove="1" noResize="1" noEditPoints="1" noAdjustHandles="1" noChangeArrowheads="1" noChangeShapeType="1" noTextEdit="1"/>
              </p:cNvSpPr>
              <p:nvPr/>
            </p:nvSpPr>
            <p:spPr>
              <a:xfrm>
                <a:off x="8572" y="3428791"/>
                <a:ext cx="203192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93BBA619-394B-4E3D-9A97-8A7ED3243B7D}"/>
                  </a:ext>
                </a:extLst>
              </p:cNvPr>
              <p:cNvSpPr txBox="1"/>
              <p:nvPr/>
            </p:nvSpPr>
            <p:spPr>
              <a:xfrm>
                <a:off x="405447" y="4164491"/>
                <a:ext cx="14201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242021"/>
                          </a:solidFill>
                          <a:latin typeface="Cambria Math" panose="02040503050406030204" pitchFamily="18" charset="0"/>
                        </a:rPr>
                        <m:t>𝑎𝑏</m:t>
                      </m:r>
                      <m:r>
                        <a:rPr lang="en-US" sz="1800" b="0" i="1" dirty="0" smtClean="0">
                          <a:solidFill>
                            <a:srgbClr val="242021"/>
                          </a:solidFill>
                          <a:latin typeface="Cambria Math" panose="02040503050406030204" pitchFamily="18" charset="0"/>
                        </a:rPr>
                        <m:t>𝑎</m:t>
                      </m:r>
                    </m:oMath>
                  </m:oMathPara>
                </a14:m>
                <a:endParaRPr lang="en-US" dirty="0"/>
              </a:p>
            </p:txBody>
          </p:sp>
        </mc:Choice>
        <mc:Fallback xmlns="">
          <p:sp>
            <p:nvSpPr>
              <p:cNvPr id="97" name="TextBox 96">
                <a:extLst>
                  <a:ext uri="{FF2B5EF4-FFF2-40B4-BE49-F238E27FC236}">
                    <a16:creationId xmlns:a16="http://schemas.microsoft.com/office/drawing/2014/main" id="{93BBA619-394B-4E3D-9A97-8A7ED3243B7D}"/>
                  </a:ext>
                </a:extLst>
              </p:cNvPr>
              <p:cNvSpPr txBox="1">
                <a:spLocks noRot="1" noChangeAspect="1" noMove="1" noResize="1" noEditPoints="1" noAdjustHandles="1" noChangeArrowheads="1" noChangeShapeType="1" noTextEdit="1"/>
              </p:cNvSpPr>
              <p:nvPr/>
            </p:nvSpPr>
            <p:spPr>
              <a:xfrm>
                <a:off x="405447" y="4164491"/>
                <a:ext cx="1420178" cy="369332"/>
              </a:xfrm>
              <a:prstGeom prst="rect">
                <a:avLst/>
              </a:prstGeom>
              <a:blipFill>
                <a:blip r:embed="rId6"/>
                <a:stretch>
                  <a:fillRect/>
                </a:stretch>
              </a:blipFill>
            </p:spPr>
            <p:txBody>
              <a:bodyPr/>
              <a:lstStyle/>
              <a:p>
                <a:r>
                  <a:rPr lang="en-US">
                    <a:noFill/>
                  </a:rPr>
                  <a:t> </a:t>
                </a:r>
              </a:p>
            </p:txBody>
          </p:sp>
        </mc:Fallback>
      </mc:AlternateContent>
      <p:sp>
        <p:nvSpPr>
          <p:cNvPr id="61" name="Oval 60">
            <a:extLst>
              <a:ext uri="{FF2B5EF4-FFF2-40B4-BE49-F238E27FC236}">
                <a16:creationId xmlns:a16="http://schemas.microsoft.com/office/drawing/2014/main" id="{E0FB4919-213E-42CA-9064-808F7D3DF7DD}"/>
              </a:ext>
            </a:extLst>
          </p:cNvPr>
          <p:cNvSpPr/>
          <p:nvPr/>
        </p:nvSpPr>
        <p:spPr>
          <a:xfrm>
            <a:off x="2533650" y="3389275"/>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211F9634-21CA-436F-A57E-992985704C05}"/>
              </a:ext>
            </a:extLst>
          </p:cNvPr>
          <p:cNvCxnSpPr>
            <a:endCxn id="61" idx="2"/>
          </p:cNvCxnSpPr>
          <p:nvPr/>
        </p:nvCxnSpPr>
        <p:spPr>
          <a:xfrm>
            <a:off x="2012950" y="3576600"/>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46AF1F-5CDC-4EB8-8D9D-A55DF6F49A90}"/>
              </a:ext>
            </a:extLst>
          </p:cNvPr>
          <p:cNvCxnSpPr/>
          <p:nvPr/>
        </p:nvCxnSpPr>
        <p:spPr>
          <a:xfrm>
            <a:off x="2921000" y="3569733"/>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F5B7C29-644B-40DC-81EA-5A8FEF8AF7C7}"/>
              </a:ext>
            </a:extLst>
          </p:cNvPr>
          <p:cNvSpPr txBox="1"/>
          <p:nvPr/>
        </p:nvSpPr>
        <p:spPr>
          <a:xfrm>
            <a:off x="2975054" y="3234217"/>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66" name="Oval 65">
            <a:extLst>
              <a:ext uri="{FF2B5EF4-FFF2-40B4-BE49-F238E27FC236}">
                <a16:creationId xmlns:a16="http://schemas.microsoft.com/office/drawing/2014/main" id="{669D1A76-868A-4103-978C-04F2968CF5C2}"/>
              </a:ext>
            </a:extLst>
          </p:cNvPr>
          <p:cNvSpPr/>
          <p:nvPr/>
        </p:nvSpPr>
        <p:spPr>
          <a:xfrm>
            <a:off x="3441700" y="3382408"/>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20F1496-724A-48E5-B0AA-2FCDE0BB7D5D}"/>
              </a:ext>
            </a:extLst>
          </p:cNvPr>
          <p:cNvSpPr/>
          <p:nvPr/>
        </p:nvSpPr>
        <p:spPr>
          <a:xfrm>
            <a:off x="4337050" y="3366913"/>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C8831610-7C5C-4D80-9158-16F7A6FA6169}"/>
              </a:ext>
            </a:extLst>
          </p:cNvPr>
          <p:cNvCxnSpPr>
            <a:endCxn id="68" idx="2"/>
          </p:cNvCxnSpPr>
          <p:nvPr/>
        </p:nvCxnSpPr>
        <p:spPr>
          <a:xfrm>
            <a:off x="3816350" y="3554238"/>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337CD2A-4B0A-4136-A7F8-C80D96CBCC10}"/>
              </a:ext>
            </a:extLst>
          </p:cNvPr>
          <p:cNvCxnSpPr/>
          <p:nvPr/>
        </p:nvCxnSpPr>
        <p:spPr>
          <a:xfrm>
            <a:off x="4724400" y="3547371"/>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38DE7F3-B1B2-4FD6-9519-DCD10EC4C0D1}"/>
              </a:ext>
            </a:extLst>
          </p:cNvPr>
          <p:cNvSpPr txBox="1"/>
          <p:nvPr/>
        </p:nvSpPr>
        <p:spPr>
          <a:xfrm>
            <a:off x="4778454" y="3211855"/>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b</a:t>
            </a:r>
          </a:p>
        </p:txBody>
      </p:sp>
      <p:sp>
        <p:nvSpPr>
          <p:cNvPr id="89" name="Oval 88">
            <a:extLst>
              <a:ext uri="{FF2B5EF4-FFF2-40B4-BE49-F238E27FC236}">
                <a16:creationId xmlns:a16="http://schemas.microsoft.com/office/drawing/2014/main" id="{4D26FE7F-7F8B-427C-91D2-851C426A5614}"/>
              </a:ext>
            </a:extLst>
          </p:cNvPr>
          <p:cNvSpPr/>
          <p:nvPr/>
        </p:nvSpPr>
        <p:spPr>
          <a:xfrm>
            <a:off x="5245100" y="3360046"/>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AD88AAD6-242B-4D6C-ACB2-1476BD5AC747}"/>
              </a:ext>
            </a:extLst>
          </p:cNvPr>
          <p:cNvSpPr/>
          <p:nvPr/>
        </p:nvSpPr>
        <p:spPr>
          <a:xfrm>
            <a:off x="5276850" y="3391797"/>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F18B3DE-886F-4C5F-B1FE-D463DF0CBEC7}"/>
              </a:ext>
            </a:extLst>
          </p:cNvPr>
          <p:cNvSpPr txBox="1"/>
          <p:nvPr/>
        </p:nvSpPr>
        <p:spPr>
          <a:xfrm>
            <a:off x="3897095" y="3234217"/>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92" name="Oval 91">
            <a:extLst>
              <a:ext uri="{FF2B5EF4-FFF2-40B4-BE49-F238E27FC236}">
                <a16:creationId xmlns:a16="http://schemas.microsoft.com/office/drawing/2014/main" id="{F1792925-97E8-4768-B8CF-89B28DD3C4F9}"/>
              </a:ext>
            </a:extLst>
          </p:cNvPr>
          <p:cNvSpPr/>
          <p:nvPr/>
        </p:nvSpPr>
        <p:spPr>
          <a:xfrm>
            <a:off x="2533650" y="4171358"/>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E706AFC0-26D5-4EF8-AEFE-B2EB0F2EA9B9}"/>
              </a:ext>
            </a:extLst>
          </p:cNvPr>
          <p:cNvCxnSpPr>
            <a:endCxn id="92" idx="2"/>
          </p:cNvCxnSpPr>
          <p:nvPr/>
        </p:nvCxnSpPr>
        <p:spPr>
          <a:xfrm>
            <a:off x="2012950" y="4358683"/>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DF98BB4-F35F-42DD-AFB0-234871E770F1}"/>
              </a:ext>
            </a:extLst>
          </p:cNvPr>
          <p:cNvCxnSpPr/>
          <p:nvPr/>
        </p:nvCxnSpPr>
        <p:spPr>
          <a:xfrm>
            <a:off x="2921000" y="4351816"/>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E45B4D9-2124-4195-A4EB-64322248E83C}"/>
              </a:ext>
            </a:extLst>
          </p:cNvPr>
          <p:cNvSpPr txBox="1"/>
          <p:nvPr/>
        </p:nvSpPr>
        <p:spPr>
          <a:xfrm>
            <a:off x="2975054" y="4016300"/>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100" name="Oval 99">
            <a:extLst>
              <a:ext uri="{FF2B5EF4-FFF2-40B4-BE49-F238E27FC236}">
                <a16:creationId xmlns:a16="http://schemas.microsoft.com/office/drawing/2014/main" id="{F87E0A0A-8362-48F8-ADE1-88139415FB19}"/>
              </a:ext>
            </a:extLst>
          </p:cNvPr>
          <p:cNvSpPr/>
          <p:nvPr/>
        </p:nvSpPr>
        <p:spPr>
          <a:xfrm>
            <a:off x="3441700" y="4164491"/>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94AE6F1-A096-493D-BFCD-B34DE5FB9A27}"/>
              </a:ext>
            </a:extLst>
          </p:cNvPr>
          <p:cNvSpPr/>
          <p:nvPr/>
        </p:nvSpPr>
        <p:spPr>
          <a:xfrm>
            <a:off x="4337050" y="4148996"/>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a:extLst>
              <a:ext uri="{FF2B5EF4-FFF2-40B4-BE49-F238E27FC236}">
                <a16:creationId xmlns:a16="http://schemas.microsoft.com/office/drawing/2014/main" id="{7B448BAD-44A8-4435-92A7-F42C056FA6A6}"/>
              </a:ext>
            </a:extLst>
          </p:cNvPr>
          <p:cNvCxnSpPr>
            <a:endCxn id="102" idx="2"/>
          </p:cNvCxnSpPr>
          <p:nvPr/>
        </p:nvCxnSpPr>
        <p:spPr>
          <a:xfrm>
            <a:off x="3816350" y="4336321"/>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1940A4D1-C854-4977-AE21-47CD01D38905}"/>
              </a:ext>
            </a:extLst>
          </p:cNvPr>
          <p:cNvCxnSpPr/>
          <p:nvPr/>
        </p:nvCxnSpPr>
        <p:spPr>
          <a:xfrm>
            <a:off x="4724400" y="4329454"/>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8F128FB4-BC22-47B0-8F60-0295F5A74507}"/>
              </a:ext>
            </a:extLst>
          </p:cNvPr>
          <p:cNvSpPr txBox="1"/>
          <p:nvPr/>
        </p:nvSpPr>
        <p:spPr>
          <a:xfrm>
            <a:off x="4778454" y="3993938"/>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b</a:t>
            </a:r>
          </a:p>
        </p:txBody>
      </p:sp>
      <p:sp>
        <p:nvSpPr>
          <p:cNvPr id="108" name="Oval 107">
            <a:extLst>
              <a:ext uri="{FF2B5EF4-FFF2-40B4-BE49-F238E27FC236}">
                <a16:creationId xmlns:a16="http://schemas.microsoft.com/office/drawing/2014/main" id="{3FA6E61C-9342-4169-B926-C205A124C405}"/>
              </a:ext>
            </a:extLst>
          </p:cNvPr>
          <p:cNvSpPr/>
          <p:nvPr/>
        </p:nvSpPr>
        <p:spPr>
          <a:xfrm>
            <a:off x="5245100" y="4142129"/>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F8329E11-3FEB-4DF2-B366-10DC6BD9E69A}"/>
              </a:ext>
            </a:extLst>
          </p:cNvPr>
          <p:cNvSpPr txBox="1"/>
          <p:nvPr/>
        </p:nvSpPr>
        <p:spPr>
          <a:xfrm>
            <a:off x="3897095" y="4016300"/>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113" name="Oval 112">
            <a:extLst>
              <a:ext uri="{FF2B5EF4-FFF2-40B4-BE49-F238E27FC236}">
                <a16:creationId xmlns:a16="http://schemas.microsoft.com/office/drawing/2014/main" id="{CFC5E572-3502-45B4-8DA1-1AEB86D64D6D}"/>
              </a:ext>
            </a:extLst>
          </p:cNvPr>
          <p:cNvSpPr/>
          <p:nvPr/>
        </p:nvSpPr>
        <p:spPr>
          <a:xfrm>
            <a:off x="6153150" y="4148421"/>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ADFD8054-6BC4-4A34-AC08-BD3A4A654C58}"/>
              </a:ext>
            </a:extLst>
          </p:cNvPr>
          <p:cNvCxnSpPr>
            <a:endCxn id="113" idx="2"/>
          </p:cNvCxnSpPr>
          <p:nvPr/>
        </p:nvCxnSpPr>
        <p:spPr>
          <a:xfrm>
            <a:off x="5632450" y="4335746"/>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DE33522-479C-43D5-A3B1-1A020A703F1B}"/>
              </a:ext>
            </a:extLst>
          </p:cNvPr>
          <p:cNvCxnSpPr/>
          <p:nvPr/>
        </p:nvCxnSpPr>
        <p:spPr>
          <a:xfrm>
            <a:off x="6540500" y="4328879"/>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59479A9-E5C0-4352-B564-35E59CA80E8D}"/>
              </a:ext>
            </a:extLst>
          </p:cNvPr>
          <p:cNvSpPr txBox="1"/>
          <p:nvPr/>
        </p:nvSpPr>
        <p:spPr>
          <a:xfrm>
            <a:off x="6594554" y="3993363"/>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117" name="Oval 116">
            <a:extLst>
              <a:ext uri="{FF2B5EF4-FFF2-40B4-BE49-F238E27FC236}">
                <a16:creationId xmlns:a16="http://schemas.microsoft.com/office/drawing/2014/main" id="{2668BD85-EE84-4AE5-99BA-50BA85E4EDFE}"/>
              </a:ext>
            </a:extLst>
          </p:cNvPr>
          <p:cNvSpPr/>
          <p:nvPr/>
        </p:nvSpPr>
        <p:spPr>
          <a:xfrm>
            <a:off x="7061200" y="4141554"/>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1F96D846-F419-4BF7-9556-B94A90C97AC0}"/>
              </a:ext>
            </a:extLst>
          </p:cNvPr>
          <p:cNvSpPr/>
          <p:nvPr/>
        </p:nvSpPr>
        <p:spPr>
          <a:xfrm>
            <a:off x="7092950" y="4173305"/>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4E452FE-9C55-466A-843C-1ADFAB317611}"/>
              </a:ext>
            </a:extLst>
          </p:cNvPr>
          <p:cNvSpPr txBox="1"/>
          <p:nvPr/>
        </p:nvSpPr>
        <p:spPr>
          <a:xfrm>
            <a:off x="5664200" y="3956888"/>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Tree>
    <p:extLst>
      <p:ext uri="{BB962C8B-B14F-4D97-AF65-F5344CB8AC3E}">
        <p14:creationId xmlns:p14="http://schemas.microsoft.com/office/powerpoint/2010/main" val="199528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0"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500"/>
                                        <p:tgtEl>
                                          <p:spTgt spid="6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fade">
                                      <p:cBhvr>
                                        <p:cTn id="30" dur="500"/>
                                        <p:tgtEl>
                                          <p:spTgt spid="69"/>
                                        </p:tgtEl>
                                      </p:cBhvr>
                                    </p:animEffect>
                                  </p:childTnLst>
                                </p:cTn>
                              </p:par>
                              <p:par>
                                <p:cTn id="31" presetID="10"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500"/>
                                        <p:tgtEl>
                                          <p:spTgt spid="7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fade">
                                      <p:cBhvr>
                                        <p:cTn id="42" dur="500"/>
                                        <p:tgtEl>
                                          <p:spTgt spid="9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7"/>
                                        </p:tgtEl>
                                        <p:attrNameLst>
                                          <p:attrName>style.visibility</p:attrName>
                                        </p:attrNameLst>
                                      </p:cBhvr>
                                      <p:to>
                                        <p:strVal val="visible"/>
                                      </p:to>
                                    </p:set>
                                    <p:animEffect transition="in" filter="fade">
                                      <p:cBhvr>
                                        <p:cTn id="50" dur="500"/>
                                        <p:tgtEl>
                                          <p:spTgt spid="9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fade">
                                      <p:cBhvr>
                                        <p:cTn id="55" dur="500"/>
                                        <p:tgtEl>
                                          <p:spTgt spid="92"/>
                                        </p:tgtEl>
                                      </p:cBhvr>
                                    </p:animEffect>
                                  </p:childTnLst>
                                </p:cTn>
                              </p:par>
                              <p:par>
                                <p:cTn id="56" presetID="10" presetClass="entr" presetSubtype="0" fill="hold" nodeType="with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fade">
                                      <p:cBhvr>
                                        <p:cTn id="58" dur="500"/>
                                        <p:tgtEl>
                                          <p:spTgt spid="93"/>
                                        </p:tgtEl>
                                      </p:cBhvr>
                                    </p:animEffect>
                                  </p:childTnLst>
                                </p:cTn>
                              </p:par>
                              <p:par>
                                <p:cTn id="59" presetID="10" presetClass="entr" presetSubtype="0" fill="hold"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fade">
                                      <p:cBhvr>
                                        <p:cTn id="61" dur="500"/>
                                        <p:tgtEl>
                                          <p:spTgt spid="9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8"/>
                                        </p:tgtEl>
                                        <p:attrNameLst>
                                          <p:attrName>style.visibility</p:attrName>
                                        </p:attrNameLst>
                                      </p:cBhvr>
                                      <p:to>
                                        <p:strVal val="visible"/>
                                      </p:to>
                                    </p:set>
                                    <p:animEffect transition="in" filter="fade">
                                      <p:cBhvr>
                                        <p:cTn id="64" dur="500"/>
                                        <p:tgtEl>
                                          <p:spTgt spid="9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animEffect transition="in" filter="fade">
                                      <p:cBhvr>
                                        <p:cTn id="67" dur="500"/>
                                        <p:tgtEl>
                                          <p:spTgt spid="10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2"/>
                                        </p:tgtEl>
                                        <p:attrNameLst>
                                          <p:attrName>style.visibility</p:attrName>
                                        </p:attrNameLst>
                                      </p:cBhvr>
                                      <p:to>
                                        <p:strVal val="visible"/>
                                      </p:to>
                                    </p:set>
                                    <p:animEffect transition="in" filter="fade">
                                      <p:cBhvr>
                                        <p:cTn id="70" dur="500"/>
                                        <p:tgtEl>
                                          <p:spTgt spid="102"/>
                                        </p:tgtEl>
                                      </p:cBhvr>
                                    </p:animEffect>
                                  </p:childTnLst>
                                </p:cTn>
                              </p:par>
                              <p:par>
                                <p:cTn id="71" presetID="10" presetClass="entr" presetSubtype="0" fill="hold" nodeType="withEffect">
                                  <p:stCondLst>
                                    <p:cond delay="0"/>
                                  </p:stCondLst>
                                  <p:childTnLst>
                                    <p:set>
                                      <p:cBhvr>
                                        <p:cTn id="72" dur="1" fill="hold">
                                          <p:stCondLst>
                                            <p:cond delay="0"/>
                                          </p:stCondLst>
                                        </p:cTn>
                                        <p:tgtEl>
                                          <p:spTgt spid="104"/>
                                        </p:tgtEl>
                                        <p:attrNameLst>
                                          <p:attrName>style.visibility</p:attrName>
                                        </p:attrNameLst>
                                      </p:cBhvr>
                                      <p:to>
                                        <p:strVal val="visible"/>
                                      </p:to>
                                    </p:set>
                                    <p:animEffect transition="in" filter="fade">
                                      <p:cBhvr>
                                        <p:cTn id="73" dur="500"/>
                                        <p:tgtEl>
                                          <p:spTgt spid="104"/>
                                        </p:tgtEl>
                                      </p:cBhvr>
                                    </p:animEffect>
                                  </p:childTnLst>
                                </p:cTn>
                              </p:par>
                              <p:par>
                                <p:cTn id="74" presetID="10" presetClass="entr" presetSubtype="0" fill="hold" nodeType="withEffect">
                                  <p:stCondLst>
                                    <p:cond delay="0"/>
                                  </p:stCondLst>
                                  <p:childTnLst>
                                    <p:set>
                                      <p:cBhvr>
                                        <p:cTn id="75" dur="1" fill="hold">
                                          <p:stCondLst>
                                            <p:cond delay="0"/>
                                          </p:stCondLst>
                                        </p:cTn>
                                        <p:tgtEl>
                                          <p:spTgt spid="105"/>
                                        </p:tgtEl>
                                        <p:attrNameLst>
                                          <p:attrName>style.visibility</p:attrName>
                                        </p:attrNameLst>
                                      </p:cBhvr>
                                      <p:to>
                                        <p:strVal val="visible"/>
                                      </p:to>
                                    </p:set>
                                    <p:animEffect transition="in" filter="fade">
                                      <p:cBhvr>
                                        <p:cTn id="76" dur="500"/>
                                        <p:tgtEl>
                                          <p:spTgt spid="10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7"/>
                                        </p:tgtEl>
                                        <p:attrNameLst>
                                          <p:attrName>style.visibility</p:attrName>
                                        </p:attrNameLst>
                                      </p:cBhvr>
                                      <p:to>
                                        <p:strVal val="visible"/>
                                      </p:to>
                                    </p:set>
                                    <p:animEffect transition="in" filter="fade">
                                      <p:cBhvr>
                                        <p:cTn id="79" dur="500"/>
                                        <p:tgtEl>
                                          <p:spTgt spid="10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fade">
                                      <p:cBhvr>
                                        <p:cTn id="82" dur="500"/>
                                        <p:tgtEl>
                                          <p:spTgt spid="10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12"/>
                                        </p:tgtEl>
                                        <p:attrNameLst>
                                          <p:attrName>style.visibility</p:attrName>
                                        </p:attrNameLst>
                                      </p:cBhvr>
                                      <p:to>
                                        <p:strVal val="visible"/>
                                      </p:to>
                                    </p:set>
                                    <p:animEffect transition="in" filter="fade">
                                      <p:cBhvr>
                                        <p:cTn id="85" dur="500"/>
                                        <p:tgtEl>
                                          <p:spTgt spid="11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3"/>
                                        </p:tgtEl>
                                        <p:attrNameLst>
                                          <p:attrName>style.visibility</p:attrName>
                                        </p:attrNameLst>
                                      </p:cBhvr>
                                      <p:to>
                                        <p:strVal val="visible"/>
                                      </p:to>
                                    </p:set>
                                    <p:animEffect transition="in" filter="fade">
                                      <p:cBhvr>
                                        <p:cTn id="88" dur="500"/>
                                        <p:tgtEl>
                                          <p:spTgt spid="113"/>
                                        </p:tgtEl>
                                      </p:cBhvr>
                                    </p:animEffect>
                                  </p:childTnLst>
                                </p:cTn>
                              </p:par>
                              <p:par>
                                <p:cTn id="89" presetID="10" presetClass="entr" presetSubtype="0" fill="hold" nodeType="withEffect">
                                  <p:stCondLst>
                                    <p:cond delay="0"/>
                                  </p:stCondLst>
                                  <p:childTnLst>
                                    <p:set>
                                      <p:cBhvr>
                                        <p:cTn id="90" dur="1" fill="hold">
                                          <p:stCondLst>
                                            <p:cond delay="0"/>
                                          </p:stCondLst>
                                        </p:cTn>
                                        <p:tgtEl>
                                          <p:spTgt spid="114"/>
                                        </p:tgtEl>
                                        <p:attrNameLst>
                                          <p:attrName>style.visibility</p:attrName>
                                        </p:attrNameLst>
                                      </p:cBhvr>
                                      <p:to>
                                        <p:strVal val="visible"/>
                                      </p:to>
                                    </p:set>
                                    <p:animEffect transition="in" filter="fade">
                                      <p:cBhvr>
                                        <p:cTn id="91" dur="500"/>
                                        <p:tgtEl>
                                          <p:spTgt spid="114"/>
                                        </p:tgtEl>
                                      </p:cBhvr>
                                    </p:animEffect>
                                  </p:childTnLst>
                                </p:cTn>
                              </p:par>
                              <p:par>
                                <p:cTn id="92" presetID="10" presetClass="entr" presetSubtype="0" fill="hold" nodeType="withEffect">
                                  <p:stCondLst>
                                    <p:cond delay="0"/>
                                  </p:stCondLst>
                                  <p:childTnLst>
                                    <p:set>
                                      <p:cBhvr>
                                        <p:cTn id="93" dur="1" fill="hold">
                                          <p:stCondLst>
                                            <p:cond delay="0"/>
                                          </p:stCondLst>
                                        </p:cTn>
                                        <p:tgtEl>
                                          <p:spTgt spid="115"/>
                                        </p:tgtEl>
                                        <p:attrNameLst>
                                          <p:attrName>style.visibility</p:attrName>
                                        </p:attrNameLst>
                                      </p:cBhvr>
                                      <p:to>
                                        <p:strVal val="visible"/>
                                      </p:to>
                                    </p:set>
                                    <p:animEffect transition="in" filter="fade">
                                      <p:cBhvr>
                                        <p:cTn id="94" dur="500"/>
                                        <p:tgtEl>
                                          <p:spTgt spid="11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6"/>
                                        </p:tgtEl>
                                        <p:attrNameLst>
                                          <p:attrName>style.visibility</p:attrName>
                                        </p:attrNameLst>
                                      </p:cBhvr>
                                      <p:to>
                                        <p:strVal val="visible"/>
                                      </p:to>
                                    </p:set>
                                    <p:animEffect transition="in" filter="fade">
                                      <p:cBhvr>
                                        <p:cTn id="97" dur="500"/>
                                        <p:tgtEl>
                                          <p:spTgt spid="11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17"/>
                                        </p:tgtEl>
                                        <p:attrNameLst>
                                          <p:attrName>style.visibility</p:attrName>
                                        </p:attrNameLst>
                                      </p:cBhvr>
                                      <p:to>
                                        <p:strVal val="visible"/>
                                      </p:to>
                                    </p:set>
                                    <p:animEffect transition="in" filter="fade">
                                      <p:cBhvr>
                                        <p:cTn id="100" dur="500"/>
                                        <p:tgtEl>
                                          <p:spTgt spid="11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18"/>
                                        </p:tgtEl>
                                        <p:attrNameLst>
                                          <p:attrName>style.visibility</p:attrName>
                                        </p:attrNameLst>
                                      </p:cBhvr>
                                      <p:to>
                                        <p:strVal val="visible"/>
                                      </p:to>
                                    </p:set>
                                    <p:animEffect transition="in" filter="fade">
                                      <p:cBhvr>
                                        <p:cTn id="103" dur="500"/>
                                        <p:tgtEl>
                                          <p:spTgt spid="11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0"/>
                                        </p:tgtEl>
                                        <p:attrNameLst>
                                          <p:attrName>style.visibility</p:attrName>
                                        </p:attrNameLst>
                                      </p:cBhvr>
                                      <p:to>
                                        <p:strVal val="visible"/>
                                      </p:to>
                                    </p:set>
                                    <p:animEffect transition="in" filter="fade">
                                      <p:cBhvr>
                                        <p:cTn id="10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97" grpId="0"/>
      <p:bldP spid="61" grpId="0" animBg="1"/>
      <p:bldP spid="65" grpId="0"/>
      <p:bldP spid="66" grpId="0" animBg="1"/>
      <p:bldP spid="68" grpId="0" animBg="1"/>
      <p:bldP spid="71" grpId="0"/>
      <p:bldP spid="89" grpId="0" animBg="1"/>
      <p:bldP spid="90" grpId="0" animBg="1"/>
      <p:bldP spid="5" grpId="0"/>
      <p:bldP spid="92" grpId="0" animBg="1"/>
      <p:bldP spid="98" grpId="0"/>
      <p:bldP spid="100" grpId="0" animBg="1"/>
      <p:bldP spid="102" grpId="0" animBg="1"/>
      <p:bldP spid="107" grpId="0"/>
      <p:bldP spid="108" grpId="0" animBg="1"/>
      <p:bldP spid="112" grpId="0"/>
      <p:bldP spid="113" grpId="0" animBg="1"/>
      <p:bldP spid="116" grpId="0"/>
      <p:bldP spid="117" grpId="0" animBg="1"/>
      <p:bldP spid="118"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22960"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dirty="0"/>
              <a:t>Regular Expression Example -1</a:t>
            </a:r>
          </a:p>
        </p:txBody>
      </p:sp>
      <mc:AlternateContent xmlns:mc="http://schemas.openxmlformats.org/markup-compatibility/2006" xmlns:a14="http://schemas.microsoft.com/office/drawing/2010/main">
        <mc:Choice Requires="a14">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22960" y="1136343"/>
                <a:ext cx="7735114" cy="625266"/>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r>
                  <a:rPr lang="en-US" sz="2000" dirty="0">
                    <a:solidFill>
                      <a:srgbClr val="242021"/>
                    </a:solidFill>
                    <a:latin typeface="TimesLTStd-Roman"/>
                  </a:rPr>
                  <a:t>Build an NFA from the regular expression </a:t>
                </a:r>
                <a14:m>
                  <m:oMath xmlns:m="http://schemas.openxmlformats.org/officeDocument/2006/math">
                    <m:sSup>
                      <m:sSupPr>
                        <m:ctrlPr>
                          <a:rPr lang="en-US" sz="2000" i="1" dirty="0" smtClean="0">
                            <a:solidFill>
                              <a:srgbClr val="242021"/>
                            </a:solidFill>
                            <a:latin typeface="Cambria Math" panose="02040503050406030204" pitchFamily="18" charset="0"/>
                          </a:rPr>
                        </m:ctrlPr>
                      </m:sSupPr>
                      <m:e>
                        <m:r>
                          <a:rPr lang="en-US" sz="2000" i="1" dirty="0">
                            <a:solidFill>
                              <a:srgbClr val="242021"/>
                            </a:solidFill>
                            <a:latin typeface="Cambria Math" panose="02040503050406030204" pitchFamily="18" charset="0"/>
                          </a:rPr>
                          <m:t>(</m:t>
                        </m:r>
                        <m:r>
                          <a:rPr lang="en-US" sz="2000" i="1" dirty="0">
                            <a:solidFill>
                              <a:srgbClr val="242021"/>
                            </a:solidFill>
                            <a:latin typeface="Cambria Math" panose="02040503050406030204" pitchFamily="18" charset="0"/>
                          </a:rPr>
                          <m:t>𝑎</m:t>
                        </m:r>
                        <m:r>
                          <a:rPr lang="en-US" sz="2000" i="1" dirty="0">
                            <a:solidFill>
                              <a:srgbClr val="242021"/>
                            </a:solidFill>
                            <a:latin typeface="Cambria Math" panose="02040503050406030204" pitchFamily="18" charset="0"/>
                          </a:rPr>
                          <m:t> ∪ </m:t>
                        </m:r>
                        <m:r>
                          <a:rPr lang="en-US" sz="2000" i="1" dirty="0">
                            <a:solidFill>
                              <a:srgbClr val="242021"/>
                            </a:solidFill>
                            <a:latin typeface="Cambria Math" panose="02040503050406030204" pitchFamily="18" charset="0"/>
                          </a:rPr>
                          <m:t>𝑏</m:t>
                        </m:r>
                        <m:r>
                          <a:rPr lang="en-US" sz="2000" i="1" dirty="0">
                            <a:solidFill>
                              <a:srgbClr val="242021"/>
                            </a:solidFill>
                            <a:latin typeface="Cambria Math" panose="02040503050406030204" pitchFamily="18" charset="0"/>
                          </a:rPr>
                          <m:t>)</m:t>
                        </m:r>
                      </m:e>
                      <m:sup>
                        <m:r>
                          <a:rPr lang="en-US" sz="2000" b="0" i="1" dirty="0" smtClean="0">
                            <a:solidFill>
                              <a:srgbClr val="242021"/>
                            </a:solidFill>
                            <a:latin typeface="Cambria Math" panose="02040503050406030204" pitchFamily="18" charset="0"/>
                          </a:rPr>
                          <m:t>∗</m:t>
                        </m:r>
                      </m:sup>
                    </m:sSup>
                    <m:r>
                      <a:rPr lang="en-US" sz="2000" i="1" dirty="0" smtClean="0">
                        <a:solidFill>
                          <a:srgbClr val="242021"/>
                        </a:solidFill>
                        <a:latin typeface="Cambria Math" panose="02040503050406030204" pitchFamily="18" charset="0"/>
                      </a:rPr>
                      <m:t>𝑎𝑏𝑎</m:t>
                    </m:r>
                  </m:oMath>
                </a14:m>
                <a:r>
                  <a:rPr lang="en-US" sz="2000" dirty="0">
                    <a:solidFill>
                      <a:srgbClr val="242021"/>
                    </a:solidFill>
                    <a:latin typeface="TimesLTStd-Roman"/>
                  </a:rPr>
                  <a:t>	 		</a:t>
                </a:r>
              </a:p>
            </p:txBody>
          </p:sp>
        </mc:Choice>
        <mc:Fallback xmlns="">
          <p:sp>
            <p:nvSpPr>
              <p:cNvPr id="3" name="Content Placeholder 13">
                <a:extLst>
                  <a:ext uri="{FF2B5EF4-FFF2-40B4-BE49-F238E27FC236}">
                    <a16:creationId xmlns:a16="http://schemas.microsoft.com/office/drawing/2014/main" id="{81FABCBE-1AC6-462C-B180-8DE664A8C92F}"/>
                  </a:ext>
                </a:extLst>
              </p:cNvPr>
              <p:cNvSpPr txBox="1">
                <a:spLocks noRot="1" noChangeAspect="1" noMove="1" noResize="1" noEditPoints="1" noAdjustHandles="1" noChangeArrowheads="1" noChangeShapeType="1" noTextEdit="1"/>
              </p:cNvSpPr>
              <p:nvPr/>
            </p:nvSpPr>
            <p:spPr>
              <a:xfrm>
                <a:off x="822960" y="1136343"/>
                <a:ext cx="7735114" cy="625266"/>
              </a:xfrm>
              <a:prstGeom prst="rect">
                <a:avLst/>
              </a:prstGeom>
              <a:blipFill>
                <a:blip r:embed="rId2"/>
                <a:stretch>
                  <a:fillRect l="-788" t="-3883"/>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41862E4C-CF1C-442E-916B-CB0D865B2400}"/>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4</a:t>
            </a:fld>
            <a:endParaRPr lang="en-US" sz="1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0CA582-A179-4244-B61B-88ECCB219328}"/>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9" name="Footer Placeholder 3">
            <a:extLst>
              <a:ext uri="{FF2B5EF4-FFF2-40B4-BE49-F238E27FC236}">
                <a16:creationId xmlns:a16="http://schemas.microsoft.com/office/drawing/2014/main" id="{E553DD58-4F8F-41A3-BB59-C74F172B4E11}"/>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93BBA619-394B-4E3D-9A97-8A7ED3243B7D}"/>
                  </a:ext>
                </a:extLst>
              </p:cNvPr>
              <p:cNvSpPr txBox="1"/>
              <p:nvPr/>
            </p:nvSpPr>
            <p:spPr>
              <a:xfrm>
                <a:off x="515540" y="3679343"/>
                <a:ext cx="14201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242021"/>
                          </a:solidFill>
                          <a:latin typeface="Cambria Math" panose="02040503050406030204" pitchFamily="18" charset="0"/>
                        </a:rPr>
                        <m:t>𝑎𝑏</m:t>
                      </m:r>
                      <m:r>
                        <a:rPr lang="en-US" sz="1800" b="0" i="1" dirty="0" smtClean="0">
                          <a:solidFill>
                            <a:srgbClr val="242021"/>
                          </a:solidFill>
                          <a:latin typeface="Cambria Math" panose="02040503050406030204" pitchFamily="18" charset="0"/>
                        </a:rPr>
                        <m:t>𝑎</m:t>
                      </m:r>
                    </m:oMath>
                  </m:oMathPara>
                </a14:m>
                <a:endParaRPr lang="en-US" dirty="0"/>
              </a:p>
            </p:txBody>
          </p:sp>
        </mc:Choice>
        <mc:Fallback xmlns="">
          <p:sp>
            <p:nvSpPr>
              <p:cNvPr id="97" name="TextBox 96">
                <a:extLst>
                  <a:ext uri="{FF2B5EF4-FFF2-40B4-BE49-F238E27FC236}">
                    <a16:creationId xmlns:a16="http://schemas.microsoft.com/office/drawing/2014/main" id="{93BBA619-394B-4E3D-9A97-8A7ED3243B7D}"/>
                  </a:ext>
                </a:extLst>
              </p:cNvPr>
              <p:cNvSpPr txBox="1">
                <a:spLocks noRot="1" noChangeAspect="1" noMove="1" noResize="1" noEditPoints="1" noAdjustHandles="1" noChangeArrowheads="1" noChangeShapeType="1" noTextEdit="1"/>
              </p:cNvSpPr>
              <p:nvPr/>
            </p:nvSpPr>
            <p:spPr>
              <a:xfrm>
                <a:off x="515540" y="3679343"/>
                <a:ext cx="1420178" cy="369332"/>
              </a:xfrm>
              <a:prstGeom prst="rect">
                <a:avLst/>
              </a:prstGeom>
              <a:blipFill>
                <a:blip r:embed="rId3"/>
                <a:stretch>
                  <a:fillRect/>
                </a:stretch>
              </a:blipFill>
            </p:spPr>
            <p:txBody>
              <a:bodyPr/>
              <a:lstStyle/>
              <a:p>
                <a:r>
                  <a:rPr lang="en-US">
                    <a:noFill/>
                  </a:rPr>
                  <a:t> </a:t>
                </a:r>
              </a:p>
            </p:txBody>
          </p:sp>
        </mc:Fallback>
      </mc:AlternateContent>
      <p:sp>
        <p:nvSpPr>
          <p:cNvPr id="92" name="Oval 91">
            <a:extLst>
              <a:ext uri="{FF2B5EF4-FFF2-40B4-BE49-F238E27FC236}">
                <a16:creationId xmlns:a16="http://schemas.microsoft.com/office/drawing/2014/main" id="{F1792925-97E8-4768-B8CF-89B28DD3C4F9}"/>
              </a:ext>
            </a:extLst>
          </p:cNvPr>
          <p:cNvSpPr/>
          <p:nvPr/>
        </p:nvSpPr>
        <p:spPr>
          <a:xfrm>
            <a:off x="2643743" y="3686210"/>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E706AFC0-26D5-4EF8-AEFE-B2EB0F2EA9B9}"/>
              </a:ext>
            </a:extLst>
          </p:cNvPr>
          <p:cNvCxnSpPr>
            <a:endCxn id="92" idx="2"/>
          </p:cNvCxnSpPr>
          <p:nvPr/>
        </p:nvCxnSpPr>
        <p:spPr>
          <a:xfrm>
            <a:off x="2123043" y="3873535"/>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DF98BB4-F35F-42DD-AFB0-234871E770F1}"/>
              </a:ext>
            </a:extLst>
          </p:cNvPr>
          <p:cNvCxnSpPr/>
          <p:nvPr/>
        </p:nvCxnSpPr>
        <p:spPr>
          <a:xfrm>
            <a:off x="3031093" y="3866668"/>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E45B4D9-2124-4195-A4EB-64322248E83C}"/>
              </a:ext>
            </a:extLst>
          </p:cNvPr>
          <p:cNvSpPr txBox="1"/>
          <p:nvPr/>
        </p:nvSpPr>
        <p:spPr>
          <a:xfrm>
            <a:off x="3085147" y="3531152"/>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100" name="Oval 99">
            <a:extLst>
              <a:ext uri="{FF2B5EF4-FFF2-40B4-BE49-F238E27FC236}">
                <a16:creationId xmlns:a16="http://schemas.microsoft.com/office/drawing/2014/main" id="{F87E0A0A-8362-48F8-ADE1-88139415FB19}"/>
              </a:ext>
            </a:extLst>
          </p:cNvPr>
          <p:cNvSpPr/>
          <p:nvPr/>
        </p:nvSpPr>
        <p:spPr>
          <a:xfrm>
            <a:off x="3551793" y="3679343"/>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94AE6F1-A096-493D-BFCD-B34DE5FB9A27}"/>
              </a:ext>
            </a:extLst>
          </p:cNvPr>
          <p:cNvSpPr/>
          <p:nvPr/>
        </p:nvSpPr>
        <p:spPr>
          <a:xfrm>
            <a:off x="4447143" y="3663848"/>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a:extLst>
              <a:ext uri="{FF2B5EF4-FFF2-40B4-BE49-F238E27FC236}">
                <a16:creationId xmlns:a16="http://schemas.microsoft.com/office/drawing/2014/main" id="{7B448BAD-44A8-4435-92A7-F42C056FA6A6}"/>
              </a:ext>
            </a:extLst>
          </p:cNvPr>
          <p:cNvCxnSpPr>
            <a:endCxn id="102" idx="2"/>
          </p:cNvCxnSpPr>
          <p:nvPr/>
        </p:nvCxnSpPr>
        <p:spPr>
          <a:xfrm>
            <a:off x="3926443" y="3851173"/>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1940A4D1-C854-4977-AE21-47CD01D38905}"/>
              </a:ext>
            </a:extLst>
          </p:cNvPr>
          <p:cNvCxnSpPr/>
          <p:nvPr/>
        </p:nvCxnSpPr>
        <p:spPr>
          <a:xfrm>
            <a:off x="4834493" y="3844306"/>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8F128FB4-BC22-47B0-8F60-0295F5A74507}"/>
              </a:ext>
            </a:extLst>
          </p:cNvPr>
          <p:cNvSpPr txBox="1"/>
          <p:nvPr/>
        </p:nvSpPr>
        <p:spPr>
          <a:xfrm>
            <a:off x="4888547" y="3508790"/>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b</a:t>
            </a:r>
          </a:p>
        </p:txBody>
      </p:sp>
      <p:sp>
        <p:nvSpPr>
          <p:cNvPr id="108" name="Oval 107">
            <a:extLst>
              <a:ext uri="{FF2B5EF4-FFF2-40B4-BE49-F238E27FC236}">
                <a16:creationId xmlns:a16="http://schemas.microsoft.com/office/drawing/2014/main" id="{3FA6E61C-9342-4169-B926-C205A124C405}"/>
              </a:ext>
            </a:extLst>
          </p:cNvPr>
          <p:cNvSpPr/>
          <p:nvPr/>
        </p:nvSpPr>
        <p:spPr>
          <a:xfrm>
            <a:off x="5355193" y="3656981"/>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F8329E11-3FEB-4DF2-B366-10DC6BD9E69A}"/>
              </a:ext>
            </a:extLst>
          </p:cNvPr>
          <p:cNvSpPr txBox="1"/>
          <p:nvPr/>
        </p:nvSpPr>
        <p:spPr>
          <a:xfrm>
            <a:off x="4007188" y="3531152"/>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113" name="Oval 112">
            <a:extLst>
              <a:ext uri="{FF2B5EF4-FFF2-40B4-BE49-F238E27FC236}">
                <a16:creationId xmlns:a16="http://schemas.microsoft.com/office/drawing/2014/main" id="{CFC5E572-3502-45B4-8DA1-1AEB86D64D6D}"/>
              </a:ext>
            </a:extLst>
          </p:cNvPr>
          <p:cNvSpPr/>
          <p:nvPr/>
        </p:nvSpPr>
        <p:spPr>
          <a:xfrm>
            <a:off x="6263243" y="3663273"/>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ADFD8054-6BC4-4A34-AC08-BD3A4A654C58}"/>
              </a:ext>
            </a:extLst>
          </p:cNvPr>
          <p:cNvCxnSpPr>
            <a:endCxn id="113" idx="2"/>
          </p:cNvCxnSpPr>
          <p:nvPr/>
        </p:nvCxnSpPr>
        <p:spPr>
          <a:xfrm>
            <a:off x="5742543" y="3850598"/>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DE33522-479C-43D5-A3B1-1A020A703F1B}"/>
              </a:ext>
            </a:extLst>
          </p:cNvPr>
          <p:cNvCxnSpPr/>
          <p:nvPr/>
        </p:nvCxnSpPr>
        <p:spPr>
          <a:xfrm>
            <a:off x="6650593" y="3843731"/>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59479A9-E5C0-4352-B564-35E59CA80E8D}"/>
              </a:ext>
            </a:extLst>
          </p:cNvPr>
          <p:cNvSpPr txBox="1"/>
          <p:nvPr/>
        </p:nvSpPr>
        <p:spPr>
          <a:xfrm>
            <a:off x="6704647" y="3508215"/>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117" name="Oval 116">
            <a:extLst>
              <a:ext uri="{FF2B5EF4-FFF2-40B4-BE49-F238E27FC236}">
                <a16:creationId xmlns:a16="http://schemas.microsoft.com/office/drawing/2014/main" id="{2668BD85-EE84-4AE5-99BA-50BA85E4EDFE}"/>
              </a:ext>
            </a:extLst>
          </p:cNvPr>
          <p:cNvSpPr/>
          <p:nvPr/>
        </p:nvSpPr>
        <p:spPr>
          <a:xfrm>
            <a:off x="7171293" y="3656406"/>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1F96D846-F419-4BF7-9556-B94A90C97AC0}"/>
              </a:ext>
            </a:extLst>
          </p:cNvPr>
          <p:cNvSpPr/>
          <p:nvPr/>
        </p:nvSpPr>
        <p:spPr>
          <a:xfrm>
            <a:off x="7203043" y="3688157"/>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4E452FE-9C55-466A-843C-1ADFAB317611}"/>
              </a:ext>
            </a:extLst>
          </p:cNvPr>
          <p:cNvSpPr txBox="1"/>
          <p:nvPr/>
        </p:nvSpPr>
        <p:spPr>
          <a:xfrm>
            <a:off x="5774293" y="3471740"/>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51" name="Oval 50">
            <a:extLst>
              <a:ext uri="{FF2B5EF4-FFF2-40B4-BE49-F238E27FC236}">
                <a16:creationId xmlns:a16="http://schemas.microsoft.com/office/drawing/2014/main" id="{8530CFC7-5C07-46A5-8159-CD89E102A52C}"/>
              </a:ext>
            </a:extLst>
          </p:cNvPr>
          <p:cNvSpPr/>
          <p:nvPr/>
        </p:nvSpPr>
        <p:spPr>
          <a:xfrm>
            <a:off x="4466193" y="2028403"/>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8C653984-B313-4062-92B7-C8D645327964}"/>
              </a:ext>
            </a:extLst>
          </p:cNvPr>
          <p:cNvCxnSpPr>
            <a:cxnSpLocks/>
            <a:stCxn id="73" idx="6"/>
            <a:endCxn id="51" idx="2"/>
          </p:cNvCxnSpPr>
          <p:nvPr/>
        </p:nvCxnSpPr>
        <p:spPr>
          <a:xfrm flipV="1">
            <a:off x="3943350" y="2215728"/>
            <a:ext cx="522843" cy="317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6955DF9D-3023-4426-AADE-FF8017BD16DA}"/>
              </a:ext>
            </a:extLst>
          </p:cNvPr>
          <p:cNvSpPr/>
          <p:nvPr/>
        </p:nvSpPr>
        <p:spPr>
          <a:xfrm>
            <a:off x="5372100" y="2021536"/>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05AF7139-4E23-4662-8E6E-5EF12B674BF1}"/>
              </a:ext>
            </a:extLst>
          </p:cNvPr>
          <p:cNvCxnSpPr/>
          <p:nvPr/>
        </p:nvCxnSpPr>
        <p:spPr>
          <a:xfrm>
            <a:off x="4851400" y="2208861"/>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43EBDF26-9CF3-401F-BB59-33C58A98B304}"/>
              </a:ext>
            </a:extLst>
          </p:cNvPr>
          <p:cNvSpPr/>
          <p:nvPr/>
        </p:nvSpPr>
        <p:spPr>
          <a:xfrm>
            <a:off x="5403850" y="2060154"/>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90D2AF7F-6437-45EB-8ADF-B8EC768E1568}"/>
              </a:ext>
            </a:extLst>
          </p:cNvPr>
          <p:cNvSpPr/>
          <p:nvPr/>
        </p:nvSpPr>
        <p:spPr>
          <a:xfrm>
            <a:off x="4464050" y="2587203"/>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EBEA8371-90E9-4DB0-8477-E975B77B751C}"/>
              </a:ext>
            </a:extLst>
          </p:cNvPr>
          <p:cNvCxnSpPr>
            <a:cxnSpLocks/>
            <a:stCxn id="73" idx="6"/>
            <a:endCxn id="56" idx="2"/>
          </p:cNvCxnSpPr>
          <p:nvPr/>
        </p:nvCxnSpPr>
        <p:spPr>
          <a:xfrm>
            <a:off x="3943350" y="2533104"/>
            <a:ext cx="520700" cy="241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BFD4A11-56C6-4954-BC23-895C586B0753}"/>
              </a:ext>
            </a:extLst>
          </p:cNvPr>
          <p:cNvCxnSpPr/>
          <p:nvPr/>
        </p:nvCxnSpPr>
        <p:spPr>
          <a:xfrm>
            <a:off x="4851400" y="2767661"/>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4152EAF-6E12-4E76-BE4A-1F52D7D13105}"/>
              </a:ext>
            </a:extLst>
          </p:cNvPr>
          <p:cNvSpPr txBox="1"/>
          <p:nvPr/>
        </p:nvSpPr>
        <p:spPr>
          <a:xfrm>
            <a:off x="4905454" y="2432145"/>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b</a:t>
            </a:r>
          </a:p>
        </p:txBody>
      </p:sp>
      <p:sp>
        <p:nvSpPr>
          <p:cNvPr id="60" name="Oval 59">
            <a:extLst>
              <a:ext uri="{FF2B5EF4-FFF2-40B4-BE49-F238E27FC236}">
                <a16:creationId xmlns:a16="http://schemas.microsoft.com/office/drawing/2014/main" id="{A1BF82AC-D431-46C8-ACA9-FD86E97BB67F}"/>
              </a:ext>
            </a:extLst>
          </p:cNvPr>
          <p:cNvSpPr/>
          <p:nvPr/>
        </p:nvSpPr>
        <p:spPr>
          <a:xfrm>
            <a:off x="5372100" y="2580336"/>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38BBBD5-BEFD-4AE9-811B-E8453A49BEE4}"/>
              </a:ext>
            </a:extLst>
          </p:cNvPr>
          <p:cNvSpPr/>
          <p:nvPr/>
        </p:nvSpPr>
        <p:spPr>
          <a:xfrm>
            <a:off x="5403850" y="2612087"/>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5C2087F4-95AB-4ADE-864C-16A9A87EF149}"/>
              </a:ext>
            </a:extLst>
          </p:cNvPr>
          <p:cNvSpPr txBox="1"/>
          <p:nvPr/>
        </p:nvSpPr>
        <p:spPr>
          <a:xfrm>
            <a:off x="4890769" y="1849053"/>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73" name="Oval 72">
            <a:extLst>
              <a:ext uri="{FF2B5EF4-FFF2-40B4-BE49-F238E27FC236}">
                <a16:creationId xmlns:a16="http://schemas.microsoft.com/office/drawing/2014/main" id="{CF289022-9D93-4AC5-8C00-E13ECA9B4B18}"/>
              </a:ext>
            </a:extLst>
          </p:cNvPr>
          <p:cNvSpPr/>
          <p:nvPr/>
        </p:nvSpPr>
        <p:spPr>
          <a:xfrm>
            <a:off x="3556000" y="2345779"/>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C63FABE3-873F-4934-8D1C-DA6396929C0E}"/>
              </a:ext>
            </a:extLst>
          </p:cNvPr>
          <p:cNvCxnSpPr>
            <a:endCxn id="73" idx="2"/>
          </p:cNvCxnSpPr>
          <p:nvPr/>
        </p:nvCxnSpPr>
        <p:spPr>
          <a:xfrm>
            <a:off x="3035300" y="2533104"/>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DFB6E09-E391-4016-AE7B-34B275F65A30}"/>
              </a:ext>
            </a:extLst>
          </p:cNvPr>
          <p:cNvSpPr txBox="1"/>
          <p:nvPr/>
        </p:nvSpPr>
        <p:spPr>
          <a:xfrm>
            <a:off x="4018240" y="1977919"/>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76" name="TextBox 75">
            <a:extLst>
              <a:ext uri="{FF2B5EF4-FFF2-40B4-BE49-F238E27FC236}">
                <a16:creationId xmlns:a16="http://schemas.microsoft.com/office/drawing/2014/main" id="{46907127-B1FB-4167-AE49-1A82E52A5B37}"/>
              </a:ext>
            </a:extLst>
          </p:cNvPr>
          <p:cNvSpPr txBox="1"/>
          <p:nvPr/>
        </p:nvSpPr>
        <p:spPr>
          <a:xfrm>
            <a:off x="4038939" y="2616811"/>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77" name="Oval 76">
            <a:extLst>
              <a:ext uri="{FF2B5EF4-FFF2-40B4-BE49-F238E27FC236}">
                <a16:creationId xmlns:a16="http://schemas.microsoft.com/office/drawing/2014/main" id="{60AEBB8F-CBED-4C8C-AB6B-47C9CFFC76CE}"/>
              </a:ext>
            </a:extLst>
          </p:cNvPr>
          <p:cNvSpPr/>
          <p:nvPr/>
        </p:nvSpPr>
        <p:spPr>
          <a:xfrm>
            <a:off x="2643743" y="2343027"/>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1C453ED5-B1EB-4E8D-97F9-840DA959FD2B}"/>
              </a:ext>
            </a:extLst>
          </p:cNvPr>
          <p:cNvCxnSpPr>
            <a:endCxn id="77" idx="2"/>
          </p:cNvCxnSpPr>
          <p:nvPr/>
        </p:nvCxnSpPr>
        <p:spPr>
          <a:xfrm>
            <a:off x="2123043" y="253035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684535F8-56EB-4B03-ADCE-2530EB2D65EB}"/>
              </a:ext>
            </a:extLst>
          </p:cNvPr>
          <p:cNvSpPr/>
          <p:nvPr/>
        </p:nvSpPr>
        <p:spPr>
          <a:xfrm>
            <a:off x="2674224" y="2374870"/>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C123421F-6AC3-4638-8E74-53D8F66BD416}"/>
              </a:ext>
            </a:extLst>
          </p:cNvPr>
          <p:cNvSpPr txBox="1"/>
          <p:nvPr/>
        </p:nvSpPr>
        <p:spPr>
          <a:xfrm>
            <a:off x="3065800" y="2177794"/>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cxnSp>
        <p:nvCxnSpPr>
          <p:cNvPr id="81" name="Connector: Curved 80">
            <a:extLst>
              <a:ext uri="{FF2B5EF4-FFF2-40B4-BE49-F238E27FC236}">
                <a16:creationId xmlns:a16="http://schemas.microsoft.com/office/drawing/2014/main" id="{2752D70A-4FF2-47C4-8A86-18AA716C9BA4}"/>
              </a:ext>
            </a:extLst>
          </p:cNvPr>
          <p:cNvCxnSpPr>
            <a:cxnSpLocks/>
          </p:cNvCxnSpPr>
          <p:nvPr/>
        </p:nvCxnSpPr>
        <p:spPr>
          <a:xfrm rot="16200000" flipH="1" flipV="1">
            <a:off x="4495603" y="1275608"/>
            <a:ext cx="324243" cy="1816100"/>
          </a:xfrm>
          <a:prstGeom prst="curvedConnector3">
            <a:avLst>
              <a:gd name="adj1" fmla="val -1077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Curved 81">
            <a:extLst>
              <a:ext uri="{FF2B5EF4-FFF2-40B4-BE49-F238E27FC236}">
                <a16:creationId xmlns:a16="http://schemas.microsoft.com/office/drawing/2014/main" id="{7E592FAE-67D9-4FC1-87F1-7AD21F6EE5EC}"/>
              </a:ext>
            </a:extLst>
          </p:cNvPr>
          <p:cNvCxnSpPr>
            <a:stCxn id="60" idx="4"/>
            <a:endCxn id="73" idx="4"/>
          </p:cNvCxnSpPr>
          <p:nvPr/>
        </p:nvCxnSpPr>
        <p:spPr>
          <a:xfrm rot="5400000" flipH="1">
            <a:off x="4540446" y="1929658"/>
            <a:ext cx="234557" cy="1816100"/>
          </a:xfrm>
          <a:prstGeom prst="curvedConnector3">
            <a:avLst>
              <a:gd name="adj1" fmla="val -170556"/>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DA1DA7A-D8F5-432A-8A6F-65404005BE51}"/>
              </a:ext>
            </a:extLst>
          </p:cNvPr>
          <p:cNvSpPr txBox="1"/>
          <p:nvPr/>
        </p:nvSpPr>
        <p:spPr>
          <a:xfrm>
            <a:off x="4560928" y="3032486"/>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84" name="TextBox 83">
            <a:extLst>
              <a:ext uri="{FF2B5EF4-FFF2-40B4-BE49-F238E27FC236}">
                <a16:creationId xmlns:a16="http://schemas.microsoft.com/office/drawing/2014/main" id="{CFFCD9D0-BC86-48C2-981A-8664A25119D1}"/>
              </a:ext>
            </a:extLst>
          </p:cNvPr>
          <p:cNvSpPr txBox="1"/>
          <p:nvPr/>
        </p:nvSpPr>
        <p:spPr>
          <a:xfrm>
            <a:off x="4456907" y="1594019"/>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339D7CC-0ACE-4AE1-953D-CADBE04BCE6F}"/>
                  </a:ext>
                </a:extLst>
              </p:cNvPr>
              <p:cNvSpPr txBox="1"/>
              <p:nvPr/>
            </p:nvSpPr>
            <p:spPr>
              <a:xfrm>
                <a:off x="550149" y="2316686"/>
                <a:ext cx="15356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dirty="0">
                              <a:solidFill>
                                <a:srgbClr val="242021"/>
                              </a:solidFill>
                              <a:latin typeface="Cambria Math" panose="02040503050406030204" pitchFamily="18" charset="0"/>
                            </a:rPr>
                            <m:t>𝑎</m:t>
                          </m:r>
                          <m:r>
                            <a:rPr lang="en-US" i="1" dirty="0">
                              <a:solidFill>
                                <a:srgbClr val="242021"/>
                              </a:solidFill>
                              <a:latin typeface="Cambria Math" panose="02040503050406030204" pitchFamily="18" charset="0"/>
                            </a:rPr>
                            <m:t> ∪ </m:t>
                          </m:r>
                          <m:r>
                            <a:rPr lang="en-US" i="1" dirty="0">
                              <a:solidFill>
                                <a:srgbClr val="242021"/>
                              </a:solidFill>
                              <a:latin typeface="Cambria Math" panose="02040503050406030204" pitchFamily="18" charset="0"/>
                            </a:rPr>
                            <m:t>𝑏</m:t>
                          </m:r>
                          <m:r>
                            <m:rPr>
                              <m:nor/>
                            </m:rPr>
                            <a:rPr lang="en-US" b="0" i="0" dirty="0" smtClean="0">
                              <a:solidFill>
                                <a:srgbClr val="242021"/>
                              </a:solidFill>
                              <a:latin typeface="Cambria Math" panose="02040503050406030204" pitchFamily="18" charset="0"/>
                            </a:rPr>
                            <m:t>)</m:t>
                          </m:r>
                        </m:e>
                        <m:sup>
                          <m:r>
                            <a:rPr lang="en-US" b="0" i="1" smtClean="0">
                              <a:latin typeface="Cambria Math" panose="02040503050406030204" pitchFamily="18" charset="0"/>
                            </a:rPr>
                            <m:t>∗</m:t>
                          </m:r>
                        </m:sup>
                      </m:sSup>
                    </m:oMath>
                  </m:oMathPara>
                </a14:m>
                <a:endParaRPr lang="en-US" dirty="0"/>
              </a:p>
            </p:txBody>
          </p:sp>
        </mc:Choice>
        <mc:Fallback xmlns="">
          <p:sp>
            <p:nvSpPr>
              <p:cNvPr id="13" name="TextBox 12">
                <a:extLst>
                  <a:ext uri="{FF2B5EF4-FFF2-40B4-BE49-F238E27FC236}">
                    <a16:creationId xmlns:a16="http://schemas.microsoft.com/office/drawing/2014/main" id="{6339D7CC-0ACE-4AE1-953D-CADBE04BCE6F}"/>
                  </a:ext>
                </a:extLst>
              </p:cNvPr>
              <p:cNvSpPr txBox="1">
                <a:spLocks noRot="1" noChangeAspect="1" noMove="1" noResize="1" noEditPoints="1" noAdjustHandles="1" noChangeArrowheads="1" noChangeShapeType="1" noTextEdit="1"/>
              </p:cNvSpPr>
              <p:nvPr/>
            </p:nvSpPr>
            <p:spPr>
              <a:xfrm>
                <a:off x="550149" y="2316686"/>
                <a:ext cx="1535668" cy="369332"/>
              </a:xfrm>
              <a:prstGeom prst="rect">
                <a:avLst/>
              </a:prstGeom>
              <a:blipFill>
                <a:blip r:embed="rId4"/>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938413C-7B60-4DC1-B56E-BEA688201069}"/>
                  </a:ext>
                </a:extLst>
              </p:cNvPr>
              <p:cNvSpPr txBox="1"/>
              <p:nvPr/>
            </p:nvSpPr>
            <p:spPr>
              <a:xfrm>
                <a:off x="-16166" y="5989676"/>
                <a:ext cx="15356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dirty="0">
                              <a:solidFill>
                                <a:srgbClr val="242021"/>
                              </a:solidFill>
                              <a:latin typeface="Cambria Math" panose="02040503050406030204" pitchFamily="18" charset="0"/>
                            </a:rPr>
                            <m:t>𝑎</m:t>
                          </m:r>
                          <m:r>
                            <a:rPr lang="en-US" i="1" dirty="0">
                              <a:solidFill>
                                <a:srgbClr val="242021"/>
                              </a:solidFill>
                              <a:latin typeface="Cambria Math" panose="02040503050406030204" pitchFamily="18" charset="0"/>
                            </a:rPr>
                            <m:t> ∪ </m:t>
                          </m:r>
                          <m:r>
                            <a:rPr lang="en-US" i="1" dirty="0">
                              <a:solidFill>
                                <a:srgbClr val="242021"/>
                              </a:solidFill>
                              <a:latin typeface="Cambria Math" panose="02040503050406030204" pitchFamily="18" charset="0"/>
                            </a:rPr>
                            <m:t>𝑏</m:t>
                          </m:r>
                          <m:r>
                            <m:rPr>
                              <m:nor/>
                            </m:rPr>
                            <a:rPr lang="en-US" b="0" i="0" dirty="0" smtClean="0">
                              <a:solidFill>
                                <a:srgbClr val="242021"/>
                              </a:solidFill>
                              <a:latin typeface="Cambria Math" panose="02040503050406030204" pitchFamily="18" charset="0"/>
                            </a:rPr>
                            <m:t>)</m:t>
                          </m:r>
                        </m:e>
                        <m:sup>
                          <m:r>
                            <a:rPr lang="en-US" b="0" i="1" smtClean="0">
                              <a:latin typeface="Cambria Math" panose="02040503050406030204" pitchFamily="18" charset="0"/>
                            </a:rPr>
                            <m:t>∗</m:t>
                          </m:r>
                        </m:sup>
                      </m:sSup>
                      <m:r>
                        <a:rPr lang="en-US" b="0" i="1" smtClean="0">
                          <a:latin typeface="Cambria Math" panose="02040503050406030204" pitchFamily="18" charset="0"/>
                        </a:rPr>
                        <m:t>𝑎𝑏𝑎</m:t>
                      </m:r>
                    </m:oMath>
                  </m:oMathPara>
                </a14:m>
                <a:endParaRPr lang="en-US" dirty="0"/>
              </a:p>
            </p:txBody>
          </p:sp>
        </mc:Choice>
        <mc:Fallback xmlns="">
          <p:sp>
            <p:nvSpPr>
              <p:cNvPr id="16" name="TextBox 15">
                <a:extLst>
                  <a:ext uri="{FF2B5EF4-FFF2-40B4-BE49-F238E27FC236}">
                    <a16:creationId xmlns:a16="http://schemas.microsoft.com/office/drawing/2014/main" id="{1938413C-7B60-4DC1-B56E-BEA688201069}"/>
                  </a:ext>
                </a:extLst>
              </p:cNvPr>
              <p:cNvSpPr txBox="1">
                <a:spLocks noRot="1" noChangeAspect="1" noMove="1" noResize="1" noEditPoints="1" noAdjustHandles="1" noChangeArrowheads="1" noChangeShapeType="1" noTextEdit="1"/>
              </p:cNvSpPr>
              <p:nvPr/>
            </p:nvSpPr>
            <p:spPr>
              <a:xfrm>
                <a:off x="-16166" y="5989676"/>
                <a:ext cx="1535668" cy="369332"/>
              </a:xfrm>
              <a:prstGeom prst="rect">
                <a:avLst/>
              </a:prstGeom>
              <a:blipFill>
                <a:blip r:embed="rId5"/>
                <a:stretch>
                  <a:fillRect b="-15000"/>
                </a:stretch>
              </a:blipFill>
            </p:spPr>
            <p:txBody>
              <a:bodyPr/>
              <a:lstStyle/>
              <a:p>
                <a:r>
                  <a:rPr lang="en-US">
                    <a:noFill/>
                  </a:rPr>
                  <a:t> </a:t>
                </a:r>
              </a:p>
            </p:txBody>
          </p:sp>
        </mc:Fallback>
      </mc:AlternateContent>
      <p:sp>
        <p:nvSpPr>
          <p:cNvPr id="87" name="Oval 86">
            <a:extLst>
              <a:ext uri="{FF2B5EF4-FFF2-40B4-BE49-F238E27FC236}">
                <a16:creationId xmlns:a16="http://schemas.microsoft.com/office/drawing/2014/main" id="{94009E33-33C2-4138-A029-20CAC1C0D596}"/>
              </a:ext>
            </a:extLst>
          </p:cNvPr>
          <p:cNvSpPr/>
          <p:nvPr/>
        </p:nvSpPr>
        <p:spPr>
          <a:xfrm>
            <a:off x="2690135" y="4572329"/>
            <a:ext cx="387350" cy="37465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003530DA-1CA8-472F-81CA-9491275C5FDD}"/>
              </a:ext>
            </a:extLst>
          </p:cNvPr>
          <p:cNvCxnSpPr>
            <a:cxnSpLocks/>
            <a:stCxn id="119" idx="6"/>
            <a:endCxn id="87" idx="2"/>
          </p:cNvCxnSpPr>
          <p:nvPr/>
        </p:nvCxnSpPr>
        <p:spPr>
          <a:xfrm flipV="1">
            <a:off x="2167292" y="4759654"/>
            <a:ext cx="522843" cy="317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13CE2635-BB70-48AB-9025-672ED9C471DA}"/>
              </a:ext>
            </a:extLst>
          </p:cNvPr>
          <p:cNvSpPr/>
          <p:nvPr/>
        </p:nvSpPr>
        <p:spPr>
          <a:xfrm>
            <a:off x="3596042" y="4565462"/>
            <a:ext cx="387350" cy="37465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a:extLst>
              <a:ext uri="{FF2B5EF4-FFF2-40B4-BE49-F238E27FC236}">
                <a16:creationId xmlns:a16="http://schemas.microsoft.com/office/drawing/2014/main" id="{0988B21B-010D-4B2C-8261-7897A040F97E}"/>
              </a:ext>
            </a:extLst>
          </p:cNvPr>
          <p:cNvCxnSpPr/>
          <p:nvPr/>
        </p:nvCxnSpPr>
        <p:spPr>
          <a:xfrm>
            <a:off x="3075342" y="4752787"/>
            <a:ext cx="5207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2B2C8CB2-D773-41DB-BE5D-B4048CA9756C}"/>
              </a:ext>
            </a:extLst>
          </p:cNvPr>
          <p:cNvSpPr/>
          <p:nvPr/>
        </p:nvSpPr>
        <p:spPr>
          <a:xfrm>
            <a:off x="2687992" y="5131129"/>
            <a:ext cx="387350" cy="37465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AD96F41F-3EEF-4554-B62C-5CD928357F01}"/>
              </a:ext>
            </a:extLst>
          </p:cNvPr>
          <p:cNvCxnSpPr>
            <a:cxnSpLocks/>
            <a:stCxn id="119" idx="6"/>
            <a:endCxn id="99" idx="2"/>
          </p:cNvCxnSpPr>
          <p:nvPr/>
        </p:nvCxnSpPr>
        <p:spPr>
          <a:xfrm>
            <a:off x="2167292" y="5077030"/>
            <a:ext cx="520700" cy="2414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251D979-0759-487E-ACC9-EAA594DC4A80}"/>
              </a:ext>
            </a:extLst>
          </p:cNvPr>
          <p:cNvCxnSpPr/>
          <p:nvPr/>
        </p:nvCxnSpPr>
        <p:spPr>
          <a:xfrm>
            <a:off x="3075342" y="5311587"/>
            <a:ext cx="5207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5F51F7D4-ADDE-46DF-9828-643A77335D0A}"/>
              </a:ext>
            </a:extLst>
          </p:cNvPr>
          <p:cNvSpPr txBox="1"/>
          <p:nvPr/>
        </p:nvSpPr>
        <p:spPr>
          <a:xfrm>
            <a:off x="3129396" y="4976071"/>
            <a:ext cx="302657" cy="369332"/>
          </a:xfrm>
          <a:prstGeom prst="rect">
            <a:avLst/>
          </a:prstGeom>
          <a:noFill/>
          <a:ln>
            <a:noFill/>
          </a:ln>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b</a:t>
            </a:r>
          </a:p>
        </p:txBody>
      </p:sp>
      <p:sp>
        <p:nvSpPr>
          <p:cNvPr id="109" name="Oval 108">
            <a:extLst>
              <a:ext uri="{FF2B5EF4-FFF2-40B4-BE49-F238E27FC236}">
                <a16:creationId xmlns:a16="http://schemas.microsoft.com/office/drawing/2014/main" id="{EB425C56-2A9E-4C9F-BF65-C12C90C34E42}"/>
              </a:ext>
            </a:extLst>
          </p:cNvPr>
          <p:cNvSpPr/>
          <p:nvPr/>
        </p:nvSpPr>
        <p:spPr>
          <a:xfrm>
            <a:off x="3596042" y="5124262"/>
            <a:ext cx="387350" cy="37465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C22EE460-A1A8-409A-BF49-4B5C30368D78}"/>
              </a:ext>
            </a:extLst>
          </p:cNvPr>
          <p:cNvSpPr txBox="1"/>
          <p:nvPr/>
        </p:nvSpPr>
        <p:spPr>
          <a:xfrm>
            <a:off x="3114711" y="4392979"/>
            <a:ext cx="302657" cy="369332"/>
          </a:xfrm>
          <a:prstGeom prst="rect">
            <a:avLst/>
          </a:prstGeom>
          <a:noFill/>
          <a:ln>
            <a:noFill/>
          </a:ln>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119" name="Oval 118">
            <a:extLst>
              <a:ext uri="{FF2B5EF4-FFF2-40B4-BE49-F238E27FC236}">
                <a16:creationId xmlns:a16="http://schemas.microsoft.com/office/drawing/2014/main" id="{32B23A10-2F75-45DD-9935-3347692E64F9}"/>
              </a:ext>
            </a:extLst>
          </p:cNvPr>
          <p:cNvSpPr/>
          <p:nvPr/>
        </p:nvSpPr>
        <p:spPr>
          <a:xfrm>
            <a:off x="1779942" y="4889705"/>
            <a:ext cx="387350" cy="37465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B340ACAB-0BF5-4379-A865-76DE90A8ED76}"/>
              </a:ext>
            </a:extLst>
          </p:cNvPr>
          <p:cNvCxnSpPr>
            <a:endCxn id="119" idx="2"/>
          </p:cNvCxnSpPr>
          <p:nvPr/>
        </p:nvCxnSpPr>
        <p:spPr>
          <a:xfrm>
            <a:off x="1259242" y="5077030"/>
            <a:ext cx="5207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D179EFE3-C887-43DB-B75B-A6A839AB3DD9}"/>
              </a:ext>
            </a:extLst>
          </p:cNvPr>
          <p:cNvSpPr txBox="1"/>
          <p:nvPr/>
        </p:nvSpPr>
        <p:spPr>
          <a:xfrm>
            <a:off x="2242182" y="4521845"/>
            <a:ext cx="284122" cy="369332"/>
          </a:xfrm>
          <a:prstGeom prst="rect">
            <a:avLst/>
          </a:prstGeom>
          <a:noFill/>
          <a:ln>
            <a:noFill/>
          </a:ln>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122" name="TextBox 121">
            <a:extLst>
              <a:ext uri="{FF2B5EF4-FFF2-40B4-BE49-F238E27FC236}">
                <a16:creationId xmlns:a16="http://schemas.microsoft.com/office/drawing/2014/main" id="{0033E686-C29E-4FF5-B008-F8F98AF8BCC7}"/>
              </a:ext>
            </a:extLst>
          </p:cNvPr>
          <p:cNvSpPr txBox="1"/>
          <p:nvPr/>
        </p:nvSpPr>
        <p:spPr>
          <a:xfrm>
            <a:off x="2262881" y="5160737"/>
            <a:ext cx="284122" cy="369332"/>
          </a:xfrm>
          <a:prstGeom prst="rect">
            <a:avLst/>
          </a:prstGeom>
          <a:noFill/>
          <a:ln>
            <a:noFill/>
          </a:ln>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123" name="Oval 122">
            <a:extLst>
              <a:ext uri="{FF2B5EF4-FFF2-40B4-BE49-F238E27FC236}">
                <a16:creationId xmlns:a16="http://schemas.microsoft.com/office/drawing/2014/main" id="{9C281DD8-1713-4DC1-A9D5-B041C7F242FA}"/>
              </a:ext>
            </a:extLst>
          </p:cNvPr>
          <p:cNvSpPr/>
          <p:nvPr/>
        </p:nvSpPr>
        <p:spPr>
          <a:xfrm>
            <a:off x="867685" y="4886953"/>
            <a:ext cx="387350" cy="37465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a:extLst>
              <a:ext uri="{FF2B5EF4-FFF2-40B4-BE49-F238E27FC236}">
                <a16:creationId xmlns:a16="http://schemas.microsoft.com/office/drawing/2014/main" id="{A9D3B557-55DE-4C8A-8DA0-082F4601AE39}"/>
              </a:ext>
            </a:extLst>
          </p:cNvPr>
          <p:cNvCxnSpPr>
            <a:endCxn id="123" idx="2"/>
          </p:cNvCxnSpPr>
          <p:nvPr/>
        </p:nvCxnSpPr>
        <p:spPr>
          <a:xfrm>
            <a:off x="346985" y="5074278"/>
            <a:ext cx="5207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69BB39CF-C45E-4C1F-BF27-FC18B036BA54}"/>
              </a:ext>
            </a:extLst>
          </p:cNvPr>
          <p:cNvSpPr txBox="1"/>
          <p:nvPr/>
        </p:nvSpPr>
        <p:spPr>
          <a:xfrm>
            <a:off x="1289742" y="4721720"/>
            <a:ext cx="284122" cy="369332"/>
          </a:xfrm>
          <a:prstGeom prst="rect">
            <a:avLst/>
          </a:prstGeom>
          <a:noFill/>
          <a:ln>
            <a:noFill/>
          </a:ln>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cxnSp>
        <p:nvCxnSpPr>
          <p:cNvPr id="127" name="Connector: Curved 126">
            <a:extLst>
              <a:ext uri="{FF2B5EF4-FFF2-40B4-BE49-F238E27FC236}">
                <a16:creationId xmlns:a16="http://schemas.microsoft.com/office/drawing/2014/main" id="{30961CF7-0C9A-4E08-84DC-4B7AC2DF22E4}"/>
              </a:ext>
            </a:extLst>
          </p:cNvPr>
          <p:cNvCxnSpPr>
            <a:cxnSpLocks/>
          </p:cNvCxnSpPr>
          <p:nvPr/>
        </p:nvCxnSpPr>
        <p:spPr>
          <a:xfrm rot="16200000" flipH="1" flipV="1">
            <a:off x="2719545" y="3819534"/>
            <a:ext cx="324243" cy="1816100"/>
          </a:xfrm>
          <a:prstGeom prst="curvedConnector3">
            <a:avLst>
              <a:gd name="adj1" fmla="val -10771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Curved 127">
            <a:extLst>
              <a:ext uri="{FF2B5EF4-FFF2-40B4-BE49-F238E27FC236}">
                <a16:creationId xmlns:a16="http://schemas.microsoft.com/office/drawing/2014/main" id="{0F63A2CB-5338-4E57-850B-835D27911F31}"/>
              </a:ext>
            </a:extLst>
          </p:cNvPr>
          <p:cNvCxnSpPr>
            <a:stCxn id="109" idx="4"/>
            <a:endCxn id="119" idx="4"/>
          </p:cNvCxnSpPr>
          <p:nvPr/>
        </p:nvCxnSpPr>
        <p:spPr>
          <a:xfrm rot="5400000" flipH="1">
            <a:off x="2764388" y="4473584"/>
            <a:ext cx="234557" cy="1816100"/>
          </a:xfrm>
          <a:prstGeom prst="curvedConnector3">
            <a:avLst>
              <a:gd name="adj1" fmla="val -17055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2D15A54F-0043-48E3-834F-D30E8AC04EC1}"/>
              </a:ext>
            </a:extLst>
          </p:cNvPr>
          <p:cNvSpPr txBox="1"/>
          <p:nvPr/>
        </p:nvSpPr>
        <p:spPr>
          <a:xfrm>
            <a:off x="2784870" y="5576412"/>
            <a:ext cx="284122" cy="369332"/>
          </a:xfrm>
          <a:prstGeom prst="rect">
            <a:avLst/>
          </a:prstGeom>
          <a:noFill/>
          <a:ln>
            <a:noFill/>
          </a:ln>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130" name="TextBox 129">
            <a:extLst>
              <a:ext uri="{FF2B5EF4-FFF2-40B4-BE49-F238E27FC236}">
                <a16:creationId xmlns:a16="http://schemas.microsoft.com/office/drawing/2014/main" id="{39123464-41FD-46D3-96BF-7DB90F024AF0}"/>
              </a:ext>
            </a:extLst>
          </p:cNvPr>
          <p:cNvSpPr txBox="1"/>
          <p:nvPr/>
        </p:nvSpPr>
        <p:spPr>
          <a:xfrm>
            <a:off x="2680849" y="4137945"/>
            <a:ext cx="284122" cy="369332"/>
          </a:xfrm>
          <a:prstGeom prst="rect">
            <a:avLst/>
          </a:prstGeom>
          <a:noFill/>
          <a:ln>
            <a:noFill/>
          </a:ln>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149" name="Oval 148">
            <a:extLst>
              <a:ext uri="{FF2B5EF4-FFF2-40B4-BE49-F238E27FC236}">
                <a16:creationId xmlns:a16="http://schemas.microsoft.com/office/drawing/2014/main" id="{68572C2A-E1B9-4757-9DE5-6AE0A15EF42E}"/>
              </a:ext>
            </a:extLst>
          </p:cNvPr>
          <p:cNvSpPr/>
          <p:nvPr/>
        </p:nvSpPr>
        <p:spPr>
          <a:xfrm>
            <a:off x="4104243" y="5824510"/>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Arrow Connector 150">
            <a:extLst>
              <a:ext uri="{FF2B5EF4-FFF2-40B4-BE49-F238E27FC236}">
                <a16:creationId xmlns:a16="http://schemas.microsoft.com/office/drawing/2014/main" id="{262BEA5D-F2EC-4632-95AA-6E963281697D}"/>
              </a:ext>
            </a:extLst>
          </p:cNvPr>
          <p:cNvCxnSpPr/>
          <p:nvPr/>
        </p:nvCxnSpPr>
        <p:spPr>
          <a:xfrm>
            <a:off x="4491593" y="6004968"/>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00EE05BC-4D64-4DAC-9274-48F27CD08894}"/>
              </a:ext>
            </a:extLst>
          </p:cNvPr>
          <p:cNvSpPr txBox="1"/>
          <p:nvPr/>
        </p:nvSpPr>
        <p:spPr>
          <a:xfrm>
            <a:off x="4545647" y="5669452"/>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153" name="Oval 152">
            <a:extLst>
              <a:ext uri="{FF2B5EF4-FFF2-40B4-BE49-F238E27FC236}">
                <a16:creationId xmlns:a16="http://schemas.microsoft.com/office/drawing/2014/main" id="{64741FDC-9150-4027-B940-D3C78ABDC16B}"/>
              </a:ext>
            </a:extLst>
          </p:cNvPr>
          <p:cNvSpPr/>
          <p:nvPr/>
        </p:nvSpPr>
        <p:spPr>
          <a:xfrm>
            <a:off x="5012293" y="5817643"/>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40655229-6336-4B63-A6FB-3B124B868613}"/>
              </a:ext>
            </a:extLst>
          </p:cNvPr>
          <p:cNvSpPr/>
          <p:nvPr/>
        </p:nvSpPr>
        <p:spPr>
          <a:xfrm>
            <a:off x="5907643" y="5802148"/>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Arrow Connector 154">
            <a:extLst>
              <a:ext uri="{FF2B5EF4-FFF2-40B4-BE49-F238E27FC236}">
                <a16:creationId xmlns:a16="http://schemas.microsoft.com/office/drawing/2014/main" id="{FEA5E539-3A78-4C7E-86E8-BACC83DA108C}"/>
              </a:ext>
            </a:extLst>
          </p:cNvPr>
          <p:cNvCxnSpPr>
            <a:endCxn id="154" idx="2"/>
          </p:cNvCxnSpPr>
          <p:nvPr/>
        </p:nvCxnSpPr>
        <p:spPr>
          <a:xfrm>
            <a:off x="5386943" y="5989473"/>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07BB6708-1D21-410D-BF8C-D82F144624F5}"/>
              </a:ext>
            </a:extLst>
          </p:cNvPr>
          <p:cNvCxnSpPr/>
          <p:nvPr/>
        </p:nvCxnSpPr>
        <p:spPr>
          <a:xfrm>
            <a:off x="6294993" y="5982606"/>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BBBDFB37-9083-4189-856C-42ED606A94A5}"/>
              </a:ext>
            </a:extLst>
          </p:cNvPr>
          <p:cNvSpPr txBox="1"/>
          <p:nvPr/>
        </p:nvSpPr>
        <p:spPr>
          <a:xfrm>
            <a:off x="6349047" y="5647090"/>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b</a:t>
            </a:r>
          </a:p>
        </p:txBody>
      </p:sp>
      <p:sp>
        <p:nvSpPr>
          <p:cNvPr id="158" name="Oval 157">
            <a:extLst>
              <a:ext uri="{FF2B5EF4-FFF2-40B4-BE49-F238E27FC236}">
                <a16:creationId xmlns:a16="http://schemas.microsoft.com/office/drawing/2014/main" id="{EB898E9E-AF5D-4BB6-BFDE-D00631599F9C}"/>
              </a:ext>
            </a:extLst>
          </p:cNvPr>
          <p:cNvSpPr/>
          <p:nvPr/>
        </p:nvSpPr>
        <p:spPr>
          <a:xfrm>
            <a:off x="6815693" y="5795281"/>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158">
            <a:extLst>
              <a:ext uri="{FF2B5EF4-FFF2-40B4-BE49-F238E27FC236}">
                <a16:creationId xmlns:a16="http://schemas.microsoft.com/office/drawing/2014/main" id="{53A8EE84-A55A-4110-BDF2-EC393D9DD12B}"/>
              </a:ext>
            </a:extLst>
          </p:cNvPr>
          <p:cNvSpPr txBox="1"/>
          <p:nvPr/>
        </p:nvSpPr>
        <p:spPr>
          <a:xfrm>
            <a:off x="5467688" y="5669452"/>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160" name="Oval 159">
            <a:extLst>
              <a:ext uri="{FF2B5EF4-FFF2-40B4-BE49-F238E27FC236}">
                <a16:creationId xmlns:a16="http://schemas.microsoft.com/office/drawing/2014/main" id="{AECFC7BD-5547-4C9B-A61E-724C861CF8D0}"/>
              </a:ext>
            </a:extLst>
          </p:cNvPr>
          <p:cNvSpPr/>
          <p:nvPr/>
        </p:nvSpPr>
        <p:spPr>
          <a:xfrm>
            <a:off x="7723743" y="5801573"/>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Arrow Connector 160">
            <a:extLst>
              <a:ext uri="{FF2B5EF4-FFF2-40B4-BE49-F238E27FC236}">
                <a16:creationId xmlns:a16="http://schemas.microsoft.com/office/drawing/2014/main" id="{228FADEA-505B-42C4-8219-FF555D4FBCDC}"/>
              </a:ext>
            </a:extLst>
          </p:cNvPr>
          <p:cNvCxnSpPr>
            <a:endCxn id="160" idx="2"/>
          </p:cNvCxnSpPr>
          <p:nvPr/>
        </p:nvCxnSpPr>
        <p:spPr>
          <a:xfrm>
            <a:off x="7203043" y="5988898"/>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2BAE0D39-0B2E-4DE2-9CB7-78CF5CA6D727}"/>
              </a:ext>
            </a:extLst>
          </p:cNvPr>
          <p:cNvCxnSpPr/>
          <p:nvPr/>
        </p:nvCxnSpPr>
        <p:spPr>
          <a:xfrm>
            <a:off x="8111093" y="5982031"/>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BFC97E56-6FE5-4EBB-AC40-6A7736E2D9B2}"/>
              </a:ext>
            </a:extLst>
          </p:cNvPr>
          <p:cNvSpPr txBox="1"/>
          <p:nvPr/>
        </p:nvSpPr>
        <p:spPr>
          <a:xfrm>
            <a:off x="8165147" y="5646515"/>
            <a:ext cx="302657" cy="369332"/>
          </a:xfrm>
          <a:prstGeom prst="rect">
            <a:avLst/>
          </a:prstGeom>
          <a:noFill/>
        </p:spPr>
        <p:txBody>
          <a:bodyPr wrap="squar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a</a:t>
            </a:r>
          </a:p>
        </p:txBody>
      </p:sp>
      <p:sp>
        <p:nvSpPr>
          <p:cNvPr id="164" name="Oval 163">
            <a:extLst>
              <a:ext uri="{FF2B5EF4-FFF2-40B4-BE49-F238E27FC236}">
                <a16:creationId xmlns:a16="http://schemas.microsoft.com/office/drawing/2014/main" id="{B9B743F9-DC78-4390-97DA-F0FA978A638E}"/>
              </a:ext>
            </a:extLst>
          </p:cNvPr>
          <p:cNvSpPr/>
          <p:nvPr/>
        </p:nvSpPr>
        <p:spPr>
          <a:xfrm>
            <a:off x="8631793" y="5794706"/>
            <a:ext cx="387350" cy="374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EEE51951-7B67-4914-96AC-A2B72F3CD1D9}"/>
              </a:ext>
            </a:extLst>
          </p:cNvPr>
          <p:cNvSpPr/>
          <p:nvPr/>
        </p:nvSpPr>
        <p:spPr>
          <a:xfrm>
            <a:off x="8663543" y="5826457"/>
            <a:ext cx="323850" cy="3111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TextBox 165">
            <a:extLst>
              <a:ext uri="{FF2B5EF4-FFF2-40B4-BE49-F238E27FC236}">
                <a16:creationId xmlns:a16="http://schemas.microsoft.com/office/drawing/2014/main" id="{BC09BFFE-1158-466C-914E-63B2782E71C5}"/>
              </a:ext>
            </a:extLst>
          </p:cNvPr>
          <p:cNvSpPr txBox="1"/>
          <p:nvPr/>
        </p:nvSpPr>
        <p:spPr>
          <a:xfrm>
            <a:off x="7234793" y="5610040"/>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cxnSp>
        <p:nvCxnSpPr>
          <p:cNvPr id="32" name="Connector: Curved 31">
            <a:extLst>
              <a:ext uri="{FF2B5EF4-FFF2-40B4-BE49-F238E27FC236}">
                <a16:creationId xmlns:a16="http://schemas.microsoft.com/office/drawing/2014/main" id="{808381C8-D6D4-4F0B-9756-ECE80D072F1D}"/>
              </a:ext>
            </a:extLst>
          </p:cNvPr>
          <p:cNvCxnSpPr>
            <a:stCxn id="123" idx="4"/>
            <a:endCxn id="149" idx="3"/>
          </p:cNvCxnSpPr>
          <p:nvPr/>
        </p:nvCxnSpPr>
        <p:spPr>
          <a:xfrm rot="16200000" flipH="1">
            <a:off x="2169819" y="4153143"/>
            <a:ext cx="882691" cy="3099609"/>
          </a:xfrm>
          <a:prstGeom prst="curvedConnector3">
            <a:avLst>
              <a:gd name="adj1" fmla="val 1206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5D986EBE-81A8-4930-8882-5FB4ABDE9962}"/>
              </a:ext>
            </a:extLst>
          </p:cNvPr>
          <p:cNvCxnSpPr>
            <a:stCxn id="109" idx="5"/>
            <a:endCxn id="149" idx="2"/>
          </p:cNvCxnSpPr>
          <p:nvPr/>
        </p:nvCxnSpPr>
        <p:spPr>
          <a:xfrm rot="16200000" flipH="1">
            <a:off x="3731560" y="5639151"/>
            <a:ext cx="567789" cy="1775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D38420B3-C22F-4D58-9531-6E94099A6664}"/>
              </a:ext>
            </a:extLst>
          </p:cNvPr>
          <p:cNvCxnSpPr>
            <a:stCxn id="91" idx="6"/>
            <a:endCxn id="149" idx="0"/>
          </p:cNvCxnSpPr>
          <p:nvPr/>
        </p:nvCxnSpPr>
        <p:spPr>
          <a:xfrm>
            <a:off x="3983392" y="4752787"/>
            <a:ext cx="314526" cy="10717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F0A10EC-09CA-4EAF-8D59-198B198D20D8}"/>
              </a:ext>
            </a:extLst>
          </p:cNvPr>
          <p:cNvSpPr txBox="1"/>
          <p:nvPr/>
        </p:nvSpPr>
        <p:spPr>
          <a:xfrm>
            <a:off x="4217827" y="4982374"/>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39" name="TextBox 38">
            <a:extLst>
              <a:ext uri="{FF2B5EF4-FFF2-40B4-BE49-F238E27FC236}">
                <a16:creationId xmlns:a16="http://schemas.microsoft.com/office/drawing/2014/main" id="{CC85C1C2-44D7-4C51-825F-E739FF3F5693}"/>
              </a:ext>
            </a:extLst>
          </p:cNvPr>
          <p:cNvSpPr txBox="1"/>
          <p:nvPr/>
        </p:nvSpPr>
        <p:spPr>
          <a:xfrm>
            <a:off x="1957584" y="5890596"/>
            <a:ext cx="284122" cy="369332"/>
          </a:xfrm>
          <a:prstGeom prst="rect">
            <a:avLst/>
          </a:prstGeom>
          <a:noFill/>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
        <p:nvSpPr>
          <p:cNvPr id="40" name="TextBox 39">
            <a:extLst>
              <a:ext uri="{FF2B5EF4-FFF2-40B4-BE49-F238E27FC236}">
                <a16:creationId xmlns:a16="http://schemas.microsoft.com/office/drawing/2014/main" id="{1E5B358D-C99D-43DE-B991-45185213B4F8}"/>
              </a:ext>
            </a:extLst>
          </p:cNvPr>
          <p:cNvSpPr txBox="1"/>
          <p:nvPr/>
        </p:nvSpPr>
        <p:spPr>
          <a:xfrm>
            <a:off x="3715224" y="5661428"/>
            <a:ext cx="284122" cy="369332"/>
          </a:xfrm>
          <a:prstGeom prst="rect">
            <a:avLst/>
          </a:prstGeom>
          <a:noFill/>
          <a:ln>
            <a:noFill/>
          </a:ln>
        </p:spPr>
        <p:txBody>
          <a:bodyPr wrap="square" rtlCol="0">
            <a:spAutoFit/>
          </a:bodyPr>
          <a:lstStyle/>
          <a:p>
            <a:r>
              <a:rPr lang="az-Cyrl-AZ" dirty="0">
                <a:solidFill>
                  <a:schemeClr val="bg1">
                    <a:lumMod val="50000"/>
                  </a:schemeClr>
                </a:solidFill>
                <a:latin typeface="Franklin Gothic Book" panose="020B0503020102020204" pitchFamily="34" charset="0"/>
              </a:rPr>
              <a:t>є</a:t>
            </a:r>
            <a:endParaRPr lang="en-US" dirty="0">
              <a:solidFill>
                <a:schemeClr val="bg1">
                  <a:lumMod val="50000"/>
                </a:schemeClr>
              </a:solidFill>
            </a:endParaRPr>
          </a:p>
        </p:txBody>
      </p:sp>
    </p:spTree>
    <p:extLst>
      <p:ext uri="{BB962C8B-B14F-4D97-AF65-F5344CB8AC3E}">
        <p14:creationId xmlns:p14="http://schemas.microsoft.com/office/powerpoint/2010/main" val="375643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childTnLst>
                                </p:cTn>
                              </p:par>
                              <p:par>
                                <p:cTn id="13" presetID="10" presetClass="entr" presetSubtype="0"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fade">
                                      <p:cBhvr>
                                        <p:cTn id="15" dur="500"/>
                                        <p:tgtEl>
                                          <p:spTgt spid="8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par>
                                <p:cTn id="19" presetID="10"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fade">
                                      <p:cBhvr>
                                        <p:cTn id="21" dur="500"/>
                                        <p:tgtEl>
                                          <p:spTgt spid="9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par>
                                <p:cTn id="25" presetID="10" presetClass="entr" presetSubtype="0" fill="hold" nodeType="with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500"/>
                                        <p:tgtEl>
                                          <p:spTgt spid="101"/>
                                        </p:tgtEl>
                                      </p:cBhvr>
                                    </p:animEffect>
                                  </p:childTnLst>
                                </p:cTn>
                              </p:par>
                              <p:par>
                                <p:cTn id="28" presetID="10" presetClass="entr" presetSubtype="0" fill="hold" nodeType="with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fade">
                                      <p:cBhvr>
                                        <p:cTn id="30" dur="500"/>
                                        <p:tgtEl>
                                          <p:spTgt spid="10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fade">
                                      <p:cBhvr>
                                        <p:cTn id="33" dur="500"/>
                                        <p:tgtEl>
                                          <p:spTgt spid="10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9"/>
                                        </p:tgtEl>
                                        <p:attrNameLst>
                                          <p:attrName>style.visibility</p:attrName>
                                        </p:attrNameLst>
                                      </p:cBhvr>
                                      <p:to>
                                        <p:strVal val="visible"/>
                                      </p:to>
                                    </p:set>
                                    <p:animEffect transition="in" filter="fade">
                                      <p:cBhvr>
                                        <p:cTn id="36" dur="500"/>
                                        <p:tgtEl>
                                          <p:spTgt spid="10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1"/>
                                        </p:tgtEl>
                                        <p:attrNameLst>
                                          <p:attrName>style.visibility</p:attrName>
                                        </p:attrNameLst>
                                      </p:cBhvr>
                                      <p:to>
                                        <p:strVal val="visible"/>
                                      </p:to>
                                    </p:set>
                                    <p:animEffect transition="in" filter="fade">
                                      <p:cBhvr>
                                        <p:cTn id="39" dur="500"/>
                                        <p:tgtEl>
                                          <p:spTgt spid="1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nodeType="withEffect">
                                  <p:stCondLst>
                                    <p:cond delay="0"/>
                                  </p:stCondLst>
                                  <p:childTnLst>
                                    <p:set>
                                      <p:cBhvr>
                                        <p:cTn id="44" dur="1" fill="hold">
                                          <p:stCondLst>
                                            <p:cond delay="0"/>
                                          </p:stCondLst>
                                        </p:cTn>
                                        <p:tgtEl>
                                          <p:spTgt spid="120"/>
                                        </p:tgtEl>
                                        <p:attrNameLst>
                                          <p:attrName>style.visibility</p:attrName>
                                        </p:attrNameLst>
                                      </p:cBhvr>
                                      <p:to>
                                        <p:strVal val="visible"/>
                                      </p:to>
                                    </p:set>
                                    <p:animEffect transition="in" filter="fade">
                                      <p:cBhvr>
                                        <p:cTn id="45" dur="500"/>
                                        <p:tgtEl>
                                          <p:spTgt spid="1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1"/>
                                        </p:tgtEl>
                                        <p:attrNameLst>
                                          <p:attrName>style.visibility</p:attrName>
                                        </p:attrNameLst>
                                      </p:cBhvr>
                                      <p:to>
                                        <p:strVal val="visible"/>
                                      </p:to>
                                    </p:set>
                                    <p:animEffect transition="in" filter="fade">
                                      <p:cBhvr>
                                        <p:cTn id="48" dur="500"/>
                                        <p:tgtEl>
                                          <p:spTgt spid="1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2"/>
                                        </p:tgtEl>
                                        <p:attrNameLst>
                                          <p:attrName>style.visibility</p:attrName>
                                        </p:attrNameLst>
                                      </p:cBhvr>
                                      <p:to>
                                        <p:strVal val="visible"/>
                                      </p:to>
                                    </p:set>
                                    <p:animEffect transition="in" filter="fade">
                                      <p:cBhvr>
                                        <p:cTn id="51" dur="500"/>
                                        <p:tgtEl>
                                          <p:spTgt spid="1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3"/>
                                        </p:tgtEl>
                                        <p:attrNameLst>
                                          <p:attrName>style.visibility</p:attrName>
                                        </p:attrNameLst>
                                      </p:cBhvr>
                                      <p:to>
                                        <p:strVal val="visible"/>
                                      </p:to>
                                    </p:set>
                                    <p:animEffect transition="in" filter="fade">
                                      <p:cBhvr>
                                        <p:cTn id="54" dur="500"/>
                                        <p:tgtEl>
                                          <p:spTgt spid="123"/>
                                        </p:tgtEl>
                                      </p:cBhvr>
                                    </p:animEffect>
                                  </p:childTnLst>
                                </p:cTn>
                              </p:par>
                              <p:par>
                                <p:cTn id="55" presetID="10" presetClass="entr" presetSubtype="0" fill="hold" nodeType="withEffect">
                                  <p:stCondLst>
                                    <p:cond delay="0"/>
                                  </p:stCondLst>
                                  <p:childTnLst>
                                    <p:set>
                                      <p:cBhvr>
                                        <p:cTn id="56" dur="1" fill="hold">
                                          <p:stCondLst>
                                            <p:cond delay="0"/>
                                          </p:stCondLst>
                                        </p:cTn>
                                        <p:tgtEl>
                                          <p:spTgt spid="124"/>
                                        </p:tgtEl>
                                        <p:attrNameLst>
                                          <p:attrName>style.visibility</p:attrName>
                                        </p:attrNameLst>
                                      </p:cBhvr>
                                      <p:to>
                                        <p:strVal val="visible"/>
                                      </p:to>
                                    </p:set>
                                    <p:animEffect transition="in" filter="fade">
                                      <p:cBhvr>
                                        <p:cTn id="57" dur="500"/>
                                        <p:tgtEl>
                                          <p:spTgt spid="12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6"/>
                                        </p:tgtEl>
                                        <p:attrNameLst>
                                          <p:attrName>style.visibility</p:attrName>
                                        </p:attrNameLst>
                                      </p:cBhvr>
                                      <p:to>
                                        <p:strVal val="visible"/>
                                      </p:to>
                                    </p:set>
                                    <p:animEffect transition="in" filter="fade">
                                      <p:cBhvr>
                                        <p:cTn id="60" dur="500"/>
                                        <p:tgtEl>
                                          <p:spTgt spid="126"/>
                                        </p:tgtEl>
                                      </p:cBhvr>
                                    </p:animEffect>
                                  </p:childTnLst>
                                </p:cTn>
                              </p:par>
                              <p:par>
                                <p:cTn id="61" presetID="10" presetClass="entr" presetSubtype="0" fill="hold" nodeType="withEffect">
                                  <p:stCondLst>
                                    <p:cond delay="0"/>
                                  </p:stCondLst>
                                  <p:childTnLst>
                                    <p:set>
                                      <p:cBhvr>
                                        <p:cTn id="62" dur="1" fill="hold">
                                          <p:stCondLst>
                                            <p:cond delay="0"/>
                                          </p:stCondLst>
                                        </p:cTn>
                                        <p:tgtEl>
                                          <p:spTgt spid="127"/>
                                        </p:tgtEl>
                                        <p:attrNameLst>
                                          <p:attrName>style.visibility</p:attrName>
                                        </p:attrNameLst>
                                      </p:cBhvr>
                                      <p:to>
                                        <p:strVal val="visible"/>
                                      </p:to>
                                    </p:set>
                                    <p:animEffect transition="in" filter="fade">
                                      <p:cBhvr>
                                        <p:cTn id="63" dur="500"/>
                                        <p:tgtEl>
                                          <p:spTgt spid="127"/>
                                        </p:tgtEl>
                                      </p:cBhvr>
                                    </p:animEffect>
                                  </p:childTnLst>
                                </p:cTn>
                              </p:par>
                              <p:par>
                                <p:cTn id="64" presetID="10" presetClass="entr" presetSubtype="0" fill="hold" nodeType="withEffect">
                                  <p:stCondLst>
                                    <p:cond delay="0"/>
                                  </p:stCondLst>
                                  <p:childTnLst>
                                    <p:set>
                                      <p:cBhvr>
                                        <p:cTn id="65" dur="1" fill="hold">
                                          <p:stCondLst>
                                            <p:cond delay="0"/>
                                          </p:stCondLst>
                                        </p:cTn>
                                        <p:tgtEl>
                                          <p:spTgt spid="128"/>
                                        </p:tgtEl>
                                        <p:attrNameLst>
                                          <p:attrName>style.visibility</p:attrName>
                                        </p:attrNameLst>
                                      </p:cBhvr>
                                      <p:to>
                                        <p:strVal val="visible"/>
                                      </p:to>
                                    </p:set>
                                    <p:animEffect transition="in" filter="fade">
                                      <p:cBhvr>
                                        <p:cTn id="66" dur="500"/>
                                        <p:tgtEl>
                                          <p:spTgt spid="12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9"/>
                                        </p:tgtEl>
                                        <p:attrNameLst>
                                          <p:attrName>style.visibility</p:attrName>
                                        </p:attrNameLst>
                                      </p:cBhvr>
                                      <p:to>
                                        <p:strVal val="visible"/>
                                      </p:to>
                                    </p:set>
                                    <p:animEffect transition="in" filter="fade">
                                      <p:cBhvr>
                                        <p:cTn id="69" dur="500"/>
                                        <p:tgtEl>
                                          <p:spTgt spid="1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0"/>
                                        </p:tgtEl>
                                        <p:attrNameLst>
                                          <p:attrName>style.visibility</p:attrName>
                                        </p:attrNameLst>
                                      </p:cBhvr>
                                      <p:to>
                                        <p:strVal val="visible"/>
                                      </p:to>
                                    </p:set>
                                    <p:animEffect transition="in" filter="fade">
                                      <p:cBhvr>
                                        <p:cTn id="72" dur="500"/>
                                        <p:tgtEl>
                                          <p:spTgt spid="13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49"/>
                                        </p:tgtEl>
                                        <p:attrNameLst>
                                          <p:attrName>style.visibility</p:attrName>
                                        </p:attrNameLst>
                                      </p:cBhvr>
                                      <p:to>
                                        <p:strVal val="visible"/>
                                      </p:to>
                                    </p:set>
                                    <p:animEffect transition="in" filter="fade">
                                      <p:cBhvr>
                                        <p:cTn id="75" dur="500"/>
                                        <p:tgtEl>
                                          <p:spTgt spid="149"/>
                                        </p:tgtEl>
                                      </p:cBhvr>
                                    </p:animEffect>
                                  </p:childTnLst>
                                </p:cTn>
                              </p:par>
                              <p:par>
                                <p:cTn id="76" presetID="10" presetClass="entr" presetSubtype="0" fill="hold" nodeType="withEffect">
                                  <p:stCondLst>
                                    <p:cond delay="0"/>
                                  </p:stCondLst>
                                  <p:childTnLst>
                                    <p:set>
                                      <p:cBhvr>
                                        <p:cTn id="77" dur="1" fill="hold">
                                          <p:stCondLst>
                                            <p:cond delay="0"/>
                                          </p:stCondLst>
                                        </p:cTn>
                                        <p:tgtEl>
                                          <p:spTgt spid="151"/>
                                        </p:tgtEl>
                                        <p:attrNameLst>
                                          <p:attrName>style.visibility</p:attrName>
                                        </p:attrNameLst>
                                      </p:cBhvr>
                                      <p:to>
                                        <p:strVal val="visible"/>
                                      </p:to>
                                    </p:set>
                                    <p:animEffect transition="in" filter="fade">
                                      <p:cBhvr>
                                        <p:cTn id="78" dur="500"/>
                                        <p:tgtEl>
                                          <p:spTgt spid="15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52"/>
                                        </p:tgtEl>
                                        <p:attrNameLst>
                                          <p:attrName>style.visibility</p:attrName>
                                        </p:attrNameLst>
                                      </p:cBhvr>
                                      <p:to>
                                        <p:strVal val="visible"/>
                                      </p:to>
                                    </p:set>
                                    <p:animEffect transition="in" filter="fade">
                                      <p:cBhvr>
                                        <p:cTn id="81" dur="500"/>
                                        <p:tgtEl>
                                          <p:spTgt spid="15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53"/>
                                        </p:tgtEl>
                                        <p:attrNameLst>
                                          <p:attrName>style.visibility</p:attrName>
                                        </p:attrNameLst>
                                      </p:cBhvr>
                                      <p:to>
                                        <p:strVal val="visible"/>
                                      </p:to>
                                    </p:set>
                                    <p:animEffect transition="in" filter="fade">
                                      <p:cBhvr>
                                        <p:cTn id="84" dur="500"/>
                                        <p:tgtEl>
                                          <p:spTgt spid="15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54"/>
                                        </p:tgtEl>
                                        <p:attrNameLst>
                                          <p:attrName>style.visibility</p:attrName>
                                        </p:attrNameLst>
                                      </p:cBhvr>
                                      <p:to>
                                        <p:strVal val="visible"/>
                                      </p:to>
                                    </p:set>
                                    <p:animEffect transition="in" filter="fade">
                                      <p:cBhvr>
                                        <p:cTn id="87" dur="500"/>
                                        <p:tgtEl>
                                          <p:spTgt spid="154"/>
                                        </p:tgtEl>
                                      </p:cBhvr>
                                    </p:animEffect>
                                  </p:childTnLst>
                                </p:cTn>
                              </p:par>
                              <p:par>
                                <p:cTn id="88" presetID="10" presetClass="entr" presetSubtype="0" fill="hold" nodeType="withEffect">
                                  <p:stCondLst>
                                    <p:cond delay="0"/>
                                  </p:stCondLst>
                                  <p:childTnLst>
                                    <p:set>
                                      <p:cBhvr>
                                        <p:cTn id="89" dur="1" fill="hold">
                                          <p:stCondLst>
                                            <p:cond delay="0"/>
                                          </p:stCondLst>
                                        </p:cTn>
                                        <p:tgtEl>
                                          <p:spTgt spid="155"/>
                                        </p:tgtEl>
                                        <p:attrNameLst>
                                          <p:attrName>style.visibility</p:attrName>
                                        </p:attrNameLst>
                                      </p:cBhvr>
                                      <p:to>
                                        <p:strVal val="visible"/>
                                      </p:to>
                                    </p:set>
                                    <p:animEffect transition="in" filter="fade">
                                      <p:cBhvr>
                                        <p:cTn id="90" dur="500"/>
                                        <p:tgtEl>
                                          <p:spTgt spid="155"/>
                                        </p:tgtEl>
                                      </p:cBhvr>
                                    </p:animEffect>
                                  </p:childTnLst>
                                </p:cTn>
                              </p:par>
                              <p:par>
                                <p:cTn id="91" presetID="10" presetClass="entr" presetSubtype="0" fill="hold" nodeType="withEffect">
                                  <p:stCondLst>
                                    <p:cond delay="0"/>
                                  </p:stCondLst>
                                  <p:childTnLst>
                                    <p:set>
                                      <p:cBhvr>
                                        <p:cTn id="92" dur="1" fill="hold">
                                          <p:stCondLst>
                                            <p:cond delay="0"/>
                                          </p:stCondLst>
                                        </p:cTn>
                                        <p:tgtEl>
                                          <p:spTgt spid="156"/>
                                        </p:tgtEl>
                                        <p:attrNameLst>
                                          <p:attrName>style.visibility</p:attrName>
                                        </p:attrNameLst>
                                      </p:cBhvr>
                                      <p:to>
                                        <p:strVal val="visible"/>
                                      </p:to>
                                    </p:set>
                                    <p:animEffect transition="in" filter="fade">
                                      <p:cBhvr>
                                        <p:cTn id="93" dur="500"/>
                                        <p:tgtEl>
                                          <p:spTgt spid="15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57"/>
                                        </p:tgtEl>
                                        <p:attrNameLst>
                                          <p:attrName>style.visibility</p:attrName>
                                        </p:attrNameLst>
                                      </p:cBhvr>
                                      <p:to>
                                        <p:strVal val="visible"/>
                                      </p:to>
                                    </p:set>
                                    <p:animEffect transition="in" filter="fade">
                                      <p:cBhvr>
                                        <p:cTn id="96" dur="500"/>
                                        <p:tgtEl>
                                          <p:spTgt spid="15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58"/>
                                        </p:tgtEl>
                                        <p:attrNameLst>
                                          <p:attrName>style.visibility</p:attrName>
                                        </p:attrNameLst>
                                      </p:cBhvr>
                                      <p:to>
                                        <p:strVal val="visible"/>
                                      </p:to>
                                    </p:set>
                                    <p:animEffect transition="in" filter="fade">
                                      <p:cBhvr>
                                        <p:cTn id="99" dur="500"/>
                                        <p:tgtEl>
                                          <p:spTgt spid="15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59"/>
                                        </p:tgtEl>
                                        <p:attrNameLst>
                                          <p:attrName>style.visibility</p:attrName>
                                        </p:attrNameLst>
                                      </p:cBhvr>
                                      <p:to>
                                        <p:strVal val="visible"/>
                                      </p:to>
                                    </p:set>
                                    <p:animEffect transition="in" filter="fade">
                                      <p:cBhvr>
                                        <p:cTn id="102" dur="500"/>
                                        <p:tgtEl>
                                          <p:spTgt spid="15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60"/>
                                        </p:tgtEl>
                                        <p:attrNameLst>
                                          <p:attrName>style.visibility</p:attrName>
                                        </p:attrNameLst>
                                      </p:cBhvr>
                                      <p:to>
                                        <p:strVal val="visible"/>
                                      </p:to>
                                    </p:set>
                                    <p:animEffect transition="in" filter="fade">
                                      <p:cBhvr>
                                        <p:cTn id="105" dur="500"/>
                                        <p:tgtEl>
                                          <p:spTgt spid="160"/>
                                        </p:tgtEl>
                                      </p:cBhvr>
                                    </p:animEffect>
                                  </p:childTnLst>
                                </p:cTn>
                              </p:par>
                              <p:par>
                                <p:cTn id="106" presetID="10" presetClass="entr" presetSubtype="0" fill="hold" nodeType="withEffect">
                                  <p:stCondLst>
                                    <p:cond delay="0"/>
                                  </p:stCondLst>
                                  <p:childTnLst>
                                    <p:set>
                                      <p:cBhvr>
                                        <p:cTn id="107" dur="1" fill="hold">
                                          <p:stCondLst>
                                            <p:cond delay="0"/>
                                          </p:stCondLst>
                                        </p:cTn>
                                        <p:tgtEl>
                                          <p:spTgt spid="161"/>
                                        </p:tgtEl>
                                        <p:attrNameLst>
                                          <p:attrName>style.visibility</p:attrName>
                                        </p:attrNameLst>
                                      </p:cBhvr>
                                      <p:to>
                                        <p:strVal val="visible"/>
                                      </p:to>
                                    </p:set>
                                    <p:animEffect transition="in" filter="fade">
                                      <p:cBhvr>
                                        <p:cTn id="108" dur="500"/>
                                        <p:tgtEl>
                                          <p:spTgt spid="161"/>
                                        </p:tgtEl>
                                      </p:cBhvr>
                                    </p:animEffect>
                                  </p:childTnLst>
                                </p:cTn>
                              </p:par>
                              <p:par>
                                <p:cTn id="109" presetID="10" presetClass="entr" presetSubtype="0" fill="hold" nodeType="withEffect">
                                  <p:stCondLst>
                                    <p:cond delay="0"/>
                                  </p:stCondLst>
                                  <p:childTnLst>
                                    <p:set>
                                      <p:cBhvr>
                                        <p:cTn id="110" dur="1" fill="hold">
                                          <p:stCondLst>
                                            <p:cond delay="0"/>
                                          </p:stCondLst>
                                        </p:cTn>
                                        <p:tgtEl>
                                          <p:spTgt spid="162"/>
                                        </p:tgtEl>
                                        <p:attrNameLst>
                                          <p:attrName>style.visibility</p:attrName>
                                        </p:attrNameLst>
                                      </p:cBhvr>
                                      <p:to>
                                        <p:strVal val="visible"/>
                                      </p:to>
                                    </p:set>
                                    <p:animEffect transition="in" filter="fade">
                                      <p:cBhvr>
                                        <p:cTn id="111" dur="500"/>
                                        <p:tgtEl>
                                          <p:spTgt spid="16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63"/>
                                        </p:tgtEl>
                                        <p:attrNameLst>
                                          <p:attrName>style.visibility</p:attrName>
                                        </p:attrNameLst>
                                      </p:cBhvr>
                                      <p:to>
                                        <p:strVal val="visible"/>
                                      </p:to>
                                    </p:set>
                                    <p:animEffect transition="in" filter="fade">
                                      <p:cBhvr>
                                        <p:cTn id="114" dur="500"/>
                                        <p:tgtEl>
                                          <p:spTgt spid="163"/>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64"/>
                                        </p:tgtEl>
                                        <p:attrNameLst>
                                          <p:attrName>style.visibility</p:attrName>
                                        </p:attrNameLst>
                                      </p:cBhvr>
                                      <p:to>
                                        <p:strVal val="visible"/>
                                      </p:to>
                                    </p:set>
                                    <p:animEffect transition="in" filter="fade">
                                      <p:cBhvr>
                                        <p:cTn id="117" dur="500"/>
                                        <p:tgtEl>
                                          <p:spTgt spid="16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65"/>
                                        </p:tgtEl>
                                        <p:attrNameLst>
                                          <p:attrName>style.visibility</p:attrName>
                                        </p:attrNameLst>
                                      </p:cBhvr>
                                      <p:to>
                                        <p:strVal val="visible"/>
                                      </p:to>
                                    </p:set>
                                    <p:animEffect transition="in" filter="fade">
                                      <p:cBhvr>
                                        <p:cTn id="120" dur="500"/>
                                        <p:tgtEl>
                                          <p:spTgt spid="16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66"/>
                                        </p:tgtEl>
                                        <p:attrNameLst>
                                          <p:attrName>style.visibility</p:attrName>
                                        </p:attrNameLst>
                                      </p:cBhvr>
                                      <p:to>
                                        <p:strVal val="visible"/>
                                      </p:to>
                                    </p:set>
                                    <p:animEffect transition="in" filter="fade">
                                      <p:cBhvr>
                                        <p:cTn id="123" dur="500"/>
                                        <p:tgtEl>
                                          <p:spTgt spid="166"/>
                                        </p:tgtEl>
                                      </p:cBhvr>
                                    </p:animEffect>
                                  </p:childTnLst>
                                </p:cTn>
                              </p:par>
                              <p:par>
                                <p:cTn id="124" presetID="10" presetClass="entr" presetSubtype="0" fill="hold" nodeType="with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fade">
                                      <p:cBhvr>
                                        <p:cTn id="126" dur="500"/>
                                        <p:tgtEl>
                                          <p:spTgt spid="32"/>
                                        </p:tgtEl>
                                      </p:cBhvr>
                                    </p:animEffect>
                                  </p:childTnLst>
                                </p:cTn>
                              </p:par>
                              <p:par>
                                <p:cTn id="127" presetID="10" presetClass="entr" presetSubtype="0" fill="hold" nodeType="withEffect">
                                  <p:stCondLst>
                                    <p:cond delay="0"/>
                                  </p:stCondLst>
                                  <p:childTnLst>
                                    <p:set>
                                      <p:cBhvr>
                                        <p:cTn id="128" dur="1" fill="hold">
                                          <p:stCondLst>
                                            <p:cond delay="0"/>
                                          </p:stCondLst>
                                        </p:cTn>
                                        <p:tgtEl>
                                          <p:spTgt spid="35"/>
                                        </p:tgtEl>
                                        <p:attrNameLst>
                                          <p:attrName>style.visibility</p:attrName>
                                        </p:attrNameLst>
                                      </p:cBhvr>
                                      <p:to>
                                        <p:strVal val="visible"/>
                                      </p:to>
                                    </p:set>
                                    <p:animEffect transition="in" filter="fade">
                                      <p:cBhvr>
                                        <p:cTn id="129" dur="500"/>
                                        <p:tgtEl>
                                          <p:spTgt spid="35"/>
                                        </p:tgtEl>
                                      </p:cBhvr>
                                    </p:animEffect>
                                  </p:childTnLst>
                                </p:cTn>
                              </p:par>
                              <p:par>
                                <p:cTn id="130" presetID="10" presetClass="entr" presetSubtype="0" fill="hold" nodeType="with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fade">
                                      <p:cBhvr>
                                        <p:cTn id="132" dur="500"/>
                                        <p:tgtEl>
                                          <p:spTgt spid="37"/>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8"/>
                                        </p:tgtEl>
                                        <p:attrNameLst>
                                          <p:attrName>style.visibility</p:attrName>
                                        </p:attrNameLst>
                                      </p:cBhvr>
                                      <p:to>
                                        <p:strVal val="visible"/>
                                      </p:to>
                                    </p:set>
                                    <p:animEffect transition="in" filter="fade">
                                      <p:cBhvr>
                                        <p:cTn id="135" dur="500"/>
                                        <p:tgtEl>
                                          <p:spTgt spid="3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fade">
                                      <p:cBhvr>
                                        <p:cTn id="1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7" grpId="0" animBg="1"/>
      <p:bldP spid="91" grpId="0" animBg="1"/>
      <p:bldP spid="99" grpId="0" animBg="1"/>
      <p:bldP spid="106" grpId="0"/>
      <p:bldP spid="109" grpId="0" animBg="1"/>
      <p:bldP spid="111" grpId="0"/>
      <p:bldP spid="119" grpId="0" animBg="1"/>
      <p:bldP spid="121" grpId="0"/>
      <p:bldP spid="122" grpId="0"/>
      <p:bldP spid="123" grpId="0" animBg="1"/>
      <p:bldP spid="126" grpId="0"/>
      <p:bldP spid="129" grpId="0"/>
      <p:bldP spid="130" grpId="0"/>
      <p:bldP spid="149" grpId="0" animBg="1"/>
      <p:bldP spid="152" grpId="0"/>
      <p:bldP spid="153" grpId="0" animBg="1"/>
      <p:bldP spid="154" grpId="0" animBg="1"/>
      <p:bldP spid="157" grpId="0"/>
      <p:bldP spid="158" grpId="0" animBg="1"/>
      <p:bldP spid="159" grpId="0"/>
      <p:bldP spid="160" grpId="0" animBg="1"/>
      <p:bldP spid="163" grpId="0"/>
      <p:bldP spid="164" grpId="0" animBg="1"/>
      <p:bldP spid="165" grpId="0" animBg="1"/>
      <p:bldP spid="166" grpId="0"/>
      <p:bldP spid="38" grpId="0"/>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39126"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sz="2800" dirty="0"/>
              <a:t>Converting DFA into Regular Expression</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39126" y="1136343"/>
            <a:ext cx="7735114" cy="51247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r>
              <a:rPr lang="en-US" sz="2000" dirty="0">
                <a:solidFill>
                  <a:srgbClr val="242021"/>
                </a:solidFill>
                <a:latin typeface="TimesLTStd-Roman"/>
              </a:rPr>
              <a:t>We break this procedure into two parts:</a:t>
            </a:r>
          </a:p>
          <a:p>
            <a:pPr marL="676650" lvl="1" indent="-457200">
              <a:buFont typeface="+mj-lt"/>
              <a:buAutoNum type="arabicPeriod"/>
            </a:pPr>
            <a:r>
              <a:rPr lang="it-IT" sz="1850" dirty="0">
                <a:solidFill>
                  <a:srgbClr val="242021"/>
                </a:solidFill>
                <a:latin typeface="TimesLTStd-Roman"/>
              </a:rPr>
              <a:t>Create </a:t>
            </a:r>
            <a:r>
              <a:rPr lang="it-IT" sz="1850" b="1" i="1" dirty="0">
                <a:solidFill>
                  <a:srgbClr val="242021"/>
                </a:solidFill>
                <a:latin typeface="TimesLTStd-Roman"/>
              </a:rPr>
              <a:t>generalized nondeterministic finite automaton</a:t>
            </a:r>
            <a:r>
              <a:rPr lang="it-IT" sz="1850" dirty="0">
                <a:solidFill>
                  <a:srgbClr val="242021"/>
                </a:solidFill>
                <a:latin typeface="TimesLTStd-Roman"/>
              </a:rPr>
              <a:t>, </a:t>
            </a:r>
            <a:r>
              <a:rPr lang="it-IT" sz="1850" b="1" dirty="0">
                <a:solidFill>
                  <a:srgbClr val="242021"/>
                </a:solidFill>
                <a:latin typeface="TimesLTStd-Roman"/>
              </a:rPr>
              <a:t>GNFA</a:t>
            </a:r>
          </a:p>
          <a:p>
            <a:pPr marL="676650" lvl="1" indent="-457200">
              <a:buFont typeface="+mj-lt"/>
              <a:buAutoNum type="arabicPeriod"/>
            </a:pPr>
            <a:r>
              <a:rPr lang="en-US" sz="1850" dirty="0">
                <a:solidFill>
                  <a:srgbClr val="242021"/>
                </a:solidFill>
                <a:latin typeface="TimesLTStd-Roman"/>
              </a:rPr>
              <a:t>	Convert a </a:t>
            </a:r>
            <a:r>
              <a:rPr lang="en-US" sz="1850" b="1" dirty="0">
                <a:solidFill>
                  <a:srgbClr val="242021"/>
                </a:solidFill>
                <a:latin typeface="TimesLTStd-Roman"/>
              </a:rPr>
              <a:t>GNFA</a:t>
            </a:r>
            <a:r>
              <a:rPr lang="en-US" sz="1850" dirty="0">
                <a:solidFill>
                  <a:srgbClr val="242021"/>
                </a:solidFill>
                <a:latin typeface="TimesLTStd-Roman"/>
              </a:rPr>
              <a:t> into a </a:t>
            </a:r>
            <a:r>
              <a:rPr lang="en-US" sz="1850" b="1" dirty="0">
                <a:solidFill>
                  <a:srgbClr val="242021"/>
                </a:solidFill>
                <a:latin typeface="TimesLTStd-Roman"/>
              </a:rPr>
              <a:t>Regular Expression</a:t>
            </a:r>
          </a:p>
        </p:txBody>
      </p:sp>
      <p:sp>
        <p:nvSpPr>
          <p:cNvPr id="96" name="Slide Number Placeholder 5">
            <a:extLst>
              <a:ext uri="{FF2B5EF4-FFF2-40B4-BE49-F238E27FC236}">
                <a16:creationId xmlns:a16="http://schemas.microsoft.com/office/drawing/2014/main" id="{FAD9AC12-E465-46ED-9F7D-36108CC8362F}"/>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5</a:t>
            </a:fld>
            <a:endParaRPr lang="en-US" sz="1100" dirty="0">
              <a:latin typeface="Times New Roman" panose="02020603050405020304" pitchFamily="18" charset="0"/>
              <a:cs typeface="Times New Roman" panose="02020603050405020304" pitchFamily="18" charset="0"/>
            </a:endParaRPr>
          </a:p>
        </p:txBody>
      </p:sp>
      <p:sp>
        <p:nvSpPr>
          <p:cNvPr id="110" name="Footer Placeholder 3">
            <a:extLst>
              <a:ext uri="{FF2B5EF4-FFF2-40B4-BE49-F238E27FC236}">
                <a16:creationId xmlns:a16="http://schemas.microsoft.com/office/drawing/2014/main" id="{A64C29F2-72B0-496F-8B08-EB31F7600604}"/>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125" name="Footer Placeholder 3">
            <a:extLst>
              <a:ext uri="{FF2B5EF4-FFF2-40B4-BE49-F238E27FC236}">
                <a16:creationId xmlns:a16="http://schemas.microsoft.com/office/drawing/2014/main" id="{2C004967-3820-4BE4-A1D3-257700CFC01B}"/>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pic>
        <p:nvPicPr>
          <p:cNvPr id="5" name="Picture 4">
            <a:extLst>
              <a:ext uri="{FF2B5EF4-FFF2-40B4-BE49-F238E27FC236}">
                <a16:creationId xmlns:a16="http://schemas.microsoft.com/office/drawing/2014/main" id="{390F446A-898E-4BAE-AE2E-8DA88BC112A1}"/>
              </a:ext>
            </a:extLst>
          </p:cNvPr>
          <p:cNvPicPr>
            <a:picLocks noChangeAspect="1"/>
          </p:cNvPicPr>
          <p:nvPr/>
        </p:nvPicPr>
        <p:blipFill>
          <a:blip r:embed="rId2"/>
          <a:stretch>
            <a:fillRect/>
          </a:stretch>
        </p:blipFill>
        <p:spPr>
          <a:xfrm>
            <a:off x="2010639" y="2489817"/>
            <a:ext cx="5122722" cy="3307733"/>
          </a:xfrm>
          <a:prstGeom prst="rect">
            <a:avLst/>
          </a:prstGeom>
        </p:spPr>
      </p:pic>
    </p:spTree>
    <p:extLst>
      <p:ext uri="{BB962C8B-B14F-4D97-AF65-F5344CB8AC3E}">
        <p14:creationId xmlns:p14="http://schemas.microsoft.com/office/powerpoint/2010/main" val="194579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39126"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sz="2800" dirty="0"/>
              <a:t>Converting DFA into Regular Expression</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39126" y="1136343"/>
            <a:ext cx="7735114" cy="51247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457200" indent="-457200">
              <a:buFont typeface="+mj-lt"/>
              <a:buAutoNum type="arabicPeriod"/>
            </a:pPr>
            <a:r>
              <a:rPr lang="it-IT" sz="2000" dirty="0">
                <a:solidFill>
                  <a:srgbClr val="242021"/>
                </a:solidFill>
                <a:latin typeface="TimesLTStd-Roman"/>
              </a:rPr>
              <a:t>Create </a:t>
            </a:r>
            <a:r>
              <a:rPr lang="it-IT" sz="2000" b="1" i="1" dirty="0">
                <a:solidFill>
                  <a:srgbClr val="242021"/>
                </a:solidFill>
                <a:latin typeface="TimesLTStd-Roman"/>
              </a:rPr>
              <a:t>generalized nondeterministic finite automaton</a:t>
            </a:r>
            <a:r>
              <a:rPr lang="it-IT" sz="2000" dirty="0">
                <a:solidFill>
                  <a:srgbClr val="242021"/>
                </a:solidFill>
                <a:latin typeface="TimesLTStd-Roman"/>
              </a:rPr>
              <a:t>, </a:t>
            </a:r>
            <a:r>
              <a:rPr lang="it-IT" sz="2000" b="1" dirty="0">
                <a:solidFill>
                  <a:srgbClr val="242021"/>
                </a:solidFill>
                <a:latin typeface="TimesLTStd-Roman"/>
              </a:rPr>
              <a:t>GNFA</a:t>
            </a:r>
            <a:endParaRPr lang="en-US" sz="2000" b="1" dirty="0">
              <a:solidFill>
                <a:srgbClr val="242021"/>
              </a:solidFill>
              <a:latin typeface="TimesLTStd-Roman"/>
            </a:endParaRPr>
          </a:p>
          <a:p>
            <a:pPr marL="219450" lvl="1" indent="0">
              <a:buNone/>
            </a:pPr>
            <a:r>
              <a:rPr lang="en-US" sz="1850" dirty="0">
                <a:solidFill>
                  <a:srgbClr val="242021"/>
                </a:solidFill>
                <a:latin typeface="TimesLTStd-Roman"/>
              </a:rPr>
              <a:t>For convenience, we require that GNFAs always have a special form that meets the following conditions.</a:t>
            </a:r>
          </a:p>
          <a:p>
            <a:pPr marL="733800" lvl="1" indent="-514350">
              <a:buFont typeface="+mj-lt"/>
              <a:buAutoNum type="romanLcPeriod"/>
            </a:pPr>
            <a:r>
              <a:rPr lang="en-US" sz="1850" dirty="0">
                <a:solidFill>
                  <a:srgbClr val="242021"/>
                </a:solidFill>
                <a:latin typeface="TimesLTStd-Roman"/>
              </a:rPr>
              <a:t>The start state has transition arrows going to every other state but no arrows coming in from any other state.</a:t>
            </a:r>
          </a:p>
          <a:p>
            <a:pPr marL="733800" lvl="1" indent="-514350">
              <a:buFont typeface="+mj-lt"/>
              <a:buAutoNum type="romanLcPeriod"/>
            </a:pPr>
            <a:r>
              <a:rPr lang="en-US" sz="1850" dirty="0">
                <a:solidFill>
                  <a:srgbClr val="242021"/>
                </a:solidFill>
                <a:latin typeface="TimesLTStd-Roman"/>
              </a:rPr>
              <a:t>There is only a single accept state, and it has arrows coming in from every other state but no arrows going to any other state. Furthermore, the accept state is not the same as the start state.</a:t>
            </a:r>
          </a:p>
          <a:p>
            <a:pPr marL="733800" lvl="1" indent="-514350">
              <a:buFont typeface="+mj-lt"/>
              <a:buAutoNum type="romanLcPeriod"/>
            </a:pPr>
            <a:r>
              <a:rPr lang="en-US" sz="1850" dirty="0">
                <a:solidFill>
                  <a:srgbClr val="242021"/>
                </a:solidFill>
                <a:latin typeface="TimesLTStd-Roman"/>
              </a:rPr>
              <a:t>Except for the start and accept states, one arrow goes from every state to every other state and also from each state to itself.</a:t>
            </a:r>
          </a:p>
        </p:txBody>
      </p:sp>
      <p:sp>
        <p:nvSpPr>
          <p:cNvPr id="96" name="Slide Number Placeholder 5">
            <a:extLst>
              <a:ext uri="{FF2B5EF4-FFF2-40B4-BE49-F238E27FC236}">
                <a16:creationId xmlns:a16="http://schemas.microsoft.com/office/drawing/2014/main" id="{FAD9AC12-E465-46ED-9F7D-36108CC8362F}"/>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6</a:t>
            </a:fld>
            <a:endParaRPr lang="en-US" sz="1100" dirty="0">
              <a:latin typeface="Times New Roman" panose="02020603050405020304" pitchFamily="18" charset="0"/>
              <a:cs typeface="Times New Roman" panose="02020603050405020304" pitchFamily="18" charset="0"/>
            </a:endParaRPr>
          </a:p>
        </p:txBody>
      </p:sp>
      <p:sp>
        <p:nvSpPr>
          <p:cNvPr id="110" name="Footer Placeholder 3">
            <a:extLst>
              <a:ext uri="{FF2B5EF4-FFF2-40B4-BE49-F238E27FC236}">
                <a16:creationId xmlns:a16="http://schemas.microsoft.com/office/drawing/2014/main" id="{A64C29F2-72B0-496F-8B08-EB31F7600604}"/>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125" name="Footer Placeholder 3">
            <a:extLst>
              <a:ext uri="{FF2B5EF4-FFF2-40B4-BE49-F238E27FC236}">
                <a16:creationId xmlns:a16="http://schemas.microsoft.com/office/drawing/2014/main" id="{2C004967-3820-4BE4-A1D3-257700CFC01B}"/>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Tree>
    <p:extLst>
      <p:ext uri="{BB962C8B-B14F-4D97-AF65-F5344CB8AC3E}">
        <p14:creationId xmlns:p14="http://schemas.microsoft.com/office/powerpoint/2010/main" val="76220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39126"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sz="2800" dirty="0"/>
              <a:t>Converting DFA into Regular Expression</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39126" y="1136343"/>
            <a:ext cx="7735114" cy="51247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457200" indent="-457200">
              <a:buFont typeface="+mj-lt"/>
              <a:buAutoNum type="arabicPeriod"/>
            </a:pPr>
            <a:r>
              <a:rPr lang="it-IT" sz="2000" dirty="0">
                <a:solidFill>
                  <a:srgbClr val="242021"/>
                </a:solidFill>
                <a:latin typeface="TimesLTStd-Roman"/>
              </a:rPr>
              <a:t>Create </a:t>
            </a:r>
            <a:r>
              <a:rPr lang="it-IT" sz="2000" b="1" i="1" dirty="0">
                <a:solidFill>
                  <a:srgbClr val="242021"/>
                </a:solidFill>
                <a:latin typeface="TimesLTStd-Roman"/>
              </a:rPr>
              <a:t>generalized nondeterministic finite automaton</a:t>
            </a:r>
            <a:r>
              <a:rPr lang="it-IT" sz="2000" dirty="0">
                <a:solidFill>
                  <a:srgbClr val="242021"/>
                </a:solidFill>
                <a:latin typeface="TimesLTStd-Roman"/>
              </a:rPr>
              <a:t>, </a:t>
            </a:r>
            <a:r>
              <a:rPr lang="it-IT" sz="2000" b="1" dirty="0">
                <a:solidFill>
                  <a:srgbClr val="242021"/>
                </a:solidFill>
                <a:latin typeface="TimesLTStd-Roman"/>
              </a:rPr>
              <a:t>GNFA</a:t>
            </a:r>
            <a:endParaRPr lang="en-US" sz="2000" b="1" dirty="0">
              <a:solidFill>
                <a:srgbClr val="242021"/>
              </a:solidFill>
              <a:latin typeface="TimesLTStd-Roman"/>
            </a:endParaRPr>
          </a:p>
          <a:p>
            <a:pPr marL="219450" lvl="1" indent="0">
              <a:buNone/>
            </a:pPr>
            <a:r>
              <a:rPr lang="en-US" sz="1850" dirty="0">
                <a:solidFill>
                  <a:srgbClr val="242021"/>
                </a:solidFill>
                <a:latin typeface="TimesLTStd-Roman"/>
              </a:rPr>
              <a:t>For convenience, we require that GNFAs always have a special form that meets the following conditions.</a:t>
            </a:r>
          </a:p>
          <a:p>
            <a:pPr marL="733800" lvl="1" indent="-514350">
              <a:buFont typeface="+mj-lt"/>
              <a:buAutoNum type="romanLcPeriod"/>
            </a:pPr>
            <a:r>
              <a:rPr lang="en-US" sz="1850" dirty="0">
                <a:solidFill>
                  <a:srgbClr val="242021"/>
                </a:solidFill>
                <a:latin typeface="TimesLTStd-Roman"/>
              </a:rPr>
              <a:t>The start state has transition arrows going to every other state but no arrows coming in from any other state.</a:t>
            </a:r>
          </a:p>
          <a:p>
            <a:pPr marL="733800" lvl="1" indent="-514350">
              <a:buFont typeface="+mj-lt"/>
              <a:buAutoNum type="romanLcPeriod"/>
            </a:pPr>
            <a:r>
              <a:rPr lang="en-US" sz="1850" dirty="0">
                <a:solidFill>
                  <a:srgbClr val="242021"/>
                </a:solidFill>
                <a:latin typeface="TimesLTStd-Roman"/>
              </a:rPr>
              <a:t>There is only a single accept state, and it has arrows coming in from every other state but no arrows going to any other state. Furthermore, the accept state is not the same as the start state.</a:t>
            </a:r>
          </a:p>
          <a:p>
            <a:pPr marL="733800" lvl="1" indent="-514350">
              <a:buFont typeface="+mj-lt"/>
              <a:buAutoNum type="romanLcPeriod"/>
            </a:pPr>
            <a:r>
              <a:rPr lang="en-US" sz="1850" dirty="0">
                <a:solidFill>
                  <a:srgbClr val="242021"/>
                </a:solidFill>
                <a:latin typeface="TimesLTStd-Roman"/>
              </a:rPr>
              <a:t>Except for the start and accept states, one arrow goes from every state to every other state and also from each state to itself.</a:t>
            </a:r>
          </a:p>
          <a:p>
            <a:pPr marL="0" indent="0">
              <a:buNone/>
            </a:pPr>
            <a:r>
              <a:rPr lang="en-US" sz="2000" dirty="0">
                <a:solidFill>
                  <a:srgbClr val="242021"/>
                </a:solidFill>
                <a:latin typeface="TimesLTStd-Roman"/>
              </a:rPr>
              <a:t>We can easily convert a DFA into a GNFA in the special form. We simply add anew start state with an ε arrow to the old start state and a new accept state with ε arrows from the old accept states.</a:t>
            </a:r>
          </a:p>
        </p:txBody>
      </p:sp>
      <p:sp>
        <p:nvSpPr>
          <p:cNvPr id="96" name="Slide Number Placeholder 5">
            <a:extLst>
              <a:ext uri="{FF2B5EF4-FFF2-40B4-BE49-F238E27FC236}">
                <a16:creationId xmlns:a16="http://schemas.microsoft.com/office/drawing/2014/main" id="{FAD9AC12-E465-46ED-9F7D-36108CC8362F}"/>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7</a:t>
            </a:fld>
            <a:endParaRPr lang="en-US" sz="1100" dirty="0">
              <a:latin typeface="Times New Roman" panose="02020603050405020304" pitchFamily="18" charset="0"/>
              <a:cs typeface="Times New Roman" panose="02020603050405020304" pitchFamily="18" charset="0"/>
            </a:endParaRPr>
          </a:p>
        </p:txBody>
      </p:sp>
      <p:sp>
        <p:nvSpPr>
          <p:cNvPr id="110" name="Footer Placeholder 3">
            <a:extLst>
              <a:ext uri="{FF2B5EF4-FFF2-40B4-BE49-F238E27FC236}">
                <a16:creationId xmlns:a16="http://schemas.microsoft.com/office/drawing/2014/main" id="{A64C29F2-72B0-496F-8B08-EB31F7600604}"/>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125" name="Footer Placeholder 3">
            <a:extLst>
              <a:ext uri="{FF2B5EF4-FFF2-40B4-BE49-F238E27FC236}">
                <a16:creationId xmlns:a16="http://schemas.microsoft.com/office/drawing/2014/main" id="{2C004967-3820-4BE4-A1D3-257700CFC01B}"/>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spTree>
    <p:extLst>
      <p:ext uri="{BB962C8B-B14F-4D97-AF65-F5344CB8AC3E}">
        <p14:creationId xmlns:p14="http://schemas.microsoft.com/office/powerpoint/2010/main" val="45301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39126"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sz="2800" dirty="0"/>
              <a:t>Converting DFA into Regular Expression</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39126" y="1136343"/>
            <a:ext cx="7735114" cy="51247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457200" indent="-457200">
              <a:buFont typeface="+mj-lt"/>
              <a:buAutoNum type="arabicPeriod" startAt="2"/>
            </a:pPr>
            <a:r>
              <a:rPr lang="en-US" sz="2000" dirty="0">
                <a:solidFill>
                  <a:srgbClr val="242021"/>
                </a:solidFill>
                <a:latin typeface="TimesLTStd-Roman"/>
              </a:rPr>
              <a:t>Convert a </a:t>
            </a:r>
            <a:r>
              <a:rPr lang="en-US" sz="2000" b="1" dirty="0">
                <a:solidFill>
                  <a:srgbClr val="242021"/>
                </a:solidFill>
                <a:latin typeface="TimesLTStd-Roman"/>
              </a:rPr>
              <a:t>GNFA</a:t>
            </a:r>
            <a:r>
              <a:rPr lang="en-US" sz="2000" dirty="0">
                <a:solidFill>
                  <a:srgbClr val="242021"/>
                </a:solidFill>
                <a:latin typeface="TimesLTStd-Roman"/>
              </a:rPr>
              <a:t> into a </a:t>
            </a:r>
            <a:r>
              <a:rPr lang="en-US" sz="2000" b="1" dirty="0">
                <a:solidFill>
                  <a:srgbClr val="242021"/>
                </a:solidFill>
                <a:latin typeface="TimesLTStd-Roman"/>
              </a:rPr>
              <a:t>Regular Expression</a:t>
            </a:r>
          </a:p>
          <a:p>
            <a:pPr marL="0" indent="0">
              <a:buNone/>
            </a:pPr>
            <a:endParaRPr lang="it-IT" sz="2000" b="1" dirty="0">
              <a:solidFill>
                <a:srgbClr val="242021"/>
              </a:solidFill>
              <a:latin typeface="TimesLTStd-Roman"/>
            </a:endParaRPr>
          </a:p>
          <a:p>
            <a:pPr marL="457200" indent="-457200">
              <a:buFont typeface="+mj-lt"/>
              <a:buAutoNum type="arabicPeriod" startAt="2"/>
            </a:pPr>
            <a:endParaRPr lang="en-US" sz="2000" b="1" dirty="0">
              <a:solidFill>
                <a:srgbClr val="242021"/>
              </a:solidFill>
              <a:latin typeface="TimesLTStd-Roman"/>
            </a:endParaRPr>
          </a:p>
        </p:txBody>
      </p:sp>
      <p:sp>
        <p:nvSpPr>
          <p:cNvPr id="96" name="Slide Number Placeholder 5">
            <a:extLst>
              <a:ext uri="{FF2B5EF4-FFF2-40B4-BE49-F238E27FC236}">
                <a16:creationId xmlns:a16="http://schemas.microsoft.com/office/drawing/2014/main" id="{FAD9AC12-E465-46ED-9F7D-36108CC8362F}"/>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8</a:t>
            </a:fld>
            <a:endParaRPr lang="en-US" sz="1100" dirty="0">
              <a:latin typeface="Times New Roman" panose="02020603050405020304" pitchFamily="18" charset="0"/>
              <a:cs typeface="Times New Roman" panose="02020603050405020304" pitchFamily="18" charset="0"/>
            </a:endParaRPr>
          </a:p>
        </p:txBody>
      </p:sp>
      <p:sp>
        <p:nvSpPr>
          <p:cNvPr id="110" name="Footer Placeholder 3">
            <a:extLst>
              <a:ext uri="{FF2B5EF4-FFF2-40B4-BE49-F238E27FC236}">
                <a16:creationId xmlns:a16="http://schemas.microsoft.com/office/drawing/2014/main" id="{A64C29F2-72B0-496F-8B08-EB31F7600604}"/>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125" name="Footer Placeholder 3">
            <a:extLst>
              <a:ext uri="{FF2B5EF4-FFF2-40B4-BE49-F238E27FC236}">
                <a16:creationId xmlns:a16="http://schemas.microsoft.com/office/drawing/2014/main" id="{2C004967-3820-4BE4-A1D3-257700CFC01B}"/>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pic>
        <p:nvPicPr>
          <p:cNvPr id="5" name="Picture 4">
            <a:extLst>
              <a:ext uri="{FF2B5EF4-FFF2-40B4-BE49-F238E27FC236}">
                <a16:creationId xmlns:a16="http://schemas.microsoft.com/office/drawing/2014/main" id="{534E7033-BA13-430A-8725-BEE02F87A3F2}"/>
              </a:ext>
            </a:extLst>
          </p:cNvPr>
          <p:cNvPicPr>
            <a:picLocks noChangeAspect="1"/>
          </p:cNvPicPr>
          <p:nvPr/>
        </p:nvPicPr>
        <p:blipFill>
          <a:blip r:embed="rId2"/>
          <a:stretch>
            <a:fillRect/>
          </a:stretch>
        </p:blipFill>
        <p:spPr>
          <a:xfrm>
            <a:off x="1785954" y="2016125"/>
            <a:ext cx="5353050" cy="2676525"/>
          </a:xfrm>
          <a:prstGeom prst="rect">
            <a:avLst/>
          </a:prstGeom>
        </p:spPr>
      </p:pic>
    </p:spTree>
    <p:extLst>
      <p:ext uri="{BB962C8B-B14F-4D97-AF65-F5344CB8AC3E}">
        <p14:creationId xmlns:p14="http://schemas.microsoft.com/office/powerpoint/2010/main" val="274096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CF34D25-0A3B-4C43-8152-27F47D07B488}"/>
              </a:ext>
            </a:extLst>
          </p:cNvPr>
          <p:cNvSpPr txBox="1">
            <a:spLocks/>
          </p:cNvSpPr>
          <p:nvPr/>
        </p:nvSpPr>
        <p:spPr>
          <a:xfrm>
            <a:off x="839126" y="434044"/>
            <a:ext cx="7543800" cy="702298"/>
          </a:xfrm>
          <a:prstGeom prst="rect">
            <a:avLst/>
          </a:prstGeom>
        </p:spPr>
        <p:txBody>
          <a:bodyPr/>
          <a:lstStyle>
            <a:lvl1pPr algn="l" defTabSz="685784"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a:lstStyle>
          <a:p>
            <a:r>
              <a:rPr lang="en-US" sz="2800" dirty="0"/>
              <a:t>Converting DFA into Regular Expression</a:t>
            </a:r>
          </a:p>
        </p:txBody>
      </p:sp>
      <p:sp>
        <p:nvSpPr>
          <p:cNvPr id="3" name="Content Placeholder 13">
            <a:extLst>
              <a:ext uri="{FF2B5EF4-FFF2-40B4-BE49-F238E27FC236}">
                <a16:creationId xmlns:a16="http://schemas.microsoft.com/office/drawing/2014/main" id="{81FABCBE-1AC6-462C-B180-8DE664A8C92F}"/>
              </a:ext>
            </a:extLst>
          </p:cNvPr>
          <p:cNvSpPr txBox="1">
            <a:spLocks/>
          </p:cNvSpPr>
          <p:nvPr/>
        </p:nvSpPr>
        <p:spPr>
          <a:xfrm>
            <a:off x="839126" y="1136343"/>
            <a:ext cx="7735114" cy="5124758"/>
          </a:xfrm>
          <a:prstGeom prst="rect">
            <a:avLst/>
          </a:prstGeom>
        </p:spPr>
        <p:txBody>
          <a:bodyPr/>
          <a:lstStyle>
            <a:lvl1pPr marL="68579" indent="-68579" algn="l" defTabSz="685784"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29" indent="-137157" algn="l" defTabSz="685784"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86"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42"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499" indent="-137157" algn="l" defTabSz="685784"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4980"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4"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457200" indent="-457200">
              <a:buFont typeface="+mj-lt"/>
              <a:buAutoNum type="arabicPeriod" startAt="2"/>
            </a:pPr>
            <a:r>
              <a:rPr lang="en-US" sz="2000" dirty="0">
                <a:solidFill>
                  <a:srgbClr val="242021"/>
                </a:solidFill>
                <a:latin typeface="TimesLTStd-Roman"/>
              </a:rPr>
              <a:t>Convert a </a:t>
            </a:r>
            <a:r>
              <a:rPr lang="en-US" sz="2000" b="1" dirty="0">
                <a:solidFill>
                  <a:srgbClr val="242021"/>
                </a:solidFill>
                <a:latin typeface="TimesLTStd-Roman"/>
              </a:rPr>
              <a:t>GNFA</a:t>
            </a:r>
            <a:r>
              <a:rPr lang="en-US" sz="2000" dirty="0">
                <a:solidFill>
                  <a:srgbClr val="242021"/>
                </a:solidFill>
                <a:latin typeface="TimesLTStd-Roman"/>
              </a:rPr>
              <a:t> into a </a:t>
            </a:r>
            <a:r>
              <a:rPr lang="en-US" sz="2000" b="1" dirty="0">
                <a:solidFill>
                  <a:srgbClr val="242021"/>
                </a:solidFill>
                <a:latin typeface="TimesLTStd-Roman"/>
              </a:rPr>
              <a:t>Regular Expression</a:t>
            </a:r>
          </a:p>
          <a:p>
            <a:pPr marL="0" indent="0">
              <a:buNone/>
            </a:pPr>
            <a:endParaRPr lang="it-IT" sz="2000" b="1" dirty="0">
              <a:solidFill>
                <a:srgbClr val="242021"/>
              </a:solidFill>
              <a:latin typeface="TimesLTStd-Roman"/>
            </a:endParaRPr>
          </a:p>
          <a:p>
            <a:pPr marL="457200" indent="-457200">
              <a:buFont typeface="+mj-lt"/>
              <a:buAutoNum type="arabicPeriod" startAt="2"/>
            </a:pPr>
            <a:endParaRPr lang="en-US" sz="2000" b="1" dirty="0">
              <a:solidFill>
                <a:srgbClr val="242021"/>
              </a:solidFill>
              <a:latin typeface="TimesLTStd-Roman"/>
            </a:endParaRPr>
          </a:p>
        </p:txBody>
      </p:sp>
      <p:sp>
        <p:nvSpPr>
          <p:cNvPr id="96" name="Slide Number Placeholder 5">
            <a:extLst>
              <a:ext uri="{FF2B5EF4-FFF2-40B4-BE49-F238E27FC236}">
                <a16:creationId xmlns:a16="http://schemas.microsoft.com/office/drawing/2014/main" id="{FAD9AC12-E465-46ED-9F7D-36108CC8362F}"/>
              </a:ext>
            </a:extLst>
          </p:cNvPr>
          <p:cNvSpPr>
            <a:spLocks noGrp="1"/>
          </p:cNvSpPr>
          <p:nvPr>
            <p:ph type="sldNum" sz="quarter" idx="12"/>
          </p:nvPr>
        </p:nvSpPr>
        <p:spPr>
          <a:xfrm>
            <a:off x="8245188" y="6446842"/>
            <a:ext cx="585008" cy="365125"/>
          </a:xfrm>
        </p:spPr>
        <p:txBody>
          <a:bodyPr/>
          <a:lstStyle/>
          <a:p>
            <a:fld id="{3A98EE3D-8CD1-4C3F-BD1C-C98C9596463C}" type="slidenum">
              <a:rPr lang="en-US" sz="1100" smtClean="0">
                <a:latin typeface="Times New Roman" panose="02020603050405020304" pitchFamily="18" charset="0"/>
                <a:cs typeface="Times New Roman" panose="02020603050405020304" pitchFamily="18" charset="0"/>
              </a:rPr>
              <a:t>9</a:t>
            </a:fld>
            <a:endParaRPr lang="en-US" sz="1100" dirty="0">
              <a:latin typeface="Times New Roman" panose="02020603050405020304" pitchFamily="18" charset="0"/>
              <a:cs typeface="Times New Roman" panose="02020603050405020304" pitchFamily="18" charset="0"/>
            </a:endParaRPr>
          </a:p>
        </p:txBody>
      </p:sp>
      <p:sp>
        <p:nvSpPr>
          <p:cNvPr id="110" name="Footer Placeholder 3">
            <a:extLst>
              <a:ext uri="{FF2B5EF4-FFF2-40B4-BE49-F238E27FC236}">
                <a16:creationId xmlns:a16="http://schemas.microsoft.com/office/drawing/2014/main" id="{A64C29F2-72B0-496F-8B08-EB31F7600604}"/>
              </a:ext>
            </a:extLst>
          </p:cNvPr>
          <p:cNvSpPr txBox="1">
            <a:spLocks/>
          </p:cNvSpPr>
          <p:nvPr/>
        </p:nvSpPr>
        <p:spPr>
          <a:xfrm>
            <a:off x="3031093" y="6442345"/>
            <a:ext cx="3287230" cy="365125"/>
          </a:xfrm>
          <a:prstGeom prst="rect">
            <a:avLst/>
          </a:prstGeom>
        </p:spPr>
        <p:txBody>
          <a:bodyPr vert="horz" lIns="91440" tIns="45720" rIns="91440" bIns="45720" rtlCol="0" anchor="ctr"/>
          <a:lstStyle>
            <a:defPPr>
              <a:defRPr lang="en-US"/>
            </a:defPPr>
            <a:lvl1pPr marL="0" algn="l" defTabSz="914400" rtl="0" eaLnBrk="1" latinLnBrk="0" hangingPunct="1">
              <a:defRPr sz="6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latin typeface="Times New Roman" panose="02020603050405020304" pitchFamily="18" charset="0"/>
                <a:cs typeface="Times New Roman" panose="02020603050405020304" pitchFamily="18" charset="0"/>
              </a:rPr>
              <a:t>CSE 217: Theory of Computation</a:t>
            </a:r>
          </a:p>
        </p:txBody>
      </p:sp>
      <p:sp>
        <p:nvSpPr>
          <p:cNvPr id="125" name="Footer Placeholder 3">
            <a:extLst>
              <a:ext uri="{FF2B5EF4-FFF2-40B4-BE49-F238E27FC236}">
                <a16:creationId xmlns:a16="http://schemas.microsoft.com/office/drawing/2014/main" id="{2C004967-3820-4BE4-A1D3-257700CFC01B}"/>
              </a:ext>
            </a:extLst>
          </p:cNvPr>
          <p:cNvSpPr>
            <a:spLocks noGrp="1"/>
          </p:cNvSpPr>
          <p:nvPr>
            <p:ph type="ftr" sz="quarter" idx="11"/>
          </p:nvPr>
        </p:nvSpPr>
        <p:spPr>
          <a:xfrm>
            <a:off x="313804" y="6446842"/>
            <a:ext cx="2944301" cy="365125"/>
          </a:xfrm>
        </p:spPr>
        <p:txBody>
          <a:bodyPr/>
          <a:lstStyle/>
          <a:p>
            <a:r>
              <a:rPr lang="en-US" sz="1100" dirty="0" err="1">
                <a:latin typeface="Times New Roman" panose="02020603050405020304" pitchFamily="18" charset="0"/>
                <a:cs typeface="Times New Roman" panose="02020603050405020304" pitchFamily="18" charset="0"/>
              </a:rPr>
              <a:t>Lec</a:t>
            </a:r>
            <a:r>
              <a:rPr lang="en-US" sz="1100" dirty="0">
                <a:latin typeface="Times New Roman" panose="02020603050405020304" pitchFamily="18" charset="0"/>
                <a:cs typeface="Times New Roman" panose="02020603050405020304" pitchFamily="18" charset="0"/>
              </a:rPr>
              <a:t> MD. Jakaria</a:t>
            </a:r>
          </a:p>
        </p:txBody>
      </p:sp>
      <p:pic>
        <p:nvPicPr>
          <p:cNvPr id="6" name="Picture 5">
            <a:extLst>
              <a:ext uri="{FF2B5EF4-FFF2-40B4-BE49-F238E27FC236}">
                <a16:creationId xmlns:a16="http://schemas.microsoft.com/office/drawing/2014/main" id="{C1F94D9C-7746-4841-A61C-39B79343D007}"/>
              </a:ext>
            </a:extLst>
          </p:cNvPr>
          <p:cNvPicPr>
            <a:picLocks noChangeAspect="1"/>
          </p:cNvPicPr>
          <p:nvPr/>
        </p:nvPicPr>
        <p:blipFill>
          <a:blip r:embed="rId2"/>
          <a:stretch>
            <a:fillRect/>
          </a:stretch>
        </p:blipFill>
        <p:spPr>
          <a:xfrm>
            <a:off x="978288" y="1986483"/>
            <a:ext cx="7187423" cy="3036367"/>
          </a:xfrm>
          <a:prstGeom prst="rect">
            <a:avLst/>
          </a:prstGeom>
        </p:spPr>
      </p:pic>
    </p:spTree>
    <p:extLst>
      <p:ext uri="{BB962C8B-B14F-4D97-AF65-F5344CB8AC3E}">
        <p14:creationId xmlns:p14="http://schemas.microsoft.com/office/powerpoint/2010/main" val="4442839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646C36-D994-4DBD-9A53-9B2DFD8D7208}">
  <ds:schemaRefs>
    <ds:schemaRef ds:uri="http://purl.org/dc/elements/1.1/"/>
    <ds:schemaRef ds:uri="http://schemas.microsoft.com/office/2006/metadata/properties"/>
    <ds:schemaRef ds:uri="16c05727-aa75-4e4a-9b5f-8a80a1165891"/>
    <ds:schemaRef ds:uri="http://schemas.microsoft.com/office/2006/documentManagement/types"/>
    <ds:schemaRef ds:uri="http://www.w3.org/XML/1998/namespace"/>
    <ds:schemaRef ds:uri="http://purl.org/dc/dcmitype/"/>
    <ds:schemaRef ds:uri="71af3243-3dd4-4a8d-8c0d-dd76da1f02a5"/>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147854D2-C2B1-4273-BEE8-C059778BC5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{3A02E435-CD48-4B85-BC98-28BEB375A395}tf56160789_wac</Template>
  <TotalTime>0</TotalTime>
  <Words>672</Words>
  <Application>Microsoft Office PowerPoint</Application>
  <PresentationFormat>On-screen Show (4:3)</PresentationFormat>
  <Paragraphs>143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Bookman Old Style</vt:lpstr>
      <vt:lpstr>Calibri</vt:lpstr>
      <vt:lpstr>Cambria Math</vt:lpstr>
      <vt:lpstr>Franklin Gothic Book</vt:lpstr>
      <vt:lpstr>Times New Roman</vt:lpstr>
      <vt:lpstr>TimesLTStd-Roman</vt:lpstr>
      <vt:lpstr>1_RetrospectVTI</vt:lpstr>
      <vt:lpstr>CSE-217: Theory of     Computation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2020-08-11T15:01:26Z</dcterms:created>
  <dcterms:modified xsi:type="dcterms:W3CDTF">2020-09-09T21:29:00Z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