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256" r:id="rId2"/>
    <p:sldId id="257" r:id="rId3"/>
    <p:sldId id="258" r:id="rId4"/>
    <p:sldId id="259" r:id="rId5"/>
    <p:sldId id="260" r:id="rId6"/>
    <p:sldId id="332" r:id="rId7"/>
    <p:sldId id="261" r:id="rId8"/>
    <p:sldId id="333" r:id="rId9"/>
    <p:sldId id="338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339" r:id="rId18"/>
    <p:sldId id="271" r:id="rId19"/>
    <p:sldId id="272" r:id="rId20"/>
    <p:sldId id="273" r:id="rId21"/>
    <p:sldId id="274" r:id="rId22"/>
    <p:sldId id="276" r:id="rId23"/>
    <p:sldId id="277" r:id="rId24"/>
    <p:sldId id="279" r:id="rId25"/>
    <p:sldId id="280" r:id="rId26"/>
    <p:sldId id="34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334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3" r:id="rId60"/>
    <p:sldId id="315" r:id="rId61"/>
    <p:sldId id="316" r:id="rId62"/>
    <p:sldId id="317" r:id="rId63"/>
    <p:sldId id="318" r:id="rId64"/>
    <p:sldId id="320" r:id="rId65"/>
    <p:sldId id="335" r:id="rId66"/>
    <p:sldId id="322" r:id="rId67"/>
    <p:sldId id="323" r:id="rId68"/>
    <p:sldId id="324" r:id="rId69"/>
    <p:sldId id="325" r:id="rId70"/>
    <p:sldId id="336" r:id="rId71"/>
    <p:sldId id="337" r:id="rId72"/>
    <p:sldId id="329" r:id="rId73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090">
          <p15:clr>
            <a:srgbClr val="A4A3A4"/>
          </p15:clr>
        </p15:guide>
        <p15:guide id="2" pos="14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66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56" autoAdjust="0"/>
  </p:normalViewPr>
  <p:slideViewPr>
    <p:cSldViewPr>
      <p:cViewPr varScale="1">
        <p:scale>
          <a:sx n="213" d="100"/>
          <a:sy n="213" d="100"/>
        </p:scale>
        <p:origin x="1842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234" d="100"/>
          <a:sy n="234" d="100"/>
        </p:scale>
        <p:origin x="-2310" y="-84"/>
      </p:cViewPr>
      <p:guideLst>
        <p:guide orient="horz" pos="1090"/>
        <p:guide pos="14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47CC5-90F8-487A-9043-72556EAEB7B5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944C0-2074-462B-9333-73539D03E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6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4B121-1423-483B-A5DB-B3E8467963A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60350"/>
            <a:ext cx="1727200" cy="129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44650"/>
            <a:ext cx="3689350" cy="1557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E7F0E-4AD5-44F2-A3F4-1A642D9F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91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E7F0E-4AD5-44F2-A3F4-1A642D9FEE4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6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339032" y="321698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275863" y="32233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631883" y="322968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42982" y="32233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619183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CDDC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86302" y="321698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10101" y="32233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886302" y="325508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1" y="12699"/>
                </a:lnTo>
              </a:path>
            </a:pathLst>
          </a:custGeom>
          <a:ln w="7591">
            <a:solidFill>
              <a:srgbClr val="CDDC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51033" y="324746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423969" y="322097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329112" y="321698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45565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CSE 303</a:t>
            </a:r>
            <a:r>
              <a:rPr spc="-35" dirty="0"/>
              <a:t> </a:t>
            </a:r>
            <a:r>
              <a:rPr spc="-5" dirty="0"/>
              <a:t>(Compilers)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>
                <a:solidFill>
                  <a:srgbClr val="A9341F"/>
                </a:solidFill>
              </a:rPr>
              <a:t>‹#›</a:t>
            </a:fld>
            <a:r>
              <a:rPr spc="-100" dirty="0">
                <a:solidFill>
                  <a:srgbClr val="A9341F"/>
                </a:solidFill>
              </a:rPr>
              <a:t> </a:t>
            </a:r>
            <a:r>
              <a:rPr spc="-5" dirty="0">
                <a:solidFill>
                  <a:srgbClr val="A9341F"/>
                </a:solidFill>
              </a:rPr>
              <a:t>/</a:t>
            </a:r>
            <a:r>
              <a:rPr spc="-95" dirty="0">
                <a:solidFill>
                  <a:srgbClr val="A9341F"/>
                </a:solidFill>
              </a:rPr>
              <a:t> </a:t>
            </a:r>
            <a:r>
              <a:rPr spc="-5" dirty="0">
                <a:solidFill>
                  <a:srgbClr val="A9341F"/>
                </a:solidFill>
              </a:rPr>
              <a:t>34</a:t>
            </a:r>
          </a:p>
        </p:txBody>
      </p:sp>
      <p:grpSp>
        <p:nvGrpSpPr>
          <p:cNvPr id="33" name="object 4"/>
          <p:cNvGrpSpPr/>
          <p:nvPr userDrawn="1"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34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b="1"/>
            </a:p>
          </p:txBody>
        </p:sp>
        <p:sp>
          <p:nvSpPr>
            <p:cNvPr id="35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 b="1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569" y="327474"/>
            <a:ext cx="4386960" cy="2926901"/>
          </a:xfrm>
        </p:spPr>
        <p:txBody>
          <a:bodyPr lIns="0" tIns="0" rIns="0" bIns="0"/>
          <a:lstStyle>
            <a:lvl1pPr>
              <a:defRPr sz="1100" b="0" i="0">
                <a:solidFill>
                  <a:srgbClr val="3C7F31"/>
                </a:solidFill>
                <a:latin typeface="LM Sans 10"/>
                <a:cs typeface="LM Sans 1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CSE 303</a:t>
            </a:r>
            <a:r>
              <a:rPr spc="-35" dirty="0"/>
              <a:t> </a:t>
            </a:r>
            <a:r>
              <a:rPr spc="-5" dirty="0"/>
              <a:t>(Compilers)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>
                <a:solidFill>
                  <a:srgbClr val="A9341F"/>
                </a:solidFill>
              </a:rPr>
              <a:t>‹#›</a:t>
            </a:fld>
            <a:r>
              <a:rPr spc="-100" dirty="0">
                <a:solidFill>
                  <a:srgbClr val="A9341F"/>
                </a:solidFill>
              </a:rPr>
              <a:t> </a:t>
            </a:r>
            <a:r>
              <a:rPr spc="-5" dirty="0">
                <a:solidFill>
                  <a:srgbClr val="A9341F"/>
                </a:solidFill>
              </a:rPr>
              <a:t>/</a:t>
            </a:r>
            <a:r>
              <a:rPr spc="-95" dirty="0">
                <a:solidFill>
                  <a:srgbClr val="A9341F"/>
                </a:solidFill>
              </a:rPr>
              <a:t> </a:t>
            </a:r>
            <a:r>
              <a:rPr spc="-5" dirty="0">
                <a:solidFill>
                  <a:srgbClr val="A9341F"/>
                </a:solidFill>
              </a:rPr>
              <a:t>34</a:t>
            </a:r>
          </a:p>
        </p:txBody>
      </p:sp>
      <p:grpSp>
        <p:nvGrpSpPr>
          <p:cNvPr id="7" name="object 4"/>
          <p:cNvGrpSpPr/>
          <p:nvPr userDrawn="1"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8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bg object 16"/>
          <p:cNvSpPr/>
          <p:nvPr userDrawn="1"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bg object 32"/>
          <p:cNvSpPr/>
          <p:nvPr userDrawn="1"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pc="-5"/>
              <a:t>CSE 303</a:t>
            </a:r>
            <a:r>
              <a:rPr lang="en-US" spc="-35"/>
              <a:t> </a:t>
            </a:r>
            <a:r>
              <a:rPr lang="en-US" spc="-5"/>
              <a:t>(Compilers)</a:t>
            </a:r>
            <a:endParaRPr lang="en-US" spc="-5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lang="en-US" spc="-5" smtClean="0">
                <a:solidFill>
                  <a:srgbClr val="A9341F"/>
                </a:solidFill>
              </a:rPr>
              <a:t>‹#›</a:t>
            </a:fld>
            <a:r>
              <a:rPr lang="en-US" spc="-100">
                <a:solidFill>
                  <a:srgbClr val="A9341F"/>
                </a:solidFill>
              </a:rPr>
              <a:t> </a:t>
            </a:r>
            <a:r>
              <a:rPr lang="en-US" spc="-5">
                <a:solidFill>
                  <a:srgbClr val="A9341F"/>
                </a:solidFill>
              </a:rPr>
              <a:t>/</a:t>
            </a:r>
            <a:r>
              <a:rPr lang="en-US" spc="-95">
                <a:solidFill>
                  <a:srgbClr val="A9341F"/>
                </a:solidFill>
              </a:rPr>
              <a:t> </a:t>
            </a:r>
            <a:r>
              <a:rPr lang="en-US" spc="-5">
                <a:solidFill>
                  <a:srgbClr val="A9341F"/>
                </a:solidFill>
              </a:rPr>
              <a:t>34</a:t>
            </a:r>
            <a:endParaRPr lang="en-US" spc="-5" dirty="0">
              <a:solidFill>
                <a:srgbClr val="A9341F"/>
              </a:solidFill>
            </a:endParaRPr>
          </a:p>
        </p:txBody>
      </p:sp>
      <p:grpSp>
        <p:nvGrpSpPr>
          <p:cNvPr id="6" name="object 4"/>
          <p:cNvGrpSpPr/>
          <p:nvPr userDrawn="1"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7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bg object 16"/>
          <p:cNvSpPr/>
          <p:nvPr userDrawn="1"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535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00" b="0" i="0">
                <a:solidFill>
                  <a:srgbClr val="3C7F3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CSE 303</a:t>
            </a:r>
            <a:r>
              <a:rPr spc="-35" dirty="0"/>
              <a:t> </a:t>
            </a:r>
            <a:r>
              <a:rPr spc="-5" dirty="0"/>
              <a:t>(Compilers)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>
                <a:solidFill>
                  <a:srgbClr val="A9341F"/>
                </a:solidFill>
              </a:rPr>
              <a:t>‹#›</a:t>
            </a:fld>
            <a:r>
              <a:rPr spc="-100" dirty="0">
                <a:solidFill>
                  <a:srgbClr val="A9341F"/>
                </a:solidFill>
              </a:rPr>
              <a:t> </a:t>
            </a:r>
            <a:r>
              <a:rPr spc="-5" dirty="0">
                <a:solidFill>
                  <a:srgbClr val="A9341F"/>
                </a:solidFill>
              </a:rPr>
              <a:t>/</a:t>
            </a:r>
            <a:r>
              <a:rPr spc="-95" dirty="0">
                <a:solidFill>
                  <a:srgbClr val="A9341F"/>
                </a:solidFill>
              </a:rPr>
              <a:t> </a:t>
            </a:r>
            <a:r>
              <a:rPr spc="-5" dirty="0">
                <a:solidFill>
                  <a:srgbClr val="A9341F"/>
                </a:solidFill>
              </a:rPr>
              <a:t>34</a:t>
            </a:r>
          </a:p>
        </p:txBody>
      </p:sp>
      <p:grpSp>
        <p:nvGrpSpPr>
          <p:cNvPr id="8" name="object 4"/>
          <p:cNvGrpSpPr/>
          <p:nvPr userDrawn="1"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9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bg object 16"/>
          <p:cNvSpPr/>
          <p:nvPr userDrawn="1"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96147" y="2896567"/>
            <a:ext cx="275850" cy="26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339032" y="321698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275863" y="32233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631883" y="322968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42982" y="32233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619183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CDDC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86302" y="321698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10101" y="32233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886302" y="325508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1" y="12699"/>
                </a:lnTo>
              </a:path>
            </a:pathLst>
          </a:custGeom>
          <a:ln w="7591">
            <a:solidFill>
              <a:srgbClr val="CDDC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51033" y="324746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423969" y="322097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329112" y="321698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00" b="0" i="0">
                <a:solidFill>
                  <a:srgbClr val="3C7F31"/>
                </a:solidFill>
                <a:latin typeface="LM Sans 10"/>
                <a:cs typeface="LM Sans 1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CSE 303</a:t>
            </a:r>
            <a:r>
              <a:rPr spc="-35" dirty="0"/>
              <a:t> </a:t>
            </a:r>
            <a:r>
              <a:rPr spc="-5" dirty="0"/>
              <a:t>(Compilers)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>
                <a:solidFill>
                  <a:srgbClr val="A9341F"/>
                </a:solidFill>
              </a:rPr>
              <a:t>‹#›</a:t>
            </a:fld>
            <a:r>
              <a:rPr spc="-100" dirty="0">
                <a:solidFill>
                  <a:srgbClr val="A9341F"/>
                </a:solidFill>
              </a:rPr>
              <a:t> </a:t>
            </a:r>
            <a:r>
              <a:rPr spc="-5" dirty="0">
                <a:solidFill>
                  <a:srgbClr val="A9341F"/>
                </a:solidFill>
              </a:rPr>
              <a:t>/</a:t>
            </a:r>
            <a:r>
              <a:rPr spc="-95" dirty="0">
                <a:solidFill>
                  <a:srgbClr val="A9341F"/>
                </a:solidFill>
              </a:rPr>
              <a:t> </a:t>
            </a:r>
            <a:r>
              <a:rPr spc="-5" dirty="0">
                <a:solidFill>
                  <a:srgbClr val="A9341F"/>
                </a:solidFill>
              </a:rPr>
              <a:t>34</a:t>
            </a:r>
          </a:p>
        </p:txBody>
      </p:sp>
      <p:grpSp>
        <p:nvGrpSpPr>
          <p:cNvPr id="32" name="object 4"/>
          <p:cNvGrpSpPr/>
          <p:nvPr userDrawn="1"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33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CSE 303</a:t>
            </a:r>
            <a:r>
              <a:rPr spc="-35" dirty="0"/>
              <a:t> </a:t>
            </a:r>
            <a:r>
              <a:rPr spc="-5" dirty="0"/>
              <a:t>(Compilers)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>
                <a:solidFill>
                  <a:srgbClr val="A9341F"/>
                </a:solidFill>
              </a:rPr>
              <a:t>‹#›</a:t>
            </a:fld>
            <a:r>
              <a:rPr spc="-100" dirty="0">
                <a:solidFill>
                  <a:srgbClr val="A9341F"/>
                </a:solidFill>
              </a:rPr>
              <a:t> </a:t>
            </a:r>
            <a:r>
              <a:rPr spc="-5" dirty="0">
                <a:solidFill>
                  <a:srgbClr val="A9341F"/>
                </a:solidFill>
              </a:rPr>
              <a:t>/</a:t>
            </a:r>
            <a:r>
              <a:rPr spc="-95" dirty="0">
                <a:solidFill>
                  <a:srgbClr val="A9341F"/>
                </a:solidFill>
              </a:rPr>
              <a:t> </a:t>
            </a:r>
            <a:r>
              <a:rPr spc="-5" dirty="0">
                <a:solidFill>
                  <a:srgbClr val="A9341F"/>
                </a:solidFill>
              </a:rPr>
              <a:t>34</a:t>
            </a:r>
          </a:p>
        </p:txBody>
      </p:sp>
      <p:grpSp>
        <p:nvGrpSpPr>
          <p:cNvPr id="5" name="object 4"/>
          <p:cNvGrpSpPr/>
          <p:nvPr userDrawn="1"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6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bg object 16"/>
          <p:cNvSpPr/>
          <p:nvPr userDrawn="1"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569" y="327474"/>
            <a:ext cx="4386960" cy="2977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00" b="0" i="0">
                <a:solidFill>
                  <a:srgbClr val="3C7F3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9059" y="724089"/>
            <a:ext cx="3911981" cy="2064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99296" y="3326286"/>
            <a:ext cx="742950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CSE 303</a:t>
            </a:r>
            <a:r>
              <a:rPr spc="-35" dirty="0"/>
              <a:t> </a:t>
            </a:r>
            <a:r>
              <a:rPr spc="-5" dirty="0"/>
              <a:t>(Compilers)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259116" y="3326286"/>
            <a:ext cx="949960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6656" y="3326286"/>
            <a:ext cx="266064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>
                <a:solidFill>
                  <a:srgbClr val="A9341F"/>
                </a:solidFill>
              </a:rPr>
              <a:t>‹#›</a:t>
            </a:fld>
            <a:r>
              <a:rPr spc="-100" dirty="0">
                <a:solidFill>
                  <a:srgbClr val="A9341F"/>
                </a:solidFill>
              </a:rPr>
              <a:t> </a:t>
            </a:r>
            <a:r>
              <a:rPr spc="-5" dirty="0">
                <a:solidFill>
                  <a:srgbClr val="A9341F"/>
                </a:solidFill>
              </a:rPr>
              <a:t>/</a:t>
            </a:r>
            <a:r>
              <a:rPr spc="-95" dirty="0">
                <a:solidFill>
                  <a:srgbClr val="A9341F"/>
                </a:solidFill>
              </a:rPr>
              <a:t> </a:t>
            </a:r>
            <a:r>
              <a:rPr spc="-5" dirty="0">
                <a:solidFill>
                  <a:srgbClr val="A9341F"/>
                </a:solidFill>
              </a:rPr>
              <a:t>34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3" r:id="rId4"/>
    <p:sldLayoutId id="2147483664" r:id="rId5"/>
    <p:sldLayoutId id="2147483665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994" y="314807"/>
            <a:ext cx="3888104" cy="583565"/>
          </a:xfrm>
          <a:prstGeom prst="rect">
            <a:avLst/>
          </a:prstGeom>
          <a:solidFill>
            <a:srgbClr val="3C7F31"/>
          </a:solidFill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CSE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303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(Compilers)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Basic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Concepts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990" y="1099323"/>
            <a:ext cx="171259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-25" dirty="0" err="1">
                <a:latin typeface="Arial"/>
                <a:cs typeface="Arial"/>
              </a:rPr>
              <a:t>Tasmiah</a:t>
            </a:r>
            <a:r>
              <a:rPr lang="en-US" sz="1100" spc="-25" dirty="0">
                <a:latin typeface="Arial"/>
                <a:cs typeface="Arial"/>
              </a:rPr>
              <a:t> </a:t>
            </a:r>
            <a:r>
              <a:rPr lang="en-US" sz="1100" spc="-25" dirty="0" err="1">
                <a:latin typeface="Arial"/>
                <a:cs typeface="Arial"/>
              </a:rPr>
              <a:t>Tamzid</a:t>
            </a:r>
            <a:r>
              <a:rPr lang="en-US" sz="1100" spc="-25" dirty="0">
                <a:latin typeface="Arial"/>
                <a:cs typeface="Arial"/>
              </a:rPr>
              <a:t> </a:t>
            </a:r>
            <a:r>
              <a:rPr lang="en-US" sz="1100" spc="-25" dirty="0" err="1">
                <a:latin typeface="Arial"/>
                <a:cs typeface="Arial"/>
              </a:rPr>
              <a:t>Anannya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4458" y="1427961"/>
            <a:ext cx="2759710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" algn="ctr">
              <a:lnSpc>
                <a:spcPts val="955"/>
              </a:lnSpc>
              <a:spcBef>
                <a:spcPts val="95"/>
              </a:spcBef>
            </a:pPr>
            <a:r>
              <a:rPr lang="en-US" sz="800" spc="-5" dirty="0">
                <a:latin typeface="Arial"/>
                <a:cs typeface="Arial"/>
              </a:rPr>
              <a:t>Lecturer</a:t>
            </a:r>
            <a:endParaRPr sz="800" dirty="0">
              <a:latin typeface="Arial"/>
              <a:cs typeface="Arial"/>
            </a:endParaRPr>
          </a:p>
          <a:p>
            <a:pPr marL="238760" marR="231140" algn="ctr">
              <a:lnSpc>
                <a:spcPts val="950"/>
              </a:lnSpc>
              <a:spcBef>
                <a:spcPts val="35"/>
              </a:spcBef>
            </a:pPr>
            <a:r>
              <a:rPr sz="800" dirty="0">
                <a:latin typeface="Arial"/>
                <a:cs typeface="Arial"/>
              </a:rPr>
              <a:t>Department </a:t>
            </a:r>
            <a:r>
              <a:rPr sz="800" spc="-5" dirty="0">
                <a:latin typeface="Arial"/>
                <a:cs typeface="Arial"/>
              </a:rPr>
              <a:t>of Computer Science and Engineering  </a:t>
            </a:r>
            <a:r>
              <a:rPr sz="800" dirty="0">
                <a:latin typeface="Arial"/>
                <a:cs typeface="Arial"/>
              </a:rPr>
              <a:t>Military </a:t>
            </a:r>
            <a:r>
              <a:rPr sz="800" spc="-5" dirty="0">
                <a:latin typeface="Arial"/>
                <a:cs typeface="Arial"/>
              </a:rPr>
              <a:t>Institute of Science and </a:t>
            </a:r>
            <a:r>
              <a:rPr sz="800" spc="-15" dirty="0">
                <a:latin typeface="Arial"/>
                <a:cs typeface="Arial"/>
              </a:rPr>
              <a:t>Technology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(MIST)</a:t>
            </a:r>
            <a:endParaRPr sz="800" dirty="0">
              <a:latin typeface="Arial"/>
              <a:cs typeface="Arial"/>
            </a:endParaRPr>
          </a:p>
          <a:p>
            <a:pPr algn="ctr">
              <a:lnSpc>
                <a:spcPts val="915"/>
              </a:lnSpc>
            </a:pPr>
            <a:r>
              <a:rPr sz="800" dirty="0">
                <a:latin typeface="Arial"/>
                <a:cs typeface="Arial"/>
              </a:rPr>
              <a:t>Mirpur </a:t>
            </a:r>
            <a:r>
              <a:rPr sz="800" spc="-5" dirty="0">
                <a:latin typeface="Arial"/>
                <a:cs typeface="Arial"/>
              </a:rPr>
              <a:t>Cantonment, Dhaka-1216,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Bangladesh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3304664"/>
            <a:ext cx="2672716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800" i="1" spc="-10" dirty="0">
                <a:solidFill>
                  <a:srgbClr val="ED027E"/>
                </a:solidFill>
                <a:latin typeface="Arial"/>
                <a:cs typeface="Arial"/>
              </a:rPr>
              <a:t>Courtesy: Dr. Muhammad </a:t>
            </a:r>
            <a:r>
              <a:rPr lang="en-US" sz="800" i="1" spc="-10" dirty="0" err="1">
                <a:solidFill>
                  <a:srgbClr val="ED027E"/>
                </a:solidFill>
                <a:latin typeface="Arial"/>
                <a:cs typeface="Arial"/>
              </a:rPr>
              <a:t>Masroor</a:t>
            </a:r>
            <a:r>
              <a:rPr lang="en-US" sz="800" i="1" spc="-10" dirty="0">
                <a:solidFill>
                  <a:srgbClr val="ED027E"/>
                </a:solidFill>
                <a:latin typeface="Arial"/>
                <a:cs typeface="Arial"/>
              </a:rPr>
              <a:t> Ali, Professor, BUET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76830" y="339653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97213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75015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188779" y="3383695"/>
            <a:ext cx="203200" cy="55880"/>
            <a:chOff x="3188779" y="3383695"/>
            <a:chExt cx="203200" cy="55880"/>
          </a:xfrm>
        </p:grpSpPr>
        <p:sp>
          <p:nvSpPr>
            <p:cNvPr id="11" name="object 11"/>
            <p:cNvSpPr/>
            <p:nvPr/>
          </p:nvSpPr>
          <p:spPr>
            <a:xfrm>
              <a:off x="3251948" y="338622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88779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480346" y="3382429"/>
            <a:ext cx="203200" cy="58419"/>
            <a:chOff x="3480346" y="3382429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569247" y="33989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80346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56547" y="33862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771912" y="3382429"/>
            <a:ext cx="203200" cy="58419"/>
            <a:chOff x="3771912" y="3382429"/>
            <a:chExt cx="203200" cy="58419"/>
          </a:xfrm>
        </p:grpSpPr>
        <p:sp>
          <p:nvSpPr>
            <p:cNvPr id="18" name="object 18"/>
            <p:cNvSpPr/>
            <p:nvPr/>
          </p:nvSpPr>
          <p:spPr>
            <a:xfrm>
              <a:off x="3848113" y="338622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71912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48113" y="342432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1" y="127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4139680" y="33862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4337275" y="3383695"/>
            <a:ext cx="238760" cy="57150"/>
            <a:chOff x="4337275" y="3383695"/>
            <a:chExt cx="238760" cy="57150"/>
          </a:xfrm>
        </p:grpSpPr>
        <p:sp>
          <p:nvSpPr>
            <p:cNvPr id="23" name="object 23"/>
            <p:cNvSpPr/>
            <p:nvPr/>
          </p:nvSpPr>
          <p:spPr>
            <a:xfrm>
              <a:off x="4461727" y="341670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34663" y="339021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39806" y="338622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775" y="1859252"/>
            <a:ext cx="753745" cy="172085"/>
          </a:xfrm>
          <a:custGeom>
            <a:avLst/>
            <a:gdLst/>
            <a:ahLst/>
            <a:cxnLst/>
            <a:rect l="l" t="t" r="r" b="b"/>
            <a:pathLst>
              <a:path w="753744" h="172085">
                <a:moveTo>
                  <a:pt x="723324" y="0"/>
                </a:moveTo>
                <a:lnTo>
                  <a:pt x="30319" y="0"/>
                </a:lnTo>
                <a:lnTo>
                  <a:pt x="7579" y="38169"/>
                </a:lnTo>
                <a:lnTo>
                  <a:pt x="0" y="85757"/>
                </a:lnTo>
                <a:lnTo>
                  <a:pt x="7579" y="133346"/>
                </a:lnTo>
                <a:lnTo>
                  <a:pt x="30319" y="171516"/>
                </a:lnTo>
                <a:lnTo>
                  <a:pt x="723324" y="171516"/>
                </a:lnTo>
                <a:lnTo>
                  <a:pt x="746065" y="133346"/>
                </a:lnTo>
                <a:lnTo>
                  <a:pt x="753645" y="85757"/>
                </a:lnTo>
                <a:lnTo>
                  <a:pt x="746065" y="38169"/>
                </a:lnTo>
                <a:lnTo>
                  <a:pt x="72332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23590" y="1687179"/>
            <a:ext cx="746125" cy="172085"/>
          </a:xfrm>
          <a:custGeom>
            <a:avLst/>
            <a:gdLst/>
            <a:ahLst/>
            <a:cxnLst/>
            <a:rect l="l" t="t" r="r" b="b"/>
            <a:pathLst>
              <a:path w="746125" h="172085">
                <a:moveTo>
                  <a:pt x="715562" y="0"/>
                </a:moveTo>
                <a:lnTo>
                  <a:pt x="30319" y="0"/>
                </a:lnTo>
                <a:lnTo>
                  <a:pt x="7579" y="38169"/>
                </a:lnTo>
                <a:lnTo>
                  <a:pt x="0" y="85758"/>
                </a:lnTo>
                <a:lnTo>
                  <a:pt x="7579" y="133346"/>
                </a:lnTo>
                <a:lnTo>
                  <a:pt x="30319" y="171516"/>
                </a:lnTo>
                <a:lnTo>
                  <a:pt x="715562" y="171516"/>
                </a:lnTo>
                <a:lnTo>
                  <a:pt x="738302" y="133346"/>
                </a:lnTo>
                <a:lnTo>
                  <a:pt x="745882" y="85758"/>
                </a:lnTo>
                <a:lnTo>
                  <a:pt x="738302" y="38169"/>
                </a:lnTo>
                <a:lnTo>
                  <a:pt x="71556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7259" y="1305074"/>
            <a:ext cx="1249045" cy="172085"/>
          </a:xfrm>
          <a:custGeom>
            <a:avLst/>
            <a:gdLst/>
            <a:ahLst/>
            <a:cxnLst/>
            <a:rect l="l" t="t" r="r" b="b"/>
            <a:pathLst>
              <a:path w="1249045" h="172084">
                <a:moveTo>
                  <a:pt x="1218208" y="0"/>
                </a:moveTo>
                <a:lnTo>
                  <a:pt x="30319" y="0"/>
                </a:lnTo>
                <a:lnTo>
                  <a:pt x="7579" y="38169"/>
                </a:lnTo>
                <a:lnTo>
                  <a:pt x="0" y="85757"/>
                </a:lnTo>
                <a:lnTo>
                  <a:pt x="7579" y="133346"/>
                </a:lnTo>
                <a:lnTo>
                  <a:pt x="30319" y="171516"/>
                </a:lnTo>
                <a:lnTo>
                  <a:pt x="1218208" y="171516"/>
                </a:lnTo>
                <a:lnTo>
                  <a:pt x="1240948" y="133346"/>
                </a:lnTo>
                <a:lnTo>
                  <a:pt x="1248528" y="85757"/>
                </a:lnTo>
                <a:lnTo>
                  <a:pt x="1240948" y="38169"/>
                </a:lnTo>
                <a:lnTo>
                  <a:pt x="121820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10" name="object 10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7" name="object 17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22" name="object 22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11664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15" dirty="0">
                <a:solidFill>
                  <a:srgbClr val="FFFFFF"/>
                </a:solidFill>
                <a:latin typeface="Arial"/>
                <a:cs typeface="Arial"/>
              </a:rPr>
              <a:t>Compiler </a:t>
            </a:r>
            <a:r>
              <a:rPr lang="en-US" sz="1400" spc="15" dirty="0" err="1">
                <a:solidFill>
                  <a:srgbClr val="FFFFFF"/>
                </a:solidFill>
                <a:latin typeface="Arial"/>
                <a:cs typeface="Arial"/>
              </a:rPr>
              <a:t>vs</a:t>
            </a:r>
            <a:r>
              <a:rPr lang="en-US" sz="1400" spc="15" dirty="0">
                <a:solidFill>
                  <a:srgbClr val="FFFFFF"/>
                </a:solidFill>
                <a:latin typeface="Arial"/>
                <a:cs typeface="Arial"/>
              </a:rPr>
              <a:t> Interpreter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95363" y="119258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74650" y="434305"/>
            <a:ext cx="3804184" cy="279858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lang="en-US" sz="1050" spc="-10" dirty="0">
                <a:latin typeface="Arial"/>
                <a:cs typeface="Arial"/>
              </a:rPr>
              <a:t>Compiler will scan the program at once and translate the whole program, interpreter will translate one by one statement.</a:t>
            </a:r>
          </a:p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endParaRPr lang="en-US" sz="1050" spc="-10" dirty="0">
              <a:latin typeface="Arial"/>
              <a:cs typeface="Arial"/>
            </a:endParaRPr>
          </a:p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lang="en-US" sz="1050" spc="-10" dirty="0">
                <a:latin typeface="Arial"/>
                <a:cs typeface="Arial"/>
              </a:rPr>
              <a:t>Compiler creates intermediate code, whereas interpreter does not.</a:t>
            </a:r>
          </a:p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endParaRPr lang="en-US" sz="1050" spc="-10" dirty="0">
              <a:latin typeface="Arial"/>
              <a:cs typeface="Arial"/>
            </a:endParaRPr>
          </a:p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lang="en-US" sz="1050" spc="-10" dirty="0">
                <a:latin typeface="Arial"/>
                <a:cs typeface="Arial"/>
              </a:rPr>
              <a:t>Thus compiler will require more memory to store the intermediate code.</a:t>
            </a:r>
          </a:p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endParaRPr lang="en-US" sz="1050" spc="-10" dirty="0">
              <a:latin typeface="Arial"/>
              <a:cs typeface="Arial"/>
            </a:endParaRPr>
          </a:p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050" spc="-10" dirty="0">
                <a:latin typeface="Arial"/>
                <a:cs typeface="Arial"/>
              </a:rPr>
              <a:t>The </a:t>
            </a:r>
            <a:r>
              <a:rPr sz="1050" spc="-5" dirty="0">
                <a:latin typeface="Arial"/>
                <a:cs typeface="Arial"/>
              </a:rPr>
              <a:t>machine-language target </a:t>
            </a:r>
            <a:r>
              <a:rPr sz="1050" spc="-10" dirty="0">
                <a:latin typeface="Arial"/>
                <a:cs typeface="Arial"/>
              </a:rPr>
              <a:t>program </a:t>
            </a:r>
            <a:r>
              <a:rPr sz="1050" spc="-5" dirty="0">
                <a:latin typeface="Arial"/>
                <a:cs typeface="Arial"/>
              </a:rPr>
              <a:t>produced </a:t>
            </a:r>
            <a:r>
              <a:rPr sz="1050" spc="-20" dirty="0">
                <a:latin typeface="Arial"/>
                <a:cs typeface="Arial"/>
              </a:rPr>
              <a:t>by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a  </a:t>
            </a:r>
            <a:r>
              <a:rPr sz="1050" spc="-5" dirty="0">
                <a:latin typeface="Arial"/>
                <a:cs typeface="Arial"/>
              </a:rPr>
              <a:t>compiler is </a:t>
            </a:r>
            <a:r>
              <a:rPr sz="1050" spc="-5" dirty="0">
                <a:solidFill>
                  <a:srgbClr val="FF0000"/>
                </a:solidFill>
                <a:latin typeface="Arial"/>
                <a:cs typeface="Arial"/>
              </a:rPr>
              <a:t>usually </a:t>
            </a:r>
            <a:r>
              <a:rPr sz="1050" spc="-10" dirty="0">
                <a:solidFill>
                  <a:srgbClr val="FF0000"/>
                </a:solidFill>
                <a:latin typeface="Arial"/>
                <a:cs typeface="Arial"/>
              </a:rPr>
              <a:t>much faster </a:t>
            </a:r>
            <a:r>
              <a:rPr sz="1050" spc="-5" dirty="0">
                <a:latin typeface="Arial"/>
                <a:cs typeface="Arial"/>
              </a:rPr>
              <a:t>than </a:t>
            </a:r>
            <a:r>
              <a:rPr sz="1050" spc="-10" dirty="0">
                <a:latin typeface="Arial"/>
                <a:cs typeface="Arial"/>
              </a:rPr>
              <a:t>an </a:t>
            </a:r>
            <a:r>
              <a:rPr sz="1050" spc="-5" dirty="0">
                <a:latin typeface="Arial"/>
                <a:cs typeface="Arial"/>
              </a:rPr>
              <a:t>interpreter at  </a:t>
            </a:r>
            <a:r>
              <a:rPr sz="1050" spc="-10" dirty="0">
                <a:latin typeface="Arial"/>
                <a:cs typeface="Arial"/>
              </a:rPr>
              <a:t>mapping </a:t>
            </a:r>
            <a:r>
              <a:rPr sz="1050" spc="-5" dirty="0">
                <a:latin typeface="Arial"/>
                <a:cs typeface="Arial"/>
              </a:rPr>
              <a:t>inputs to </a:t>
            </a:r>
            <a:r>
              <a:rPr sz="1050" spc="-10" dirty="0">
                <a:latin typeface="Arial"/>
                <a:cs typeface="Arial"/>
              </a:rPr>
              <a:t>outputs.</a:t>
            </a:r>
            <a:endParaRPr lang="en-US" sz="1050" spc="-10" dirty="0">
              <a:latin typeface="Arial"/>
              <a:cs typeface="Arial"/>
            </a:endParaRPr>
          </a:p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endParaRPr sz="1050" dirty="0">
              <a:latin typeface="Arial"/>
              <a:cs typeface="Arial"/>
            </a:endParaRPr>
          </a:p>
          <a:p>
            <a:pPr marL="12700" marR="77470" algn="just">
              <a:lnSpc>
                <a:spcPct val="102600"/>
              </a:lnSpc>
              <a:spcBef>
                <a:spcPts val="300"/>
              </a:spcBef>
            </a:pPr>
            <a:r>
              <a:rPr sz="1050" spc="-10" dirty="0">
                <a:latin typeface="Arial"/>
                <a:cs typeface="Arial"/>
              </a:rPr>
              <a:t>An interpreter, </a:t>
            </a:r>
            <a:r>
              <a:rPr sz="1050" spc="-25" dirty="0">
                <a:latin typeface="Arial"/>
                <a:cs typeface="Arial"/>
              </a:rPr>
              <a:t>however, </a:t>
            </a:r>
            <a:r>
              <a:rPr sz="1050" spc="-5" dirty="0">
                <a:latin typeface="Arial"/>
                <a:cs typeface="Arial"/>
              </a:rPr>
              <a:t>can usually </a:t>
            </a:r>
            <a:r>
              <a:rPr sz="1050" spc="-15" dirty="0">
                <a:latin typeface="Arial"/>
                <a:cs typeface="Arial"/>
              </a:rPr>
              <a:t>give </a:t>
            </a:r>
            <a:r>
              <a:rPr sz="1050" spc="-5" dirty="0">
                <a:latin typeface="Arial"/>
                <a:cs typeface="Arial"/>
              </a:rPr>
              <a:t>better </a:t>
            </a:r>
            <a:r>
              <a:rPr sz="1050" spc="-5" dirty="0">
                <a:solidFill>
                  <a:srgbClr val="FF0000"/>
                </a:solidFill>
                <a:latin typeface="Arial"/>
                <a:cs typeface="Arial"/>
              </a:rPr>
              <a:t>error  diagnostics</a:t>
            </a:r>
            <a:r>
              <a:rPr sz="1050" spc="-5" dirty="0">
                <a:latin typeface="Arial"/>
                <a:cs typeface="Arial"/>
              </a:rPr>
              <a:t> than </a:t>
            </a: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15" dirty="0">
                <a:latin typeface="Arial"/>
                <a:cs typeface="Arial"/>
              </a:rPr>
              <a:t>compiler, </a:t>
            </a:r>
            <a:r>
              <a:rPr sz="1050" spc="-5" dirty="0">
                <a:latin typeface="Arial"/>
                <a:cs typeface="Arial"/>
              </a:rPr>
              <a:t>because it </a:t>
            </a:r>
            <a:r>
              <a:rPr sz="1050" spc="-15" dirty="0">
                <a:latin typeface="Arial"/>
                <a:cs typeface="Arial"/>
              </a:rPr>
              <a:t>executes </a:t>
            </a:r>
            <a:r>
              <a:rPr sz="1050" spc="-5" dirty="0">
                <a:latin typeface="Arial"/>
                <a:cs typeface="Arial"/>
              </a:rPr>
              <a:t>the  source </a:t>
            </a:r>
            <a:r>
              <a:rPr sz="1050" spc="-10" dirty="0">
                <a:latin typeface="Arial"/>
                <a:cs typeface="Arial"/>
              </a:rPr>
              <a:t>program </a:t>
            </a:r>
            <a:r>
              <a:rPr sz="1050" spc="-5" dirty="0">
                <a:latin typeface="Arial"/>
                <a:cs typeface="Arial"/>
              </a:rPr>
              <a:t>statement </a:t>
            </a:r>
            <a:r>
              <a:rPr sz="1050" spc="-20" dirty="0">
                <a:latin typeface="Arial"/>
                <a:cs typeface="Arial"/>
              </a:rPr>
              <a:t>by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statement.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53981" y="50164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288865" y="3326286"/>
            <a:ext cx="224154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6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600" dirty="0">
              <a:latin typeface="Arial"/>
              <a:cs typeface="Arial"/>
            </a:endParaRPr>
          </a:p>
        </p:txBody>
      </p:sp>
      <p:grpSp>
        <p:nvGrpSpPr>
          <p:cNvPr id="36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37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9"/>
          <p:cNvSpPr/>
          <p:nvPr/>
        </p:nvSpPr>
        <p:spPr>
          <a:xfrm>
            <a:off x="253981" y="100488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29"/>
          <p:cNvSpPr/>
          <p:nvPr/>
        </p:nvSpPr>
        <p:spPr>
          <a:xfrm>
            <a:off x="242883" y="153828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9"/>
          <p:cNvSpPr/>
          <p:nvPr/>
        </p:nvSpPr>
        <p:spPr>
          <a:xfrm>
            <a:off x="242883" y="203133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29"/>
          <p:cNvSpPr/>
          <p:nvPr/>
        </p:nvSpPr>
        <p:spPr>
          <a:xfrm>
            <a:off x="255578" y="277018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DAA0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B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B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DAA0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BCA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DAA0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BCA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EBCA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DAA0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BCA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EBCA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AA0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DAA0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DAA0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DAA0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FF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5300" y="45565"/>
            <a:ext cx="7346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A9341F"/>
                </a:solidFill>
                <a:latin typeface="Arial"/>
                <a:cs typeface="Arial"/>
              </a:rPr>
              <a:t>Example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54405" y="497604"/>
            <a:ext cx="3499268" cy="2131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5363" y="292554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A93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24395" y="2846754"/>
            <a:ext cx="320484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25" dirty="0">
                <a:latin typeface="Arial"/>
                <a:cs typeface="Arial"/>
              </a:rPr>
              <a:t>Java </a:t>
            </a:r>
            <a:r>
              <a:rPr sz="1100" spc="-5" dirty="0">
                <a:latin typeface="Arial"/>
                <a:cs typeface="Arial"/>
              </a:rPr>
              <a:t>language processors combine compilation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  </a:t>
            </a:r>
            <a:r>
              <a:rPr sz="1100" spc="-5" dirty="0">
                <a:latin typeface="Arial"/>
                <a:cs typeface="Arial"/>
              </a:rPr>
              <a:t>interpretation.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25"/>
          <p:cNvSpPr/>
          <p:nvPr/>
        </p:nvSpPr>
        <p:spPr>
          <a:xfrm>
            <a:off x="1905" y="-8573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r>
              <a:rPr lang="en-US" sz="1400" spc="15" dirty="0">
                <a:solidFill>
                  <a:srgbClr val="FFFFFF"/>
                </a:solidFill>
                <a:latin typeface="Arial"/>
                <a:ea typeface="+mj-ea"/>
                <a:cs typeface="Arial"/>
              </a:rPr>
              <a:t>Hybrid Compiler</a:t>
            </a:r>
            <a:endParaRPr sz="1400" spc="15" dirty="0">
              <a:solidFill>
                <a:srgbClr val="FFFFFF"/>
              </a:solidFill>
              <a:latin typeface="Arial"/>
              <a:ea typeface="+mj-ea"/>
              <a:cs typeface="Arial"/>
            </a:endParaRPr>
          </a:p>
        </p:txBody>
      </p:sp>
      <p:grpSp>
        <p:nvGrpSpPr>
          <p:cNvPr id="36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37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2403" y="1958975"/>
            <a:ext cx="3788077" cy="853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76830" y="339653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7213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5015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188779" y="3383695"/>
            <a:ext cx="203200" cy="55880"/>
            <a:chOff x="3188779" y="3383695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251948" y="338622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88779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480346" y="3382429"/>
            <a:ext cx="203200" cy="58419"/>
            <a:chOff x="3480346" y="3382429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569247" y="33989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80346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56547" y="33862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71912" y="3382429"/>
            <a:ext cx="203200" cy="58419"/>
            <a:chOff x="3771912" y="3382429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48113" y="338622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71912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48113" y="342432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1" y="127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39680" y="33862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95" y="1120775"/>
            <a:ext cx="4286250" cy="731686"/>
          </a:xfrm>
          <a:prstGeom prst="rect">
            <a:avLst/>
          </a:prstGeom>
        </p:spPr>
      </p:pic>
      <p:sp>
        <p:nvSpPr>
          <p:cNvPr id="29" name="object 25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r>
              <a:rPr lang="en-US" dirty="0">
                <a:solidFill>
                  <a:schemeClr val="bg1"/>
                </a:solidFill>
              </a:rPr>
              <a:t>Hybrid Compiler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0825" y="511175"/>
            <a:ext cx="4202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SzPct val="78947"/>
              <a:tabLst>
                <a:tab pos="354965" algn="l"/>
                <a:tab pos="355600" algn="l"/>
              </a:tabLst>
            </a:pPr>
            <a:r>
              <a:rPr lang="en-US" sz="1100" spc="-10" dirty="0">
                <a:latin typeface="Arial"/>
                <a:cs typeface="Arial"/>
              </a:rPr>
              <a:t>Java language processors combine compilation and interpretation (hybrid compiler)</a:t>
            </a:r>
          </a:p>
          <a:p>
            <a:endParaRPr lang="en-US" dirty="0"/>
          </a:p>
        </p:txBody>
      </p:sp>
      <p:sp>
        <p:nvSpPr>
          <p:cNvPr id="31" name="object 24"/>
          <p:cNvSpPr/>
          <p:nvPr/>
        </p:nvSpPr>
        <p:spPr>
          <a:xfrm>
            <a:off x="177800" y="61912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37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9867" y="663575"/>
            <a:ext cx="1838028" cy="23376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76830" y="339653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7213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5015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188779" y="3383695"/>
            <a:ext cx="203200" cy="55880"/>
            <a:chOff x="3188779" y="3383695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251948" y="338622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88779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480346" y="3382429"/>
            <a:ext cx="203200" cy="58419"/>
            <a:chOff x="3480346" y="3382429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569247" y="33989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80346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56547" y="33862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71912" y="3382429"/>
            <a:ext cx="203200" cy="58419"/>
            <a:chOff x="3771912" y="3382429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48113" y="338622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71912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48113" y="342432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1" y="127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39680" y="33862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37275" y="3383695"/>
            <a:ext cx="238760" cy="57150"/>
            <a:chOff x="4337275" y="3383695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61727" y="341670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34663" y="339021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39806" y="338622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5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r>
              <a:rPr lang="en-US" dirty="0">
                <a:solidFill>
                  <a:schemeClr val="bg1"/>
                </a:solidFill>
              </a:rPr>
              <a:t>Hybrid Compiler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8587" y="968374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spc="-10" dirty="0">
                <a:latin typeface="Arial"/>
                <a:cs typeface="Arial"/>
              </a:rPr>
              <a:t>Benefit: bytecodes compiled on  one machine can be interpreted  in another machine</a:t>
            </a:r>
          </a:p>
        </p:txBody>
      </p:sp>
      <p:sp>
        <p:nvSpPr>
          <p:cNvPr id="27" name="object 24"/>
          <p:cNvSpPr/>
          <p:nvPr/>
        </p:nvSpPr>
        <p:spPr>
          <a:xfrm>
            <a:off x="63500" y="108108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30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1" name="object 11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20" name="object 20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8695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Language Processors 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Arial"/>
                <a:cs typeface="Arial"/>
              </a:rPr>
              <a:t>continued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48551" y="60662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8551" y="133287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8351" y="218757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8550" y="272097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59215" y="665079"/>
            <a:ext cx="2235566" cy="2407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42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6"/>
          <p:cNvSpPr txBox="1"/>
          <p:nvPr/>
        </p:nvSpPr>
        <p:spPr>
          <a:xfrm>
            <a:off x="357100" y="555149"/>
            <a:ext cx="2012314" cy="251338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6985" rIns="0" bIns="0" rtlCol="0">
            <a:spAutoFit/>
          </a:bodyPr>
          <a:lstStyle/>
          <a:p>
            <a:pPr marL="12700" marR="13335" algn="just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Arial"/>
                <a:cs typeface="Arial"/>
              </a:rPr>
              <a:t>In addition to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15" dirty="0">
                <a:latin typeface="Arial"/>
                <a:cs typeface="Arial"/>
              </a:rPr>
              <a:t>compiler, </a:t>
            </a:r>
            <a:r>
              <a:rPr sz="1100" spc="-20" dirty="0">
                <a:latin typeface="Arial"/>
                <a:cs typeface="Arial"/>
              </a:rPr>
              <a:t>several  </a:t>
            </a:r>
            <a:r>
              <a:rPr sz="1100" spc="-5" dirty="0">
                <a:latin typeface="Arial"/>
                <a:cs typeface="Arial"/>
              </a:rPr>
              <a:t>other </a:t>
            </a:r>
            <a:r>
              <a:rPr sz="1100" spc="-10" dirty="0">
                <a:latin typeface="Arial"/>
                <a:cs typeface="Arial"/>
              </a:rPr>
              <a:t>programs </a:t>
            </a:r>
            <a:r>
              <a:rPr sz="1100" spc="-20" dirty="0">
                <a:latin typeface="Arial"/>
                <a:cs typeface="Arial"/>
              </a:rPr>
              <a:t>may </a:t>
            </a:r>
            <a:r>
              <a:rPr sz="1100" spc="-1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required</a:t>
            </a:r>
            <a:r>
              <a:rPr lang="en-US" sz="1100" spc="-5" dirty="0">
                <a:latin typeface="Arial"/>
                <a:cs typeface="Arial"/>
              </a:rPr>
              <a:t>.</a:t>
            </a:r>
          </a:p>
          <a:p>
            <a:pPr marL="12700" marR="13335" algn="just">
              <a:lnSpc>
                <a:spcPct val="102600"/>
              </a:lnSpc>
              <a:spcBef>
                <a:spcPts val="55"/>
              </a:spcBef>
            </a:pPr>
            <a:endParaRPr lang="en-US" sz="1100" spc="-5" dirty="0">
              <a:latin typeface="Arial"/>
              <a:cs typeface="Arial"/>
            </a:endParaRPr>
          </a:p>
          <a:p>
            <a:pPr marL="12700" marR="13335" algn="just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task of collecting the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source  </a:t>
            </a:r>
            <a:r>
              <a:rPr sz="1100" spc="-10" dirty="0">
                <a:latin typeface="Arial"/>
                <a:cs typeface="Arial"/>
              </a:rPr>
              <a:t>program </a:t>
            </a:r>
            <a:r>
              <a:rPr sz="1100" spc="-5" dirty="0">
                <a:latin typeface="Arial"/>
                <a:cs typeface="Arial"/>
              </a:rPr>
              <a:t>is sometimes entrusted  to </a:t>
            </a:r>
            <a:r>
              <a:rPr sz="1100" spc="-10" dirty="0">
                <a:latin typeface="Arial"/>
                <a:cs typeface="Arial"/>
              </a:rPr>
              <a:t>a separate program, </a:t>
            </a:r>
            <a:r>
              <a:rPr sz="1100" spc="-5" dirty="0">
                <a:latin typeface="Arial"/>
                <a:cs typeface="Arial"/>
              </a:rPr>
              <a:t>called </a:t>
            </a:r>
            <a:r>
              <a:rPr sz="1100" spc="-10" dirty="0">
                <a:latin typeface="Arial"/>
                <a:cs typeface="Arial"/>
              </a:rPr>
              <a:t>a  preprocessor.</a:t>
            </a:r>
            <a:endParaRPr lang="en-US" sz="1100" spc="-10" dirty="0">
              <a:latin typeface="Arial"/>
              <a:cs typeface="Arial"/>
            </a:endParaRPr>
          </a:p>
          <a:p>
            <a:pPr marL="12700" marR="13335" algn="just">
              <a:lnSpc>
                <a:spcPct val="102600"/>
              </a:lnSpc>
              <a:spcBef>
                <a:spcPts val="55"/>
              </a:spcBef>
            </a:pPr>
            <a:endParaRPr lang="en-US" sz="1100" dirty="0">
              <a:latin typeface="Arial"/>
              <a:cs typeface="Arial"/>
            </a:endParaRPr>
          </a:p>
          <a:p>
            <a:pPr marL="12700" marR="13335" algn="just">
              <a:lnSpc>
                <a:spcPct val="102600"/>
              </a:lnSpc>
              <a:spcBef>
                <a:spcPts val="55"/>
              </a:spcBef>
            </a:pPr>
            <a:r>
              <a:rPr lang="en-US" sz="1100" b="1" dirty="0">
                <a:solidFill>
                  <a:srgbClr val="C00000"/>
                </a:solidFill>
                <a:latin typeface="Arial"/>
                <a:cs typeface="Arial"/>
              </a:rPr>
              <a:t>Preprocessor removes #include with substitute file- file inclusion</a:t>
            </a:r>
          </a:p>
          <a:p>
            <a:pPr marL="12700" marR="13335" algn="just">
              <a:lnSpc>
                <a:spcPct val="102600"/>
              </a:lnSpc>
              <a:spcBef>
                <a:spcPts val="55"/>
              </a:spcBef>
            </a:pPr>
            <a:endParaRPr lang="en-US" sz="1100" b="1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2700" marR="13335" algn="just">
              <a:lnSpc>
                <a:spcPct val="102600"/>
              </a:lnSpc>
              <a:spcBef>
                <a:spcPts val="55"/>
              </a:spcBef>
            </a:pPr>
            <a:r>
              <a:rPr lang="en-US" sz="1100" b="1" dirty="0">
                <a:solidFill>
                  <a:srgbClr val="C00000"/>
                </a:solidFill>
                <a:latin typeface="Arial"/>
                <a:cs typeface="Arial"/>
              </a:rPr>
              <a:t>Also does macro expansion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1" name="object 11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20" name="object 20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8695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Language Processors 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Arial"/>
                <a:cs typeface="Arial"/>
              </a:rPr>
              <a:t>continued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48551" y="60773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8550" y="115728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7875" y="226377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59215" y="665079"/>
            <a:ext cx="2235566" cy="2407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6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37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6"/>
          <p:cNvSpPr txBox="1"/>
          <p:nvPr/>
        </p:nvSpPr>
        <p:spPr>
          <a:xfrm>
            <a:off x="277583" y="528941"/>
            <a:ext cx="2028189" cy="257609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6985" rIns="0" bIns="0" rtlCol="0">
            <a:spAutoFit/>
          </a:bodyPr>
          <a:lstStyle/>
          <a:p>
            <a:pPr marL="12700" marR="61594" algn="just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modified source </a:t>
            </a:r>
            <a:r>
              <a:rPr sz="1100" spc="-10" dirty="0">
                <a:latin typeface="Arial"/>
                <a:cs typeface="Arial"/>
              </a:rPr>
              <a:t>program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  then </a:t>
            </a:r>
            <a:r>
              <a:rPr sz="1100" spc="-20" dirty="0">
                <a:latin typeface="Arial"/>
                <a:cs typeface="Arial"/>
              </a:rPr>
              <a:t>fed </a:t>
            </a:r>
            <a:r>
              <a:rPr sz="1100" spc="-5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compiler.</a:t>
            </a:r>
            <a:endParaRPr lang="en-US" sz="1100" spc="-15" dirty="0">
              <a:latin typeface="Arial"/>
              <a:cs typeface="Arial"/>
            </a:endParaRPr>
          </a:p>
          <a:p>
            <a:pPr marL="12700" marR="61594" algn="just">
              <a:lnSpc>
                <a:spcPct val="102600"/>
              </a:lnSpc>
              <a:spcBef>
                <a:spcPts val="55"/>
              </a:spcBef>
            </a:pPr>
            <a:endParaRPr sz="1100" dirty="0">
              <a:latin typeface="Arial"/>
              <a:cs typeface="Arial"/>
            </a:endParaRPr>
          </a:p>
          <a:p>
            <a:pPr marL="12700" marR="5080" algn="just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compiler </a:t>
            </a:r>
            <a:r>
              <a:rPr sz="1100" spc="-20" dirty="0">
                <a:latin typeface="Arial"/>
                <a:cs typeface="Arial"/>
              </a:rPr>
              <a:t>may </a:t>
            </a:r>
            <a:r>
              <a:rPr sz="1100" spc="-5" dirty="0">
                <a:latin typeface="Arial"/>
                <a:cs typeface="Arial"/>
              </a:rPr>
              <a:t>produce </a:t>
            </a:r>
            <a:r>
              <a:rPr sz="1100" spc="-10" dirty="0">
                <a:latin typeface="Arial"/>
                <a:cs typeface="Arial"/>
              </a:rPr>
              <a:t>an 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assembly-language program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as  its output, because </a:t>
            </a:r>
            <a:r>
              <a:rPr sz="1100" spc="-10" dirty="0">
                <a:latin typeface="Arial"/>
                <a:cs typeface="Arial"/>
              </a:rPr>
              <a:t>assembly  </a:t>
            </a:r>
            <a:r>
              <a:rPr sz="1100" spc="-5" dirty="0">
                <a:latin typeface="Arial"/>
                <a:cs typeface="Arial"/>
              </a:rPr>
              <a:t>language is 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easier to produce</a:t>
            </a:r>
            <a:r>
              <a:rPr sz="11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as  output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easier to</a:t>
            </a:r>
            <a:r>
              <a:rPr sz="11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debug</a:t>
            </a:r>
            <a:r>
              <a:rPr sz="1100" spc="-10" dirty="0">
                <a:latin typeface="Arial"/>
                <a:cs typeface="Arial"/>
              </a:rPr>
              <a:t>.</a:t>
            </a:r>
            <a:endParaRPr lang="en-US" sz="1100" spc="-10" dirty="0">
              <a:latin typeface="Arial"/>
              <a:cs typeface="Arial"/>
            </a:endParaRPr>
          </a:p>
          <a:p>
            <a:pPr marL="12700" marR="5080" algn="just">
              <a:lnSpc>
                <a:spcPct val="102600"/>
              </a:lnSpc>
              <a:spcBef>
                <a:spcPts val="300"/>
              </a:spcBef>
            </a:pPr>
            <a:endParaRPr sz="1100" dirty="0">
              <a:latin typeface="Arial"/>
              <a:cs typeface="Arial"/>
            </a:endParaRPr>
          </a:p>
          <a:p>
            <a:pPr marL="12700" marR="69215" algn="just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The assembly </a:t>
            </a:r>
            <a:r>
              <a:rPr sz="1100" spc="-5" dirty="0">
                <a:latin typeface="Arial"/>
                <a:cs typeface="Arial"/>
              </a:rPr>
              <a:t>language is then  processed </a:t>
            </a:r>
            <a:r>
              <a:rPr sz="1100" spc="-20" dirty="0">
                <a:latin typeface="Arial"/>
                <a:cs typeface="Arial"/>
              </a:rPr>
              <a:t>by </a:t>
            </a:r>
            <a:r>
              <a:rPr sz="1100" spc="-10" dirty="0">
                <a:latin typeface="Arial"/>
                <a:cs typeface="Arial"/>
              </a:rPr>
              <a:t>a program </a:t>
            </a:r>
            <a:r>
              <a:rPr sz="1100" spc="-5" dirty="0">
                <a:latin typeface="Arial"/>
                <a:cs typeface="Arial"/>
              </a:rPr>
              <a:t>called  </a:t>
            </a:r>
            <a:r>
              <a:rPr sz="1100" spc="-10" dirty="0">
                <a:latin typeface="Arial"/>
                <a:cs typeface="Arial"/>
              </a:rPr>
              <a:t>an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assembler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that produces 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relocatable 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machine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code </a:t>
            </a:r>
            <a:r>
              <a:rPr sz="1100" spc="-5" dirty="0">
                <a:latin typeface="Arial"/>
                <a:cs typeface="Arial"/>
              </a:rPr>
              <a:t>as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its  output.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52013" y="1887309"/>
            <a:ext cx="1039067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008000"/>
                </a:solidFill>
              </a:rPr>
              <a:t>Machine dependent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12430" y="1998246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rgbClr val="008000"/>
                </a:solidFill>
              </a:rPr>
              <a:t>Can load the code </a:t>
            </a:r>
          </a:p>
          <a:p>
            <a:r>
              <a:rPr lang="en-US" sz="700" b="1" dirty="0">
                <a:solidFill>
                  <a:srgbClr val="008000"/>
                </a:solidFill>
              </a:rPr>
              <a:t>at any point </a:t>
            </a:r>
          </a:p>
          <a:p>
            <a:r>
              <a:rPr lang="en-US" sz="700" b="1" dirty="0">
                <a:solidFill>
                  <a:srgbClr val="008000"/>
                </a:solidFill>
              </a:rPr>
              <a:t>in the main memory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2701050" y="2327274"/>
            <a:ext cx="485496" cy="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1" name="object 11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8695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Language Processors 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Arial"/>
                <a:cs typeface="Arial"/>
              </a:rPr>
              <a:t>continued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48551" y="60773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8551" y="185021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8551" y="257647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59215" y="665079"/>
            <a:ext cx="2235566" cy="2407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37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6"/>
          <p:cNvSpPr txBox="1"/>
          <p:nvPr/>
        </p:nvSpPr>
        <p:spPr>
          <a:xfrm>
            <a:off x="277583" y="528941"/>
            <a:ext cx="2024380" cy="250507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6985" rIns="0" bIns="0" rtlCol="0">
            <a:spAutoFit/>
          </a:bodyPr>
          <a:lstStyle/>
          <a:p>
            <a:pPr marL="12700" marR="12065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Arial"/>
                <a:cs typeface="Arial"/>
              </a:rPr>
              <a:t>Large </a:t>
            </a:r>
            <a:r>
              <a:rPr sz="1100" spc="-10" dirty="0">
                <a:latin typeface="Arial"/>
                <a:cs typeface="Arial"/>
              </a:rPr>
              <a:t>programs </a:t>
            </a:r>
            <a:r>
              <a:rPr sz="1100" spc="-5" dirty="0">
                <a:latin typeface="Arial"/>
                <a:cs typeface="Arial"/>
              </a:rPr>
              <a:t>are often  compiled in </a:t>
            </a:r>
            <a:r>
              <a:rPr sz="1100" spc="-10" dirty="0">
                <a:latin typeface="Arial"/>
                <a:cs typeface="Arial"/>
              </a:rPr>
              <a:t>pieces, </a:t>
            </a:r>
            <a:r>
              <a:rPr sz="1100" spc="-5" dirty="0">
                <a:latin typeface="Arial"/>
                <a:cs typeface="Arial"/>
              </a:rPr>
              <a:t>so the  </a:t>
            </a:r>
            <a:r>
              <a:rPr sz="1100" spc="-10" dirty="0">
                <a:latin typeface="Arial"/>
                <a:cs typeface="Arial"/>
              </a:rPr>
              <a:t>relocatable </a:t>
            </a:r>
            <a:r>
              <a:rPr sz="1100" spc="-5" dirty="0">
                <a:latin typeface="Arial"/>
                <a:cs typeface="Arial"/>
              </a:rPr>
              <a:t>machine </a:t>
            </a:r>
            <a:r>
              <a:rPr sz="1100" spc="-10" dirty="0">
                <a:latin typeface="Arial"/>
                <a:cs typeface="Arial"/>
              </a:rPr>
              <a:t>code </a:t>
            </a:r>
            <a:r>
              <a:rPr sz="1100" spc="-20" dirty="0">
                <a:latin typeface="Arial"/>
                <a:cs typeface="Arial"/>
              </a:rPr>
              <a:t>may  have </a:t>
            </a:r>
            <a:r>
              <a:rPr sz="1100" spc="-5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be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linked 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together </a:t>
            </a:r>
            <a:r>
              <a:rPr sz="1100" spc="-5" dirty="0">
                <a:latin typeface="Arial"/>
                <a:cs typeface="Arial"/>
              </a:rPr>
              <a:t>with  other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relocatable 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object files</a:t>
            </a:r>
            <a:r>
              <a:rPr sz="11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and  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library files</a:t>
            </a:r>
            <a:r>
              <a:rPr sz="1100" spc="-5" dirty="0">
                <a:latin typeface="Arial"/>
                <a:cs typeface="Arial"/>
              </a:rPr>
              <a:t> into the </a:t>
            </a:r>
            <a:r>
              <a:rPr sz="1100" spc="-10" dirty="0">
                <a:latin typeface="Arial"/>
                <a:cs typeface="Arial"/>
              </a:rPr>
              <a:t>code </a:t>
            </a:r>
            <a:r>
              <a:rPr sz="1100" spc="-5" dirty="0">
                <a:latin typeface="Arial"/>
                <a:cs typeface="Arial"/>
              </a:rPr>
              <a:t>that  actually runs </a:t>
            </a:r>
            <a:r>
              <a:rPr sz="1100" spc="-1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machine.</a:t>
            </a:r>
            <a:endParaRPr sz="1100" dirty="0">
              <a:latin typeface="Arial"/>
              <a:cs typeface="Arial"/>
            </a:endParaRPr>
          </a:p>
          <a:p>
            <a:pPr marL="12700" marR="13843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The linker resolves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external  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memory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addresses</a:t>
            </a:r>
            <a:r>
              <a:rPr sz="1100" spc="-10" dirty="0">
                <a:latin typeface="Arial"/>
                <a:cs typeface="Arial"/>
              </a:rPr>
              <a:t>, where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spc="-10" dirty="0">
                <a:latin typeface="Arial"/>
                <a:cs typeface="Arial"/>
              </a:rPr>
              <a:t>code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one </a:t>
            </a:r>
            <a:r>
              <a:rPr sz="1100" spc="-5" dirty="0">
                <a:latin typeface="Arial"/>
                <a:cs typeface="Arial"/>
              </a:rPr>
              <a:t>file </a:t>
            </a:r>
            <a:r>
              <a:rPr sz="1100" spc="-20" dirty="0">
                <a:latin typeface="Arial"/>
                <a:cs typeface="Arial"/>
              </a:rPr>
              <a:t>may </a:t>
            </a:r>
            <a:r>
              <a:rPr sz="1100" spc="-15" dirty="0">
                <a:latin typeface="Arial"/>
                <a:cs typeface="Arial"/>
              </a:rPr>
              <a:t>refer </a:t>
            </a:r>
            <a:r>
              <a:rPr sz="1100" spc="-5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a  </a:t>
            </a:r>
            <a:r>
              <a:rPr sz="1100" spc="-5" dirty="0">
                <a:latin typeface="Arial"/>
                <a:cs typeface="Arial"/>
              </a:rPr>
              <a:t>location in another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file.</a:t>
            </a:r>
            <a:endParaRPr sz="1100" dirty="0">
              <a:latin typeface="Arial"/>
              <a:cs typeface="Arial"/>
            </a:endParaRPr>
          </a:p>
          <a:p>
            <a:pPr marL="12700" marR="5080" algn="just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loader then 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puts together</a:t>
            </a:r>
            <a:r>
              <a:rPr sz="11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all  of the </a:t>
            </a:r>
            <a:r>
              <a:rPr sz="1100" spc="-15" dirty="0">
                <a:solidFill>
                  <a:srgbClr val="FF0000"/>
                </a:solidFill>
                <a:latin typeface="Arial"/>
                <a:cs typeface="Arial"/>
              </a:rPr>
              <a:t>executable 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object files</a:t>
            </a:r>
            <a:r>
              <a:rPr sz="11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into  memory </a:t>
            </a:r>
            <a:r>
              <a:rPr sz="1100" spc="-20" dirty="0">
                <a:latin typeface="Arial"/>
                <a:cs typeface="Arial"/>
              </a:rPr>
              <a:t>for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execution.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E21DC6-6AB1-4A9E-8E5F-788231E9E4BB}"/>
              </a:ext>
            </a:extLst>
          </p:cNvPr>
          <p:cNvSpPr txBox="1"/>
          <p:nvPr/>
        </p:nvSpPr>
        <p:spPr>
          <a:xfrm>
            <a:off x="84938" y="252021"/>
            <a:ext cx="2449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Necessity of Linker and Loader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4"/>
          <p:cNvSpPr txBox="1">
            <a:spLocks/>
          </p:cNvSpPr>
          <p:nvPr/>
        </p:nvSpPr>
        <p:spPr>
          <a:xfrm>
            <a:off x="95300" y="45565"/>
            <a:ext cx="286956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100" b="0" i="0">
                <a:solidFill>
                  <a:srgbClr val="3C7F31"/>
                </a:solidFill>
                <a:latin typeface="LM Sans 10"/>
                <a:ea typeface="+mj-ea"/>
                <a:cs typeface="LM Sans 10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en-US" sz="1400" spc="15" dirty="0">
                <a:solidFill>
                  <a:srgbClr val="FFFFFF"/>
                </a:solidFill>
                <a:latin typeface="Arial"/>
                <a:cs typeface="Arial"/>
              </a:rPr>
              <a:t>Example- job of a linker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05" y="892175"/>
            <a:ext cx="2033882" cy="17908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0" y="815976"/>
            <a:ext cx="1648044" cy="1066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3450" y="2623180"/>
            <a:ext cx="5180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8000"/>
                </a:solidFill>
              </a:rPr>
              <a:t>first.c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74826" y="2644775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8000"/>
                </a:solidFill>
              </a:rPr>
              <a:t>second.c</a:t>
            </a:r>
          </a:p>
        </p:txBody>
      </p:sp>
    </p:spTree>
    <p:extLst>
      <p:ext uri="{BB962C8B-B14F-4D97-AF65-F5344CB8AC3E}">
        <p14:creationId xmlns:p14="http://schemas.microsoft.com/office/powerpoint/2010/main" val="4033388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3806" y="2616349"/>
            <a:ext cx="497840" cy="172085"/>
          </a:xfrm>
          <a:custGeom>
            <a:avLst/>
            <a:gdLst/>
            <a:ahLst/>
            <a:cxnLst/>
            <a:rect l="l" t="t" r="r" b="b"/>
            <a:pathLst>
              <a:path w="497840" h="172085">
                <a:moveTo>
                  <a:pt x="467014" y="0"/>
                </a:moveTo>
                <a:lnTo>
                  <a:pt x="30319" y="0"/>
                </a:lnTo>
                <a:lnTo>
                  <a:pt x="7579" y="38169"/>
                </a:lnTo>
                <a:lnTo>
                  <a:pt x="0" y="85757"/>
                </a:lnTo>
                <a:lnTo>
                  <a:pt x="7579" y="133346"/>
                </a:lnTo>
                <a:lnTo>
                  <a:pt x="30319" y="171516"/>
                </a:lnTo>
                <a:lnTo>
                  <a:pt x="467014" y="171516"/>
                </a:lnTo>
                <a:lnTo>
                  <a:pt x="489754" y="133346"/>
                </a:lnTo>
                <a:lnTo>
                  <a:pt x="497334" y="85757"/>
                </a:lnTo>
                <a:lnTo>
                  <a:pt x="489754" y="38169"/>
                </a:lnTo>
                <a:lnTo>
                  <a:pt x="46701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76997" y="2062158"/>
            <a:ext cx="862330" cy="172085"/>
          </a:xfrm>
          <a:custGeom>
            <a:avLst/>
            <a:gdLst/>
            <a:ahLst/>
            <a:cxnLst/>
            <a:rect l="l" t="t" r="r" b="b"/>
            <a:pathLst>
              <a:path w="862329" h="172085">
                <a:moveTo>
                  <a:pt x="831390" y="0"/>
                </a:moveTo>
                <a:lnTo>
                  <a:pt x="30319" y="0"/>
                </a:lnTo>
                <a:lnTo>
                  <a:pt x="7579" y="38169"/>
                </a:lnTo>
                <a:lnTo>
                  <a:pt x="0" y="85758"/>
                </a:lnTo>
                <a:lnTo>
                  <a:pt x="7579" y="133347"/>
                </a:lnTo>
                <a:lnTo>
                  <a:pt x="30319" y="171517"/>
                </a:lnTo>
                <a:lnTo>
                  <a:pt x="831390" y="171517"/>
                </a:lnTo>
                <a:lnTo>
                  <a:pt x="854130" y="133347"/>
                </a:lnTo>
                <a:lnTo>
                  <a:pt x="861710" y="85758"/>
                </a:lnTo>
                <a:lnTo>
                  <a:pt x="854130" y="38169"/>
                </a:lnTo>
                <a:lnTo>
                  <a:pt x="83139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6775" y="2062158"/>
            <a:ext cx="337185" cy="172085"/>
          </a:xfrm>
          <a:custGeom>
            <a:avLst/>
            <a:gdLst/>
            <a:ahLst/>
            <a:cxnLst/>
            <a:rect l="l" t="t" r="r" b="b"/>
            <a:pathLst>
              <a:path w="337184" h="172085">
                <a:moveTo>
                  <a:pt x="306716" y="0"/>
                </a:moveTo>
                <a:lnTo>
                  <a:pt x="30319" y="0"/>
                </a:lnTo>
                <a:lnTo>
                  <a:pt x="7579" y="38169"/>
                </a:lnTo>
                <a:lnTo>
                  <a:pt x="0" y="85758"/>
                </a:lnTo>
                <a:lnTo>
                  <a:pt x="7579" y="133347"/>
                </a:lnTo>
                <a:lnTo>
                  <a:pt x="30319" y="171517"/>
                </a:lnTo>
                <a:lnTo>
                  <a:pt x="306716" y="171517"/>
                </a:lnTo>
                <a:lnTo>
                  <a:pt x="329456" y="133347"/>
                </a:lnTo>
                <a:lnTo>
                  <a:pt x="337036" y="85758"/>
                </a:lnTo>
                <a:lnTo>
                  <a:pt x="329456" y="38169"/>
                </a:lnTo>
                <a:lnTo>
                  <a:pt x="30671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12423" y="1890087"/>
            <a:ext cx="826769" cy="172085"/>
          </a:xfrm>
          <a:custGeom>
            <a:avLst/>
            <a:gdLst/>
            <a:ahLst/>
            <a:cxnLst/>
            <a:rect l="l" t="t" r="r" b="b"/>
            <a:pathLst>
              <a:path w="826770" h="172085">
                <a:moveTo>
                  <a:pt x="796058" y="0"/>
                </a:moveTo>
                <a:lnTo>
                  <a:pt x="30319" y="0"/>
                </a:lnTo>
                <a:lnTo>
                  <a:pt x="7579" y="38169"/>
                </a:lnTo>
                <a:lnTo>
                  <a:pt x="0" y="85757"/>
                </a:lnTo>
                <a:lnTo>
                  <a:pt x="7579" y="133346"/>
                </a:lnTo>
                <a:lnTo>
                  <a:pt x="30319" y="171516"/>
                </a:lnTo>
                <a:lnTo>
                  <a:pt x="796058" y="171516"/>
                </a:lnTo>
                <a:lnTo>
                  <a:pt x="818798" y="133346"/>
                </a:lnTo>
                <a:lnTo>
                  <a:pt x="826378" y="85757"/>
                </a:lnTo>
                <a:lnTo>
                  <a:pt x="818798" y="38169"/>
                </a:lnTo>
                <a:lnTo>
                  <a:pt x="79605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8055" y="1507982"/>
            <a:ext cx="1023619" cy="172085"/>
          </a:xfrm>
          <a:custGeom>
            <a:avLst/>
            <a:gdLst/>
            <a:ahLst/>
            <a:cxnLst/>
            <a:rect l="l" t="t" r="r" b="b"/>
            <a:pathLst>
              <a:path w="1023620" h="172085">
                <a:moveTo>
                  <a:pt x="993072" y="0"/>
                </a:moveTo>
                <a:lnTo>
                  <a:pt x="30319" y="0"/>
                </a:lnTo>
                <a:lnTo>
                  <a:pt x="7579" y="38169"/>
                </a:lnTo>
                <a:lnTo>
                  <a:pt x="0" y="85758"/>
                </a:lnTo>
                <a:lnTo>
                  <a:pt x="7579" y="133346"/>
                </a:lnTo>
                <a:lnTo>
                  <a:pt x="30319" y="171516"/>
                </a:lnTo>
                <a:lnTo>
                  <a:pt x="993072" y="171516"/>
                </a:lnTo>
                <a:lnTo>
                  <a:pt x="1015812" y="133346"/>
                </a:lnTo>
                <a:lnTo>
                  <a:pt x="1023392" y="85758"/>
                </a:lnTo>
                <a:lnTo>
                  <a:pt x="1015812" y="38169"/>
                </a:lnTo>
                <a:lnTo>
                  <a:pt x="9930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6767" y="1297952"/>
            <a:ext cx="1113155" cy="381635"/>
          </a:xfrm>
          <a:custGeom>
            <a:avLst/>
            <a:gdLst/>
            <a:ahLst/>
            <a:cxnLst/>
            <a:rect l="l" t="t" r="r" b="b"/>
            <a:pathLst>
              <a:path w="1113155" h="381635">
                <a:moveTo>
                  <a:pt x="667054" y="85763"/>
                </a:moveTo>
                <a:lnTo>
                  <a:pt x="659472" y="38176"/>
                </a:lnTo>
                <a:lnTo>
                  <a:pt x="636739" y="0"/>
                </a:lnTo>
                <a:lnTo>
                  <a:pt x="30327" y="0"/>
                </a:lnTo>
                <a:lnTo>
                  <a:pt x="7581" y="38176"/>
                </a:lnTo>
                <a:lnTo>
                  <a:pt x="0" y="85763"/>
                </a:lnTo>
                <a:lnTo>
                  <a:pt x="7581" y="133350"/>
                </a:lnTo>
                <a:lnTo>
                  <a:pt x="30327" y="171513"/>
                </a:lnTo>
                <a:lnTo>
                  <a:pt x="636739" y="171513"/>
                </a:lnTo>
                <a:lnTo>
                  <a:pt x="659472" y="133350"/>
                </a:lnTo>
                <a:lnTo>
                  <a:pt x="667054" y="85763"/>
                </a:lnTo>
                <a:close/>
              </a:path>
              <a:path w="1113155" h="381635">
                <a:moveTo>
                  <a:pt x="1113028" y="295795"/>
                </a:moveTo>
                <a:lnTo>
                  <a:pt x="1105458" y="248208"/>
                </a:lnTo>
                <a:lnTo>
                  <a:pt x="1082713" y="210032"/>
                </a:lnTo>
                <a:lnTo>
                  <a:pt x="523265" y="210032"/>
                </a:lnTo>
                <a:lnTo>
                  <a:pt x="500519" y="248208"/>
                </a:lnTo>
                <a:lnTo>
                  <a:pt x="492950" y="295795"/>
                </a:lnTo>
                <a:lnTo>
                  <a:pt x="500519" y="343382"/>
                </a:lnTo>
                <a:lnTo>
                  <a:pt x="523265" y="381546"/>
                </a:lnTo>
                <a:lnTo>
                  <a:pt x="1082713" y="381546"/>
                </a:lnTo>
                <a:lnTo>
                  <a:pt x="1105458" y="343382"/>
                </a:lnTo>
                <a:lnTo>
                  <a:pt x="1113028" y="29579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79066" y="1125877"/>
            <a:ext cx="476884" cy="172085"/>
          </a:xfrm>
          <a:custGeom>
            <a:avLst/>
            <a:gdLst/>
            <a:ahLst/>
            <a:cxnLst/>
            <a:rect l="l" t="t" r="r" b="b"/>
            <a:pathLst>
              <a:path w="476885" h="172084">
                <a:moveTo>
                  <a:pt x="446094" y="0"/>
                </a:moveTo>
                <a:lnTo>
                  <a:pt x="30320" y="0"/>
                </a:lnTo>
                <a:lnTo>
                  <a:pt x="7580" y="38169"/>
                </a:lnTo>
                <a:lnTo>
                  <a:pt x="0" y="85757"/>
                </a:lnTo>
                <a:lnTo>
                  <a:pt x="7580" y="133346"/>
                </a:lnTo>
                <a:lnTo>
                  <a:pt x="30320" y="171516"/>
                </a:lnTo>
                <a:lnTo>
                  <a:pt x="446094" y="171516"/>
                </a:lnTo>
                <a:lnTo>
                  <a:pt x="468834" y="133346"/>
                </a:lnTo>
                <a:lnTo>
                  <a:pt x="476414" y="85757"/>
                </a:lnTo>
                <a:lnTo>
                  <a:pt x="468834" y="38169"/>
                </a:lnTo>
                <a:lnTo>
                  <a:pt x="44609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3340" y="1125877"/>
            <a:ext cx="607695" cy="172085"/>
          </a:xfrm>
          <a:custGeom>
            <a:avLst/>
            <a:gdLst/>
            <a:ahLst/>
            <a:cxnLst/>
            <a:rect l="l" t="t" r="r" b="b"/>
            <a:pathLst>
              <a:path w="607694" h="172084">
                <a:moveTo>
                  <a:pt x="577157" y="0"/>
                </a:moveTo>
                <a:lnTo>
                  <a:pt x="30319" y="0"/>
                </a:lnTo>
                <a:lnTo>
                  <a:pt x="7579" y="38169"/>
                </a:lnTo>
                <a:lnTo>
                  <a:pt x="0" y="85757"/>
                </a:lnTo>
                <a:lnTo>
                  <a:pt x="7579" y="133346"/>
                </a:lnTo>
                <a:lnTo>
                  <a:pt x="30319" y="171516"/>
                </a:lnTo>
                <a:lnTo>
                  <a:pt x="577157" y="171516"/>
                </a:lnTo>
                <a:lnTo>
                  <a:pt x="599898" y="133346"/>
                </a:lnTo>
                <a:lnTo>
                  <a:pt x="607478" y="85757"/>
                </a:lnTo>
                <a:lnTo>
                  <a:pt x="599898" y="38169"/>
                </a:lnTo>
                <a:lnTo>
                  <a:pt x="57715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15" name="object 15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8" name="object 18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22" name="object 22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27" name="object 27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2663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The Structure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Compiler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95363" y="80335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body" idx="4294967295"/>
          </p:nvPr>
        </p:nvSpPr>
        <p:spPr>
          <a:xfrm>
            <a:off x="260548" y="489099"/>
            <a:ext cx="4210805" cy="2299989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6985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80555"/>
              <a:tabLst>
                <a:tab pos="354965" algn="l"/>
                <a:tab pos="355600" algn="l"/>
              </a:tabLst>
            </a:pPr>
            <a:r>
              <a:rPr lang="en-US" sz="1050" spc="5" dirty="0">
                <a:solidFill>
                  <a:srgbClr val="131313"/>
                </a:solidFill>
              </a:rPr>
              <a:t>To </a:t>
            </a:r>
            <a:r>
              <a:rPr lang="en-US" sz="1050" spc="-5" dirty="0">
                <a:solidFill>
                  <a:srgbClr val="131313"/>
                </a:solidFill>
              </a:rPr>
              <a:t>translate </a:t>
            </a:r>
            <a:r>
              <a:rPr lang="en-US" sz="1050" spc="-10" dirty="0">
                <a:solidFill>
                  <a:srgbClr val="131313"/>
                </a:solidFill>
              </a:rPr>
              <a:t>text </a:t>
            </a:r>
            <a:r>
              <a:rPr lang="en-US" sz="1050" dirty="0">
                <a:solidFill>
                  <a:srgbClr val="131313"/>
                </a:solidFill>
              </a:rPr>
              <a:t>from </a:t>
            </a:r>
            <a:r>
              <a:rPr lang="en-US" sz="1050" spc="-5" dirty="0">
                <a:solidFill>
                  <a:srgbClr val="131313"/>
                </a:solidFill>
              </a:rPr>
              <a:t>one language </a:t>
            </a:r>
            <a:r>
              <a:rPr lang="en-US" sz="1050" dirty="0">
                <a:solidFill>
                  <a:srgbClr val="131313"/>
                </a:solidFill>
              </a:rPr>
              <a:t>to </a:t>
            </a:r>
            <a:r>
              <a:rPr lang="en-US" sz="1050" spc="-5" dirty="0">
                <a:solidFill>
                  <a:srgbClr val="131313"/>
                </a:solidFill>
              </a:rPr>
              <a:t>another, the tool </a:t>
            </a:r>
            <a:r>
              <a:rPr lang="en-US" sz="1050" dirty="0">
                <a:solidFill>
                  <a:srgbClr val="131313"/>
                </a:solidFill>
              </a:rPr>
              <a:t>must </a:t>
            </a:r>
            <a:r>
              <a:rPr lang="en-US" sz="1050" spc="-5" dirty="0">
                <a:solidFill>
                  <a:srgbClr val="131313"/>
                </a:solidFill>
              </a:rPr>
              <a:t>understand  both the </a:t>
            </a:r>
            <a:r>
              <a:rPr lang="en-US" sz="1050" dirty="0">
                <a:solidFill>
                  <a:srgbClr val="131313"/>
                </a:solidFill>
              </a:rPr>
              <a:t>form </a:t>
            </a:r>
            <a:r>
              <a:rPr lang="en-US" sz="1050" spc="-5" dirty="0">
                <a:solidFill>
                  <a:srgbClr val="131313"/>
                </a:solidFill>
              </a:rPr>
              <a:t>or </a:t>
            </a:r>
            <a:r>
              <a:rPr lang="en-US" sz="1050" spc="-10" dirty="0">
                <a:solidFill>
                  <a:srgbClr val="131313"/>
                </a:solidFill>
              </a:rPr>
              <a:t>syntax, </a:t>
            </a:r>
            <a:r>
              <a:rPr lang="en-US" sz="1050" spc="-5" dirty="0">
                <a:solidFill>
                  <a:srgbClr val="131313"/>
                </a:solidFill>
              </a:rPr>
              <a:t>and content or meaning of </a:t>
            </a:r>
            <a:r>
              <a:rPr lang="en-US" sz="1050" dirty="0">
                <a:solidFill>
                  <a:srgbClr val="131313"/>
                </a:solidFill>
              </a:rPr>
              <a:t>the </a:t>
            </a:r>
            <a:r>
              <a:rPr lang="en-US" sz="1050" spc="-5" dirty="0">
                <a:solidFill>
                  <a:srgbClr val="131313"/>
                </a:solidFill>
              </a:rPr>
              <a:t>input</a:t>
            </a:r>
            <a:r>
              <a:rPr lang="en-US" sz="1050" spc="114" dirty="0">
                <a:solidFill>
                  <a:srgbClr val="131313"/>
                </a:solidFill>
              </a:rPr>
              <a:t> </a:t>
            </a:r>
            <a:r>
              <a:rPr lang="en-US" sz="1050" spc="-5" dirty="0">
                <a:solidFill>
                  <a:srgbClr val="131313"/>
                </a:solidFill>
              </a:rPr>
              <a:t>language.</a:t>
            </a:r>
            <a:endParaRPr lang="en-US" sz="1050" dirty="0"/>
          </a:p>
          <a:p>
            <a:pPr algn="just">
              <a:lnSpc>
                <a:spcPct val="100000"/>
              </a:lnSpc>
              <a:spcBef>
                <a:spcPts val="30"/>
              </a:spcBef>
              <a:buFont typeface="Wingdings"/>
              <a:buChar char=""/>
            </a:pPr>
            <a:endParaRPr lang="en-US" dirty="0"/>
          </a:p>
          <a:p>
            <a:pPr marL="12700" algn="just">
              <a:lnSpc>
                <a:spcPct val="100000"/>
              </a:lnSpc>
              <a:buClr>
                <a:srgbClr val="000000"/>
              </a:buClr>
              <a:buSzPct val="80555"/>
              <a:tabLst>
                <a:tab pos="354965" algn="l"/>
                <a:tab pos="355600" algn="l"/>
              </a:tabLst>
            </a:pPr>
            <a:r>
              <a:rPr lang="en-US" sz="1050" spc="-15" dirty="0">
                <a:solidFill>
                  <a:srgbClr val="131313"/>
                </a:solidFill>
              </a:rPr>
              <a:t>Two </a:t>
            </a:r>
            <a:r>
              <a:rPr lang="en-US" sz="1050" spc="-5" dirty="0">
                <a:solidFill>
                  <a:srgbClr val="131313"/>
                </a:solidFill>
              </a:rPr>
              <a:t>parts of compiler: </a:t>
            </a:r>
            <a:r>
              <a:rPr lang="en-US" b="1" kern="1200" spc="-5" dirty="0">
                <a:solidFill>
                  <a:srgbClr val="006600"/>
                </a:solidFill>
              </a:rPr>
              <a:t>Analysis &amp; Synthesis</a:t>
            </a:r>
          </a:p>
          <a:p>
            <a:pPr marL="12700" marR="5715" algn="just">
              <a:lnSpc>
                <a:spcPct val="100000"/>
              </a:lnSpc>
              <a:spcBef>
                <a:spcPts val="5"/>
              </a:spcBef>
              <a:buSzPct val="80555"/>
              <a:tabLst>
                <a:tab pos="354965" algn="l"/>
                <a:tab pos="355600" algn="l"/>
              </a:tabLst>
            </a:pPr>
            <a:r>
              <a:rPr lang="en-US" b="1" kern="1200" spc="-5" dirty="0">
                <a:solidFill>
                  <a:srgbClr val="006600"/>
                </a:solidFill>
              </a:rPr>
              <a:t>	</a:t>
            </a:r>
            <a:r>
              <a:rPr lang="en-US" b="1" u="sng" kern="1200" spc="-5" dirty="0">
                <a:solidFill>
                  <a:srgbClr val="006600"/>
                </a:solidFill>
              </a:rPr>
              <a:t>Analysis (Front end): </a:t>
            </a:r>
            <a:r>
              <a:rPr lang="en-US" sz="1050" spc="-5" dirty="0">
                <a:solidFill>
                  <a:srgbClr val="131313"/>
                </a:solidFill>
              </a:rPr>
              <a:t>checks </a:t>
            </a:r>
            <a:r>
              <a:rPr lang="en-US" sz="1050" dirty="0">
                <a:solidFill>
                  <a:srgbClr val="131313"/>
                </a:solidFill>
              </a:rPr>
              <a:t>for </a:t>
            </a:r>
            <a:r>
              <a:rPr lang="en-US" sz="1050" spc="-5" dirty="0">
                <a:solidFill>
                  <a:srgbClr val="131313"/>
                </a:solidFill>
              </a:rPr>
              <a:t>syntactic or semantic error; provide  error message; stores information of source code in </a:t>
            </a:r>
            <a:r>
              <a:rPr lang="en-US" sz="1050" spc="-10" dirty="0">
                <a:solidFill>
                  <a:srgbClr val="FF0000"/>
                </a:solidFill>
              </a:rPr>
              <a:t>symbol</a:t>
            </a:r>
            <a:r>
              <a:rPr lang="en-US" sz="1050" spc="130" dirty="0">
                <a:solidFill>
                  <a:srgbClr val="FF0000"/>
                </a:solidFill>
              </a:rPr>
              <a:t> </a:t>
            </a:r>
            <a:r>
              <a:rPr lang="en-US" sz="1050" spc="-5" dirty="0">
                <a:solidFill>
                  <a:srgbClr val="FF0000"/>
                </a:solidFill>
              </a:rPr>
              <a:t>table</a:t>
            </a:r>
            <a:r>
              <a:rPr lang="en-US" sz="1050" spc="-5" dirty="0">
                <a:solidFill>
                  <a:srgbClr val="715116"/>
                </a:solidFill>
              </a:rPr>
              <a:t>.</a:t>
            </a:r>
            <a:endParaRPr lang="en-US" sz="1050" dirty="0"/>
          </a:p>
          <a:p>
            <a:pPr marL="12700" algn="just">
              <a:lnSpc>
                <a:spcPct val="100000"/>
              </a:lnSpc>
              <a:buSzPct val="80555"/>
              <a:tabLst>
                <a:tab pos="354965" algn="l"/>
                <a:tab pos="355600" algn="l"/>
                <a:tab pos="1583690" algn="l"/>
                <a:tab pos="2356485" algn="l"/>
                <a:tab pos="3067050" algn="l"/>
                <a:tab pos="4258945" algn="l"/>
                <a:tab pos="4993640" algn="l"/>
                <a:tab pos="5993130" algn="l"/>
                <a:tab pos="6601459" algn="l"/>
              </a:tabLst>
            </a:pPr>
            <a:r>
              <a:rPr lang="en-US" b="1" kern="1200" spc="-5" dirty="0">
                <a:solidFill>
                  <a:srgbClr val="006600"/>
                </a:solidFill>
              </a:rPr>
              <a:t>	</a:t>
            </a:r>
            <a:r>
              <a:rPr lang="en-US" b="1" u="sng" kern="1200" spc="-5" dirty="0">
                <a:solidFill>
                  <a:srgbClr val="006600"/>
                </a:solidFill>
              </a:rPr>
              <a:t>Synthesis (Back end): </a:t>
            </a:r>
            <a:r>
              <a:rPr lang="en-US" sz="1050" spc="-5" dirty="0">
                <a:solidFill>
                  <a:srgbClr val="131313"/>
                </a:solidFill>
              </a:rPr>
              <a:t>Constructs target program from Intermediate code and symbol table.</a:t>
            </a:r>
          </a:p>
          <a:p>
            <a:pPr marL="12700" algn="just">
              <a:lnSpc>
                <a:spcPct val="100000"/>
              </a:lnSpc>
              <a:buSzPct val="80555"/>
              <a:tabLst>
                <a:tab pos="354965" algn="l"/>
                <a:tab pos="355600" algn="l"/>
                <a:tab pos="1583690" algn="l"/>
                <a:tab pos="2356485" algn="l"/>
                <a:tab pos="3067050" algn="l"/>
                <a:tab pos="4258945" algn="l"/>
                <a:tab pos="4993640" algn="l"/>
                <a:tab pos="5993130" algn="l"/>
                <a:tab pos="6601459" algn="l"/>
              </a:tabLst>
            </a:pPr>
            <a:endParaRPr lang="en-US" sz="1050" spc="-5" dirty="0">
              <a:solidFill>
                <a:srgbClr val="131313"/>
              </a:solidFill>
            </a:endParaRPr>
          </a:p>
          <a:p>
            <a:pPr marL="12700" marR="6350" algn="just">
              <a:lnSpc>
                <a:spcPct val="100000"/>
              </a:lnSpc>
              <a:spcBef>
                <a:spcPts val="5"/>
              </a:spcBef>
              <a:buSzPct val="80555"/>
              <a:tabLst>
                <a:tab pos="355600" algn="l"/>
              </a:tabLst>
            </a:pPr>
            <a:r>
              <a:rPr lang="en-US" sz="1050" spc="-5" dirty="0"/>
              <a:t>Connecting </a:t>
            </a:r>
            <a:r>
              <a:rPr lang="en-US" sz="1050" dirty="0"/>
              <a:t>the </a:t>
            </a:r>
            <a:r>
              <a:rPr lang="en-US" sz="1050" spc="-5" dirty="0"/>
              <a:t>front end and </a:t>
            </a:r>
            <a:r>
              <a:rPr lang="en-US" sz="1050" dirty="0"/>
              <a:t>the </a:t>
            </a:r>
            <a:r>
              <a:rPr lang="en-US" sz="1050" spc="-5" dirty="0"/>
              <a:t>back end, it has a formal </a:t>
            </a:r>
            <a:r>
              <a:rPr lang="en-US" sz="1050" dirty="0"/>
              <a:t>structure for  </a:t>
            </a:r>
            <a:r>
              <a:rPr lang="en-US" sz="1050" spc="-5" dirty="0"/>
              <a:t>representing </a:t>
            </a:r>
            <a:r>
              <a:rPr lang="en-US" sz="1050" dirty="0"/>
              <a:t>the </a:t>
            </a:r>
            <a:r>
              <a:rPr lang="en-US" sz="1050" spc="-5" dirty="0"/>
              <a:t>program in an intermediate </a:t>
            </a:r>
            <a:r>
              <a:rPr lang="en-US" sz="1050" dirty="0"/>
              <a:t>form </a:t>
            </a:r>
            <a:r>
              <a:rPr lang="en-US" sz="1050" spc="-10" dirty="0"/>
              <a:t>whose </a:t>
            </a:r>
            <a:r>
              <a:rPr lang="en-US" sz="1050" spc="-5" dirty="0"/>
              <a:t>meaning </a:t>
            </a:r>
            <a:r>
              <a:rPr lang="en-US" sz="1050" spc="-10" dirty="0"/>
              <a:t>is  </a:t>
            </a:r>
            <a:r>
              <a:rPr lang="en-US" sz="1050" spc="-5" dirty="0"/>
              <a:t>largely </a:t>
            </a:r>
            <a:r>
              <a:rPr lang="en-US" sz="1050" spc="-10" dirty="0"/>
              <a:t>independent </a:t>
            </a:r>
            <a:r>
              <a:rPr lang="en-US" sz="1050" spc="-5" dirty="0"/>
              <a:t>of either</a:t>
            </a:r>
            <a:r>
              <a:rPr lang="en-US" sz="1050" spc="70" dirty="0"/>
              <a:t> </a:t>
            </a:r>
            <a:r>
              <a:rPr lang="en-US" sz="1050" spc="-10" dirty="0"/>
              <a:t>language.</a:t>
            </a:r>
            <a:endParaRPr lang="en-US" sz="1050" dirty="0"/>
          </a:p>
        </p:txBody>
      </p:sp>
      <p:sp>
        <p:nvSpPr>
          <p:cNvPr id="34" name="object 34"/>
          <p:cNvSpPr/>
          <p:nvPr/>
        </p:nvSpPr>
        <p:spPr>
          <a:xfrm>
            <a:off x="76196" y="55086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5249" y="119229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7"/>
          <p:cNvSpPr/>
          <p:nvPr/>
        </p:nvSpPr>
        <p:spPr>
          <a:xfrm>
            <a:off x="61906" y="233997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46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5300" y="45565"/>
            <a:ext cx="22663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The Structure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Compiler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6394" y="1236539"/>
            <a:ext cx="3715203" cy="87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32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01218" y="2997787"/>
            <a:ext cx="275850" cy="26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14692" y="3025775"/>
            <a:ext cx="238760" cy="57150"/>
            <a:chOff x="4326582" y="3214455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977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5363" y="95650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body" idx="4294967295"/>
          </p:nvPr>
        </p:nvSpPr>
        <p:spPr>
          <a:xfrm>
            <a:off x="349059" y="724089"/>
            <a:ext cx="4064583" cy="2272302"/>
          </a:xfrm>
          <a:prstGeom prst="rect">
            <a:avLst/>
          </a:prstGeom>
        </p:spPr>
        <p:txBody>
          <a:bodyPr vert="horz" wrap="square" lIns="0" tIns="160604" rIns="0" bIns="0" rtlCol="0">
            <a:spAutoFit/>
          </a:bodyPr>
          <a:lstStyle/>
          <a:p>
            <a:pPr marL="287655" marR="401955" algn="just">
              <a:lnSpc>
                <a:spcPct val="102600"/>
              </a:lnSpc>
              <a:spcBef>
                <a:spcPts val="55"/>
              </a:spcBef>
            </a:pPr>
            <a:r>
              <a:rPr spc="-10" dirty="0"/>
              <a:t>Programming </a:t>
            </a:r>
            <a:r>
              <a:rPr spc="-5" dirty="0"/>
              <a:t>languages are notations </a:t>
            </a:r>
            <a:r>
              <a:rPr spc="-20" dirty="0"/>
              <a:t>for </a:t>
            </a:r>
            <a:r>
              <a:rPr spc="-5" dirty="0"/>
              <a:t>describing  computations to people </a:t>
            </a:r>
            <a:r>
              <a:rPr spc="-10" dirty="0"/>
              <a:t>and </a:t>
            </a:r>
            <a:r>
              <a:rPr spc="-5" dirty="0"/>
              <a:t>to</a:t>
            </a:r>
            <a:r>
              <a:rPr spc="-10" dirty="0"/>
              <a:t> machines.</a:t>
            </a:r>
          </a:p>
          <a:p>
            <a:pPr marL="287655" marR="217170" algn="just">
              <a:lnSpc>
                <a:spcPct val="102600"/>
              </a:lnSpc>
              <a:spcBef>
                <a:spcPts val="300"/>
              </a:spcBef>
            </a:pPr>
            <a:r>
              <a:rPr spc="-10" dirty="0"/>
              <a:t>The </a:t>
            </a:r>
            <a:r>
              <a:rPr spc="-5" dirty="0"/>
              <a:t>world as </a:t>
            </a:r>
            <a:r>
              <a:rPr spc="-15" dirty="0"/>
              <a:t>we know </a:t>
            </a:r>
            <a:r>
              <a:rPr spc="-5" dirty="0"/>
              <a:t>it </a:t>
            </a:r>
            <a:r>
              <a:rPr spc="-10" dirty="0"/>
              <a:t>depends on programming  languages, </a:t>
            </a:r>
            <a:r>
              <a:rPr spc="-5" dirty="0"/>
              <a:t>because all the </a:t>
            </a:r>
            <a:r>
              <a:rPr spc="-10" dirty="0"/>
              <a:t>software </a:t>
            </a:r>
            <a:r>
              <a:rPr spc="-5" dirty="0"/>
              <a:t>running </a:t>
            </a:r>
            <a:r>
              <a:rPr spc="-10" dirty="0"/>
              <a:t>on </a:t>
            </a:r>
            <a:r>
              <a:rPr spc="-5" dirty="0"/>
              <a:t>all the  computers </a:t>
            </a:r>
            <a:r>
              <a:rPr spc="-15" dirty="0"/>
              <a:t>was </a:t>
            </a:r>
            <a:r>
              <a:rPr spc="-5" dirty="0"/>
              <a:t>written in </a:t>
            </a:r>
            <a:r>
              <a:rPr spc="-10" dirty="0"/>
              <a:t>some programming</a:t>
            </a:r>
            <a:r>
              <a:rPr spc="15" dirty="0"/>
              <a:t> </a:t>
            </a:r>
            <a:r>
              <a:rPr spc="-10" dirty="0"/>
              <a:t>language.</a:t>
            </a:r>
          </a:p>
          <a:p>
            <a:pPr marL="287655" marR="5080" algn="just">
              <a:lnSpc>
                <a:spcPct val="102600"/>
              </a:lnSpc>
              <a:spcBef>
                <a:spcPts val="300"/>
              </a:spcBef>
            </a:pPr>
            <a:r>
              <a:rPr spc="-5" dirty="0"/>
              <a:t>But, </a:t>
            </a:r>
            <a:r>
              <a:rPr spc="-15" dirty="0"/>
              <a:t>before </a:t>
            </a:r>
            <a:r>
              <a:rPr spc="-10" dirty="0"/>
              <a:t>a program </a:t>
            </a:r>
            <a:r>
              <a:rPr spc="-5" dirty="0"/>
              <a:t>can </a:t>
            </a:r>
            <a:r>
              <a:rPr spc="-10" dirty="0"/>
              <a:t>be </a:t>
            </a:r>
            <a:r>
              <a:rPr spc="-5" dirty="0"/>
              <a:t>run, it first </a:t>
            </a:r>
            <a:r>
              <a:rPr spc="-10" dirty="0"/>
              <a:t>must be translated  </a:t>
            </a:r>
            <a:r>
              <a:rPr spc="-5" dirty="0"/>
              <a:t>into </a:t>
            </a:r>
            <a:r>
              <a:rPr spc="-10" dirty="0"/>
              <a:t>a form </a:t>
            </a:r>
            <a:r>
              <a:rPr spc="-5" dirty="0"/>
              <a:t>in which it can </a:t>
            </a:r>
            <a:r>
              <a:rPr spc="-10" dirty="0"/>
              <a:t>be </a:t>
            </a:r>
            <a:r>
              <a:rPr spc="-15" dirty="0"/>
              <a:t>executed </a:t>
            </a:r>
            <a:r>
              <a:rPr spc="-20" dirty="0"/>
              <a:t>by </a:t>
            </a:r>
            <a:r>
              <a:rPr spc="-10" dirty="0"/>
              <a:t>a</a:t>
            </a:r>
            <a:r>
              <a:rPr spc="35" dirty="0"/>
              <a:t> </a:t>
            </a:r>
            <a:r>
              <a:rPr spc="-15" dirty="0"/>
              <a:t>computer.</a:t>
            </a:r>
          </a:p>
          <a:p>
            <a:pPr marL="287655" marR="238760" algn="just">
              <a:lnSpc>
                <a:spcPct val="102699"/>
              </a:lnSpc>
              <a:spcBef>
                <a:spcPts val="295"/>
              </a:spcBef>
            </a:pPr>
            <a:r>
              <a:rPr spc="-10" dirty="0">
                <a:solidFill>
                  <a:srgbClr val="D8D8D8"/>
                </a:solidFill>
              </a:rPr>
              <a:t>The software </a:t>
            </a:r>
            <a:r>
              <a:rPr spc="-5" dirty="0">
                <a:solidFill>
                  <a:srgbClr val="D8D8D8"/>
                </a:solidFill>
              </a:rPr>
              <a:t>systems that </a:t>
            </a:r>
            <a:r>
              <a:rPr spc="-10" dirty="0">
                <a:solidFill>
                  <a:srgbClr val="D8D8D8"/>
                </a:solidFill>
              </a:rPr>
              <a:t>do </a:t>
            </a:r>
            <a:r>
              <a:rPr spc="-5" dirty="0">
                <a:solidFill>
                  <a:srgbClr val="D8D8D8"/>
                </a:solidFill>
              </a:rPr>
              <a:t>this </a:t>
            </a:r>
            <a:r>
              <a:rPr spc="-10" dirty="0">
                <a:solidFill>
                  <a:srgbClr val="D8D8D8"/>
                </a:solidFill>
              </a:rPr>
              <a:t>translation </a:t>
            </a:r>
            <a:r>
              <a:rPr spc="-5" dirty="0">
                <a:solidFill>
                  <a:srgbClr val="D8D8D8"/>
                </a:solidFill>
              </a:rPr>
              <a:t>are called  </a:t>
            </a:r>
            <a:r>
              <a:rPr spc="-10" dirty="0">
                <a:solidFill>
                  <a:srgbClr val="D8D8D8"/>
                </a:solidFill>
              </a:rPr>
              <a:t>compilers.</a:t>
            </a:r>
            <a:endParaRPr lang="en-US" spc="-10" dirty="0">
              <a:solidFill>
                <a:srgbClr val="D8D8D8"/>
              </a:solidFill>
            </a:endParaRPr>
          </a:p>
          <a:p>
            <a:pPr marL="287655" marR="238760" algn="just">
              <a:lnSpc>
                <a:spcPct val="102699"/>
              </a:lnSpc>
              <a:spcBef>
                <a:spcPts val="295"/>
              </a:spcBef>
            </a:pPr>
            <a:r>
              <a:rPr lang="en-US" spc="-10" dirty="0">
                <a:solidFill>
                  <a:srgbClr val="D8D8D8"/>
                </a:solidFill>
              </a:rPr>
              <a:t>Basically, compiler is a language processing system. </a:t>
            </a:r>
          </a:p>
          <a:p>
            <a:pPr marL="287655" marR="238760" algn="just">
              <a:lnSpc>
                <a:spcPct val="102699"/>
              </a:lnSpc>
              <a:spcBef>
                <a:spcPts val="295"/>
              </a:spcBef>
            </a:pPr>
            <a:endParaRPr spc="-10" dirty="0">
              <a:solidFill>
                <a:srgbClr val="D8D8D8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5363" y="133860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5363" y="189278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5363" y="227488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D7E4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36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28"/>
          <p:cNvSpPr/>
          <p:nvPr/>
        </p:nvSpPr>
        <p:spPr>
          <a:xfrm>
            <a:off x="495363" y="264477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D7E4D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5300" y="45565"/>
            <a:ext cx="22663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The Structure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Compiler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8711" y="1302168"/>
            <a:ext cx="3680247" cy="712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32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2663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The Structure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Compiler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8551" y="107816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77583" y="999374"/>
            <a:ext cx="2081530" cy="8673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Up </a:t>
            </a:r>
            <a:r>
              <a:rPr sz="1100" spc="-5" dirty="0">
                <a:latin typeface="Arial"/>
                <a:cs typeface="Arial"/>
              </a:rPr>
              <a:t>to this point </a:t>
            </a:r>
            <a:r>
              <a:rPr sz="1100" spc="-15" dirty="0">
                <a:latin typeface="Arial"/>
                <a:cs typeface="Arial"/>
              </a:rPr>
              <a:t>we </a:t>
            </a:r>
            <a:r>
              <a:rPr sz="1100" spc="-20" dirty="0">
                <a:latin typeface="Arial"/>
                <a:cs typeface="Arial"/>
              </a:rPr>
              <a:t>have </a:t>
            </a:r>
            <a:r>
              <a:rPr sz="1100" spc="-5" dirty="0">
                <a:latin typeface="Arial"/>
                <a:cs typeface="Arial"/>
              </a:rPr>
              <a:t>treated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  </a:t>
            </a:r>
            <a:r>
              <a:rPr sz="1100" spc="-5" dirty="0">
                <a:latin typeface="Arial"/>
                <a:cs typeface="Arial"/>
              </a:rPr>
              <a:t>compiler as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single </a:t>
            </a:r>
            <a:r>
              <a:rPr sz="1100" spc="-20" dirty="0">
                <a:latin typeface="Arial"/>
                <a:cs typeface="Arial"/>
              </a:rPr>
              <a:t>box </a:t>
            </a:r>
            <a:r>
              <a:rPr sz="1100" spc="-5" dirty="0">
                <a:latin typeface="Arial"/>
                <a:cs typeface="Arial"/>
              </a:rPr>
              <a:t>that  </a:t>
            </a:r>
            <a:r>
              <a:rPr sz="1100" spc="-10" dirty="0">
                <a:latin typeface="Arial"/>
                <a:cs typeface="Arial"/>
              </a:rPr>
              <a:t>maps a </a:t>
            </a:r>
            <a:r>
              <a:rPr sz="1100" spc="-5" dirty="0">
                <a:latin typeface="Arial"/>
                <a:cs typeface="Arial"/>
              </a:rPr>
              <a:t>source </a:t>
            </a:r>
            <a:r>
              <a:rPr sz="1100" spc="-10" dirty="0">
                <a:latin typeface="Arial"/>
                <a:cs typeface="Arial"/>
              </a:rPr>
              <a:t>program </a:t>
            </a:r>
            <a:r>
              <a:rPr sz="1100" spc="-5" dirty="0">
                <a:latin typeface="Arial"/>
                <a:cs typeface="Arial"/>
              </a:rPr>
              <a:t>into </a:t>
            </a:r>
            <a:r>
              <a:rPr sz="1100" spc="-10" dirty="0">
                <a:latin typeface="Arial"/>
                <a:cs typeface="Arial"/>
              </a:rPr>
              <a:t>a  </a:t>
            </a:r>
            <a:r>
              <a:rPr sz="1100" spc="-5" dirty="0">
                <a:latin typeface="Arial"/>
                <a:cs typeface="Arial"/>
              </a:rPr>
              <a:t>semantically </a:t>
            </a:r>
            <a:r>
              <a:rPr sz="1100" spc="-10" dirty="0">
                <a:latin typeface="Arial"/>
                <a:cs typeface="Arial"/>
              </a:rPr>
              <a:t>equivalent </a:t>
            </a:r>
            <a:r>
              <a:rPr sz="1100" spc="-5" dirty="0">
                <a:latin typeface="Arial"/>
                <a:cs typeface="Arial"/>
              </a:rPr>
              <a:t>target  </a:t>
            </a:r>
            <a:r>
              <a:rPr sz="1100" spc="-10" dirty="0">
                <a:latin typeface="Arial"/>
                <a:cs typeface="Arial"/>
              </a:rPr>
              <a:t>program.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38666" y="684946"/>
            <a:ext cx="1676733" cy="2292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35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949" y="35107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9981" y="272286"/>
            <a:ext cx="1976755" cy="26771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7780" algn="just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analysis </a:t>
            </a:r>
            <a:r>
              <a:rPr sz="1100" spc="5" dirty="0">
                <a:latin typeface="Arial"/>
                <a:cs typeface="Arial"/>
              </a:rPr>
              <a:t>part </a:t>
            </a:r>
            <a:r>
              <a:rPr sz="1100" spc="-5" dirty="0">
                <a:latin typeface="Arial"/>
                <a:cs typeface="Arial"/>
              </a:rPr>
              <a:t>breaks </a:t>
            </a:r>
            <a:r>
              <a:rPr sz="1100" spc="-10" dirty="0">
                <a:latin typeface="Arial"/>
                <a:cs typeface="Arial"/>
              </a:rPr>
              <a:t>up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  source </a:t>
            </a:r>
            <a:r>
              <a:rPr sz="1100" spc="-10" dirty="0">
                <a:latin typeface="Arial"/>
                <a:cs typeface="Arial"/>
              </a:rPr>
              <a:t>program </a:t>
            </a:r>
            <a:r>
              <a:rPr sz="1100" spc="-5" dirty="0">
                <a:latin typeface="Arial"/>
                <a:cs typeface="Arial"/>
              </a:rPr>
              <a:t>into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constituent  pieces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imposes </a:t>
            </a:r>
            <a:r>
              <a:rPr sz="1100" spc="-10" dirty="0">
                <a:latin typeface="Arial"/>
                <a:cs typeface="Arial"/>
              </a:rPr>
              <a:t>a  grammatical </a:t>
            </a:r>
            <a:r>
              <a:rPr sz="1100" spc="-5" dirty="0">
                <a:latin typeface="Arial"/>
                <a:cs typeface="Arial"/>
              </a:rPr>
              <a:t>structure </a:t>
            </a:r>
            <a:r>
              <a:rPr sz="1100" spc="-10" dirty="0">
                <a:latin typeface="Arial"/>
                <a:cs typeface="Arial"/>
              </a:rPr>
              <a:t>on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them.</a:t>
            </a:r>
            <a:endParaRPr sz="1100" dirty="0">
              <a:latin typeface="Arial"/>
              <a:cs typeface="Arial"/>
            </a:endParaRPr>
          </a:p>
          <a:p>
            <a:pPr marL="12700" marR="231140" algn="just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It then uses this structure to  create </a:t>
            </a:r>
            <a:r>
              <a:rPr sz="1100" spc="-10" dirty="0">
                <a:latin typeface="Arial"/>
                <a:cs typeface="Arial"/>
              </a:rPr>
              <a:t>an 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intermediate  representation </a:t>
            </a:r>
            <a:r>
              <a:rPr sz="1100" spc="-5" dirty="0">
                <a:latin typeface="Arial"/>
                <a:cs typeface="Arial"/>
              </a:rPr>
              <a:t>of the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source  </a:t>
            </a:r>
            <a:r>
              <a:rPr sz="1100" spc="-10" dirty="0">
                <a:latin typeface="Arial"/>
                <a:cs typeface="Arial"/>
              </a:rPr>
              <a:t>program.</a:t>
            </a:r>
            <a:endParaRPr sz="1100" dirty="0">
              <a:latin typeface="Arial"/>
              <a:cs typeface="Arial"/>
            </a:endParaRPr>
          </a:p>
          <a:p>
            <a:pPr marL="12700" marR="5080" algn="just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If the analysis </a:t>
            </a:r>
            <a:r>
              <a:rPr sz="1100" spc="5" dirty="0">
                <a:latin typeface="Arial"/>
                <a:cs typeface="Arial"/>
              </a:rPr>
              <a:t>part </a:t>
            </a:r>
            <a:r>
              <a:rPr sz="1100" spc="-5" dirty="0">
                <a:latin typeface="Arial"/>
                <a:cs typeface="Arial"/>
              </a:rPr>
              <a:t>detects that  the source </a:t>
            </a:r>
            <a:r>
              <a:rPr sz="1100" spc="-10" dirty="0">
                <a:latin typeface="Arial"/>
                <a:cs typeface="Arial"/>
              </a:rPr>
              <a:t>program </a:t>
            </a:r>
            <a:r>
              <a:rPr sz="1100" spc="-5" dirty="0">
                <a:latin typeface="Arial"/>
                <a:cs typeface="Arial"/>
              </a:rPr>
              <a:t>is either  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syntactically ill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formed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or  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semantically unsound</a:t>
            </a:r>
            <a:r>
              <a:rPr sz="1100" spc="-5" dirty="0">
                <a:latin typeface="Arial"/>
                <a:cs typeface="Arial"/>
              </a:rPr>
              <a:t>, then it  </a:t>
            </a:r>
            <a:r>
              <a:rPr sz="1100" spc="-10" dirty="0">
                <a:latin typeface="Arial"/>
                <a:cs typeface="Arial"/>
              </a:rPr>
              <a:t>must provide informative  messages, </a:t>
            </a:r>
            <a:r>
              <a:rPr sz="1100" spc="-5" dirty="0">
                <a:latin typeface="Arial"/>
                <a:cs typeface="Arial"/>
              </a:rPr>
              <a:t>so the user can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take  </a:t>
            </a:r>
            <a:r>
              <a:rPr sz="1100" spc="-10" dirty="0">
                <a:latin typeface="Arial"/>
                <a:cs typeface="Arial"/>
              </a:rPr>
              <a:t>corrective </a:t>
            </a:r>
            <a:r>
              <a:rPr sz="1100" spc="-5" dirty="0">
                <a:latin typeface="Arial"/>
                <a:cs typeface="Arial"/>
              </a:rPr>
              <a:t>action.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949" y="107734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0949" y="180359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423998" y="164846"/>
            <a:ext cx="2152015" cy="3089529"/>
            <a:chOff x="2423998" y="164846"/>
            <a:chExt cx="2152015" cy="3276600"/>
          </a:xfrm>
        </p:grpSpPr>
        <p:sp>
          <p:nvSpPr>
            <p:cNvPr id="7" name="object 7"/>
            <p:cNvSpPr/>
            <p:nvPr/>
          </p:nvSpPr>
          <p:spPr>
            <a:xfrm>
              <a:off x="2423998" y="164846"/>
              <a:ext cx="2138405" cy="32278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76830" y="3396538"/>
              <a:ext cx="43180" cy="30480"/>
            </a:xfrm>
            <a:custGeom>
              <a:avLst/>
              <a:gdLst/>
              <a:ahLst/>
              <a:cxnLst/>
              <a:rect l="l" t="t" r="r" b="b"/>
              <a:pathLst>
                <a:path w="43180" h="30479">
                  <a:moveTo>
                    <a:pt x="0" y="30366"/>
                  </a:moveTo>
                  <a:lnTo>
                    <a:pt x="43019" y="30366"/>
                  </a:lnTo>
                  <a:lnTo>
                    <a:pt x="43019" y="0"/>
                  </a:lnTo>
                  <a:lnTo>
                    <a:pt x="0" y="0"/>
                  </a:lnTo>
                  <a:lnTo>
                    <a:pt x="0" y="30366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97212" y="3392576"/>
              <a:ext cx="203200" cy="38735"/>
            </a:xfrm>
            <a:custGeom>
              <a:avLst/>
              <a:gdLst/>
              <a:ahLst/>
              <a:cxnLst/>
              <a:rect l="l" t="t" r="r" b="b"/>
              <a:pathLst>
                <a:path w="203200" h="38735">
                  <a:moveTo>
                    <a:pt x="25400" y="0"/>
                  </a:moveTo>
                  <a:lnTo>
                    <a:pt x="0" y="19050"/>
                  </a:lnTo>
                  <a:lnTo>
                    <a:pt x="25400" y="38112"/>
                  </a:lnTo>
                  <a:lnTo>
                    <a:pt x="25400" y="0"/>
                  </a:lnTo>
                  <a:close/>
                </a:path>
                <a:path w="203200" h="38735">
                  <a:moveTo>
                    <a:pt x="203200" y="19050"/>
                  </a:moveTo>
                  <a:lnTo>
                    <a:pt x="177800" y="0"/>
                  </a:lnTo>
                  <a:lnTo>
                    <a:pt x="177800" y="38112"/>
                  </a:lnTo>
                  <a:lnTo>
                    <a:pt x="203200" y="1905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51948" y="338622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88779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69247" y="33989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80346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56547" y="33862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48113" y="338622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71912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48113" y="342432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39680" y="33862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61727" y="341670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34663" y="339021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39805" y="338622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24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80949" y="35107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0949" y="159355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2423998" y="164846"/>
            <a:ext cx="2152015" cy="3089529"/>
            <a:chOff x="2423998" y="164846"/>
            <a:chExt cx="2152015" cy="3276600"/>
          </a:xfrm>
        </p:grpSpPr>
        <p:sp>
          <p:nvSpPr>
            <p:cNvPr id="11" name="object 11"/>
            <p:cNvSpPr/>
            <p:nvPr/>
          </p:nvSpPr>
          <p:spPr>
            <a:xfrm>
              <a:off x="2423998" y="164846"/>
              <a:ext cx="2138405" cy="32278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76830" y="3396538"/>
              <a:ext cx="43180" cy="30480"/>
            </a:xfrm>
            <a:custGeom>
              <a:avLst/>
              <a:gdLst/>
              <a:ahLst/>
              <a:cxnLst/>
              <a:rect l="l" t="t" r="r" b="b"/>
              <a:pathLst>
                <a:path w="43180" h="30479">
                  <a:moveTo>
                    <a:pt x="0" y="30366"/>
                  </a:moveTo>
                  <a:lnTo>
                    <a:pt x="43019" y="30366"/>
                  </a:lnTo>
                  <a:lnTo>
                    <a:pt x="43019" y="0"/>
                  </a:lnTo>
                  <a:lnTo>
                    <a:pt x="0" y="0"/>
                  </a:lnTo>
                  <a:lnTo>
                    <a:pt x="0" y="30366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97212" y="3392576"/>
              <a:ext cx="203200" cy="38735"/>
            </a:xfrm>
            <a:custGeom>
              <a:avLst/>
              <a:gdLst/>
              <a:ahLst/>
              <a:cxnLst/>
              <a:rect l="l" t="t" r="r" b="b"/>
              <a:pathLst>
                <a:path w="203200" h="38735">
                  <a:moveTo>
                    <a:pt x="25400" y="0"/>
                  </a:moveTo>
                  <a:lnTo>
                    <a:pt x="0" y="19050"/>
                  </a:lnTo>
                  <a:lnTo>
                    <a:pt x="25400" y="38112"/>
                  </a:lnTo>
                  <a:lnTo>
                    <a:pt x="25400" y="0"/>
                  </a:lnTo>
                  <a:close/>
                </a:path>
                <a:path w="203200" h="38735">
                  <a:moveTo>
                    <a:pt x="203200" y="19050"/>
                  </a:moveTo>
                  <a:lnTo>
                    <a:pt x="177800" y="0"/>
                  </a:lnTo>
                  <a:lnTo>
                    <a:pt x="177800" y="38112"/>
                  </a:lnTo>
                  <a:lnTo>
                    <a:pt x="203200" y="1905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51948" y="338622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88779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69247" y="33989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80346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56547" y="33862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48113" y="338622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71912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48113" y="342432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39680" y="33862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61727" y="341670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34663" y="339021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39805" y="338622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28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7"/>
          <p:cNvSpPr txBox="1"/>
          <p:nvPr/>
        </p:nvSpPr>
        <p:spPr>
          <a:xfrm>
            <a:off x="309981" y="272286"/>
            <a:ext cx="2066289" cy="232480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6985" rIns="0" bIns="0" rtlCol="0">
            <a:spAutoFit/>
          </a:bodyPr>
          <a:lstStyle/>
          <a:p>
            <a:pPr marL="12700" marR="138430" algn="just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analysis </a:t>
            </a:r>
            <a:r>
              <a:rPr sz="1100" spc="5" dirty="0">
                <a:latin typeface="Arial"/>
                <a:cs typeface="Arial"/>
              </a:rPr>
              <a:t>part </a:t>
            </a:r>
            <a:r>
              <a:rPr sz="1100" spc="-5" dirty="0">
                <a:latin typeface="Arial"/>
                <a:cs typeface="Arial"/>
              </a:rPr>
              <a:t>also 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collects</a:t>
            </a:r>
            <a:r>
              <a:rPr sz="1100" spc="-5" dirty="0">
                <a:latin typeface="Arial"/>
                <a:cs typeface="Arial"/>
              </a:rPr>
              <a:t>  </a:t>
            </a:r>
            <a:r>
              <a:rPr sz="1100" spc="-10" dirty="0">
                <a:latin typeface="Arial"/>
                <a:cs typeface="Arial"/>
              </a:rPr>
              <a:t>information </a:t>
            </a:r>
            <a:r>
              <a:rPr sz="1100" spc="-5" dirty="0">
                <a:latin typeface="Arial"/>
                <a:cs typeface="Arial"/>
              </a:rPr>
              <a:t>about the source  </a:t>
            </a:r>
            <a:r>
              <a:rPr sz="1100" spc="-10" dirty="0">
                <a:latin typeface="Arial"/>
                <a:cs typeface="Arial"/>
              </a:rPr>
              <a:t>program </a:t>
            </a:r>
            <a:r>
              <a:rPr lang="en-US" sz="1100" spc="-10" dirty="0">
                <a:latin typeface="Arial"/>
                <a:cs typeface="Arial"/>
              </a:rPr>
              <a:t>and 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stores</a:t>
            </a:r>
            <a:r>
              <a:rPr sz="1100" spc="-5" dirty="0">
                <a:latin typeface="Arial"/>
                <a:cs typeface="Arial"/>
              </a:rPr>
              <a:t> it in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data  structure called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symbol</a:t>
            </a:r>
            <a:r>
              <a:rPr sz="11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FF0000"/>
                </a:solidFill>
                <a:latin typeface="Arial"/>
                <a:cs typeface="Arial"/>
              </a:rPr>
              <a:t>table</a:t>
            </a:r>
            <a:r>
              <a:rPr sz="1100" spc="-15" dirty="0">
                <a:latin typeface="Arial"/>
                <a:cs typeface="Arial"/>
              </a:rPr>
              <a:t>, </a:t>
            </a:r>
            <a:endParaRPr lang="en-US" sz="1100" spc="-15" dirty="0">
              <a:latin typeface="Arial"/>
              <a:cs typeface="Arial"/>
            </a:endParaRPr>
          </a:p>
          <a:p>
            <a:pPr marL="12700" marR="138430" algn="just">
              <a:lnSpc>
                <a:spcPct val="102600"/>
              </a:lnSpc>
              <a:spcBef>
                <a:spcPts val="55"/>
              </a:spcBef>
            </a:pPr>
            <a:endParaRPr lang="en-US" sz="1100" spc="-15" dirty="0">
              <a:latin typeface="Arial"/>
              <a:cs typeface="Arial"/>
            </a:endParaRPr>
          </a:p>
          <a:p>
            <a:pPr marL="12700" marR="138430" algn="just">
              <a:lnSpc>
                <a:spcPct val="102600"/>
              </a:lnSpc>
              <a:spcBef>
                <a:spcPts val="55"/>
              </a:spcBef>
            </a:pPr>
            <a:endParaRPr lang="en-US" sz="1100" spc="-15" dirty="0">
              <a:latin typeface="Arial"/>
              <a:cs typeface="Arial"/>
            </a:endParaRPr>
          </a:p>
          <a:p>
            <a:pPr marL="12700" marR="138430" algn="just">
              <a:lnSpc>
                <a:spcPct val="102600"/>
              </a:lnSpc>
              <a:spcBef>
                <a:spcPts val="55"/>
              </a:spcBef>
            </a:pPr>
            <a:endParaRPr lang="en-US" sz="1100" spc="-15" dirty="0">
              <a:latin typeface="Arial"/>
              <a:cs typeface="Arial"/>
            </a:endParaRPr>
          </a:p>
          <a:p>
            <a:pPr marL="12700" marR="138430" algn="just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synthesis </a:t>
            </a:r>
            <a:r>
              <a:rPr sz="1100" spc="5" dirty="0">
                <a:latin typeface="Arial"/>
                <a:cs typeface="Arial"/>
              </a:rPr>
              <a:t>part </a:t>
            </a:r>
            <a:r>
              <a:rPr sz="1100" spc="-5" dirty="0">
                <a:latin typeface="Arial"/>
                <a:cs typeface="Arial"/>
              </a:rPr>
              <a:t>constructs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  desired target </a:t>
            </a:r>
            <a:r>
              <a:rPr sz="1100" spc="-10" dirty="0">
                <a:latin typeface="Arial"/>
                <a:cs typeface="Arial"/>
              </a:rPr>
              <a:t>program </a:t>
            </a:r>
            <a:r>
              <a:rPr sz="1100" spc="-5" dirty="0">
                <a:latin typeface="Arial"/>
                <a:cs typeface="Arial"/>
              </a:rPr>
              <a:t>from the  intermediate representation </a:t>
            </a:r>
            <a:r>
              <a:rPr sz="1100" spc="-10" dirty="0">
                <a:latin typeface="Arial"/>
                <a:cs typeface="Arial"/>
              </a:rPr>
              <a:t>and 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information </a:t>
            </a:r>
            <a:r>
              <a:rPr sz="1100" spc="-5" dirty="0">
                <a:latin typeface="Arial"/>
                <a:cs typeface="Arial"/>
              </a:rPr>
              <a:t>in the symbol  </a:t>
            </a:r>
            <a:r>
              <a:rPr sz="1100" spc="-15" dirty="0">
                <a:latin typeface="Arial"/>
                <a:cs typeface="Arial"/>
              </a:rPr>
              <a:t>table.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310" y="142557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3850" y="1346200"/>
            <a:ext cx="192278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symbol </a:t>
            </a:r>
            <a:r>
              <a:rPr sz="1100" spc="-15" dirty="0">
                <a:latin typeface="Arial"/>
                <a:cs typeface="Arial"/>
              </a:rPr>
              <a:t>table, </a:t>
            </a:r>
            <a:r>
              <a:rPr sz="1100" spc="-5" dirty="0">
                <a:latin typeface="Arial"/>
                <a:cs typeface="Arial"/>
              </a:rPr>
              <a:t>which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stores  </a:t>
            </a:r>
            <a:r>
              <a:rPr sz="1100" spc="-10" dirty="0">
                <a:latin typeface="Arial"/>
                <a:cs typeface="Arial"/>
              </a:rPr>
              <a:t>information </a:t>
            </a:r>
            <a:r>
              <a:rPr sz="1100" spc="-5" dirty="0">
                <a:latin typeface="Arial"/>
                <a:cs typeface="Arial"/>
              </a:rPr>
              <a:t>about the entire  source </a:t>
            </a:r>
            <a:r>
              <a:rPr sz="1100" spc="-10" dirty="0">
                <a:latin typeface="Arial"/>
                <a:cs typeface="Arial"/>
              </a:rPr>
              <a:t>program,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used </a:t>
            </a:r>
            <a:r>
              <a:rPr sz="1100" spc="-2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all  phases of 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compiler.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23998" y="164846"/>
            <a:ext cx="2152015" cy="3089529"/>
            <a:chOff x="2423998" y="164846"/>
            <a:chExt cx="2152015" cy="3276600"/>
          </a:xfrm>
        </p:grpSpPr>
        <p:sp>
          <p:nvSpPr>
            <p:cNvPr id="5" name="object 5"/>
            <p:cNvSpPr/>
            <p:nvPr/>
          </p:nvSpPr>
          <p:spPr>
            <a:xfrm>
              <a:off x="2423998" y="164846"/>
              <a:ext cx="2138405" cy="32278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6830" y="3396538"/>
              <a:ext cx="43180" cy="30480"/>
            </a:xfrm>
            <a:custGeom>
              <a:avLst/>
              <a:gdLst/>
              <a:ahLst/>
              <a:cxnLst/>
              <a:rect l="l" t="t" r="r" b="b"/>
              <a:pathLst>
                <a:path w="43180" h="30479">
                  <a:moveTo>
                    <a:pt x="0" y="30366"/>
                  </a:moveTo>
                  <a:lnTo>
                    <a:pt x="43019" y="30366"/>
                  </a:lnTo>
                  <a:lnTo>
                    <a:pt x="43019" y="0"/>
                  </a:lnTo>
                  <a:lnTo>
                    <a:pt x="0" y="0"/>
                  </a:lnTo>
                  <a:lnTo>
                    <a:pt x="0" y="30366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97212" y="3392576"/>
              <a:ext cx="203200" cy="38735"/>
            </a:xfrm>
            <a:custGeom>
              <a:avLst/>
              <a:gdLst/>
              <a:ahLst/>
              <a:cxnLst/>
              <a:rect l="l" t="t" r="r" b="b"/>
              <a:pathLst>
                <a:path w="203200" h="38735">
                  <a:moveTo>
                    <a:pt x="25400" y="0"/>
                  </a:moveTo>
                  <a:lnTo>
                    <a:pt x="0" y="19050"/>
                  </a:lnTo>
                  <a:lnTo>
                    <a:pt x="25400" y="38112"/>
                  </a:lnTo>
                  <a:lnTo>
                    <a:pt x="25400" y="0"/>
                  </a:lnTo>
                  <a:close/>
                </a:path>
                <a:path w="203200" h="38735">
                  <a:moveTo>
                    <a:pt x="203200" y="19050"/>
                  </a:moveTo>
                  <a:lnTo>
                    <a:pt x="177800" y="0"/>
                  </a:lnTo>
                  <a:lnTo>
                    <a:pt x="177800" y="38112"/>
                  </a:lnTo>
                  <a:lnTo>
                    <a:pt x="203200" y="1905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51948" y="338622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88779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69247" y="33989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80346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56547" y="33862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48113" y="338622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71912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48113" y="342432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39680" y="33862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61727" y="341670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34663" y="339021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39805" y="338622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22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2470" y="96837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7461" y="908050"/>
            <a:ext cx="2081530" cy="16160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6985" rIns="0" bIns="0" rtlCol="0">
            <a:spAutoFit/>
          </a:bodyPr>
          <a:lstStyle/>
          <a:p>
            <a:pPr marL="12700" marR="113664" algn="just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Some </a:t>
            </a:r>
            <a:r>
              <a:rPr sz="1100" spc="-5" dirty="0">
                <a:latin typeface="Arial"/>
                <a:cs typeface="Arial"/>
              </a:rPr>
              <a:t>compilers </a:t>
            </a:r>
            <a:r>
              <a:rPr sz="1100" spc="-20" dirty="0">
                <a:latin typeface="Arial"/>
                <a:cs typeface="Arial"/>
              </a:rPr>
              <a:t>have </a:t>
            </a:r>
            <a:r>
              <a:rPr sz="1100" spc="-10" dirty="0">
                <a:latin typeface="Arial"/>
                <a:cs typeface="Arial"/>
              </a:rPr>
              <a:t>a  </a:t>
            </a:r>
            <a:r>
              <a:rPr sz="1100" spc="-5" dirty="0">
                <a:latin typeface="Arial"/>
                <a:cs typeface="Arial"/>
              </a:rPr>
              <a:t>machine-independent  optimization </a:t>
            </a:r>
            <a:r>
              <a:rPr sz="1100" spc="-10" dirty="0">
                <a:latin typeface="Arial"/>
                <a:cs typeface="Arial"/>
              </a:rPr>
              <a:t>phase between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  front </a:t>
            </a:r>
            <a:r>
              <a:rPr sz="1100" spc="-10" dirty="0">
                <a:latin typeface="Arial"/>
                <a:cs typeface="Arial"/>
              </a:rPr>
              <a:t>end and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back </a:t>
            </a:r>
            <a:r>
              <a:rPr sz="1100" spc="-5" dirty="0">
                <a:latin typeface="Arial"/>
                <a:cs typeface="Arial"/>
              </a:rPr>
              <a:t>end.</a:t>
            </a:r>
            <a:endParaRPr lang="en-US" sz="1100" spc="-5" dirty="0">
              <a:latin typeface="Arial"/>
              <a:cs typeface="Arial"/>
            </a:endParaRPr>
          </a:p>
          <a:p>
            <a:pPr marL="12700" marR="113664" algn="just">
              <a:lnSpc>
                <a:spcPct val="102600"/>
              </a:lnSpc>
              <a:spcBef>
                <a:spcPts val="55"/>
              </a:spcBef>
            </a:pPr>
            <a:endParaRPr sz="1100" dirty="0">
              <a:latin typeface="Arial"/>
              <a:cs typeface="Arial"/>
            </a:endParaRPr>
          </a:p>
          <a:p>
            <a:pPr marL="12700" marR="103505" algn="just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Since optimization is optional,  </a:t>
            </a:r>
            <a:r>
              <a:rPr sz="1100" spc="-10" dirty="0">
                <a:latin typeface="Arial"/>
                <a:cs typeface="Arial"/>
              </a:rPr>
              <a:t>one </a:t>
            </a:r>
            <a:r>
              <a:rPr sz="1100" spc="-5" dirty="0">
                <a:latin typeface="Arial"/>
                <a:cs typeface="Arial"/>
              </a:rPr>
              <a:t>or the other of the </a:t>
            </a:r>
            <a:r>
              <a:rPr sz="1100" spc="-10" dirty="0">
                <a:latin typeface="Arial"/>
                <a:cs typeface="Arial"/>
              </a:rPr>
              <a:t>two  </a:t>
            </a:r>
            <a:r>
              <a:rPr sz="1100" spc="-5" dirty="0">
                <a:latin typeface="Arial"/>
                <a:cs typeface="Arial"/>
              </a:rPr>
              <a:t>optimization phases </a:t>
            </a:r>
            <a:r>
              <a:rPr sz="1100" spc="-10" dirty="0">
                <a:latin typeface="Arial"/>
                <a:cs typeface="Arial"/>
              </a:rPr>
              <a:t>shown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may  </a:t>
            </a:r>
            <a:r>
              <a:rPr sz="1100" spc="-1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missing.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327" y="188277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330032" y="103135"/>
            <a:ext cx="2152015" cy="3089529"/>
            <a:chOff x="2423998" y="164846"/>
            <a:chExt cx="2152015" cy="3276600"/>
          </a:xfrm>
        </p:grpSpPr>
        <p:sp>
          <p:nvSpPr>
            <p:cNvPr id="8" name="object 8"/>
            <p:cNvSpPr/>
            <p:nvPr/>
          </p:nvSpPr>
          <p:spPr>
            <a:xfrm>
              <a:off x="2423998" y="164846"/>
              <a:ext cx="2138405" cy="32278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76830" y="3396538"/>
              <a:ext cx="43180" cy="30480"/>
            </a:xfrm>
            <a:custGeom>
              <a:avLst/>
              <a:gdLst/>
              <a:ahLst/>
              <a:cxnLst/>
              <a:rect l="l" t="t" r="r" b="b"/>
              <a:pathLst>
                <a:path w="43180" h="30479">
                  <a:moveTo>
                    <a:pt x="0" y="30366"/>
                  </a:moveTo>
                  <a:lnTo>
                    <a:pt x="43019" y="30366"/>
                  </a:lnTo>
                  <a:lnTo>
                    <a:pt x="43019" y="0"/>
                  </a:lnTo>
                  <a:lnTo>
                    <a:pt x="0" y="0"/>
                  </a:lnTo>
                  <a:lnTo>
                    <a:pt x="0" y="30366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97212" y="3392576"/>
              <a:ext cx="203200" cy="38735"/>
            </a:xfrm>
            <a:custGeom>
              <a:avLst/>
              <a:gdLst/>
              <a:ahLst/>
              <a:cxnLst/>
              <a:rect l="l" t="t" r="r" b="b"/>
              <a:pathLst>
                <a:path w="203200" h="38735">
                  <a:moveTo>
                    <a:pt x="25400" y="0"/>
                  </a:moveTo>
                  <a:lnTo>
                    <a:pt x="0" y="19050"/>
                  </a:lnTo>
                  <a:lnTo>
                    <a:pt x="25400" y="38112"/>
                  </a:lnTo>
                  <a:lnTo>
                    <a:pt x="25400" y="0"/>
                  </a:lnTo>
                  <a:close/>
                </a:path>
                <a:path w="203200" h="38735">
                  <a:moveTo>
                    <a:pt x="203200" y="19050"/>
                  </a:moveTo>
                  <a:lnTo>
                    <a:pt x="177800" y="0"/>
                  </a:lnTo>
                  <a:lnTo>
                    <a:pt x="177800" y="38112"/>
                  </a:lnTo>
                  <a:lnTo>
                    <a:pt x="203200" y="1905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51948" y="338622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88779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69247" y="33989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80346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6547" y="33862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48113" y="338622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71912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48113" y="342432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39680" y="33862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61727" y="341670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34663" y="339021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39805" y="338622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25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222117" y="53975"/>
            <a:ext cx="1292733" cy="1662085"/>
          </a:xfrm>
          <a:prstGeom prst="rect">
            <a:avLst/>
          </a:prstGeom>
          <a:noFill/>
          <a:ln w="952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31695" y="586155"/>
            <a:ext cx="1066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rgbClr val="008000"/>
                </a:solidFill>
              </a:rPr>
              <a:t>Machine independent </a:t>
            </a:r>
          </a:p>
          <a:p>
            <a:r>
              <a:rPr lang="en-US" sz="700" b="1" dirty="0">
                <a:solidFill>
                  <a:srgbClr val="008000"/>
                </a:solidFill>
              </a:rPr>
              <a:t>front end/ analysis part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234779" y="1790728"/>
            <a:ext cx="1292733" cy="1158848"/>
          </a:xfrm>
          <a:prstGeom prst="rect">
            <a:avLst/>
          </a:prstGeom>
          <a:noFill/>
          <a:ln w="952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231695" y="2111375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rgbClr val="008000"/>
                </a:solidFill>
              </a:rPr>
              <a:t>Machine dependent </a:t>
            </a:r>
          </a:p>
          <a:p>
            <a:r>
              <a:rPr lang="en-US" sz="700" b="1" dirty="0">
                <a:solidFill>
                  <a:srgbClr val="008000"/>
                </a:solidFill>
              </a:rPr>
              <a:t>Back end/ synthesis part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29" grpId="0" animBg="1"/>
      <p:bldP spid="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3"/>
          <p:cNvSpPr txBox="1"/>
          <p:nvPr/>
        </p:nvSpPr>
        <p:spPr>
          <a:xfrm>
            <a:off x="95300" y="45565"/>
            <a:ext cx="20573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5" dirty="0">
                <a:solidFill>
                  <a:srgbClr val="FFFFFF"/>
                </a:solidFill>
                <a:latin typeface="Arial"/>
                <a:cs typeface="Arial"/>
              </a:rPr>
              <a:t>Symbol Table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578" y="663575"/>
            <a:ext cx="42517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 store the name of all entities in a structured form at one place</a:t>
            </a:r>
          </a:p>
          <a:p>
            <a:endParaRPr lang="en-US" sz="1200" dirty="0"/>
          </a:p>
          <a:p>
            <a:r>
              <a:rPr lang="en-US" sz="1200" dirty="0"/>
              <a:t>To verify if a variable has been declared</a:t>
            </a:r>
          </a:p>
          <a:p>
            <a:endParaRPr lang="en-US" sz="1200" dirty="0"/>
          </a:p>
          <a:p>
            <a:r>
              <a:rPr lang="en-US" sz="1200" dirty="0"/>
              <a:t>To determine the scope of a variable</a:t>
            </a:r>
          </a:p>
          <a:p>
            <a:endParaRPr lang="en-US" sz="1200" dirty="0"/>
          </a:p>
          <a:p>
            <a:r>
              <a:rPr lang="en-US" sz="1200" dirty="0"/>
              <a:t>To implement type checking</a:t>
            </a:r>
          </a:p>
          <a:p>
            <a:endParaRPr lang="en-US" sz="1200" dirty="0"/>
          </a:p>
        </p:txBody>
      </p:sp>
      <p:sp>
        <p:nvSpPr>
          <p:cNvPr id="7" name="object 3"/>
          <p:cNvSpPr/>
          <p:nvPr/>
        </p:nvSpPr>
        <p:spPr>
          <a:xfrm>
            <a:off x="231064" y="77152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/>
          <p:cNvSpPr/>
          <p:nvPr/>
        </p:nvSpPr>
        <p:spPr>
          <a:xfrm>
            <a:off x="225919" y="113823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/>
          <p:nvPr/>
        </p:nvSpPr>
        <p:spPr>
          <a:xfrm>
            <a:off x="239113" y="150177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/>
          <p:cNvSpPr/>
          <p:nvPr/>
        </p:nvSpPr>
        <p:spPr>
          <a:xfrm>
            <a:off x="239113" y="186054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1785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5300" y="45565"/>
            <a:ext cx="13163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Lexical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0553" y="164815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39585" y="1569363"/>
            <a:ext cx="191198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first </a:t>
            </a:r>
            <a:r>
              <a:rPr sz="1100" spc="-10" dirty="0">
                <a:latin typeface="Arial"/>
                <a:cs typeface="Arial"/>
              </a:rPr>
              <a:t>phase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compiler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  called </a:t>
            </a:r>
            <a:r>
              <a:rPr sz="1100" spc="-10" dirty="0">
                <a:latin typeface="Arial"/>
                <a:cs typeface="Arial"/>
              </a:rPr>
              <a:t>lexical </a:t>
            </a:r>
            <a:r>
              <a:rPr sz="1100" spc="-5" dirty="0">
                <a:latin typeface="Arial"/>
                <a:cs typeface="Arial"/>
              </a:rPr>
              <a:t>analysis or  scanning.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683217" y="543474"/>
            <a:ext cx="1749583" cy="2645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38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1437" y="2545738"/>
            <a:ext cx="969010" cy="172085"/>
          </a:xfrm>
          <a:custGeom>
            <a:avLst/>
            <a:gdLst/>
            <a:ahLst/>
            <a:cxnLst/>
            <a:rect l="l" t="t" r="r" b="b"/>
            <a:pathLst>
              <a:path w="969010" h="172085">
                <a:moveTo>
                  <a:pt x="938208" y="0"/>
                </a:moveTo>
                <a:lnTo>
                  <a:pt x="30319" y="0"/>
                </a:lnTo>
                <a:lnTo>
                  <a:pt x="7579" y="38169"/>
                </a:lnTo>
                <a:lnTo>
                  <a:pt x="0" y="85758"/>
                </a:lnTo>
                <a:lnTo>
                  <a:pt x="7579" y="133346"/>
                </a:lnTo>
                <a:lnTo>
                  <a:pt x="30319" y="171516"/>
                </a:lnTo>
                <a:lnTo>
                  <a:pt x="938208" y="171516"/>
                </a:lnTo>
                <a:lnTo>
                  <a:pt x="960948" y="133346"/>
                </a:lnTo>
                <a:lnTo>
                  <a:pt x="968528" y="85758"/>
                </a:lnTo>
                <a:lnTo>
                  <a:pt x="960948" y="38169"/>
                </a:lnTo>
                <a:lnTo>
                  <a:pt x="93820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1" name="object 11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20" name="object 20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3876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Lexical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Arial"/>
                <a:cs typeface="Arial"/>
              </a:rPr>
              <a:t>continued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468902" y="838583"/>
            <a:ext cx="1788838" cy="1095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5363" y="226115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24395" y="2182366"/>
            <a:ext cx="3636645" cy="53594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The lexical analyzer </a:t>
            </a:r>
            <a:r>
              <a:rPr sz="1100" spc="-5" dirty="0">
                <a:latin typeface="Arial"/>
                <a:cs typeface="Arial"/>
              </a:rPr>
              <a:t>reads the stream of </a:t>
            </a:r>
            <a:r>
              <a:rPr sz="1100" spc="-10" dirty="0">
                <a:latin typeface="Arial"/>
                <a:cs typeface="Arial"/>
              </a:rPr>
              <a:t>characters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making  </a:t>
            </a:r>
            <a:r>
              <a:rPr sz="1100" spc="-10" dirty="0">
                <a:latin typeface="Arial"/>
                <a:cs typeface="Arial"/>
              </a:rPr>
              <a:t>up </a:t>
            </a:r>
            <a:r>
              <a:rPr sz="1100" spc="-5" dirty="0">
                <a:latin typeface="Arial"/>
                <a:cs typeface="Arial"/>
              </a:rPr>
              <a:t>the source </a:t>
            </a:r>
            <a:r>
              <a:rPr sz="1100" spc="-10" dirty="0">
                <a:latin typeface="Arial"/>
                <a:cs typeface="Arial"/>
              </a:rPr>
              <a:t>program and groups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characters </a:t>
            </a:r>
            <a:r>
              <a:rPr sz="1100" spc="-5" dirty="0">
                <a:latin typeface="Arial"/>
                <a:cs typeface="Arial"/>
              </a:rPr>
              <a:t>into  meaningful sequences</a:t>
            </a:r>
            <a:r>
              <a:rPr sz="1100" spc="-10" dirty="0">
                <a:latin typeface="Arial"/>
                <a:cs typeface="Arial"/>
              </a:rPr>
              <a:t> called</a:t>
            </a:r>
            <a:r>
              <a:rPr lang="en-US" sz="1100" spc="-10" dirty="0"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lexemes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34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35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767" y="1568754"/>
            <a:ext cx="3671570" cy="516255"/>
          </a:xfrm>
          <a:custGeom>
            <a:avLst/>
            <a:gdLst/>
            <a:ahLst/>
            <a:cxnLst/>
            <a:rect l="l" t="t" r="r" b="b"/>
            <a:pathLst>
              <a:path w="3671570" h="516255">
                <a:moveTo>
                  <a:pt x="2066366" y="429907"/>
                </a:moveTo>
                <a:lnTo>
                  <a:pt x="2058784" y="382320"/>
                </a:lnTo>
                <a:lnTo>
                  <a:pt x="2036038" y="344144"/>
                </a:lnTo>
                <a:lnTo>
                  <a:pt x="30327" y="344144"/>
                </a:lnTo>
                <a:lnTo>
                  <a:pt x="7581" y="382320"/>
                </a:lnTo>
                <a:lnTo>
                  <a:pt x="0" y="429907"/>
                </a:lnTo>
                <a:lnTo>
                  <a:pt x="7581" y="477494"/>
                </a:lnTo>
                <a:lnTo>
                  <a:pt x="30327" y="515658"/>
                </a:lnTo>
                <a:lnTo>
                  <a:pt x="2036038" y="515658"/>
                </a:lnTo>
                <a:lnTo>
                  <a:pt x="2058784" y="477494"/>
                </a:lnTo>
                <a:lnTo>
                  <a:pt x="2066366" y="429907"/>
                </a:lnTo>
                <a:close/>
              </a:path>
              <a:path w="3671570" h="516255">
                <a:moveTo>
                  <a:pt x="3665448" y="85763"/>
                </a:moveTo>
                <a:lnTo>
                  <a:pt x="3657866" y="38176"/>
                </a:lnTo>
                <a:lnTo>
                  <a:pt x="3635133" y="0"/>
                </a:lnTo>
                <a:lnTo>
                  <a:pt x="3143707" y="0"/>
                </a:lnTo>
                <a:lnTo>
                  <a:pt x="3120974" y="38176"/>
                </a:lnTo>
                <a:lnTo>
                  <a:pt x="3113392" y="85763"/>
                </a:lnTo>
                <a:lnTo>
                  <a:pt x="3120974" y="133350"/>
                </a:lnTo>
                <a:lnTo>
                  <a:pt x="3143707" y="171513"/>
                </a:lnTo>
                <a:lnTo>
                  <a:pt x="3635133" y="171513"/>
                </a:lnTo>
                <a:lnTo>
                  <a:pt x="3657866" y="133350"/>
                </a:lnTo>
                <a:lnTo>
                  <a:pt x="3665448" y="85763"/>
                </a:lnTo>
                <a:close/>
              </a:path>
              <a:path w="3671570" h="516255">
                <a:moveTo>
                  <a:pt x="3671557" y="257835"/>
                </a:moveTo>
                <a:lnTo>
                  <a:pt x="3663975" y="210248"/>
                </a:lnTo>
                <a:lnTo>
                  <a:pt x="3641229" y="172072"/>
                </a:lnTo>
                <a:lnTo>
                  <a:pt x="30327" y="172072"/>
                </a:lnTo>
                <a:lnTo>
                  <a:pt x="7581" y="210248"/>
                </a:lnTo>
                <a:lnTo>
                  <a:pt x="0" y="257835"/>
                </a:lnTo>
                <a:lnTo>
                  <a:pt x="7581" y="305422"/>
                </a:lnTo>
                <a:lnTo>
                  <a:pt x="30327" y="343585"/>
                </a:lnTo>
                <a:lnTo>
                  <a:pt x="3641229" y="343585"/>
                </a:lnTo>
                <a:lnTo>
                  <a:pt x="3663975" y="305422"/>
                </a:lnTo>
                <a:lnTo>
                  <a:pt x="3671557" y="25783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1" name="object 11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20" name="object 20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3876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Lexical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Arial"/>
                <a:cs typeface="Arial"/>
              </a:rPr>
              <a:t>continued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5363" y="90206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body" idx="4294967295"/>
          </p:nvPr>
        </p:nvSpPr>
        <p:spPr>
          <a:xfrm>
            <a:off x="349059" y="724089"/>
            <a:ext cx="3911981" cy="174310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06171" rIns="0" bIns="0" rtlCol="0">
            <a:spAutoFit/>
          </a:bodyPr>
          <a:lstStyle/>
          <a:p>
            <a:pPr marL="287655" marR="17145">
              <a:lnSpc>
                <a:spcPct val="102699"/>
              </a:lnSpc>
              <a:spcBef>
                <a:spcPts val="55"/>
              </a:spcBef>
            </a:pPr>
            <a:r>
              <a:rPr spc="-20" dirty="0"/>
              <a:t>For </a:t>
            </a:r>
            <a:r>
              <a:rPr spc="-10" dirty="0"/>
              <a:t>each </a:t>
            </a:r>
            <a:r>
              <a:rPr spc="-20" dirty="0"/>
              <a:t>lexeme, </a:t>
            </a:r>
            <a:r>
              <a:rPr spc="-5" dirty="0"/>
              <a:t>the </a:t>
            </a:r>
            <a:r>
              <a:rPr spc="-10" dirty="0"/>
              <a:t>lexical analyzer </a:t>
            </a:r>
            <a:r>
              <a:rPr spc="-5" dirty="0"/>
              <a:t>produces as output </a:t>
            </a:r>
            <a:r>
              <a:rPr spc="-10" dirty="0"/>
              <a:t>a  token </a:t>
            </a:r>
            <a:r>
              <a:rPr spc="-5" dirty="0"/>
              <a:t>of the </a:t>
            </a:r>
            <a:r>
              <a:rPr spc="-10" dirty="0"/>
              <a:t>form</a:t>
            </a:r>
          </a:p>
          <a:p>
            <a:pPr marL="1032510">
              <a:lnSpc>
                <a:spcPct val="100000"/>
              </a:lnSpc>
              <a:spcBef>
                <a:spcPts val="35"/>
              </a:spcBef>
            </a:pPr>
            <a:r>
              <a:rPr spc="-10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i="1" spc="-10" dirty="0">
                <a:solidFill>
                  <a:srgbClr val="FF0000"/>
                </a:solidFill>
                <a:latin typeface="Arial"/>
                <a:cs typeface="Arial"/>
              </a:rPr>
              <a:t>token-name, attribute-value</a:t>
            </a:r>
            <a:r>
              <a:rPr spc="-1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</a:p>
          <a:p>
            <a:pPr marL="287655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that it passes </a:t>
            </a:r>
            <a:r>
              <a:rPr spc="-10" dirty="0"/>
              <a:t>on </a:t>
            </a:r>
            <a:r>
              <a:rPr spc="-5" dirty="0"/>
              <a:t>to the </a:t>
            </a:r>
            <a:r>
              <a:rPr spc="-10" dirty="0"/>
              <a:t>subsequent phase, </a:t>
            </a:r>
            <a:r>
              <a:rPr spc="-5" dirty="0"/>
              <a:t>syntax</a:t>
            </a:r>
            <a:r>
              <a:rPr spc="-15" dirty="0"/>
              <a:t> </a:t>
            </a:r>
            <a:r>
              <a:rPr spc="-10" dirty="0"/>
              <a:t>analysis.</a:t>
            </a:r>
          </a:p>
          <a:p>
            <a:pPr marL="287655" marR="5080">
              <a:lnSpc>
                <a:spcPct val="102600"/>
              </a:lnSpc>
              <a:spcBef>
                <a:spcPts val="300"/>
              </a:spcBef>
            </a:pPr>
            <a:endParaRPr lang="en-US" spc="-5" dirty="0"/>
          </a:p>
          <a:p>
            <a:pPr marL="287655" marR="5080">
              <a:lnSpc>
                <a:spcPct val="102600"/>
              </a:lnSpc>
              <a:spcBef>
                <a:spcPts val="300"/>
              </a:spcBef>
            </a:pPr>
            <a:r>
              <a:rPr spc="-5" dirty="0"/>
              <a:t>In the </a:t>
            </a:r>
            <a:r>
              <a:rPr spc="-10" dirty="0"/>
              <a:t>token, </a:t>
            </a:r>
            <a:r>
              <a:rPr spc="-5" dirty="0"/>
              <a:t>the first </a:t>
            </a:r>
            <a:r>
              <a:rPr spc="-10" dirty="0"/>
              <a:t>component</a:t>
            </a:r>
            <a:r>
              <a:rPr lang="en-US" spc="-10" dirty="0"/>
              <a:t> </a:t>
            </a:r>
            <a:r>
              <a:rPr b="1" spc="-10" dirty="0">
                <a:solidFill>
                  <a:srgbClr val="008000"/>
                </a:solidFill>
              </a:rPr>
              <a:t>token-name</a:t>
            </a:r>
            <a:r>
              <a:rPr lang="en-US" spc="-10" dirty="0">
                <a:solidFill>
                  <a:srgbClr val="2E3092"/>
                </a:solidFill>
              </a:rPr>
              <a:t> </a:t>
            </a:r>
            <a:r>
              <a:rPr spc="-10" dirty="0"/>
              <a:t>is an abstract  </a:t>
            </a:r>
            <a:r>
              <a:rPr spc="-5" dirty="0"/>
              <a:t>symbol that is </a:t>
            </a:r>
            <a:r>
              <a:rPr spc="-10" dirty="0"/>
              <a:t>used </a:t>
            </a:r>
            <a:r>
              <a:rPr spc="-5" dirty="0"/>
              <a:t>during syntax </a:t>
            </a:r>
            <a:r>
              <a:rPr spc="-10" dirty="0"/>
              <a:t>analysis, and </a:t>
            </a:r>
            <a:r>
              <a:rPr spc="-5" dirty="0"/>
              <a:t>the second  </a:t>
            </a:r>
            <a:r>
              <a:rPr spc="-10" dirty="0"/>
              <a:t>component</a:t>
            </a:r>
            <a:r>
              <a:rPr lang="en-US" spc="-10" dirty="0"/>
              <a:t> </a:t>
            </a:r>
            <a:r>
              <a:rPr b="1" spc="-10" dirty="0">
                <a:solidFill>
                  <a:srgbClr val="008000"/>
                </a:solidFill>
              </a:rPr>
              <a:t>attribute-value</a:t>
            </a:r>
            <a:r>
              <a:rPr lang="en-US" spc="-10" dirty="0">
                <a:solidFill>
                  <a:srgbClr val="2E3092"/>
                </a:solidFill>
              </a:rPr>
              <a:t> </a:t>
            </a:r>
            <a:r>
              <a:rPr spc="-10" dirty="0"/>
              <a:t>points </a:t>
            </a:r>
            <a:r>
              <a:rPr spc="-5" dirty="0"/>
              <a:t>to </a:t>
            </a:r>
            <a:r>
              <a:rPr spc="-10" dirty="0"/>
              <a:t>an </a:t>
            </a:r>
            <a:r>
              <a:rPr dirty="0"/>
              <a:t>entry </a:t>
            </a:r>
            <a:r>
              <a:rPr spc="-5" dirty="0"/>
              <a:t>in the symbol  </a:t>
            </a:r>
            <a:r>
              <a:rPr spc="-10" dirty="0"/>
              <a:t>table </a:t>
            </a:r>
            <a:r>
              <a:rPr spc="-20" dirty="0"/>
              <a:t>for </a:t>
            </a:r>
            <a:r>
              <a:rPr spc="-5" dirty="0"/>
              <a:t>this</a:t>
            </a:r>
            <a:r>
              <a:rPr spc="10" dirty="0"/>
              <a:t> </a:t>
            </a:r>
            <a:r>
              <a:rPr spc="-10" dirty="0"/>
              <a:t>token.</a:t>
            </a:r>
          </a:p>
        </p:txBody>
      </p:sp>
      <p:sp>
        <p:nvSpPr>
          <p:cNvPr id="27" name="object 27"/>
          <p:cNvSpPr/>
          <p:nvPr/>
        </p:nvSpPr>
        <p:spPr>
          <a:xfrm>
            <a:off x="470087" y="179036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7"/>
          <p:cNvSpPr/>
          <p:nvPr/>
        </p:nvSpPr>
        <p:spPr>
          <a:xfrm>
            <a:off x="466850" y="86555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37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01284" y="3042072"/>
            <a:ext cx="275850" cy="26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31653" y="3075077"/>
            <a:ext cx="238760" cy="57150"/>
            <a:chOff x="4326582" y="3214455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977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5363" y="95650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body" idx="4294967295"/>
          </p:nvPr>
        </p:nvSpPr>
        <p:spPr>
          <a:xfrm>
            <a:off x="349059" y="724089"/>
            <a:ext cx="3911981" cy="2059487"/>
          </a:xfrm>
          <a:prstGeom prst="rect">
            <a:avLst/>
          </a:prstGeom>
        </p:spPr>
        <p:txBody>
          <a:bodyPr vert="horz" wrap="square" lIns="0" tIns="160604" rIns="0" bIns="0" rtlCol="0">
            <a:spAutoFit/>
          </a:bodyPr>
          <a:lstStyle/>
          <a:p>
            <a:pPr marL="287655" marR="401955" algn="just">
              <a:lnSpc>
                <a:spcPct val="102600"/>
              </a:lnSpc>
              <a:spcBef>
                <a:spcPts val="55"/>
              </a:spcBef>
            </a:pPr>
            <a:r>
              <a:rPr spc="-10" dirty="0"/>
              <a:t>Programming </a:t>
            </a:r>
            <a:r>
              <a:rPr spc="-5" dirty="0"/>
              <a:t>languages are notations </a:t>
            </a:r>
            <a:r>
              <a:rPr spc="-20" dirty="0"/>
              <a:t>for </a:t>
            </a:r>
            <a:r>
              <a:rPr spc="-5" dirty="0"/>
              <a:t>describing  computations to people </a:t>
            </a:r>
            <a:r>
              <a:rPr spc="-10" dirty="0"/>
              <a:t>and </a:t>
            </a:r>
            <a:r>
              <a:rPr spc="-5" dirty="0"/>
              <a:t>to</a:t>
            </a:r>
            <a:r>
              <a:rPr spc="-10" dirty="0"/>
              <a:t> machines.</a:t>
            </a:r>
          </a:p>
          <a:p>
            <a:pPr marL="287655" marR="217170" algn="just">
              <a:lnSpc>
                <a:spcPct val="102600"/>
              </a:lnSpc>
              <a:spcBef>
                <a:spcPts val="300"/>
              </a:spcBef>
            </a:pPr>
            <a:r>
              <a:rPr spc="-10" dirty="0"/>
              <a:t>The </a:t>
            </a:r>
            <a:r>
              <a:rPr spc="-5" dirty="0"/>
              <a:t>world as </a:t>
            </a:r>
            <a:r>
              <a:rPr spc="-15" dirty="0"/>
              <a:t>we know </a:t>
            </a:r>
            <a:r>
              <a:rPr spc="-5" dirty="0"/>
              <a:t>it </a:t>
            </a:r>
            <a:r>
              <a:rPr spc="-10" dirty="0"/>
              <a:t>depends on programming  languages, </a:t>
            </a:r>
            <a:r>
              <a:rPr spc="-5" dirty="0"/>
              <a:t>because all the </a:t>
            </a:r>
            <a:r>
              <a:rPr spc="-10" dirty="0"/>
              <a:t>software </a:t>
            </a:r>
            <a:r>
              <a:rPr spc="-5" dirty="0"/>
              <a:t>running </a:t>
            </a:r>
            <a:r>
              <a:rPr spc="-10" dirty="0"/>
              <a:t>on </a:t>
            </a:r>
            <a:r>
              <a:rPr spc="-5" dirty="0"/>
              <a:t>all the  computers </a:t>
            </a:r>
            <a:r>
              <a:rPr spc="-15" dirty="0"/>
              <a:t>was </a:t>
            </a:r>
            <a:r>
              <a:rPr spc="-5" dirty="0"/>
              <a:t>written in </a:t>
            </a:r>
            <a:r>
              <a:rPr spc="-10" dirty="0"/>
              <a:t>some programming</a:t>
            </a:r>
            <a:r>
              <a:rPr spc="15" dirty="0"/>
              <a:t> </a:t>
            </a:r>
            <a:r>
              <a:rPr spc="-10" dirty="0"/>
              <a:t>language.</a:t>
            </a:r>
          </a:p>
          <a:p>
            <a:pPr marL="287655" marR="5080" algn="just">
              <a:lnSpc>
                <a:spcPct val="102600"/>
              </a:lnSpc>
              <a:spcBef>
                <a:spcPts val="300"/>
              </a:spcBef>
            </a:pPr>
            <a:r>
              <a:rPr spc="-5" dirty="0"/>
              <a:t>But, </a:t>
            </a:r>
            <a:r>
              <a:rPr spc="-15" dirty="0"/>
              <a:t>before </a:t>
            </a:r>
            <a:r>
              <a:rPr spc="-10" dirty="0"/>
              <a:t>a program </a:t>
            </a:r>
            <a:r>
              <a:rPr spc="-5" dirty="0"/>
              <a:t>can </a:t>
            </a:r>
            <a:r>
              <a:rPr spc="-10" dirty="0"/>
              <a:t>be </a:t>
            </a:r>
            <a:r>
              <a:rPr spc="-5" dirty="0"/>
              <a:t>run, it first </a:t>
            </a:r>
            <a:r>
              <a:rPr spc="-10" dirty="0"/>
              <a:t>must be translated  </a:t>
            </a:r>
            <a:r>
              <a:rPr spc="-5" dirty="0"/>
              <a:t>into </a:t>
            </a:r>
            <a:r>
              <a:rPr spc="-10" dirty="0"/>
              <a:t>a form </a:t>
            </a:r>
            <a:r>
              <a:rPr spc="-5" dirty="0"/>
              <a:t>in which it can </a:t>
            </a:r>
            <a:r>
              <a:rPr spc="-10" dirty="0"/>
              <a:t>be </a:t>
            </a:r>
            <a:r>
              <a:rPr spc="-15" dirty="0"/>
              <a:t>executed </a:t>
            </a:r>
            <a:r>
              <a:rPr spc="-20" dirty="0"/>
              <a:t>by </a:t>
            </a:r>
            <a:r>
              <a:rPr spc="-10" dirty="0"/>
              <a:t>a</a:t>
            </a:r>
            <a:r>
              <a:rPr spc="35" dirty="0"/>
              <a:t> </a:t>
            </a:r>
            <a:r>
              <a:rPr spc="-15" dirty="0"/>
              <a:t>computer.</a:t>
            </a:r>
          </a:p>
          <a:p>
            <a:pPr marL="287655" marR="238760" algn="just">
              <a:lnSpc>
                <a:spcPct val="102699"/>
              </a:lnSpc>
              <a:spcBef>
                <a:spcPts val="295"/>
              </a:spcBef>
            </a:pPr>
            <a:r>
              <a:rPr spc="-10" dirty="0"/>
              <a:t>The software </a:t>
            </a:r>
            <a:r>
              <a:rPr spc="-5" dirty="0"/>
              <a:t>systems that </a:t>
            </a:r>
            <a:r>
              <a:rPr spc="-10" dirty="0"/>
              <a:t>do </a:t>
            </a:r>
            <a:r>
              <a:rPr spc="-5" dirty="0"/>
              <a:t>this </a:t>
            </a:r>
            <a:r>
              <a:rPr spc="-10" dirty="0"/>
              <a:t>translation </a:t>
            </a:r>
            <a:r>
              <a:rPr spc="-5" dirty="0"/>
              <a:t>are called  </a:t>
            </a:r>
            <a:r>
              <a:rPr spc="-10" dirty="0"/>
              <a:t>compilers.</a:t>
            </a:r>
            <a:endParaRPr lang="en-US" spc="-10" dirty="0"/>
          </a:p>
          <a:p>
            <a:pPr marL="287655" marR="238760" algn="just">
              <a:lnSpc>
                <a:spcPct val="102699"/>
              </a:lnSpc>
              <a:spcBef>
                <a:spcPts val="295"/>
              </a:spcBef>
            </a:pPr>
            <a:r>
              <a:rPr lang="en-US" spc="-10" dirty="0"/>
              <a:t>Basically, compiler is a language processing system. </a:t>
            </a:r>
            <a:endParaRPr spc="-10" dirty="0"/>
          </a:p>
        </p:txBody>
      </p:sp>
      <p:sp>
        <p:nvSpPr>
          <p:cNvPr id="26" name="object 26"/>
          <p:cNvSpPr/>
          <p:nvPr/>
        </p:nvSpPr>
        <p:spPr>
          <a:xfrm>
            <a:off x="495363" y="133860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5363" y="189278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5363" y="227488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36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28"/>
          <p:cNvSpPr/>
          <p:nvPr/>
        </p:nvSpPr>
        <p:spPr>
          <a:xfrm>
            <a:off x="489075" y="264477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3876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Lexical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Arial"/>
                <a:cs typeface="Arial"/>
              </a:rPr>
              <a:t>continued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0924" y="619605"/>
            <a:ext cx="3623310" cy="1844039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R="205740" algn="ctr">
              <a:lnSpc>
                <a:spcPct val="100000"/>
              </a:lnSpc>
              <a:spcBef>
                <a:spcPts val="735"/>
              </a:spcBef>
            </a:pPr>
            <a:r>
              <a:rPr lang="en-US" sz="1100" i="1" spc="-10" dirty="0">
                <a:solidFill>
                  <a:srgbClr val="2E3092"/>
                </a:solidFill>
                <a:latin typeface="LM Roman Demi 10"/>
                <a:cs typeface="Arial"/>
              </a:rPr>
              <a:t>&lt;</a:t>
            </a:r>
            <a:r>
              <a:rPr sz="1100" i="1" spc="-10" dirty="0">
                <a:solidFill>
                  <a:srgbClr val="2E3092"/>
                </a:solidFill>
                <a:latin typeface="Arial"/>
                <a:cs typeface="Arial"/>
              </a:rPr>
              <a:t>token-name,</a:t>
            </a:r>
            <a:r>
              <a:rPr sz="1100" i="1" spc="-130" dirty="0">
                <a:solidFill>
                  <a:srgbClr val="2E3092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2E3092"/>
                </a:solidFill>
                <a:latin typeface="Arial"/>
                <a:cs typeface="Arial"/>
              </a:rPr>
              <a:t>attribute-value</a:t>
            </a:r>
            <a:r>
              <a:rPr lang="en-US" sz="1100" i="1" spc="-10" dirty="0">
                <a:solidFill>
                  <a:srgbClr val="2E3092"/>
                </a:solidFill>
                <a:latin typeface="LM Roman Demi 10"/>
                <a:cs typeface="Arial"/>
              </a:rPr>
              <a:t>&gt;</a:t>
            </a:r>
            <a:endParaRPr sz="1100" dirty="0">
              <a:latin typeface="LM Roman Demi 10"/>
              <a:cs typeface="LM Roman Demi 10"/>
            </a:endParaRPr>
          </a:p>
          <a:p>
            <a:pPr marR="205104" algn="ctr">
              <a:lnSpc>
                <a:spcPct val="100000"/>
              </a:lnSpc>
              <a:spcBef>
                <a:spcPts val="630"/>
              </a:spcBef>
            </a:pPr>
            <a:r>
              <a:rPr sz="1100" spc="-10" dirty="0">
                <a:solidFill>
                  <a:srgbClr val="ED1C24"/>
                </a:solidFill>
                <a:latin typeface="Courier New"/>
                <a:cs typeface="Courier New"/>
              </a:rPr>
              <a:t>position</a:t>
            </a:r>
            <a:r>
              <a:rPr sz="1100" spc="-365" dirty="0">
                <a:solidFill>
                  <a:srgbClr val="ED1C24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LM Sans 10"/>
                <a:cs typeface="LM Sans 10"/>
              </a:rPr>
              <a:t>=</a:t>
            </a:r>
            <a:r>
              <a:rPr sz="1100" spc="-65" dirty="0">
                <a:solidFill>
                  <a:srgbClr val="ED1C24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Courier New"/>
                <a:cs typeface="Courier New"/>
              </a:rPr>
              <a:t>initial</a:t>
            </a:r>
            <a:r>
              <a:rPr sz="1100" spc="-420" dirty="0">
                <a:solidFill>
                  <a:srgbClr val="ED1C24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LM Sans 10"/>
                <a:cs typeface="LM Sans 10"/>
              </a:rPr>
              <a:t>+</a:t>
            </a:r>
            <a:r>
              <a:rPr sz="1100" spc="-125" dirty="0">
                <a:solidFill>
                  <a:srgbClr val="ED1C24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Courier New"/>
                <a:cs typeface="Courier New"/>
              </a:rPr>
              <a:t>rate</a:t>
            </a:r>
            <a:r>
              <a:rPr sz="1100" spc="-420" dirty="0">
                <a:solidFill>
                  <a:srgbClr val="ED1C24"/>
                </a:solidFill>
                <a:latin typeface="Courier New"/>
                <a:cs typeface="Courier New"/>
              </a:rPr>
              <a:t> </a:t>
            </a:r>
            <a:r>
              <a:rPr sz="1100" i="1" spc="-5" dirty="0">
                <a:solidFill>
                  <a:srgbClr val="ED1C24"/>
                </a:solidFill>
                <a:latin typeface="LM Roman Demi 10"/>
                <a:cs typeface="LM Roman Demi 10"/>
              </a:rPr>
              <a:t>∗</a:t>
            </a:r>
            <a:r>
              <a:rPr sz="1100" i="1" spc="-125" dirty="0">
                <a:solidFill>
                  <a:srgbClr val="ED1C24"/>
                </a:solidFill>
                <a:latin typeface="LM Roman Demi 10"/>
                <a:cs typeface="LM Roman Demi 10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Courier New"/>
                <a:cs typeface="Courier New"/>
              </a:rPr>
              <a:t>60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750" dirty="0">
              <a:latin typeface="Courier New"/>
              <a:cs typeface="Courier New"/>
            </a:endParaRPr>
          </a:p>
          <a:p>
            <a:pPr marL="38100" marR="635000">
              <a:lnSpc>
                <a:spcPct val="102600"/>
              </a:lnSpc>
            </a:pPr>
            <a:r>
              <a:rPr sz="1100" spc="-25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consider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source </a:t>
            </a:r>
            <a:r>
              <a:rPr sz="1100" spc="-10" dirty="0">
                <a:latin typeface="Arial"/>
                <a:cs typeface="Arial"/>
              </a:rPr>
              <a:t>program </a:t>
            </a:r>
            <a:r>
              <a:rPr sz="1100" spc="-5" dirty="0">
                <a:latin typeface="Arial"/>
                <a:cs typeface="Arial"/>
              </a:rPr>
              <a:t>that contains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  assignment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statement</a:t>
            </a:r>
            <a:endParaRPr sz="11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Courier New"/>
                <a:cs typeface="Courier New"/>
              </a:rPr>
              <a:t>position = initial + rate </a:t>
            </a:r>
            <a:r>
              <a:rPr sz="1650" spc="-15" baseline="-10101" dirty="0">
                <a:latin typeface="Courier New"/>
                <a:cs typeface="Courier New"/>
              </a:rPr>
              <a:t>* </a:t>
            </a:r>
            <a:r>
              <a:rPr sz="1100" spc="-10" dirty="0">
                <a:latin typeface="Courier New"/>
                <a:cs typeface="Courier New"/>
              </a:rPr>
              <a:t>60</a:t>
            </a:r>
            <a:endParaRPr sz="1100" dirty="0">
              <a:latin typeface="Courier New"/>
              <a:cs typeface="Courier New"/>
            </a:endParaRPr>
          </a:p>
          <a:p>
            <a:pPr marL="38100" marR="3048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The characters </a:t>
            </a:r>
            <a:r>
              <a:rPr sz="1100" spc="-5" dirty="0">
                <a:latin typeface="Arial"/>
                <a:cs typeface="Arial"/>
              </a:rPr>
              <a:t>in this assignment could </a:t>
            </a:r>
            <a:r>
              <a:rPr sz="1100" spc="-10" dirty="0">
                <a:latin typeface="Arial"/>
                <a:cs typeface="Arial"/>
              </a:rPr>
              <a:t>be grouped </a:t>
            </a:r>
            <a:r>
              <a:rPr sz="1100" spc="-5" dirty="0">
                <a:latin typeface="Arial"/>
                <a:cs typeface="Arial"/>
              </a:rPr>
              <a:t>into  the </a:t>
            </a:r>
            <a:r>
              <a:rPr sz="1100" spc="-15" dirty="0">
                <a:latin typeface="Arial"/>
                <a:cs typeface="Arial"/>
              </a:rPr>
              <a:t>lexemes </a:t>
            </a:r>
            <a:r>
              <a:rPr sz="1100" spc="-10" dirty="0">
                <a:latin typeface="Arial"/>
                <a:cs typeface="Arial"/>
              </a:rPr>
              <a:t>and mapped </a:t>
            </a:r>
            <a:r>
              <a:rPr sz="1100" spc="-5" dirty="0">
                <a:latin typeface="Arial"/>
                <a:cs typeface="Arial"/>
              </a:rPr>
              <a:t>into the </a:t>
            </a:r>
            <a:r>
              <a:rPr sz="1100" spc="-10" dirty="0">
                <a:latin typeface="Arial"/>
                <a:cs typeface="Arial"/>
              </a:rPr>
              <a:t>tokens </a:t>
            </a:r>
            <a:r>
              <a:rPr sz="1100" spc="-5" dirty="0">
                <a:latin typeface="Arial"/>
                <a:cs typeface="Arial"/>
              </a:rPr>
              <a:t>passed </a:t>
            </a:r>
            <a:r>
              <a:rPr sz="1100" spc="-1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to the  syntax</a:t>
            </a:r>
            <a:r>
              <a:rPr sz="1100" spc="-10" dirty="0">
                <a:latin typeface="Arial"/>
                <a:cs typeface="Arial"/>
              </a:rPr>
              <a:t> analyzer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5363" y="143328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5363" y="198746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34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3814" y="1373705"/>
            <a:ext cx="600075" cy="172085"/>
          </a:xfrm>
          <a:custGeom>
            <a:avLst/>
            <a:gdLst/>
            <a:ahLst/>
            <a:cxnLst/>
            <a:rect l="l" t="t" r="r" b="b"/>
            <a:pathLst>
              <a:path w="600075" h="172084">
                <a:moveTo>
                  <a:pt x="569399" y="0"/>
                </a:moveTo>
                <a:lnTo>
                  <a:pt x="30319" y="0"/>
                </a:lnTo>
                <a:lnTo>
                  <a:pt x="7579" y="38169"/>
                </a:lnTo>
                <a:lnTo>
                  <a:pt x="0" y="85758"/>
                </a:lnTo>
                <a:lnTo>
                  <a:pt x="7579" y="133346"/>
                </a:lnTo>
                <a:lnTo>
                  <a:pt x="30319" y="171516"/>
                </a:lnTo>
                <a:lnTo>
                  <a:pt x="569399" y="171516"/>
                </a:lnTo>
                <a:lnTo>
                  <a:pt x="592140" y="133346"/>
                </a:lnTo>
                <a:lnTo>
                  <a:pt x="599720" y="85758"/>
                </a:lnTo>
                <a:lnTo>
                  <a:pt x="592140" y="38169"/>
                </a:lnTo>
                <a:lnTo>
                  <a:pt x="5693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38155" y="1781109"/>
            <a:ext cx="1037590" cy="172085"/>
          </a:xfrm>
          <a:custGeom>
            <a:avLst/>
            <a:gdLst/>
            <a:ahLst/>
            <a:cxnLst/>
            <a:rect l="l" t="t" r="r" b="b"/>
            <a:pathLst>
              <a:path w="1037589" h="172085">
                <a:moveTo>
                  <a:pt x="1006787" y="0"/>
                </a:moveTo>
                <a:lnTo>
                  <a:pt x="30319" y="0"/>
                </a:lnTo>
                <a:lnTo>
                  <a:pt x="7579" y="38169"/>
                </a:lnTo>
                <a:lnTo>
                  <a:pt x="0" y="85758"/>
                </a:lnTo>
                <a:lnTo>
                  <a:pt x="7579" y="133346"/>
                </a:lnTo>
                <a:lnTo>
                  <a:pt x="30319" y="171516"/>
                </a:lnTo>
                <a:lnTo>
                  <a:pt x="1006787" y="171516"/>
                </a:lnTo>
                <a:lnTo>
                  <a:pt x="1029527" y="133346"/>
                </a:lnTo>
                <a:lnTo>
                  <a:pt x="1037107" y="85758"/>
                </a:lnTo>
                <a:lnTo>
                  <a:pt x="1029527" y="38169"/>
                </a:lnTo>
                <a:lnTo>
                  <a:pt x="100678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9" name="object 9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2" name="object 12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6" name="object 16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21" name="object 21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3876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Lexical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Arial"/>
                <a:cs typeface="Arial"/>
              </a:rPr>
              <a:t>continued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78738" y="184697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6"/>
                </a:lnTo>
                <a:lnTo>
                  <a:pt x="66167" y="66166"/>
                </a:lnTo>
                <a:lnTo>
                  <a:pt x="66167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8738" y="201904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7"/>
                </a:lnTo>
                <a:lnTo>
                  <a:pt x="66167" y="66167"/>
                </a:lnTo>
                <a:lnTo>
                  <a:pt x="66167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8738" y="219113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7"/>
                </a:lnTo>
                <a:lnTo>
                  <a:pt x="66167" y="66167"/>
                </a:lnTo>
                <a:lnTo>
                  <a:pt x="66167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39572" y="600771"/>
            <a:ext cx="3758565" cy="204152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93345" rIns="0" bIns="0" rtlCol="0">
            <a:spAutoFit/>
          </a:bodyPr>
          <a:lstStyle/>
          <a:p>
            <a:pPr marR="21590" algn="ctr">
              <a:lnSpc>
                <a:spcPct val="100000"/>
              </a:lnSpc>
              <a:spcBef>
                <a:spcPts val="735"/>
              </a:spcBef>
            </a:pPr>
            <a:r>
              <a:rPr sz="1100" i="1" spc="-10" dirty="0">
                <a:solidFill>
                  <a:srgbClr val="2E3092"/>
                </a:solidFill>
                <a:latin typeface="LM Roman Demi 10"/>
                <a:cs typeface="LM Roman Demi 10"/>
              </a:rPr>
              <a:t>(</a:t>
            </a:r>
            <a:r>
              <a:rPr sz="1100" i="1" spc="-10" dirty="0">
                <a:solidFill>
                  <a:srgbClr val="2E3092"/>
                </a:solidFill>
                <a:latin typeface="Arial"/>
                <a:cs typeface="Arial"/>
              </a:rPr>
              <a:t>token-name,</a:t>
            </a:r>
            <a:r>
              <a:rPr sz="1100" i="1" spc="-130" dirty="0">
                <a:solidFill>
                  <a:srgbClr val="2E3092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2E3092"/>
                </a:solidFill>
                <a:latin typeface="Arial"/>
                <a:cs typeface="Arial"/>
              </a:rPr>
              <a:t>attribute-value</a:t>
            </a:r>
            <a:r>
              <a:rPr sz="1100" i="1" spc="-10" dirty="0">
                <a:solidFill>
                  <a:srgbClr val="2E3092"/>
                </a:solidFill>
                <a:latin typeface="LM Roman Demi 10"/>
                <a:cs typeface="LM Roman Demi 10"/>
              </a:rPr>
              <a:t>)</a:t>
            </a:r>
            <a:endParaRPr sz="1100" dirty="0">
              <a:latin typeface="LM Roman Demi 10"/>
              <a:cs typeface="LM Roman Demi 10"/>
            </a:endParaRPr>
          </a:p>
          <a:p>
            <a:pPr marR="21590" algn="ctr">
              <a:lnSpc>
                <a:spcPct val="100000"/>
              </a:lnSpc>
              <a:spcBef>
                <a:spcPts val="630"/>
              </a:spcBef>
            </a:pPr>
            <a:r>
              <a:rPr sz="1100" spc="-10" dirty="0">
                <a:solidFill>
                  <a:srgbClr val="ED1C24"/>
                </a:solidFill>
                <a:latin typeface="Courier New"/>
                <a:cs typeface="Courier New"/>
              </a:rPr>
              <a:t>position</a:t>
            </a:r>
            <a:r>
              <a:rPr sz="1100" spc="-365" dirty="0">
                <a:solidFill>
                  <a:srgbClr val="ED1C24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LM Sans 10"/>
                <a:cs typeface="LM Sans 10"/>
              </a:rPr>
              <a:t>=</a:t>
            </a:r>
            <a:r>
              <a:rPr sz="1100" spc="-65" dirty="0">
                <a:solidFill>
                  <a:srgbClr val="ED1C24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Courier New"/>
                <a:cs typeface="Courier New"/>
              </a:rPr>
              <a:t>initial</a:t>
            </a:r>
            <a:r>
              <a:rPr sz="1100" spc="-420" dirty="0">
                <a:solidFill>
                  <a:srgbClr val="ED1C24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LM Sans 10"/>
                <a:cs typeface="LM Sans 10"/>
              </a:rPr>
              <a:t>+</a:t>
            </a:r>
            <a:r>
              <a:rPr sz="1100" spc="-125" dirty="0">
                <a:solidFill>
                  <a:srgbClr val="ED1C24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Courier New"/>
                <a:cs typeface="Courier New"/>
              </a:rPr>
              <a:t>rate</a:t>
            </a:r>
            <a:r>
              <a:rPr sz="1100" spc="-420" dirty="0">
                <a:solidFill>
                  <a:srgbClr val="ED1C24"/>
                </a:solidFill>
                <a:latin typeface="Courier New"/>
                <a:cs typeface="Courier New"/>
              </a:rPr>
              <a:t> </a:t>
            </a:r>
            <a:r>
              <a:rPr sz="1100" i="1" spc="-5" dirty="0">
                <a:solidFill>
                  <a:srgbClr val="ED1C24"/>
                </a:solidFill>
                <a:latin typeface="LM Roman Demi 10"/>
                <a:cs typeface="LM Roman Demi 10"/>
              </a:rPr>
              <a:t>∗</a:t>
            </a:r>
            <a:r>
              <a:rPr sz="1100" i="1" spc="-125" dirty="0">
                <a:solidFill>
                  <a:srgbClr val="ED1C24"/>
                </a:solidFill>
                <a:latin typeface="LM Roman Demi 10"/>
                <a:cs typeface="LM Roman Demi 10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Courier New"/>
                <a:cs typeface="Courier New"/>
              </a:rPr>
              <a:t>60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3C7F31"/>
                </a:solidFill>
                <a:latin typeface="Arial"/>
                <a:cs typeface="Arial"/>
              </a:rPr>
              <a:t>1. </a:t>
            </a:r>
            <a:r>
              <a:rPr sz="1100" spc="-10" dirty="0">
                <a:latin typeface="Courier New"/>
                <a:cs typeface="Courier New"/>
              </a:rPr>
              <a:t>position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20" dirty="0">
                <a:latin typeface="Arial"/>
                <a:cs typeface="Arial"/>
              </a:rPr>
              <a:t>lexeme </a:t>
            </a:r>
            <a:r>
              <a:rPr sz="1100" spc="-5" dirty="0">
                <a:latin typeface="Arial"/>
                <a:cs typeface="Arial"/>
              </a:rPr>
              <a:t>that </a:t>
            </a:r>
            <a:r>
              <a:rPr sz="1100" spc="-10" dirty="0">
                <a:latin typeface="Arial"/>
                <a:cs typeface="Arial"/>
              </a:rPr>
              <a:t>would be mapped </a:t>
            </a:r>
            <a:r>
              <a:rPr sz="1100" spc="-5" dirty="0">
                <a:latin typeface="Arial"/>
                <a:cs typeface="Arial"/>
              </a:rPr>
              <a:t>into </a:t>
            </a:r>
            <a:r>
              <a:rPr sz="1100" spc="-10" dirty="0">
                <a:latin typeface="Arial"/>
                <a:cs typeface="Arial"/>
              </a:rPr>
              <a:t>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token</a:t>
            </a:r>
            <a:endParaRPr sz="1100" dirty="0">
              <a:latin typeface="Arial"/>
              <a:cs typeface="Arial"/>
            </a:endParaRPr>
          </a:p>
          <a:p>
            <a:pPr marL="197485">
              <a:lnSpc>
                <a:spcPct val="100000"/>
              </a:lnSpc>
              <a:spcBef>
                <a:spcPts val="35"/>
              </a:spcBef>
            </a:pPr>
            <a:r>
              <a:rPr lang="en-US" sz="1100" i="1" spc="-5" dirty="0">
                <a:latin typeface="LM Roman Demi 10"/>
                <a:cs typeface="Arial"/>
              </a:rPr>
              <a:t>&lt;</a:t>
            </a:r>
            <a:r>
              <a:rPr sz="1100" b="1" spc="-5" dirty="0">
                <a:latin typeface="Arial"/>
                <a:cs typeface="Arial"/>
              </a:rPr>
              <a:t>id</a:t>
            </a:r>
            <a:r>
              <a:rPr sz="1100" i="1" spc="-5" dirty="0">
                <a:latin typeface="Arial"/>
                <a:cs typeface="Arial"/>
              </a:rPr>
              <a:t>,</a:t>
            </a:r>
            <a:r>
              <a:rPr sz="1100" i="1" spc="-1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1</a:t>
            </a:r>
            <a:r>
              <a:rPr lang="en-US" sz="1100" i="1" spc="-5" dirty="0">
                <a:latin typeface="LM Roman Demi 10"/>
                <a:cs typeface="Arial"/>
              </a:rPr>
              <a:t>&gt;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474345">
              <a:lnSpc>
                <a:spcPct val="100000"/>
              </a:lnSpc>
              <a:spcBef>
                <a:spcPts val="535"/>
              </a:spcBef>
            </a:pPr>
            <a:r>
              <a:rPr sz="1100" b="1" spc="-5" dirty="0">
                <a:latin typeface="Arial"/>
                <a:cs typeface="Arial"/>
              </a:rPr>
              <a:t>id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an abstract </a:t>
            </a:r>
            <a:r>
              <a:rPr sz="1100" spc="-5" dirty="0">
                <a:latin typeface="Arial"/>
                <a:cs typeface="Arial"/>
              </a:rPr>
              <a:t>symbol standing </a:t>
            </a:r>
            <a:r>
              <a:rPr sz="1100" spc="-20" dirty="0">
                <a:latin typeface="Arial"/>
                <a:cs typeface="Arial"/>
              </a:rPr>
              <a:t>for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identifier,</a:t>
            </a:r>
            <a:endParaRPr sz="1100" dirty="0">
              <a:latin typeface="Arial"/>
              <a:cs typeface="Arial"/>
            </a:endParaRPr>
          </a:p>
          <a:p>
            <a:pPr marL="474345" marR="33655">
              <a:lnSpc>
                <a:spcPct val="102600"/>
              </a:lnSpc>
            </a:pPr>
            <a:r>
              <a:rPr sz="1100" spc="-10" dirty="0">
                <a:latin typeface="Arial"/>
                <a:cs typeface="Arial"/>
              </a:rPr>
              <a:t>1 </a:t>
            </a:r>
            <a:r>
              <a:rPr sz="1100" spc="-5" dirty="0">
                <a:latin typeface="Arial"/>
                <a:cs typeface="Arial"/>
              </a:rPr>
              <a:t>points to the </a:t>
            </a:r>
            <a:r>
              <a:rPr sz="1100" spc="-10" dirty="0">
                <a:latin typeface="Arial"/>
                <a:cs typeface="Arial"/>
              </a:rPr>
              <a:t>symbol-table </a:t>
            </a:r>
            <a:r>
              <a:rPr sz="1100" dirty="0">
                <a:latin typeface="Arial"/>
                <a:cs typeface="Arial"/>
              </a:rPr>
              <a:t>entry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10" dirty="0">
                <a:latin typeface="Courier New"/>
                <a:cs typeface="Courier New"/>
              </a:rPr>
              <a:t>position</a:t>
            </a:r>
            <a:r>
              <a:rPr sz="1100" spc="-10" dirty="0">
                <a:latin typeface="Arial"/>
                <a:cs typeface="Arial"/>
              </a:rPr>
              <a:t>,  The symbol-table </a:t>
            </a:r>
            <a:r>
              <a:rPr sz="1100" dirty="0">
                <a:latin typeface="Arial"/>
                <a:cs typeface="Arial"/>
              </a:rPr>
              <a:t>entry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1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identifier holds  </a:t>
            </a:r>
            <a:r>
              <a:rPr sz="1100" spc="-10" dirty="0">
                <a:latin typeface="Arial"/>
                <a:cs typeface="Arial"/>
              </a:rPr>
              <a:t>information </a:t>
            </a:r>
            <a:r>
              <a:rPr sz="1100" spc="-5" dirty="0">
                <a:latin typeface="Arial"/>
                <a:cs typeface="Arial"/>
              </a:rPr>
              <a:t>about the </a:t>
            </a:r>
            <a:r>
              <a:rPr sz="1100" spc="-10" dirty="0">
                <a:latin typeface="Arial"/>
                <a:cs typeface="Arial"/>
              </a:rPr>
              <a:t>identifier, </a:t>
            </a:r>
            <a:r>
              <a:rPr sz="1100" spc="-5" dirty="0">
                <a:latin typeface="Arial"/>
                <a:cs typeface="Arial"/>
              </a:rPr>
              <a:t>such as its </a:t>
            </a:r>
            <a:r>
              <a:rPr sz="1100" spc="-10" dirty="0">
                <a:latin typeface="Arial"/>
                <a:cs typeface="Arial"/>
              </a:rPr>
              <a:t>name and  type.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36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37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3876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Lexical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Arial"/>
                <a:cs typeface="Arial"/>
              </a:rPr>
              <a:t>continued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78738" y="184697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6"/>
                </a:lnTo>
                <a:lnTo>
                  <a:pt x="66167" y="66166"/>
                </a:lnTo>
                <a:lnTo>
                  <a:pt x="66167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8738" y="219113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7"/>
                </a:lnTo>
                <a:lnTo>
                  <a:pt x="66167" y="66167"/>
                </a:lnTo>
                <a:lnTo>
                  <a:pt x="66167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39572" y="600771"/>
            <a:ext cx="3738245" cy="221361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735"/>
              </a:spcBef>
            </a:pPr>
            <a:r>
              <a:rPr sz="1100" i="1" spc="-10" dirty="0">
                <a:solidFill>
                  <a:srgbClr val="2E3092"/>
                </a:solidFill>
                <a:latin typeface="LM Roman Demi 10"/>
                <a:cs typeface="LM Roman Demi 10"/>
              </a:rPr>
              <a:t>(</a:t>
            </a:r>
            <a:r>
              <a:rPr sz="1100" i="1" spc="-10" dirty="0">
                <a:solidFill>
                  <a:srgbClr val="2E3092"/>
                </a:solidFill>
                <a:latin typeface="Arial"/>
                <a:cs typeface="Arial"/>
              </a:rPr>
              <a:t>token-name,</a:t>
            </a:r>
            <a:r>
              <a:rPr sz="1100" i="1" spc="-130" dirty="0">
                <a:solidFill>
                  <a:srgbClr val="2E3092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2E3092"/>
                </a:solidFill>
                <a:latin typeface="Arial"/>
                <a:cs typeface="Arial"/>
              </a:rPr>
              <a:t>attribute-value</a:t>
            </a:r>
            <a:r>
              <a:rPr sz="1100" i="1" spc="-10" dirty="0">
                <a:solidFill>
                  <a:srgbClr val="2E3092"/>
                </a:solidFill>
                <a:latin typeface="LM Roman Demi 10"/>
                <a:cs typeface="LM Roman Demi 10"/>
              </a:rPr>
              <a:t>)</a:t>
            </a:r>
            <a:endParaRPr sz="1100" dirty="0">
              <a:latin typeface="LM Roman Demi 10"/>
              <a:cs typeface="LM Roman Demi 10"/>
            </a:endParaRPr>
          </a:p>
          <a:p>
            <a:pPr marR="1270" algn="ctr">
              <a:lnSpc>
                <a:spcPct val="100000"/>
              </a:lnSpc>
              <a:spcBef>
                <a:spcPts val="630"/>
              </a:spcBef>
            </a:pPr>
            <a:r>
              <a:rPr sz="1100" spc="-10" dirty="0">
                <a:solidFill>
                  <a:srgbClr val="ED1C24"/>
                </a:solidFill>
                <a:latin typeface="Courier New"/>
                <a:cs typeface="Courier New"/>
              </a:rPr>
              <a:t>position</a:t>
            </a:r>
            <a:r>
              <a:rPr sz="1100" spc="-365" dirty="0">
                <a:solidFill>
                  <a:srgbClr val="ED1C24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LM Sans 10"/>
                <a:cs typeface="LM Sans 10"/>
              </a:rPr>
              <a:t>=</a:t>
            </a:r>
            <a:r>
              <a:rPr sz="1100" spc="-65" dirty="0">
                <a:solidFill>
                  <a:srgbClr val="ED1C24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Courier New"/>
                <a:cs typeface="Courier New"/>
              </a:rPr>
              <a:t>initial</a:t>
            </a:r>
            <a:r>
              <a:rPr sz="1100" spc="-420" dirty="0">
                <a:solidFill>
                  <a:srgbClr val="ED1C24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LM Sans 10"/>
                <a:cs typeface="LM Sans 10"/>
              </a:rPr>
              <a:t>+</a:t>
            </a:r>
            <a:r>
              <a:rPr sz="1100" spc="-125" dirty="0">
                <a:solidFill>
                  <a:srgbClr val="ED1C24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Courier New"/>
                <a:cs typeface="Courier New"/>
              </a:rPr>
              <a:t>rate</a:t>
            </a:r>
            <a:r>
              <a:rPr sz="1100" spc="-420" dirty="0">
                <a:solidFill>
                  <a:srgbClr val="ED1C24"/>
                </a:solidFill>
                <a:latin typeface="Courier New"/>
                <a:cs typeface="Courier New"/>
              </a:rPr>
              <a:t> </a:t>
            </a:r>
            <a:r>
              <a:rPr sz="1100" i="1" spc="-5" dirty="0">
                <a:solidFill>
                  <a:srgbClr val="ED1C24"/>
                </a:solidFill>
                <a:latin typeface="LM Roman Demi 10"/>
                <a:cs typeface="LM Roman Demi 10"/>
              </a:rPr>
              <a:t>∗</a:t>
            </a:r>
            <a:r>
              <a:rPr sz="1100" i="1" spc="-125" dirty="0">
                <a:solidFill>
                  <a:srgbClr val="ED1C24"/>
                </a:solidFill>
                <a:latin typeface="LM Roman Demi 10"/>
                <a:cs typeface="LM Roman Demi 10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Courier New"/>
                <a:cs typeface="Courier New"/>
              </a:rPr>
              <a:t>60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750" dirty="0">
              <a:latin typeface="Courier New"/>
              <a:cs typeface="Courier New"/>
            </a:endParaRPr>
          </a:p>
          <a:p>
            <a:pPr marL="197485" marR="8255" indent="-185420">
              <a:lnSpc>
                <a:spcPct val="102600"/>
              </a:lnSpc>
            </a:pPr>
            <a:r>
              <a:rPr sz="1100" spc="-5" dirty="0">
                <a:solidFill>
                  <a:srgbClr val="3C7F31"/>
                </a:solidFill>
                <a:latin typeface="Arial"/>
                <a:cs typeface="Arial"/>
              </a:rPr>
              <a:t>2.</a:t>
            </a:r>
            <a:r>
              <a:rPr sz="1100" spc="-5" dirty="0">
                <a:latin typeface="Arial"/>
                <a:cs typeface="Arial"/>
              </a:rPr>
              <a:t>The assignment symbol </a:t>
            </a:r>
            <a:r>
              <a:rPr sz="1100" spc="-10" dirty="0">
                <a:latin typeface="Courier New"/>
                <a:cs typeface="Courier New"/>
              </a:rPr>
              <a:t>=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20" dirty="0">
                <a:latin typeface="Arial"/>
                <a:cs typeface="Arial"/>
              </a:rPr>
              <a:t>lexeme </a:t>
            </a:r>
            <a:r>
              <a:rPr sz="1100" spc="-5" dirty="0">
                <a:latin typeface="Arial"/>
                <a:cs typeface="Arial"/>
              </a:rPr>
              <a:t>that is </a:t>
            </a:r>
            <a:r>
              <a:rPr sz="1100" spc="-10" dirty="0">
                <a:latin typeface="Arial"/>
                <a:cs typeface="Arial"/>
              </a:rPr>
              <a:t>mapped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into  the </a:t>
            </a:r>
            <a:r>
              <a:rPr sz="1100" spc="-10" dirty="0">
                <a:latin typeface="Arial"/>
                <a:cs typeface="Arial"/>
              </a:rPr>
              <a:t>token </a:t>
            </a:r>
            <a:r>
              <a:rPr lang="en-US" sz="1100" i="1" spc="-5" dirty="0">
                <a:latin typeface="LM Roman Demi 10"/>
                <a:cs typeface="Arial"/>
              </a:rPr>
              <a:t>&lt;</a:t>
            </a:r>
            <a:r>
              <a:rPr sz="1100" spc="-5" dirty="0">
                <a:latin typeface="LM Sans 10"/>
                <a:cs typeface="LM Sans 10"/>
              </a:rPr>
              <a:t>=</a:t>
            </a:r>
            <a:r>
              <a:rPr lang="en-US" sz="1100" i="1" spc="-5" dirty="0">
                <a:latin typeface="LM Roman Demi 10"/>
                <a:cs typeface="LM Sans 10"/>
              </a:rPr>
              <a:t>&gt;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474345" marR="176530">
              <a:lnSpc>
                <a:spcPct val="102600"/>
              </a:lnSpc>
              <a:spcBef>
                <a:spcPts val="500"/>
              </a:spcBef>
            </a:pPr>
            <a:r>
              <a:rPr sz="1100" spc="-5" dirty="0">
                <a:latin typeface="Arial"/>
                <a:cs typeface="Arial"/>
              </a:rPr>
              <a:t>Since this </a:t>
            </a:r>
            <a:r>
              <a:rPr sz="1100" spc="-10" dirty="0">
                <a:latin typeface="Arial"/>
                <a:cs typeface="Arial"/>
              </a:rPr>
              <a:t>token needs no attribute-value, </a:t>
            </a:r>
            <a:r>
              <a:rPr sz="1100" spc="-15" dirty="0">
                <a:latin typeface="Arial"/>
                <a:cs typeface="Arial"/>
              </a:rPr>
              <a:t>we </a:t>
            </a:r>
            <a:r>
              <a:rPr sz="1100" spc="-20" dirty="0">
                <a:latin typeface="Arial"/>
                <a:cs typeface="Arial"/>
              </a:rPr>
              <a:t>have  </a:t>
            </a:r>
            <a:r>
              <a:rPr sz="1100" spc="-5" dirty="0">
                <a:latin typeface="Arial"/>
                <a:cs typeface="Arial"/>
              </a:rPr>
              <a:t>omitted the second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component.</a:t>
            </a:r>
            <a:endParaRPr sz="1100" dirty="0">
              <a:latin typeface="Arial"/>
              <a:cs typeface="Arial"/>
            </a:endParaRPr>
          </a:p>
          <a:p>
            <a:pPr marL="474345" marR="5080">
              <a:lnSpc>
                <a:spcPct val="102600"/>
              </a:lnSpc>
            </a:pPr>
            <a:r>
              <a:rPr sz="1100" spc="-25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could </a:t>
            </a:r>
            <a:r>
              <a:rPr sz="1100" spc="-20" dirty="0">
                <a:latin typeface="Arial"/>
                <a:cs typeface="Arial"/>
              </a:rPr>
              <a:t>have </a:t>
            </a:r>
            <a:r>
              <a:rPr sz="1100" spc="-10" dirty="0">
                <a:latin typeface="Arial"/>
                <a:cs typeface="Arial"/>
              </a:rPr>
              <a:t>used </a:t>
            </a:r>
            <a:r>
              <a:rPr sz="1100" spc="-15" dirty="0">
                <a:latin typeface="Arial"/>
                <a:cs typeface="Arial"/>
              </a:rPr>
              <a:t>any </a:t>
            </a:r>
            <a:r>
              <a:rPr sz="1100" spc="-10" dirty="0">
                <a:latin typeface="Arial"/>
                <a:cs typeface="Arial"/>
              </a:rPr>
              <a:t>abstract </a:t>
            </a:r>
            <a:r>
              <a:rPr sz="1100" spc="-5" dirty="0">
                <a:latin typeface="Arial"/>
                <a:cs typeface="Arial"/>
              </a:rPr>
              <a:t>symbol such as  assign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token-name, </a:t>
            </a:r>
            <a:r>
              <a:rPr sz="1100" spc="-15" dirty="0">
                <a:latin typeface="Arial"/>
                <a:cs typeface="Arial"/>
              </a:rPr>
              <a:t>but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notational  </a:t>
            </a:r>
            <a:r>
              <a:rPr sz="1100" spc="-10" dirty="0">
                <a:latin typeface="Arial"/>
                <a:cs typeface="Arial"/>
              </a:rPr>
              <a:t>convenience </a:t>
            </a:r>
            <a:r>
              <a:rPr sz="1100" spc="-15" dirty="0">
                <a:latin typeface="Arial"/>
                <a:cs typeface="Arial"/>
              </a:rPr>
              <a:t>we </a:t>
            </a:r>
            <a:r>
              <a:rPr sz="1100" spc="-20" dirty="0">
                <a:latin typeface="Arial"/>
                <a:cs typeface="Arial"/>
              </a:rPr>
              <a:t>have </a:t>
            </a:r>
            <a:r>
              <a:rPr sz="1100" spc="-5" dirty="0">
                <a:latin typeface="Arial"/>
                <a:cs typeface="Arial"/>
              </a:rPr>
              <a:t>chosen to use the </a:t>
            </a:r>
            <a:r>
              <a:rPr sz="1100" spc="-20" dirty="0">
                <a:latin typeface="Arial"/>
                <a:cs typeface="Arial"/>
              </a:rPr>
              <a:t>lexeme </a:t>
            </a:r>
            <a:r>
              <a:rPr sz="1100" spc="-5" dirty="0">
                <a:latin typeface="Arial"/>
                <a:cs typeface="Arial"/>
              </a:rPr>
              <a:t>itself  as the </a:t>
            </a:r>
            <a:r>
              <a:rPr sz="1100" spc="-10" dirty="0">
                <a:latin typeface="Arial"/>
                <a:cs typeface="Arial"/>
              </a:rPr>
              <a:t>name </a:t>
            </a:r>
            <a:r>
              <a:rPr sz="1100" spc="-5" dirty="0">
                <a:latin typeface="Arial"/>
                <a:cs typeface="Arial"/>
              </a:rPr>
              <a:t>of the </a:t>
            </a:r>
            <a:r>
              <a:rPr sz="1100" spc="-10" dirty="0">
                <a:latin typeface="Arial"/>
                <a:cs typeface="Arial"/>
              </a:rPr>
              <a:t>abstract </a:t>
            </a:r>
            <a:r>
              <a:rPr sz="1100" spc="-5" dirty="0">
                <a:latin typeface="Arial"/>
                <a:cs typeface="Arial"/>
              </a:rPr>
              <a:t>symbol.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33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34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3876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Lexical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Arial"/>
                <a:cs typeface="Arial"/>
              </a:rPr>
              <a:t>continued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78738" y="164075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7"/>
                </a:lnTo>
                <a:lnTo>
                  <a:pt x="66167" y="66167"/>
                </a:lnTo>
                <a:lnTo>
                  <a:pt x="66167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39572" y="600771"/>
            <a:ext cx="3783329" cy="1355179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R="46355" algn="ctr">
              <a:lnSpc>
                <a:spcPct val="100000"/>
              </a:lnSpc>
              <a:spcBef>
                <a:spcPts val="735"/>
              </a:spcBef>
            </a:pPr>
            <a:r>
              <a:rPr sz="1100" i="1" spc="-10" dirty="0">
                <a:solidFill>
                  <a:srgbClr val="2E3092"/>
                </a:solidFill>
                <a:latin typeface="LM Roman Demi 10"/>
                <a:cs typeface="LM Roman Demi 10"/>
              </a:rPr>
              <a:t>(</a:t>
            </a:r>
            <a:r>
              <a:rPr sz="1100" i="1" spc="-10" dirty="0">
                <a:solidFill>
                  <a:srgbClr val="2E3092"/>
                </a:solidFill>
                <a:latin typeface="Arial"/>
                <a:cs typeface="Arial"/>
              </a:rPr>
              <a:t>token-name,</a:t>
            </a:r>
            <a:r>
              <a:rPr sz="1100" i="1" spc="-130" dirty="0">
                <a:solidFill>
                  <a:srgbClr val="2E3092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2E3092"/>
                </a:solidFill>
                <a:latin typeface="Arial"/>
                <a:cs typeface="Arial"/>
              </a:rPr>
              <a:t>attribute-value</a:t>
            </a:r>
            <a:r>
              <a:rPr sz="1100" i="1" spc="-10" dirty="0">
                <a:solidFill>
                  <a:srgbClr val="2E3092"/>
                </a:solidFill>
                <a:latin typeface="LM Roman Demi 10"/>
                <a:cs typeface="LM Roman Demi 10"/>
              </a:rPr>
              <a:t>)</a:t>
            </a:r>
            <a:endParaRPr sz="1100" dirty="0">
              <a:latin typeface="LM Roman Demi 10"/>
              <a:cs typeface="LM Roman Demi 10"/>
            </a:endParaRPr>
          </a:p>
          <a:p>
            <a:pPr marR="45720" algn="ctr">
              <a:lnSpc>
                <a:spcPct val="100000"/>
              </a:lnSpc>
              <a:spcBef>
                <a:spcPts val="630"/>
              </a:spcBef>
            </a:pPr>
            <a:r>
              <a:rPr sz="1100" spc="-10" dirty="0">
                <a:solidFill>
                  <a:srgbClr val="ED1C24"/>
                </a:solidFill>
                <a:latin typeface="Courier New"/>
                <a:cs typeface="Courier New"/>
              </a:rPr>
              <a:t>position</a:t>
            </a:r>
            <a:r>
              <a:rPr sz="1100" spc="-365" dirty="0">
                <a:solidFill>
                  <a:srgbClr val="ED1C24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LM Sans 10"/>
                <a:cs typeface="LM Sans 10"/>
              </a:rPr>
              <a:t>=</a:t>
            </a:r>
            <a:r>
              <a:rPr sz="1100" spc="-65" dirty="0">
                <a:solidFill>
                  <a:srgbClr val="ED1C24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Courier New"/>
                <a:cs typeface="Courier New"/>
              </a:rPr>
              <a:t>initial</a:t>
            </a:r>
            <a:r>
              <a:rPr sz="1100" spc="-420" dirty="0">
                <a:solidFill>
                  <a:srgbClr val="ED1C24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LM Sans 10"/>
                <a:cs typeface="LM Sans 10"/>
              </a:rPr>
              <a:t>+</a:t>
            </a:r>
            <a:r>
              <a:rPr sz="1100" spc="-125" dirty="0">
                <a:solidFill>
                  <a:srgbClr val="ED1C24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Courier New"/>
                <a:cs typeface="Courier New"/>
              </a:rPr>
              <a:t>rate</a:t>
            </a:r>
            <a:r>
              <a:rPr sz="1100" spc="-420" dirty="0">
                <a:solidFill>
                  <a:srgbClr val="ED1C24"/>
                </a:solidFill>
                <a:latin typeface="Courier New"/>
                <a:cs typeface="Courier New"/>
              </a:rPr>
              <a:t> </a:t>
            </a:r>
            <a:r>
              <a:rPr sz="1100" i="1" spc="-5" dirty="0">
                <a:solidFill>
                  <a:srgbClr val="ED1C24"/>
                </a:solidFill>
                <a:latin typeface="LM Roman Demi 10"/>
                <a:cs typeface="LM Roman Demi 10"/>
              </a:rPr>
              <a:t>∗</a:t>
            </a:r>
            <a:r>
              <a:rPr sz="1100" i="1" spc="-125" dirty="0">
                <a:solidFill>
                  <a:srgbClr val="ED1C24"/>
                </a:solidFill>
                <a:latin typeface="LM Roman Demi 10"/>
                <a:cs typeface="LM Roman Demi 10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Courier New"/>
                <a:cs typeface="Courier New"/>
              </a:rPr>
              <a:t>60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 dirty="0">
              <a:latin typeface="Courier New"/>
              <a:cs typeface="Courier New"/>
            </a:endParaRPr>
          </a:p>
          <a:p>
            <a:pPr marL="474345" marR="5080" indent="-462280">
              <a:lnSpc>
                <a:spcPct val="117700"/>
              </a:lnSpc>
              <a:spcBef>
                <a:spcPts val="5"/>
              </a:spcBef>
            </a:pPr>
            <a:r>
              <a:rPr sz="1100" spc="-5" dirty="0">
                <a:solidFill>
                  <a:srgbClr val="3C7F31"/>
                </a:solidFill>
                <a:latin typeface="Arial"/>
                <a:cs typeface="Arial"/>
              </a:rPr>
              <a:t>3. </a:t>
            </a:r>
            <a:r>
              <a:rPr sz="1100" spc="-10" dirty="0">
                <a:latin typeface="Courier New"/>
                <a:cs typeface="Courier New"/>
              </a:rPr>
              <a:t>initial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20" dirty="0">
                <a:latin typeface="Arial"/>
                <a:cs typeface="Arial"/>
              </a:rPr>
              <a:t>lexeme </a:t>
            </a:r>
            <a:r>
              <a:rPr sz="1100" spc="-5" dirty="0">
                <a:latin typeface="Arial"/>
                <a:cs typeface="Arial"/>
              </a:rPr>
              <a:t>that is </a:t>
            </a:r>
            <a:r>
              <a:rPr sz="1100" spc="-10" dirty="0">
                <a:latin typeface="Arial"/>
                <a:cs typeface="Arial"/>
              </a:rPr>
              <a:t>mapped </a:t>
            </a:r>
            <a:r>
              <a:rPr sz="1100" spc="-5" dirty="0">
                <a:latin typeface="Arial"/>
                <a:cs typeface="Arial"/>
              </a:rPr>
              <a:t>into the </a:t>
            </a:r>
            <a:r>
              <a:rPr sz="1100" spc="-10" dirty="0">
                <a:latin typeface="Arial"/>
                <a:cs typeface="Arial"/>
              </a:rPr>
              <a:t>token </a:t>
            </a:r>
            <a:r>
              <a:rPr lang="en-US" sz="1100" i="1" spc="-5" dirty="0">
                <a:latin typeface="LM Roman Demi 10"/>
                <a:cs typeface="Arial"/>
              </a:rPr>
              <a:t>&lt;</a:t>
            </a:r>
            <a:r>
              <a:rPr sz="1100" b="1" spc="-5" dirty="0">
                <a:latin typeface="Arial"/>
                <a:cs typeface="Arial"/>
              </a:rPr>
              <a:t>id</a:t>
            </a:r>
            <a:r>
              <a:rPr lang="bn-BD" sz="1100" i="1" spc="-5" dirty="0">
                <a:latin typeface="Arial"/>
                <a:cs typeface="Arial"/>
              </a:rPr>
              <a:t>,</a:t>
            </a:r>
            <a:r>
              <a:rPr sz="1100" spc="-5" dirty="0">
                <a:latin typeface="Arial"/>
                <a:cs typeface="Arial"/>
              </a:rPr>
              <a:t>2</a:t>
            </a:r>
            <a:r>
              <a:rPr lang="en-US" sz="1100" i="1" spc="-5" dirty="0">
                <a:latin typeface="LM Roman Demi 10"/>
                <a:cs typeface="Arial"/>
              </a:rPr>
              <a:t>&gt;,</a:t>
            </a:r>
          </a:p>
          <a:p>
            <a:pPr marL="474345" marR="5080" indent="-462280">
              <a:lnSpc>
                <a:spcPct val="117700"/>
              </a:lnSpc>
              <a:spcBef>
                <a:spcPts val="5"/>
              </a:spcBef>
            </a:pPr>
            <a:r>
              <a:rPr lang="en-US" sz="1100" i="1" spc="-5" dirty="0">
                <a:latin typeface="LM Roman Demi 10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2 </a:t>
            </a:r>
            <a:r>
              <a:rPr sz="1100" spc="-5" dirty="0">
                <a:latin typeface="Arial"/>
                <a:cs typeface="Arial"/>
              </a:rPr>
              <a:t>points to the </a:t>
            </a:r>
            <a:r>
              <a:rPr sz="1100" spc="-10" dirty="0">
                <a:latin typeface="Arial"/>
                <a:cs typeface="Arial"/>
              </a:rPr>
              <a:t>symbol-table </a:t>
            </a:r>
            <a:r>
              <a:rPr sz="1100" dirty="0">
                <a:latin typeface="Arial"/>
                <a:cs typeface="Arial"/>
              </a:rPr>
              <a:t>entry </a:t>
            </a:r>
            <a:r>
              <a:rPr sz="1100" spc="-20" dirty="0">
                <a:latin typeface="Arial"/>
                <a:cs typeface="Arial"/>
              </a:rPr>
              <a:t>for</a:t>
            </a:r>
            <a:r>
              <a:rPr sz="1100" spc="-5" dirty="0">
                <a:latin typeface="Arial"/>
                <a:cs typeface="Arial"/>
              </a:rPr>
              <a:t> initial.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32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33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349059" y="724089"/>
            <a:ext cx="3911981" cy="1230465"/>
          </a:xfrm>
        </p:spPr>
        <p:txBody>
          <a:bodyPr/>
          <a:lstStyle/>
          <a:p>
            <a:pPr marR="46355" algn="ctr">
              <a:lnSpc>
                <a:spcPct val="100000"/>
              </a:lnSpc>
              <a:spcBef>
                <a:spcPts val="735"/>
              </a:spcBef>
            </a:pPr>
            <a:r>
              <a:rPr lang="en-US" i="1" spc="-10" dirty="0">
                <a:solidFill>
                  <a:srgbClr val="2E3092"/>
                </a:solidFill>
                <a:latin typeface="LM Roman Demi 10"/>
                <a:cs typeface="LM Roman Demi 10"/>
              </a:rPr>
              <a:t>(</a:t>
            </a:r>
            <a:r>
              <a:rPr lang="en-US" i="1" spc="-10" dirty="0">
                <a:solidFill>
                  <a:srgbClr val="2E3092"/>
                </a:solidFill>
              </a:rPr>
              <a:t>token-name,</a:t>
            </a:r>
            <a:r>
              <a:rPr lang="en-US" i="1" spc="-130" dirty="0">
                <a:solidFill>
                  <a:srgbClr val="2E3092"/>
                </a:solidFill>
              </a:rPr>
              <a:t> </a:t>
            </a:r>
            <a:r>
              <a:rPr lang="en-US" i="1" spc="-10" dirty="0">
                <a:solidFill>
                  <a:srgbClr val="2E3092"/>
                </a:solidFill>
              </a:rPr>
              <a:t>attribute-value</a:t>
            </a:r>
            <a:r>
              <a:rPr lang="en-US" i="1" spc="-10" dirty="0">
                <a:solidFill>
                  <a:srgbClr val="2E3092"/>
                </a:solidFill>
                <a:latin typeface="LM Roman Demi 10"/>
                <a:cs typeface="LM Roman Demi 10"/>
              </a:rPr>
              <a:t>) </a:t>
            </a:r>
            <a:r>
              <a:rPr lang="en-US" b="1" i="1" spc="-10" dirty="0">
                <a:solidFill>
                  <a:srgbClr val="FF0000"/>
                </a:solidFill>
                <a:latin typeface="LM Roman Demi 10"/>
                <a:cs typeface="LM Roman Demi 10"/>
              </a:rPr>
              <a:t>REPEAT</a:t>
            </a:r>
            <a:endParaRPr lang="en-US" b="1" dirty="0">
              <a:solidFill>
                <a:srgbClr val="FF0000"/>
              </a:solidFill>
              <a:latin typeface="LM Roman Demi 10"/>
              <a:cs typeface="LM Roman Demi 10"/>
            </a:endParaRPr>
          </a:p>
          <a:p>
            <a:pPr marR="45720" algn="ctr">
              <a:lnSpc>
                <a:spcPct val="100000"/>
              </a:lnSpc>
              <a:spcBef>
                <a:spcPts val="630"/>
              </a:spcBef>
            </a:pPr>
            <a:r>
              <a:rPr lang="en-US" spc="-10" dirty="0">
                <a:solidFill>
                  <a:srgbClr val="ED1C24"/>
                </a:solidFill>
                <a:latin typeface="Courier New"/>
                <a:cs typeface="Courier New"/>
              </a:rPr>
              <a:t>position</a:t>
            </a:r>
            <a:r>
              <a:rPr lang="en-US" spc="-365" dirty="0">
                <a:solidFill>
                  <a:srgbClr val="ED1C24"/>
                </a:solidFill>
                <a:latin typeface="Courier New"/>
                <a:cs typeface="Courier New"/>
              </a:rPr>
              <a:t> </a:t>
            </a:r>
            <a:r>
              <a:rPr lang="en-US" spc="-10" dirty="0">
                <a:solidFill>
                  <a:srgbClr val="ED1C24"/>
                </a:solidFill>
                <a:latin typeface="LM Sans 10"/>
                <a:cs typeface="LM Sans 10"/>
              </a:rPr>
              <a:t>=</a:t>
            </a:r>
            <a:r>
              <a:rPr lang="en-US" spc="-65" dirty="0">
                <a:solidFill>
                  <a:srgbClr val="ED1C24"/>
                </a:solidFill>
                <a:latin typeface="LM Sans 10"/>
                <a:cs typeface="LM Sans 10"/>
              </a:rPr>
              <a:t> </a:t>
            </a:r>
            <a:r>
              <a:rPr lang="en-US" spc="-10" dirty="0">
                <a:solidFill>
                  <a:srgbClr val="ED1C24"/>
                </a:solidFill>
                <a:latin typeface="Courier New"/>
                <a:cs typeface="Courier New"/>
              </a:rPr>
              <a:t>initial</a:t>
            </a:r>
            <a:r>
              <a:rPr lang="en-US" spc="-420" dirty="0">
                <a:solidFill>
                  <a:srgbClr val="ED1C24"/>
                </a:solidFill>
                <a:latin typeface="Courier New"/>
                <a:cs typeface="Courier New"/>
              </a:rPr>
              <a:t> </a:t>
            </a:r>
            <a:r>
              <a:rPr lang="en-US" spc="-10" dirty="0">
                <a:solidFill>
                  <a:srgbClr val="ED1C24"/>
                </a:solidFill>
                <a:latin typeface="LM Sans 10"/>
                <a:cs typeface="LM Sans 10"/>
              </a:rPr>
              <a:t>+</a:t>
            </a:r>
            <a:r>
              <a:rPr lang="en-US" spc="-125" dirty="0">
                <a:solidFill>
                  <a:srgbClr val="ED1C24"/>
                </a:solidFill>
                <a:latin typeface="LM Sans 10"/>
                <a:cs typeface="LM Sans 10"/>
              </a:rPr>
              <a:t> </a:t>
            </a:r>
            <a:r>
              <a:rPr lang="en-US" spc="-10" dirty="0">
                <a:solidFill>
                  <a:srgbClr val="ED1C24"/>
                </a:solidFill>
                <a:latin typeface="Courier New"/>
                <a:cs typeface="Courier New"/>
              </a:rPr>
              <a:t>rate</a:t>
            </a:r>
            <a:r>
              <a:rPr lang="en-US" spc="-420" dirty="0">
                <a:solidFill>
                  <a:srgbClr val="ED1C24"/>
                </a:solidFill>
                <a:latin typeface="Courier New"/>
                <a:cs typeface="Courier New"/>
              </a:rPr>
              <a:t> </a:t>
            </a:r>
            <a:r>
              <a:rPr lang="en-US" i="1" spc="-5" dirty="0">
                <a:solidFill>
                  <a:srgbClr val="ED1C24"/>
                </a:solidFill>
                <a:latin typeface="LM Roman Demi 10"/>
                <a:cs typeface="LM Roman Demi 10"/>
              </a:rPr>
              <a:t>∗</a:t>
            </a:r>
            <a:r>
              <a:rPr lang="en-US" i="1" spc="-125" dirty="0">
                <a:solidFill>
                  <a:srgbClr val="ED1C24"/>
                </a:solidFill>
                <a:latin typeface="LM Roman Demi 10"/>
                <a:cs typeface="LM Roman Demi 10"/>
              </a:rPr>
              <a:t> </a:t>
            </a:r>
            <a:r>
              <a:rPr lang="en-US" spc="-10" dirty="0">
                <a:solidFill>
                  <a:srgbClr val="ED1C24"/>
                </a:solidFill>
                <a:latin typeface="Courier New"/>
                <a:cs typeface="Courier New"/>
              </a:rPr>
              <a:t>60</a:t>
            </a:r>
            <a:endParaRPr lang="en-US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Courier New"/>
              <a:cs typeface="Courier New"/>
            </a:endParaRPr>
          </a:p>
          <a:p>
            <a:pPr marL="474345" marR="5080" indent="-462280">
              <a:lnSpc>
                <a:spcPct val="117700"/>
              </a:lnSpc>
              <a:spcBef>
                <a:spcPts val="5"/>
              </a:spcBef>
            </a:pPr>
            <a:r>
              <a:rPr lang="en-US" spc="-5" dirty="0">
                <a:solidFill>
                  <a:srgbClr val="3C7F31"/>
                </a:solidFill>
              </a:rPr>
              <a:t>3. </a:t>
            </a:r>
            <a:r>
              <a:rPr lang="en-US" spc="-10" dirty="0">
                <a:latin typeface="Courier New"/>
                <a:cs typeface="Courier New"/>
              </a:rPr>
              <a:t>initial </a:t>
            </a:r>
            <a:r>
              <a:rPr lang="en-US" spc="-5" dirty="0"/>
              <a:t>is </a:t>
            </a:r>
            <a:r>
              <a:rPr lang="en-US" spc="-10" dirty="0"/>
              <a:t>a </a:t>
            </a:r>
            <a:r>
              <a:rPr lang="en-US" spc="-20" dirty="0"/>
              <a:t>lexeme </a:t>
            </a:r>
            <a:r>
              <a:rPr lang="en-US" spc="-5" dirty="0"/>
              <a:t>that is </a:t>
            </a:r>
            <a:r>
              <a:rPr lang="en-US" spc="-10" dirty="0"/>
              <a:t>mapped </a:t>
            </a:r>
            <a:r>
              <a:rPr lang="en-US" spc="-5" dirty="0"/>
              <a:t>into the </a:t>
            </a:r>
            <a:r>
              <a:rPr lang="en-US" spc="-10" dirty="0"/>
              <a:t>token </a:t>
            </a:r>
            <a:r>
              <a:rPr lang="en-US" i="1" spc="-5" dirty="0">
                <a:latin typeface="LM Roman Demi 10"/>
              </a:rPr>
              <a:t>&lt;</a:t>
            </a:r>
            <a:r>
              <a:rPr lang="en-US" b="1" spc="-5" dirty="0"/>
              <a:t>id</a:t>
            </a:r>
            <a:r>
              <a:rPr lang="en-US" i="1" spc="-5" dirty="0"/>
              <a:t>,</a:t>
            </a:r>
            <a:r>
              <a:rPr lang="en-US" spc="-5" dirty="0"/>
              <a:t>2</a:t>
            </a:r>
            <a:r>
              <a:rPr lang="en-US" i="1" spc="-5" dirty="0">
                <a:latin typeface="LM Roman Demi 10"/>
              </a:rPr>
              <a:t>&gt;,</a:t>
            </a:r>
          </a:p>
          <a:p>
            <a:pPr marL="474345" marR="5080" indent="-462280">
              <a:lnSpc>
                <a:spcPct val="117700"/>
              </a:lnSpc>
              <a:spcBef>
                <a:spcPts val="5"/>
              </a:spcBef>
            </a:pPr>
            <a:r>
              <a:rPr lang="en-US" i="1" spc="-5" dirty="0">
                <a:latin typeface="LM Roman Demi 10"/>
              </a:rPr>
              <a:t> </a:t>
            </a:r>
            <a:r>
              <a:rPr lang="en-US" spc="-10" dirty="0"/>
              <a:t>2 </a:t>
            </a:r>
            <a:r>
              <a:rPr lang="en-US" spc="-5" dirty="0"/>
              <a:t>points to the </a:t>
            </a:r>
            <a:r>
              <a:rPr lang="en-US" spc="-10" dirty="0"/>
              <a:t>symbol-table </a:t>
            </a:r>
            <a:r>
              <a:rPr lang="en-US" dirty="0"/>
              <a:t>entry </a:t>
            </a:r>
            <a:r>
              <a:rPr lang="en-US" spc="-20" dirty="0"/>
              <a:t>for</a:t>
            </a:r>
            <a:r>
              <a:rPr lang="en-US" spc="-5" dirty="0"/>
              <a:t> initial.</a:t>
            </a:r>
            <a:endParaRPr lang="en-US" dirty="0"/>
          </a:p>
          <a:p>
            <a:endParaRPr lang="en-US" dirty="0"/>
          </a:p>
        </p:txBody>
      </p:sp>
      <p:sp>
        <p:nvSpPr>
          <p:cNvPr id="4" name="object 2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3876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Lexical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Arial"/>
                <a:cs typeface="Arial"/>
              </a:rPr>
              <a:t>continued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3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3876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Lexical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Arial"/>
                <a:cs typeface="Arial"/>
              </a:rPr>
              <a:t>continued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572" y="600771"/>
            <a:ext cx="3131820" cy="94932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596900" algn="ctr">
              <a:lnSpc>
                <a:spcPct val="100000"/>
              </a:lnSpc>
              <a:spcBef>
                <a:spcPts val="735"/>
              </a:spcBef>
            </a:pPr>
            <a:r>
              <a:rPr sz="1100" i="1" spc="-10" dirty="0">
                <a:solidFill>
                  <a:srgbClr val="2E3092"/>
                </a:solidFill>
                <a:latin typeface="LM Roman Demi 10"/>
                <a:cs typeface="LM Roman Demi 10"/>
              </a:rPr>
              <a:t>(</a:t>
            </a:r>
            <a:r>
              <a:rPr sz="1100" i="1" spc="-10" dirty="0">
                <a:solidFill>
                  <a:srgbClr val="2E3092"/>
                </a:solidFill>
                <a:latin typeface="Arial"/>
                <a:cs typeface="Arial"/>
              </a:rPr>
              <a:t>token-name,</a:t>
            </a:r>
            <a:r>
              <a:rPr sz="1100" i="1" spc="-130" dirty="0">
                <a:solidFill>
                  <a:srgbClr val="2E3092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2E3092"/>
                </a:solidFill>
                <a:latin typeface="Arial"/>
                <a:cs typeface="Arial"/>
              </a:rPr>
              <a:t>attribute-value</a:t>
            </a:r>
            <a:r>
              <a:rPr sz="1100" i="1" spc="-10" dirty="0">
                <a:solidFill>
                  <a:srgbClr val="2E3092"/>
                </a:solidFill>
                <a:latin typeface="LM Roman Demi 10"/>
                <a:cs typeface="LM Roman Demi 10"/>
              </a:rPr>
              <a:t>)</a:t>
            </a:r>
            <a:endParaRPr sz="1100" dirty="0">
              <a:latin typeface="LM Roman Demi 10"/>
              <a:cs typeface="LM Roman Demi 10"/>
            </a:endParaRPr>
          </a:p>
          <a:p>
            <a:pPr marL="596900" algn="ctr">
              <a:lnSpc>
                <a:spcPct val="100000"/>
              </a:lnSpc>
              <a:spcBef>
                <a:spcPts val="630"/>
              </a:spcBef>
            </a:pPr>
            <a:r>
              <a:rPr sz="1100" spc="-10" dirty="0">
                <a:solidFill>
                  <a:srgbClr val="ED1C24"/>
                </a:solidFill>
                <a:latin typeface="Courier New"/>
                <a:cs typeface="Courier New"/>
              </a:rPr>
              <a:t>position</a:t>
            </a:r>
            <a:r>
              <a:rPr sz="1100" spc="-365" dirty="0">
                <a:solidFill>
                  <a:srgbClr val="ED1C24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LM Sans 10"/>
                <a:cs typeface="LM Sans 10"/>
              </a:rPr>
              <a:t>=</a:t>
            </a:r>
            <a:r>
              <a:rPr sz="1100" spc="-65" dirty="0">
                <a:solidFill>
                  <a:srgbClr val="ED1C24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Courier New"/>
                <a:cs typeface="Courier New"/>
              </a:rPr>
              <a:t>initial</a:t>
            </a:r>
            <a:r>
              <a:rPr sz="1100" spc="-420" dirty="0">
                <a:solidFill>
                  <a:srgbClr val="ED1C24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LM Sans 10"/>
                <a:cs typeface="LM Sans 10"/>
              </a:rPr>
              <a:t>+</a:t>
            </a:r>
            <a:r>
              <a:rPr sz="1100" spc="-125" dirty="0">
                <a:solidFill>
                  <a:srgbClr val="ED1C24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Courier New"/>
                <a:cs typeface="Courier New"/>
              </a:rPr>
              <a:t>rate</a:t>
            </a:r>
            <a:r>
              <a:rPr sz="1100" spc="-420" dirty="0">
                <a:solidFill>
                  <a:srgbClr val="ED1C24"/>
                </a:solidFill>
                <a:latin typeface="Courier New"/>
                <a:cs typeface="Courier New"/>
              </a:rPr>
              <a:t> </a:t>
            </a:r>
            <a:r>
              <a:rPr sz="1100" i="1" spc="-5" dirty="0">
                <a:solidFill>
                  <a:srgbClr val="ED1C24"/>
                </a:solidFill>
                <a:latin typeface="LM Roman Demi 10"/>
                <a:cs typeface="LM Roman Demi 10"/>
              </a:rPr>
              <a:t>∗</a:t>
            </a:r>
            <a:r>
              <a:rPr sz="1100" i="1" spc="-125" dirty="0">
                <a:solidFill>
                  <a:srgbClr val="ED1C24"/>
                </a:solidFill>
                <a:latin typeface="LM Roman Demi 10"/>
                <a:cs typeface="LM Roman Demi 10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Courier New"/>
                <a:cs typeface="Courier New"/>
              </a:rPr>
              <a:t>60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3C7F31"/>
                </a:solidFill>
                <a:latin typeface="Arial"/>
                <a:cs typeface="Arial"/>
              </a:rPr>
              <a:t>4. </a:t>
            </a:r>
            <a:r>
              <a:rPr sz="1100" spc="-10" dirty="0">
                <a:latin typeface="Courier New"/>
                <a:cs typeface="Courier New"/>
              </a:rPr>
              <a:t>+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20" dirty="0">
                <a:latin typeface="Arial"/>
                <a:cs typeface="Arial"/>
              </a:rPr>
              <a:t>lexeme </a:t>
            </a:r>
            <a:r>
              <a:rPr sz="1100" spc="-5" dirty="0">
                <a:latin typeface="Arial"/>
                <a:cs typeface="Arial"/>
              </a:rPr>
              <a:t>that is </a:t>
            </a:r>
            <a:r>
              <a:rPr sz="1100" spc="-10" dirty="0">
                <a:latin typeface="Arial"/>
                <a:cs typeface="Arial"/>
              </a:rPr>
              <a:t>mapped </a:t>
            </a:r>
            <a:r>
              <a:rPr sz="1100" spc="-5" dirty="0">
                <a:latin typeface="Arial"/>
                <a:cs typeface="Arial"/>
              </a:rPr>
              <a:t>into the </a:t>
            </a:r>
            <a:r>
              <a:rPr sz="1100" spc="-10" dirty="0">
                <a:latin typeface="Arial"/>
                <a:cs typeface="Arial"/>
              </a:rPr>
              <a:t>token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lang="en-US" sz="1100" i="1" spc="-5" dirty="0">
                <a:latin typeface="LM Roman Demi 10"/>
                <a:cs typeface="Arial"/>
              </a:rPr>
              <a:t>&lt;</a:t>
            </a:r>
            <a:r>
              <a:rPr sz="1100" spc="-5" dirty="0">
                <a:latin typeface="LM Sans 10"/>
                <a:cs typeface="LM Sans 10"/>
              </a:rPr>
              <a:t>+</a:t>
            </a:r>
            <a:r>
              <a:rPr lang="en-US" sz="1100" i="1" spc="-5" dirty="0">
                <a:latin typeface="LM Roman Demi 10"/>
                <a:cs typeface="LM Sans 10"/>
              </a:rPr>
              <a:t>&gt;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3876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Lexical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Arial"/>
                <a:cs typeface="Arial"/>
              </a:rPr>
              <a:t>continued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9572" y="600771"/>
            <a:ext cx="3618078" cy="112141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93675" algn="ctr">
              <a:lnSpc>
                <a:spcPct val="100000"/>
              </a:lnSpc>
              <a:spcBef>
                <a:spcPts val="735"/>
              </a:spcBef>
            </a:pPr>
            <a:r>
              <a:rPr sz="1100" i="1" spc="-10" dirty="0">
                <a:solidFill>
                  <a:srgbClr val="2E3092"/>
                </a:solidFill>
                <a:latin typeface="LM Roman Demi 10"/>
                <a:cs typeface="LM Roman Demi 10"/>
              </a:rPr>
              <a:t>(</a:t>
            </a:r>
            <a:r>
              <a:rPr sz="1100" i="1" spc="-10" dirty="0">
                <a:solidFill>
                  <a:srgbClr val="2E3092"/>
                </a:solidFill>
                <a:latin typeface="Arial"/>
                <a:cs typeface="Arial"/>
              </a:rPr>
              <a:t>token-name,</a:t>
            </a:r>
            <a:r>
              <a:rPr sz="1100" i="1" spc="-130" dirty="0">
                <a:solidFill>
                  <a:srgbClr val="2E3092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2E3092"/>
                </a:solidFill>
                <a:latin typeface="Arial"/>
                <a:cs typeface="Arial"/>
              </a:rPr>
              <a:t>attribute-value</a:t>
            </a:r>
            <a:r>
              <a:rPr sz="1100" i="1" spc="-10" dirty="0">
                <a:solidFill>
                  <a:srgbClr val="2E3092"/>
                </a:solidFill>
                <a:latin typeface="LM Roman Demi 10"/>
                <a:cs typeface="LM Roman Demi 10"/>
              </a:rPr>
              <a:t>)</a:t>
            </a:r>
            <a:endParaRPr sz="1100" dirty="0">
              <a:latin typeface="LM Roman Demi 10"/>
              <a:cs typeface="LM Roman Demi 10"/>
            </a:endParaRPr>
          </a:p>
          <a:p>
            <a:pPr marL="193675" algn="ctr">
              <a:lnSpc>
                <a:spcPct val="100000"/>
              </a:lnSpc>
              <a:spcBef>
                <a:spcPts val="630"/>
              </a:spcBef>
            </a:pPr>
            <a:r>
              <a:rPr sz="1100" spc="-10" dirty="0">
                <a:solidFill>
                  <a:srgbClr val="ED1C24"/>
                </a:solidFill>
                <a:latin typeface="Courier New"/>
                <a:cs typeface="Courier New"/>
              </a:rPr>
              <a:t>position</a:t>
            </a:r>
            <a:r>
              <a:rPr sz="1100" spc="-365" dirty="0">
                <a:solidFill>
                  <a:srgbClr val="ED1C24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LM Sans 10"/>
                <a:cs typeface="LM Sans 10"/>
              </a:rPr>
              <a:t>=</a:t>
            </a:r>
            <a:r>
              <a:rPr sz="1100" spc="-65" dirty="0">
                <a:solidFill>
                  <a:srgbClr val="ED1C24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Courier New"/>
                <a:cs typeface="Courier New"/>
              </a:rPr>
              <a:t>initial</a:t>
            </a:r>
            <a:r>
              <a:rPr sz="1100" spc="-420" dirty="0">
                <a:solidFill>
                  <a:srgbClr val="ED1C24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LM Sans 10"/>
                <a:cs typeface="LM Sans 10"/>
              </a:rPr>
              <a:t>+</a:t>
            </a:r>
            <a:r>
              <a:rPr sz="1100" spc="-125" dirty="0">
                <a:solidFill>
                  <a:srgbClr val="ED1C24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Courier New"/>
                <a:cs typeface="Courier New"/>
              </a:rPr>
              <a:t>rate</a:t>
            </a:r>
            <a:r>
              <a:rPr sz="1100" spc="-420" dirty="0">
                <a:solidFill>
                  <a:srgbClr val="ED1C24"/>
                </a:solidFill>
                <a:latin typeface="Courier New"/>
                <a:cs typeface="Courier New"/>
              </a:rPr>
              <a:t> </a:t>
            </a:r>
            <a:r>
              <a:rPr sz="1100" i="1" spc="-5" dirty="0">
                <a:solidFill>
                  <a:srgbClr val="ED1C24"/>
                </a:solidFill>
                <a:latin typeface="LM Roman Demi 10"/>
                <a:cs typeface="LM Roman Demi 10"/>
              </a:rPr>
              <a:t>∗</a:t>
            </a:r>
            <a:r>
              <a:rPr sz="1100" i="1" spc="-125" dirty="0">
                <a:solidFill>
                  <a:srgbClr val="ED1C24"/>
                </a:solidFill>
                <a:latin typeface="LM Roman Demi 10"/>
                <a:cs typeface="LM Roman Demi 10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Courier New"/>
                <a:cs typeface="Courier New"/>
              </a:rPr>
              <a:t>60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 dirty="0">
              <a:latin typeface="Courier New"/>
              <a:cs typeface="Courier New"/>
            </a:endParaRPr>
          </a:p>
          <a:p>
            <a:pPr marL="197485" marR="5080" indent="-185420">
              <a:lnSpc>
                <a:spcPct val="102600"/>
              </a:lnSpc>
            </a:pPr>
            <a:r>
              <a:rPr sz="1100" spc="-5" dirty="0">
                <a:solidFill>
                  <a:srgbClr val="3C7F31"/>
                </a:solidFill>
                <a:latin typeface="Arial"/>
                <a:cs typeface="Arial"/>
              </a:rPr>
              <a:t>5. </a:t>
            </a:r>
            <a:r>
              <a:rPr sz="1100" spc="-10" dirty="0">
                <a:latin typeface="Courier New"/>
                <a:cs typeface="Courier New"/>
              </a:rPr>
              <a:t>rate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20" dirty="0">
                <a:latin typeface="Arial"/>
                <a:cs typeface="Arial"/>
              </a:rPr>
              <a:t>lexeme </a:t>
            </a:r>
            <a:r>
              <a:rPr sz="1100" spc="-5" dirty="0">
                <a:latin typeface="Arial"/>
                <a:cs typeface="Arial"/>
              </a:rPr>
              <a:t>that is </a:t>
            </a:r>
            <a:r>
              <a:rPr sz="1100" spc="-10" dirty="0">
                <a:latin typeface="Arial"/>
                <a:cs typeface="Arial"/>
              </a:rPr>
              <a:t>mapped </a:t>
            </a:r>
            <a:r>
              <a:rPr sz="1100" spc="-5" dirty="0">
                <a:latin typeface="Arial"/>
                <a:cs typeface="Arial"/>
              </a:rPr>
              <a:t>into the </a:t>
            </a:r>
            <a:r>
              <a:rPr sz="1100" spc="-10" dirty="0">
                <a:latin typeface="Arial"/>
                <a:cs typeface="Arial"/>
              </a:rPr>
              <a:t>token </a:t>
            </a:r>
            <a:r>
              <a:rPr lang="en-US" sz="1100" i="1" spc="-5" dirty="0">
                <a:latin typeface="LM Roman Demi 10"/>
                <a:cs typeface="Arial"/>
              </a:rPr>
              <a:t>&lt;</a:t>
            </a:r>
            <a:r>
              <a:rPr sz="1100" b="1" spc="-5" dirty="0">
                <a:latin typeface="Arial"/>
                <a:cs typeface="Arial"/>
              </a:rPr>
              <a:t>id</a:t>
            </a:r>
            <a:r>
              <a:rPr sz="1100" i="1" spc="-5" dirty="0">
                <a:latin typeface="Arial"/>
                <a:cs typeface="Arial"/>
              </a:rPr>
              <a:t>,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3</a:t>
            </a:r>
            <a:r>
              <a:rPr lang="en-US" sz="1100" i="1" spc="-5" dirty="0">
                <a:latin typeface="LM Roman Demi 10"/>
                <a:cs typeface="Arial"/>
              </a:rPr>
              <a:t>&gt;</a:t>
            </a:r>
            <a:r>
              <a:rPr sz="1100" spc="-5" dirty="0">
                <a:latin typeface="Arial"/>
                <a:cs typeface="Arial"/>
              </a:rPr>
              <a:t>,  </a:t>
            </a:r>
            <a:r>
              <a:rPr sz="1100" spc="-10" dirty="0">
                <a:latin typeface="Arial"/>
                <a:cs typeface="Arial"/>
              </a:rPr>
              <a:t>where 3 </a:t>
            </a:r>
            <a:r>
              <a:rPr sz="1100" spc="-5" dirty="0">
                <a:latin typeface="Arial"/>
                <a:cs typeface="Arial"/>
              </a:rPr>
              <a:t>points to the </a:t>
            </a:r>
            <a:r>
              <a:rPr sz="1100" spc="-10" dirty="0">
                <a:latin typeface="Arial"/>
                <a:cs typeface="Arial"/>
              </a:rPr>
              <a:t>symbol-table </a:t>
            </a:r>
            <a:r>
              <a:rPr sz="1100" dirty="0">
                <a:latin typeface="Arial"/>
                <a:cs typeface="Arial"/>
              </a:rPr>
              <a:t>entry </a:t>
            </a:r>
            <a:r>
              <a:rPr sz="1100" spc="-20" dirty="0">
                <a:latin typeface="Arial"/>
                <a:cs typeface="Arial"/>
              </a:rPr>
              <a:t>for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rate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31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32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3876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Lexical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Arial"/>
                <a:cs typeface="Arial"/>
              </a:rPr>
              <a:t>continued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4172" y="600771"/>
            <a:ext cx="3143885" cy="94932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635635" algn="ctr">
              <a:lnSpc>
                <a:spcPct val="100000"/>
              </a:lnSpc>
              <a:spcBef>
                <a:spcPts val="735"/>
              </a:spcBef>
            </a:pPr>
            <a:r>
              <a:rPr sz="1100" i="1" spc="-10" dirty="0">
                <a:solidFill>
                  <a:srgbClr val="2E3092"/>
                </a:solidFill>
                <a:latin typeface="LM Roman Demi 10"/>
                <a:cs typeface="LM Roman Demi 10"/>
              </a:rPr>
              <a:t>(</a:t>
            </a:r>
            <a:r>
              <a:rPr sz="1100" i="1" spc="-10" dirty="0">
                <a:solidFill>
                  <a:srgbClr val="2E3092"/>
                </a:solidFill>
                <a:latin typeface="Arial"/>
                <a:cs typeface="Arial"/>
              </a:rPr>
              <a:t>token-name,</a:t>
            </a:r>
            <a:r>
              <a:rPr sz="1100" i="1" spc="-130" dirty="0">
                <a:solidFill>
                  <a:srgbClr val="2E3092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2E3092"/>
                </a:solidFill>
                <a:latin typeface="Arial"/>
                <a:cs typeface="Arial"/>
              </a:rPr>
              <a:t>attribute-value</a:t>
            </a:r>
            <a:r>
              <a:rPr sz="1100" i="1" spc="-10" dirty="0">
                <a:solidFill>
                  <a:srgbClr val="2E3092"/>
                </a:solidFill>
                <a:latin typeface="LM Roman Demi 10"/>
                <a:cs typeface="LM Roman Demi 10"/>
              </a:rPr>
              <a:t>)</a:t>
            </a:r>
            <a:endParaRPr sz="1100" dirty="0">
              <a:latin typeface="LM Roman Demi 10"/>
              <a:cs typeface="LM Roman Demi 10"/>
            </a:endParaRPr>
          </a:p>
          <a:p>
            <a:pPr marL="635635" algn="ctr">
              <a:lnSpc>
                <a:spcPct val="100000"/>
              </a:lnSpc>
              <a:spcBef>
                <a:spcPts val="630"/>
              </a:spcBef>
            </a:pPr>
            <a:r>
              <a:rPr sz="1100" spc="-10" dirty="0">
                <a:solidFill>
                  <a:srgbClr val="ED1C24"/>
                </a:solidFill>
                <a:latin typeface="Courier New"/>
                <a:cs typeface="Courier New"/>
              </a:rPr>
              <a:t>position</a:t>
            </a:r>
            <a:r>
              <a:rPr sz="1100" spc="-365" dirty="0">
                <a:solidFill>
                  <a:srgbClr val="ED1C24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LM Sans 10"/>
                <a:cs typeface="LM Sans 10"/>
              </a:rPr>
              <a:t>=</a:t>
            </a:r>
            <a:r>
              <a:rPr sz="1100" spc="-65" dirty="0">
                <a:solidFill>
                  <a:srgbClr val="ED1C24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Courier New"/>
                <a:cs typeface="Courier New"/>
              </a:rPr>
              <a:t>initial</a:t>
            </a:r>
            <a:r>
              <a:rPr sz="1100" spc="-420" dirty="0">
                <a:solidFill>
                  <a:srgbClr val="ED1C24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LM Sans 10"/>
                <a:cs typeface="LM Sans 10"/>
              </a:rPr>
              <a:t>+</a:t>
            </a:r>
            <a:r>
              <a:rPr sz="1100" spc="-125" dirty="0">
                <a:solidFill>
                  <a:srgbClr val="ED1C24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Courier New"/>
                <a:cs typeface="Courier New"/>
              </a:rPr>
              <a:t>rate</a:t>
            </a:r>
            <a:r>
              <a:rPr sz="1100" spc="-420" dirty="0">
                <a:solidFill>
                  <a:srgbClr val="ED1C24"/>
                </a:solidFill>
                <a:latin typeface="Courier New"/>
                <a:cs typeface="Courier New"/>
              </a:rPr>
              <a:t> </a:t>
            </a:r>
            <a:r>
              <a:rPr sz="1100" i="1" spc="-5" dirty="0">
                <a:solidFill>
                  <a:srgbClr val="ED1C24"/>
                </a:solidFill>
                <a:latin typeface="LM Roman Demi 10"/>
                <a:cs typeface="LM Roman Demi 10"/>
              </a:rPr>
              <a:t>∗</a:t>
            </a:r>
            <a:r>
              <a:rPr sz="1100" i="1" spc="-125" dirty="0">
                <a:solidFill>
                  <a:srgbClr val="ED1C24"/>
                </a:solidFill>
                <a:latin typeface="LM Roman Demi 10"/>
                <a:cs typeface="LM Roman Demi 10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Courier New"/>
                <a:cs typeface="Courier New"/>
              </a:rPr>
              <a:t>60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</a:pPr>
            <a:r>
              <a:rPr sz="1100" spc="-5" dirty="0">
                <a:solidFill>
                  <a:srgbClr val="3C7F31"/>
                </a:solidFill>
                <a:latin typeface="Arial"/>
                <a:cs typeface="Arial"/>
              </a:rPr>
              <a:t>6. </a:t>
            </a:r>
            <a:r>
              <a:rPr sz="1650" spc="-15" baseline="-10101" dirty="0">
                <a:latin typeface="Courier New"/>
                <a:cs typeface="Courier New"/>
              </a:rPr>
              <a:t>*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20" dirty="0">
                <a:latin typeface="Arial"/>
                <a:cs typeface="Arial"/>
              </a:rPr>
              <a:t>lexeme </a:t>
            </a:r>
            <a:r>
              <a:rPr sz="1100" spc="-5" dirty="0">
                <a:latin typeface="Arial"/>
                <a:cs typeface="Arial"/>
              </a:rPr>
              <a:t>that is </a:t>
            </a:r>
            <a:r>
              <a:rPr sz="1100" spc="-10" dirty="0">
                <a:latin typeface="Arial"/>
                <a:cs typeface="Arial"/>
              </a:rPr>
              <a:t>mapped </a:t>
            </a:r>
            <a:r>
              <a:rPr sz="1100" spc="-5" dirty="0">
                <a:latin typeface="Arial"/>
                <a:cs typeface="Arial"/>
              </a:rPr>
              <a:t>into the </a:t>
            </a:r>
            <a:r>
              <a:rPr sz="1100" spc="-10" dirty="0">
                <a:latin typeface="Arial"/>
                <a:cs typeface="Arial"/>
              </a:rPr>
              <a:t>token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lang="en-US" sz="1100" i="1" spc="-5" dirty="0">
                <a:latin typeface="LM Roman Demi 10"/>
                <a:cs typeface="Arial"/>
              </a:rPr>
              <a:t>&lt;</a:t>
            </a:r>
            <a:r>
              <a:rPr sz="1100" i="1" spc="-5" dirty="0">
                <a:latin typeface="LM Roman Demi 10"/>
                <a:cs typeface="LM Roman Demi 10"/>
              </a:rPr>
              <a:t>∗</a:t>
            </a:r>
            <a:r>
              <a:rPr lang="en-US" sz="1100" i="1" spc="-5" dirty="0">
                <a:latin typeface="LM Roman Demi 10"/>
                <a:cs typeface="LM Roman Demi 10"/>
              </a:rPr>
              <a:t>&gt;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3876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Lexical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Arial"/>
                <a:cs typeface="Arial"/>
              </a:rPr>
              <a:t>continued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572" y="600771"/>
            <a:ext cx="3618078" cy="956031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467359" algn="ctr">
              <a:lnSpc>
                <a:spcPct val="100000"/>
              </a:lnSpc>
              <a:spcBef>
                <a:spcPts val="735"/>
              </a:spcBef>
            </a:pPr>
            <a:r>
              <a:rPr sz="1100" i="1" spc="-10" dirty="0">
                <a:solidFill>
                  <a:srgbClr val="2E3092"/>
                </a:solidFill>
                <a:latin typeface="LM Roman Demi 10"/>
                <a:cs typeface="LM Roman Demi 10"/>
              </a:rPr>
              <a:t>(</a:t>
            </a:r>
            <a:r>
              <a:rPr sz="1100" i="1" spc="-10" dirty="0">
                <a:solidFill>
                  <a:srgbClr val="2E3092"/>
                </a:solidFill>
                <a:latin typeface="Arial"/>
                <a:cs typeface="Arial"/>
              </a:rPr>
              <a:t>token-name,</a:t>
            </a:r>
            <a:r>
              <a:rPr sz="1100" i="1" spc="-130" dirty="0">
                <a:solidFill>
                  <a:srgbClr val="2E3092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2E3092"/>
                </a:solidFill>
                <a:latin typeface="Arial"/>
                <a:cs typeface="Arial"/>
              </a:rPr>
              <a:t>attribute-value</a:t>
            </a:r>
            <a:r>
              <a:rPr sz="1100" i="1" spc="-10" dirty="0">
                <a:solidFill>
                  <a:srgbClr val="2E3092"/>
                </a:solidFill>
                <a:latin typeface="LM Roman Demi 10"/>
                <a:cs typeface="LM Roman Demi 10"/>
              </a:rPr>
              <a:t>)</a:t>
            </a:r>
            <a:endParaRPr sz="1100" dirty="0">
              <a:latin typeface="LM Roman Demi 10"/>
              <a:cs typeface="LM Roman Demi 10"/>
            </a:endParaRPr>
          </a:p>
          <a:p>
            <a:pPr marL="467359" algn="ctr">
              <a:lnSpc>
                <a:spcPct val="100000"/>
              </a:lnSpc>
              <a:spcBef>
                <a:spcPts val="630"/>
              </a:spcBef>
            </a:pPr>
            <a:r>
              <a:rPr sz="1100" spc="-10" dirty="0">
                <a:solidFill>
                  <a:srgbClr val="ED1C24"/>
                </a:solidFill>
                <a:latin typeface="Courier New"/>
                <a:cs typeface="Courier New"/>
              </a:rPr>
              <a:t>position</a:t>
            </a:r>
            <a:r>
              <a:rPr sz="1100" spc="-365" dirty="0">
                <a:solidFill>
                  <a:srgbClr val="ED1C24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LM Sans 10"/>
                <a:cs typeface="LM Sans 10"/>
              </a:rPr>
              <a:t>=</a:t>
            </a:r>
            <a:r>
              <a:rPr sz="1100" spc="-65" dirty="0">
                <a:solidFill>
                  <a:srgbClr val="ED1C24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Courier New"/>
                <a:cs typeface="Courier New"/>
              </a:rPr>
              <a:t>initial</a:t>
            </a:r>
            <a:r>
              <a:rPr sz="1100" spc="-420" dirty="0">
                <a:solidFill>
                  <a:srgbClr val="ED1C24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LM Sans 10"/>
                <a:cs typeface="LM Sans 10"/>
              </a:rPr>
              <a:t>+</a:t>
            </a:r>
            <a:r>
              <a:rPr sz="1100" spc="-125" dirty="0">
                <a:solidFill>
                  <a:srgbClr val="ED1C24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Courier New"/>
                <a:cs typeface="Courier New"/>
              </a:rPr>
              <a:t>rate</a:t>
            </a:r>
            <a:r>
              <a:rPr sz="1100" spc="-420" dirty="0">
                <a:solidFill>
                  <a:srgbClr val="ED1C24"/>
                </a:solidFill>
                <a:latin typeface="Courier New"/>
                <a:cs typeface="Courier New"/>
              </a:rPr>
              <a:t> </a:t>
            </a:r>
            <a:r>
              <a:rPr sz="1100" i="1" spc="-5" dirty="0">
                <a:solidFill>
                  <a:srgbClr val="ED1C24"/>
                </a:solidFill>
                <a:latin typeface="LM Roman Demi 10"/>
                <a:cs typeface="LM Roman Demi 10"/>
              </a:rPr>
              <a:t>∗</a:t>
            </a:r>
            <a:r>
              <a:rPr sz="1100" i="1" spc="-125" dirty="0">
                <a:solidFill>
                  <a:srgbClr val="ED1C24"/>
                </a:solidFill>
                <a:latin typeface="LM Roman Demi 10"/>
                <a:cs typeface="LM Roman Demi 10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Courier New"/>
                <a:cs typeface="Courier New"/>
              </a:rPr>
              <a:t>60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3C7F31"/>
                </a:solidFill>
                <a:latin typeface="Arial"/>
                <a:cs typeface="Arial"/>
              </a:rPr>
              <a:t>7. </a:t>
            </a:r>
            <a:r>
              <a:rPr sz="1100" spc="-10" dirty="0">
                <a:latin typeface="Courier New"/>
                <a:cs typeface="Courier New"/>
              </a:rPr>
              <a:t>60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20" dirty="0">
                <a:latin typeface="Arial"/>
                <a:cs typeface="Arial"/>
              </a:rPr>
              <a:t>lexeme </a:t>
            </a:r>
            <a:r>
              <a:rPr sz="1100" spc="-5" dirty="0">
                <a:latin typeface="Arial"/>
                <a:cs typeface="Arial"/>
              </a:rPr>
              <a:t>that is </a:t>
            </a:r>
            <a:r>
              <a:rPr sz="1100" spc="-10" dirty="0">
                <a:latin typeface="Arial"/>
                <a:cs typeface="Arial"/>
              </a:rPr>
              <a:t>mapped </a:t>
            </a:r>
            <a:r>
              <a:rPr sz="1100" spc="-5" dirty="0">
                <a:latin typeface="Arial"/>
                <a:cs typeface="Arial"/>
              </a:rPr>
              <a:t>into the </a:t>
            </a:r>
            <a:r>
              <a:rPr sz="1100" spc="-10" dirty="0">
                <a:latin typeface="Arial"/>
                <a:cs typeface="Arial"/>
              </a:rPr>
              <a:t>token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lang="en-US" sz="1100" i="1" spc="-5" dirty="0">
                <a:latin typeface="LM Roman Demi 10"/>
                <a:cs typeface="Arial"/>
              </a:rPr>
              <a:t>&lt;</a:t>
            </a:r>
            <a:r>
              <a:rPr sz="1100" spc="-5" dirty="0">
                <a:latin typeface="Arial"/>
                <a:cs typeface="Arial"/>
              </a:rPr>
              <a:t>60</a:t>
            </a:r>
            <a:r>
              <a:rPr lang="en-US" sz="1100" i="1" spc="-5" dirty="0">
                <a:latin typeface="LM Roman Demi 10"/>
                <a:cs typeface="Arial"/>
              </a:rPr>
              <a:t>&gt;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3876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Lexical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Arial"/>
                <a:cs typeface="Arial"/>
              </a:rPr>
              <a:t>continued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4395" y="600771"/>
            <a:ext cx="3546475" cy="111760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R="179070" algn="ctr">
              <a:lnSpc>
                <a:spcPct val="100000"/>
              </a:lnSpc>
              <a:spcBef>
                <a:spcPts val="735"/>
              </a:spcBef>
            </a:pPr>
            <a:r>
              <a:rPr sz="1100" i="1" spc="-10" dirty="0">
                <a:solidFill>
                  <a:srgbClr val="2E3092"/>
                </a:solidFill>
                <a:latin typeface="LM Roman Demi 10"/>
                <a:cs typeface="LM Roman Demi 10"/>
              </a:rPr>
              <a:t>(</a:t>
            </a:r>
            <a:r>
              <a:rPr sz="1100" i="1" spc="-10" dirty="0">
                <a:solidFill>
                  <a:srgbClr val="2E3092"/>
                </a:solidFill>
                <a:latin typeface="Arial"/>
                <a:cs typeface="Arial"/>
              </a:rPr>
              <a:t>token-name,</a:t>
            </a:r>
            <a:r>
              <a:rPr sz="1100" i="1" spc="-130" dirty="0">
                <a:solidFill>
                  <a:srgbClr val="2E3092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2E3092"/>
                </a:solidFill>
                <a:latin typeface="Arial"/>
                <a:cs typeface="Arial"/>
              </a:rPr>
              <a:t>attribute-value</a:t>
            </a:r>
            <a:r>
              <a:rPr sz="1100" i="1" spc="-10" dirty="0">
                <a:solidFill>
                  <a:srgbClr val="2E3092"/>
                </a:solidFill>
                <a:latin typeface="LM Roman Demi 10"/>
                <a:cs typeface="LM Roman Demi 10"/>
              </a:rPr>
              <a:t>)</a:t>
            </a:r>
            <a:endParaRPr sz="1100">
              <a:latin typeface="LM Roman Demi 10"/>
              <a:cs typeface="LM Roman Demi 10"/>
            </a:endParaRPr>
          </a:p>
          <a:p>
            <a:pPr marR="179070" algn="ctr">
              <a:lnSpc>
                <a:spcPct val="100000"/>
              </a:lnSpc>
              <a:spcBef>
                <a:spcPts val="630"/>
              </a:spcBef>
            </a:pPr>
            <a:r>
              <a:rPr sz="1100" spc="-10" dirty="0">
                <a:solidFill>
                  <a:srgbClr val="ED1C24"/>
                </a:solidFill>
                <a:latin typeface="Courier New"/>
                <a:cs typeface="Courier New"/>
              </a:rPr>
              <a:t>position</a:t>
            </a:r>
            <a:r>
              <a:rPr sz="1100" spc="-365" dirty="0">
                <a:solidFill>
                  <a:srgbClr val="ED1C24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LM Sans 10"/>
                <a:cs typeface="LM Sans 10"/>
              </a:rPr>
              <a:t>=</a:t>
            </a:r>
            <a:r>
              <a:rPr sz="1100" spc="-65" dirty="0">
                <a:solidFill>
                  <a:srgbClr val="ED1C24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Courier New"/>
                <a:cs typeface="Courier New"/>
              </a:rPr>
              <a:t>initial</a:t>
            </a:r>
            <a:r>
              <a:rPr sz="1100" spc="-420" dirty="0">
                <a:solidFill>
                  <a:srgbClr val="ED1C24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LM Sans 10"/>
                <a:cs typeface="LM Sans 10"/>
              </a:rPr>
              <a:t>+</a:t>
            </a:r>
            <a:r>
              <a:rPr sz="1100" spc="-125" dirty="0">
                <a:solidFill>
                  <a:srgbClr val="ED1C24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Courier New"/>
                <a:cs typeface="Courier New"/>
              </a:rPr>
              <a:t>rate</a:t>
            </a:r>
            <a:r>
              <a:rPr sz="1100" spc="-420" dirty="0">
                <a:solidFill>
                  <a:srgbClr val="ED1C24"/>
                </a:solidFill>
                <a:latin typeface="Courier New"/>
                <a:cs typeface="Courier New"/>
              </a:rPr>
              <a:t> </a:t>
            </a:r>
            <a:r>
              <a:rPr sz="1100" i="1" spc="-5" dirty="0">
                <a:solidFill>
                  <a:srgbClr val="ED1C24"/>
                </a:solidFill>
                <a:latin typeface="LM Roman Demi 10"/>
                <a:cs typeface="LM Roman Demi 10"/>
              </a:rPr>
              <a:t>∗</a:t>
            </a:r>
            <a:r>
              <a:rPr sz="1100" i="1" spc="-125" dirty="0">
                <a:solidFill>
                  <a:srgbClr val="ED1C24"/>
                </a:solidFill>
                <a:latin typeface="LM Roman Demi 10"/>
                <a:cs typeface="LM Roman Demi 10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Courier New"/>
                <a:cs typeface="Courier New"/>
              </a:rPr>
              <a:t>60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750">
              <a:latin typeface="Courier New"/>
              <a:cs typeface="Courier New"/>
            </a:endParaRPr>
          </a:p>
          <a:p>
            <a:pPr marL="12700" marR="5080">
              <a:lnSpc>
                <a:spcPct val="102600"/>
              </a:lnSpc>
            </a:pPr>
            <a:r>
              <a:rPr sz="1100" spc="-5" dirty="0">
                <a:latin typeface="Arial"/>
                <a:cs typeface="Arial"/>
              </a:rPr>
              <a:t>Blanks </a:t>
            </a:r>
            <a:r>
              <a:rPr sz="1100" spc="-10" dirty="0">
                <a:latin typeface="Arial"/>
                <a:cs typeface="Arial"/>
              </a:rPr>
              <a:t>separating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lexemes </a:t>
            </a:r>
            <a:r>
              <a:rPr sz="1100" spc="-10" dirty="0">
                <a:latin typeface="Arial"/>
                <a:cs typeface="Arial"/>
              </a:rPr>
              <a:t>would be </a:t>
            </a:r>
            <a:r>
              <a:rPr sz="1100" spc="-5" dirty="0">
                <a:latin typeface="Arial"/>
                <a:cs typeface="Arial"/>
              </a:rPr>
              <a:t>discarded </a:t>
            </a:r>
            <a:r>
              <a:rPr sz="1100" spc="-2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spc="-10" dirty="0">
                <a:latin typeface="Arial"/>
                <a:cs typeface="Arial"/>
              </a:rPr>
              <a:t>lexical </a:t>
            </a:r>
            <a:r>
              <a:rPr sz="1100" spc="-15" dirty="0">
                <a:latin typeface="Arial"/>
                <a:cs typeface="Arial"/>
              </a:rPr>
              <a:t>analyzer.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5363" y="143328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33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180563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Processors</a:t>
            </a:r>
            <a:r>
              <a:rPr lang="en-US" sz="1400" spc="15" dirty="0">
                <a:solidFill>
                  <a:srgbClr val="FFFFFF"/>
                </a:solidFill>
                <a:latin typeface="Arial"/>
                <a:cs typeface="Arial"/>
              </a:rPr>
              <a:t>- Compilers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8551" y="101432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77583" y="935531"/>
            <a:ext cx="2052955" cy="17786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lang="en-US"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compiler is </a:t>
            </a:r>
            <a:r>
              <a:rPr sz="1100" spc="-10" dirty="0">
                <a:latin typeface="Arial"/>
                <a:cs typeface="Arial"/>
              </a:rPr>
              <a:t>a  program </a:t>
            </a:r>
            <a:r>
              <a:rPr sz="1100" spc="-5" dirty="0">
                <a:latin typeface="Arial"/>
                <a:cs typeface="Arial"/>
              </a:rPr>
              <a:t>that can read </a:t>
            </a:r>
            <a:r>
              <a:rPr sz="1100" spc="-10" dirty="0">
                <a:latin typeface="Arial"/>
                <a:cs typeface="Arial"/>
              </a:rPr>
              <a:t>a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program 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one </a:t>
            </a:r>
            <a:r>
              <a:rPr sz="1100" spc="-5" dirty="0">
                <a:latin typeface="Arial"/>
                <a:cs typeface="Arial"/>
              </a:rPr>
              <a:t>language</a:t>
            </a:r>
            <a:r>
              <a:rPr lang="en-US" sz="1100" spc="-5" dirty="0">
                <a:latin typeface="Arial"/>
                <a:cs typeface="Arial"/>
              </a:rPr>
              <a:t>: 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the source  language </a:t>
            </a:r>
            <a:r>
              <a:rPr sz="1100" spc="-10" dirty="0">
                <a:latin typeface="Arial"/>
                <a:cs typeface="Arial"/>
              </a:rPr>
              <a:t> and translate </a:t>
            </a:r>
            <a:r>
              <a:rPr sz="1100" spc="-5" dirty="0">
                <a:latin typeface="Arial"/>
                <a:cs typeface="Arial"/>
              </a:rPr>
              <a:t>it into  </a:t>
            </a:r>
            <a:r>
              <a:rPr sz="1100" spc="-10" dirty="0">
                <a:latin typeface="Arial"/>
                <a:cs typeface="Arial"/>
              </a:rPr>
              <a:t>an equivalent program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another  language - 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the target</a:t>
            </a:r>
            <a:r>
              <a:rPr sz="11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language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 marR="24765" algn="just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An </a:t>
            </a:r>
            <a:r>
              <a:rPr sz="1100" dirty="0">
                <a:latin typeface="Arial"/>
                <a:cs typeface="Arial"/>
              </a:rPr>
              <a:t>important </a:t>
            </a:r>
            <a:r>
              <a:rPr sz="1100" spc="-5" dirty="0">
                <a:latin typeface="Arial"/>
                <a:cs typeface="Arial"/>
              </a:rPr>
              <a:t>role of the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compiler  is to 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report </a:t>
            </a:r>
            <a:r>
              <a:rPr sz="1100" spc="-15" dirty="0">
                <a:solidFill>
                  <a:srgbClr val="FF0000"/>
                </a:solidFill>
                <a:latin typeface="Arial"/>
                <a:cs typeface="Arial"/>
              </a:rPr>
              <a:t>any 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errors </a:t>
            </a:r>
            <a:r>
              <a:rPr sz="1100" spc="-5" dirty="0">
                <a:latin typeface="Arial"/>
                <a:cs typeface="Arial"/>
              </a:rPr>
              <a:t>in the  source </a:t>
            </a:r>
            <a:r>
              <a:rPr sz="1100" spc="-10" dirty="0">
                <a:latin typeface="Arial"/>
                <a:cs typeface="Arial"/>
              </a:rPr>
              <a:t>program </a:t>
            </a:r>
            <a:r>
              <a:rPr sz="1100" spc="-5" dirty="0">
                <a:latin typeface="Arial"/>
                <a:cs typeface="Arial"/>
              </a:rPr>
              <a:t>that it detects  during the </a:t>
            </a:r>
            <a:r>
              <a:rPr sz="1100" spc="-10" dirty="0">
                <a:latin typeface="Arial"/>
                <a:cs typeface="Arial"/>
              </a:rPr>
              <a:t>translation process.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8551" y="208473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38666" y="707717"/>
            <a:ext cx="1676733" cy="2292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35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3876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Lexical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Arial"/>
                <a:cs typeface="Arial"/>
              </a:rPr>
              <a:t>continued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0962" y="91464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0962" y="205337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55803" y="506118"/>
            <a:ext cx="2530247" cy="2270237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66370" indent="-128905" algn="just">
              <a:lnSpc>
                <a:spcPct val="100000"/>
              </a:lnSpc>
              <a:spcBef>
                <a:spcPts val="735"/>
              </a:spcBef>
            </a:pPr>
            <a:r>
              <a:rPr sz="1100" spc="-10" dirty="0">
                <a:solidFill>
                  <a:srgbClr val="ED1C24"/>
                </a:solidFill>
                <a:latin typeface="Courier New"/>
                <a:cs typeface="Courier New"/>
              </a:rPr>
              <a:t>position</a:t>
            </a:r>
            <a:r>
              <a:rPr sz="1100" spc="-365" dirty="0">
                <a:solidFill>
                  <a:srgbClr val="ED1C24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LM Sans 10"/>
                <a:cs typeface="LM Sans 10"/>
              </a:rPr>
              <a:t>=</a:t>
            </a:r>
            <a:r>
              <a:rPr sz="1100" spc="-65" dirty="0">
                <a:solidFill>
                  <a:srgbClr val="ED1C24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Courier New"/>
                <a:cs typeface="Courier New"/>
              </a:rPr>
              <a:t>initial</a:t>
            </a:r>
            <a:r>
              <a:rPr sz="1100" spc="-420" dirty="0">
                <a:solidFill>
                  <a:srgbClr val="ED1C24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LM Sans 10"/>
                <a:cs typeface="LM Sans 10"/>
              </a:rPr>
              <a:t>+</a:t>
            </a:r>
            <a:r>
              <a:rPr sz="1100" spc="-125" dirty="0">
                <a:solidFill>
                  <a:srgbClr val="ED1C24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Courier New"/>
                <a:cs typeface="Courier New"/>
              </a:rPr>
              <a:t>rate</a:t>
            </a:r>
            <a:r>
              <a:rPr sz="1100" spc="-420" dirty="0">
                <a:solidFill>
                  <a:srgbClr val="ED1C24"/>
                </a:solidFill>
                <a:latin typeface="Courier New"/>
                <a:cs typeface="Courier New"/>
              </a:rPr>
              <a:t> </a:t>
            </a:r>
            <a:r>
              <a:rPr sz="1100" i="1" spc="-5" dirty="0">
                <a:solidFill>
                  <a:srgbClr val="ED1C24"/>
                </a:solidFill>
                <a:latin typeface="LM Roman Demi 10"/>
                <a:cs typeface="LM Roman Demi 10"/>
              </a:rPr>
              <a:t>∗</a:t>
            </a:r>
            <a:r>
              <a:rPr sz="1100" i="1" spc="-125" dirty="0">
                <a:solidFill>
                  <a:srgbClr val="ED1C24"/>
                </a:solidFill>
                <a:latin typeface="LM Roman Demi 10"/>
                <a:cs typeface="LM Roman Demi 10"/>
              </a:rPr>
              <a:t> </a:t>
            </a:r>
            <a:r>
              <a:rPr sz="1100" spc="-10" dirty="0">
                <a:solidFill>
                  <a:srgbClr val="ED1C24"/>
                </a:solidFill>
                <a:latin typeface="Courier New"/>
                <a:cs typeface="Courier New"/>
              </a:rPr>
              <a:t>60</a:t>
            </a:r>
            <a:endParaRPr sz="1100" dirty="0">
              <a:latin typeface="Courier New"/>
              <a:cs typeface="Courier New"/>
            </a:endParaRPr>
          </a:p>
          <a:p>
            <a:pPr marL="166370" marR="149225" algn="just">
              <a:lnSpc>
                <a:spcPct val="102600"/>
              </a:lnSpc>
              <a:spcBef>
                <a:spcPts val="595"/>
              </a:spcBef>
            </a:pPr>
            <a:r>
              <a:rPr sz="1100" spc="-5" dirty="0">
                <a:latin typeface="Arial"/>
                <a:cs typeface="Arial"/>
              </a:rPr>
              <a:t>Figure </a:t>
            </a:r>
            <a:r>
              <a:rPr sz="1100" spc="-10" dirty="0">
                <a:latin typeface="Arial"/>
                <a:cs typeface="Arial"/>
              </a:rPr>
              <a:t>shows </a:t>
            </a:r>
            <a:r>
              <a:rPr sz="1100" spc="-5" dirty="0">
                <a:latin typeface="Arial"/>
                <a:cs typeface="Arial"/>
              </a:rPr>
              <a:t>the representation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of  the assignment statement after  </a:t>
            </a:r>
            <a:r>
              <a:rPr sz="1100" spc="-10" dirty="0">
                <a:latin typeface="Arial"/>
                <a:cs typeface="Arial"/>
              </a:rPr>
              <a:t>lexical </a:t>
            </a:r>
            <a:r>
              <a:rPr sz="1100" spc="-5" dirty="0">
                <a:latin typeface="Arial"/>
                <a:cs typeface="Arial"/>
              </a:rPr>
              <a:t>analysis as the </a:t>
            </a:r>
            <a:r>
              <a:rPr sz="1100" spc="-10" dirty="0">
                <a:latin typeface="Arial"/>
                <a:cs typeface="Arial"/>
              </a:rPr>
              <a:t>sequence </a:t>
            </a:r>
            <a:r>
              <a:rPr sz="1100" spc="-5" dirty="0">
                <a:latin typeface="Arial"/>
                <a:cs typeface="Arial"/>
              </a:rPr>
              <a:t>of  </a:t>
            </a:r>
            <a:r>
              <a:rPr sz="1100" spc="-15" dirty="0">
                <a:latin typeface="Arial"/>
                <a:cs typeface="Arial"/>
              </a:rPr>
              <a:t>tokens,</a:t>
            </a:r>
            <a:endParaRPr lang="en-US" sz="1100" dirty="0">
              <a:latin typeface="Arial"/>
              <a:cs typeface="Arial"/>
            </a:endParaRPr>
          </a:p>
          <a:p>
            <a:pPr marL="166370" marR="149225" algn="just">
              <a:lnSpc>
                <a:spcPct val="102600"/>
              </a:lnSpc>
              <a:spcBef>
                <a:spcPts val="595"/>
              </a:spcBef>
            </a:pPr>
            <a:r>
              <a:rPr lang="en-US" sz="900" spc="-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900" spc="-5" dirty="0">
                <a:solidFill>
                  <a:srgbClr val="FF0000"/>
                </a:solidFill>
                <a:latin typeface="Arial"/>
                <a:cs typeface="Arial"/>
              </a:rPr>
              <a:t>id, 1</a:t>
            </a:r>
            <a:r>
              <a:rPr lang="en-US" sz="900" spc="-5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9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900" spc="-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900" spc="-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lang="en-US" sz="900" spc="-5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9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900" spc="-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900" spc="-5" dirty="0">
                <a:solidFill>
                  <a:srgbClr val="FF0000"/>
                </a:solidFill>
                <a:latin typeface="Arial"/>
                <a:cs typeface="Arial"/>
              </a:rPr>
              <a:t>id, 2</a:t>
            </a:r>
            <a:r>
              <a:rPr lang="en-US" sz="900" spc="-5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9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900" spc="-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900" spc="-5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lang="en-US" sz="900" spc="-5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9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900" spc="-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900" spc="-5" dirty="0">
                <a:solidFill>
                  <a:srgbClr val="FF0000"/>
                </a:solidFill>
                <a:latin typeface="Arial"/>
                <a:cs typeface="Arial"/>
              </a:rPr>
              <a:t>id, 3</a:t>
            </a:r>
            <a:r>
              <a:rPr lang="en-US" sz="900" spc="-5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9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900" spc="-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900" spc="-5" dirty="0">
                <a:solidFill>
                  <a:srgbClr val="FF0000"/>
                </a:solidFill>
                <a:latin typeface="Arial"/>
                <a:cs typeface="Arial"/>
              </a:rPr>
              <a:t>∗</a:t>
            </a:r>
            <a:r>
              <a:rPr lang="en-US" sz="900" spc="-5" dirty="0">
                <a:solidFill>
                  <a:srgbClr val="FF0000"/>
                </a:solidFill>
                <a:latin typeface="Arial"/>
                <a:cs typeface="Arial"/>
              </a:rPr>
              <a:t>&gt;&lt;</a:t>
            </a:r>
            <a:r>
              <a:rPr sz="900" spc="-5" dirty="0">
                <a:solidFill>
                  <a:srgbClr val="FF0000"/>
                </a:solidFill>
                <a:latin typeface="Arial"/>
                <a:cs typeface="Arial"/>
              </a:rPr>
              <a:t>60</a:t>
            </a:r>
            <a:r>
              <a:rPr lang="en-US" sz="900" spc="-5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endParaRPr sz="900" spc="-5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66370" marR="342265" algn="just">
              <a:lnSpc>
                <a:spcPct val="102600"/>
              </a:lnSpc>
              <a:spcBef>
                <a:spcPts val="1100"/>
              </a:spcBef>
            </a:pPr>
            <a:r>
              <a:rPr sz="1100" spc="-5" dirty="0">
                <a:latin typeface="Arial"/>
                <a:cs typeface="Arial"/>
              </a:rPr>
              <a:t>In this representation, the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token  names </a:t>
            </a:r>
            <a:r>
              <a:rPr sz="1100" spc="-5" dirty="0">
                <a:latin typeface="Courier New"/>
                <a:cs typeface="Courier New"/>
              </a:rPr>
              <a:t>=</a:t>
            </a:r>
            <a:r>
              <a:rPr sz="1100" spc="-5" dirty="0">
                <a:latin typeface="Arial"/>
                <a:cs typeface="Arial"/>
              </a:rPr>
              <a:t>, </a:t>
            </a:r>
            <a:r>
              <a:rPr sz="1100" spc="-5" dirty="0">
                <a:latin typeface="Courier New"/>
                <a:cs typeface="Courier New"/>
              </a:rPr>
              <a:t>+</a:t>
            </a:r>
            <a:r>
              <a:rPr sz="1100" spc="-5" dirty="0">
                <a:latin typeface="Arial"/>
                <a:cs typeface="Arial"/>
              </a:rPr>
              <a:t>,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650" spc="-15" baseline="-10101" dirty="0">
                <a:latin typeface="Courier New"/>
                <a:cs typeface="Courier New"/>
              </a:rPr>
              <a:t>* </a:t>
            </a:r>
            <a:r>
              <a:rPr sz="1100" spc="-5" dirty="0">
                <a:latin typeface="Arial"/>
                <a:cs typeface="Arial"/>
              </a:rPr>
              <a:t>are </a:t>
            </a:r>
            <a:r>
              <a:rPr sz="1100" spc="-10" dirty="0">
                <a:latin typeface="Arial"/>
                <a:cs typeface="Arial"/>
              </a:rPr>
              <a:t>abstract  </a:t>
            </a:r>
            <a:r>
              <a:rPr sz="1100" spc="-5" dirty="0">
                <a:latin typeface="Arial"/>
                <a:cs typeface="Arial"/>
              </a:rPr>
              <a:t>symbols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assignment,  addition,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multiplication  </a:t>
            </a:r>
            <a:r>
              <a:rPr sz="1100" spc="-10" dirty="0">
                <a:latin typeface="Arial"/>
                <a:cs typeface="Arial"/>
              </a:rPr>
              <a:t>operators, </a:t>
            </a:r>
            <a:r>
              <a:rPr sz="1100" spc="-15" dirty="0">
                <a:latin typeface="Arial"/>
                <a:cs typeface="Arial"/>
              </a:rPr>
              <a:t>respectively.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18397" y="1083857"/>
            <a:ext cx="1944073" cy="14498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35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2374" y="2130295"/>
            <a:ext cx="1623060" cy="172085"/>
          </a:xfrm>
          <a:custGeom>
            <a:avLst/>
            <a:gdLst/>
            <a:ahLst/>
            <a:cxnLst/>
            <a:rect l="l" t="t" r="r" b="b"/>
            <a:pathLst>
              <a:path w="1623060" h="172085">
                <a:moveTo>
                  <a:pt x="1592554" y="0"/>
                </a:moveTo>
                <a:lnTo>
                  <a:pt x="30319" y="0"/>
                </a:lnTo>
                <a:lnTo>
                  <a:pt x="7579" y="38169"/>
                </a:lnTo>
                <a:lnTo>
                  <a:pt x="0" y="85758"/>
                </a:lnTo>
                <a:lnTo>
                  <a:pt x="7579" y="133346"/>
                </a:lnTo>
                <a:lnTo>
                  <a:pt x="30319" y="171516"/>
                </a:lnTo>
                <a:lnTo>
                  <a:pt x="1592554" y="171516"/>
                </a:lnTo>
                <a:lnTo>
                  <a:pt x="1615294" y="133346"/>
                </a:lnTo>
                <a:lnTo>
                  <a:pt x="1622874" y="85758"/>
                </a:lnTo>
                <a:lnTo>
                  <a:pt x="1615294" y="38169"/>
                </a:lnTo>
                <a:lnTo>
                  <a:pt x="159255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0334" y="1958223"/>
            <a:ext cx="499745" cy="172085"/>
          </a:xfrm>
          <a:custGeom>
            <a:avLst/>
            <a:gdLst/>
            <a:ahLst/>
            <a:cxnLst/>
            <a:rect l="l" t="t" r="r" b="b"/>
            <a:pathLst>
              <a:path w="499744" h="172085">
                <a:moveTo>
                  <a:pt x="469233" y="0"/>
                </a:moveTo>
                <a:lnTo>
                  <a:pt x="30319" y="0"/>
                </a:lnTo>
                <a:lnTo>
                  <a:pt x="7579" y="38169"/>
                </a:lnTo>
                <a:lnTo>
                  <a:pt x="0" y="85758"/>
                </a:lnTo>
                <a:lnTo>
                  <a:pt x="7579" y="133346"/>
                </a:lnTo>
                <a:lnTo>
                  <a:pt x="30319" y="171516"/>
                </a:lnTo>
                <a:lnTo>
                  <a:pt x="469233" y="171516"/>
                </a:lnTo>
                <a:lnTo>
                  <a:pt x="491973" y="133346"/>
                </a:lnTo>
                <a:lnTo>
                  <a:pt x="499553" y="85758"/>
                </a:lnTo>
                <a:lnTo>
                  <a:pt x="491973" y="38169"/>
                </a:lnTo>
                <a:lnTo>
                  <a:pt x="46923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5516" y="1786138"/>
            <a:ext cx="550545" cy="172085"/>
          </a:xfrm>
          <a:custGeom>
            <a:avLst/>
            <a:gdLst/>
            <a:ahLst/>
            <a:cxnLst/>
            <a:rect l="l" t="t" r="r" b="b"/>
            <a:pathLst>
              <a:path w="550544" h="172085">
                <a:moveTo>
                  <a:pt x="520214" y="0"/>
                </a:moveTo>
                <a:lnTo>
                  <a:pt x="30319" y="0"/>
                </a:lnTo>
                <a:lnTo>
                  <a:pt x="7579" y="38169"/>
                </a:lnTo>
                <a:lnTo>
                  <a:pt x="0" y="85758"/>
                </a:lnTo>
                <a:lnTo>
                  <a:pt x="7579" y="133346"/>
                </a:lnTo>
                <a:lnTo>
                  <a:pt x="30319" y="171516"/>
                </a:lnTo>
                <a:lnTo>
                  <a:pt x="520214" y="171516"/>
                </a:lnTo>
                <a:lnTo>
                  <a:pt x="542954" y="133346"/>
                </a:lnTo>
                <a:lnTo>
                  <a:pt x="550534" y="85758"/>
                </a:lnTo>
                <a:lnTo>
                  <a:pt x="542954" y="38169"/>
                </a:lnTo>
                <a:lnTo>
                  <a:pt x="52021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10" name="object 10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7" name="object 17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22" name="object 22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3119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Syntax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0962" y="111946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09994" y="1040674"/>
            <a:ext cx="2466975" cy="143446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6985" rIns="0" bIns="0" rtlCol="0">
            <a:spAutoFit/>
          </a:bodyPr>
          <a:lstStyle/>
          <a:p>
            <a:pPr marL="12700" marR="220345" algn="just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second </a:t>
            </a:r>
            <a:r>
              <a:rPr sz="1100" spc="-10" dirty="0">
                <a:latin typeface="Arial"/>
                <a:cs typeface="Arial"/>
              </a:rPr>
              <a:t>phase </a:t>
            </a:r>
            <a:r>
              <a:rPr sz="1100" spc="-5" dirty="0">
                <a:latin typeface="Arial"/>
                <a:cs typeface="Arial"/>
              </a:rPr>
              <a:t>of the compiler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  syntax analysis or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parsing.</a:t>
            </a:r>
            <a:endParaRPr sz="1100" dirty="0">
              <a:latin typeface="Arial"/>
              <a:cs typeface="Arial"/>
            </a:endParaRPr>
          </a:p>
          <a:p>
            <a:pPr marL="12700" marR="5080" algn="just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parser uses the first components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of  the </a:t>
            </a:r>
            <a:r>
              <a:rPr sz="1100" spc="-10" dirty="0">
                <a:latin typeface="Arial"/>
                <a:cs typeface="Arial"/>
              </a:rPr>
              <a:t>tokens </a:t>
            </a:r>
            <a:r>
              <a:rPr sz="1100" spc="-5" dirty="0">
                <a:latin typeface="Arial"/>
                <a:cs typeface="Arial"/>
              </a:rPr>
              <a:t>produced </a:t>
            </a:r>
            <a:r>
              <a:rPr sz="1100" spc="-2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lexical  analyzer </a:t>
            </a:r>
            <a:r>
              <a:rPr sz="1100" spc="-5" dirty="0">
                <a:latin typeface="Arial"/>
                <a:cs typeface="Arial"/>
              </a:rPr>
              <a:t>to create </a:t>
            </a:r>
            <a:r>
              <a:rPr sz="1100" spc="-10" dirty="0">
                <a:latin typeface="Arial"/>
                <a:cs typeface="Arial"/>
              </a:rPr>
              <a:t>a tree-like  </a:t>
            </a:r>
            <a:r>
              <a:rPr sz="1100" spc="-5" dirty="0">
                <a:latin typeface="Arial"/>
                <a:cs typeface="Arial"/>
              </a:rPr>
              <a:t>intermediate representation that depicts  the </a:t>
            </a:r>
            <a:r>
              <a:rPr sz="1100" spc="-10" dirty="0">
                <a:latin typeface="Arial"/>
                <a:cs typeface="Arial"/>
              </a:rPr>
              <a:t>grammatical </a:t>
            </a:r>
            <a:r>
              <a:rPr sz="1100" spc="-5" dirty="0">
                <a:latin typeface="Arial"/>
                <a:cs typeface="Arial"/>
              </a:rPr>
              <a:t>structure of the </a:t>
            </a:r>
            <a:r>
              <a:rPr sz="1100" spc="-10" dirty="0">
                <a:latin typeface="Arial"/>
                <a:cs typeface="Arial"/>
              </a:rPr>
              <a:t>token  </a:t>
            </a:r>
            <a:r>
              <a:rPr sz="1100" spc="-5" dirty="0">
                <a:latin typeface="Arial"/>
                <a:cs typeface="Arial"/>
              </a:rPr>
              <a:t>stream.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80962" y="150157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25406" y="1160615"/>
            <a:ext cx="1593697" cy="1160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38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5202" y="3338989"/>
            <a:ext cx="130626" cy="9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2374" y="1747073"/>
            <a:ext cx="675640" cy="172085"/>
          </a:xfrm>
          <a:custGeom>
            <a:avLst/>
            <a:gdLst/>
            <a:ahLst/>
            <a:cxnLst/>
            <a:rect l="l" t="t" r="r" b="b"/>
            <a:pathLst>
              <a:path w="675640" h="172085">
                <a:moveTo>
                  <a:pt x="645045" y="0"/>
                </a:moveTo>
                <a:lnTo>
                  <a:pt x="30319" y="0"/>
                </a:lnTo>
                <a:lnTo>
                  <a:pt x="7579" y="38169"/>
                </a:lnTo>
                <a:lnTo>
                  <a:pt x="0" y="85758"/>
                </a:lnTo>
                <a:lnTo>
                  <a:pt x="7579" y="133346"/>
                </a:lnTo>
                <a:lnTo>
                  <a:pt x="30319" y="171516"/>
                </a:lnTo>
                <a:lnTo>
                  <a:pt x="645045" y="171516"/>
                </a:lnTo>
                <a:lnTo>
                  <a:pt x="667785" y="133346"/>
                </a:lnTo>
                <a:lnTo>
                  <a:pt x="675365" y="85758"/>
                </a:lnTo>
                <a:lnTo>
                  <a:pt x="667785" y="38169"/>
                </a:lnTo>
                <a:lnTo>
                  <a:pt x="64504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3837" y="1402930"/>
            <a:ext cx="1100455" cy="344170"/>
          </a:xfrm>
          <a:custGeom>
            <a:avLst/>
            <a:gdLst/>
            <a:ahLst/>
            <a:cxnLst/>
            <a:rect l="l" t="t" r="r" b="b"/>
            <a:pathLst>
              <a:path w="1100455" h="344169">
                <a:moveTo>
                  <a:pt x="652221" y="85763"/>
                </a:moveTo>
                <a:lnTo>
                  <a:pt x="644639" y="38176"/>
                </a:lnTo>
                <a:lnTo>
                  <a:pt x="621906" y="0"/>
                </a:lnTo>
                <a:lnTo>
                  <a:pt x="136855" y="0"/>
                </a:lnTo>
                <a:lnTo>
                  <a:pt x="114122" y="38176"/>
                </a:lnTo>
                <a:lnTo>
                  <a:pt x="106540" y="85763"/>
                </a:lnTo>
                <a:lnTo>
                  <a:pt x="114122" y="133350"/>
                </a:lnTo>
                <a:lnTo>
                  <a:pt x="136855" y="171513"/>
                </a:lnTo>
                <a:lnTo>
                  <a:pt x="621906" y="171513"/>
                </a:lnTo>
                <a:lnTo>
                  <a:pt x="644639" y="133350"/>
                </a:lnTo>
                <a:lnTo>
                  <a:pt x="652221" y="85763"/>
                </a:lnTo>
                <a:close/>
              </a:path>
              <a:path w="1100455" h="344169">
                <a:moveTo>
                  <a:pt x="1100277" y="257835"/>
                </a:moveTo>
                <a:lnTo>
                  <a:pt x="1092695" y="210248"/>
                </a:lnTo>
                <a:lnTo>
                  <a:pt x="1069962" y="172072"/>
                </a:lnTo>
                <a:lnTo>
                  <a:pt x="30314" y="172072"/>
                </a:lnTo>
                <a:lnTo>
                  <a:pt x="7569" y="210248"/>
                </a:lnTo>
                <a:lnTo>
                  <a:pt x="0" y="257835"/>
                </a:lnTo>
                <a:lnTo>
                  <a:pt x="7569" y="305422"/>
                </a:lnTo>
                <a:lnTo>
                  <a:pt x="30314" y="343585"/>
                </a:lnTo>
                <a:lnTo>
                  <a:pt x="1069962" y="343585"/>
                </a:lnTo>
                <a:lnTo>
                  <a:pt x="1092695" y="305422"/>
                </a:lnTo>
                <a:lnTo>
                  <a:pt x="1100277" y="25783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4952" y="1402928"/>
            <a:ext cx="560070" cy="172085"/>
          </a:xfrm>
          <a:custGeom>
            <a:avLst/>
            <a:gdLst/>
            <a:ahLst/>
            <a:cxnLst/>
            <a:rect l="l" t="t" r="r" b="b"/>
            <a:pathLst>
              <a:path w="560069" h="172084">
                <a:moveTo>
                  <a:pt x="529499" y="0"/>
                </a:moveTo>
                <a:lnTo>
                  <a:pt x="30319" y="0"/>
                </a:lnTo>
                <a:lnTo>
                  <a:pt x="7579" y="38169"/>
                </a:lnTo>
                <a:lnTo>
                  <a:pt x="0" y="85758"/>
                </a:lnTo>
                <a:lnTo>
                  <a:pt x="7579" y="133346"/>
                </a:lnTo>
                <a:lnTo>
                  <a:pt x="30319" y="171516"/>
                </a:lnTo>
                <a:lnTo>
                  <a:pt x="529499" y="171516"/>
                </a:lnTo>
                <a:lnTo>
                  <a:pt x="552239" y="133346"/>
                </a:lnTo>
                <a:lnTo>
                  <a:pt x="559819" y="85758"/>
                </a:lnTo>
                <a:lnTo>
                  <a:pt x="552239" y="38169"/>
                </a:lnTo>
                <a:lnTo>
                  <a:pt x="5294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0198" y="1230856"/>
            <a:ext cx="833119" cy="172085"/>
          </a:xfrm>
          <a:custGeom>
            <a:avLst/>
            <a:gdLst/>
            <a:ahLst/>
            <a:cxnLst/>
            <a:rect l="l" t="t" r="r" b="b"/>
            <a:pathLst>
              <a:path w="833119" h="172084">
                <a:moveTo>
                  <a:pt x="802432" y="0"/>
                </a:moveTo>
                <a:lnTo>
                  <a:pt x="30320" y="0"/>
                </a:lnTo>
                <a:lnTo>
                  <a:pt x="7580" y="38169"/>
                </a:lnTo>
                <a:lnTo>
                  <a:pt x="0" y="85758"/>
                </a:lnTo>
                <a:lnTo>
                  <a:pt x="7580" y="133346"/>
                </a:lnTo>
                <a:lnTo>
                  <a:pt x="30320" y="171516"/>
                </a:lnTo>
                <a:lnTo>
                  <a:pt x="802432" y="171516"/>
                </a:lnTo>
                <a:lnTo>
                  <a:pt x="825172" y="133346"/>
                </a:lnTo>
                <a:lnTo>
                  <a:pt x="832752" y="85758"/>
                </a:lnTo>
                <a:lnTo>
                  <a:pt x="825172" y="38169"/>
                </a:lnTo>
                <a:lnTo>
                  <a:pt x="80243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12" name="object 12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9" name="object 19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24" name="object 24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3119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Syntax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80962" y="111834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09994" y="1039557"/>
            <a:ext cx="2443480" cy="88011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typical representation is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syntax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tree  in which </a:t>
            </a:r>
            <a:r>
              <a:rPr sz="1100" spc="-10" dirty="0">
                <a:latin typeface="Arial"/>
                <a:cs typeface="Arial"/>
              </a:rPr>
              <a:t>each </a:t>
            </a:r>
            <a:r>
              <a:rPr sz="1100" spc="-5" dirty="0">
                <a:latin typeface="Arial"/>
                <a:cs typeface="Arial"/>
              </a:rPr>
              <a:t>interior </a:t>
            </a:r>
            <a:r>
              <a:rPr sz="1100" spc="-10" dirty="0">
                <a:latin typeface="Arial"/>
                <a:cs typeface="Arial"/>
              </a:rPr>
              <a:t>node </a:t>
            </a:r>
            <a:r>
              <a:rPr sz="1100" spc="-5" dirty="0">
                <a:latin typeface="Arial"/>
                <a:cs typeface="Arial"/>
              </a:rPr>
              <a:t>represents  </a:t>
            </a:r>
            <a:r>
              <a:rPr sz="1100" spc="-10" dirty="0">
                <a:latin typeface="Arial"/>
                <a:cs typeface="Arial"/>
              </a:rPr>
              <a:t>an operation and </a:t>
            </a:r>
            <a:r>
              <a:rPr sz="1100" spc="-5" dirty="0">
                <a:latin typeface="Arial"/>
                <a:cs typeface="Arial"/>
              </a:rPr>
              <a:t>the children of the  </a:t>
            </a:r>
            <a:r>
              <a:rPr sz="1100" spc="-10" dirty="0">
                <a:latin typeface="Arial"/>
                <a:cs typeface="Arial"/>
              </a:rPr>
              <a:t>node </a:t>
            </a:r>
            <a:r>
              <a:rPr sz="1100" spc="-5" dirty="0">
                <a:latin typeface="Arial"/>
                <a:cs typeface="Arial"/>
              </a:rPr>
              <a:t>represent the arguments of the  </a:t>
            </a:r>
            <a:r>
              <a:rPr sz="1100" spc="-10" dirty="0">
                <a:latin typeface="Arial"/>
                <a:cs typeface="Arial"/>
              </a:rPr>
              <a:t>operation.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925406" y="1160615"/>
            <a:ext cx="1593697" cy="1160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39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3119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Syntax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0962" y="111834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84594" y="1039557"/>
            <a:ext cx="2407285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 algn="just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Arial"/>
                <a:cs typeface="Arial"/>
              </a:rPr>
              <a:t>This tree </a:t>
            </a:r>
            <a:r>
              <a:rPr sz="1100" spc="-10" dirty="0">
                <a:latin typeface="Arial"/>
                <a:cs typeface="Arial"/>
              </a:rPr>
              <a:t>shows </a:t>
            </a:r>
            <a:r>
              <a:rPr sz="1100" spc="-5" dirty="0">
                <a:latin typeface="Arial"/>
                <a:cs typeface="Arial"/>
              </a:rPr>
              <a:t>the order in which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spc="-10" dirty="0">
                <a:latin typeface="Arial"/>
                <a:cs typeface="Arial"/>
              </a:rPr>
              <a:t>operations </a:t>
            </a:r>
            <a:r>
              <a:rPr sz="1100" spc="-5" dirty="0">
                <a:latin typeface="Arial"/>
                <a:cs typeface="Arial"/>
              </a:rPr>
              <a:t>in the assignment  </a:t>
            </a:r>
            <a:r>
              <a:rPr sz="1100" spc="-10" dirty="0">
                <a:latin typeface="Courier New"/>
                <a:cs typeface="Courier New"/>
              </a:rPr>
              <a:t>position = initial + rate </a:t>
            </a:r>
            <a:r>
              <a:rPr sz="1650" spc="-15" baseline="-10101" dirty="0">
                <a:latin typeface="Courier New"/>
                <a:cs typeface="Courier New"/>
              </a:rPr>
              <a:t>*  </a:t>
            </a:r>
            <a:r>
              <a:rPr sz="1100" spc="-10" dirty="0">
                <a:latin typeface="Courier New"/>
                <a:cs typeface="Courier New"/>
              </a:rPr>
              <a:t>60</a:t>
            </a:r>
            <a:endParaRPr sz="1100" dirty="0">
              <a:latin typeface="Courier New"/>
              <a:cs typeface="Courier New"/>
            </a:endParaRPr>
          </a:p>
          <a:p>
            <a:pPr marL="38100" algn="just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Arial"/>
                <a:cs typeface="Arial"/>
              </a:rPr>
              <a:t>are to </a:t>
            </a:r>
            <a:r>
              <a:rPr sz="1100" spc="-10" dirty="0">
                <a:latin typeface="Arial"/>
                <a:cs typeface="Arial"/>
              </a:rPr>
              <a:t>be performed.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925406" y="1160615"/>
            <a:ext cx="1593697" cy="1160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34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4521" y="1575000"/>
            <a:ext cx="993775" cy="172085"/>
          </a:xfrm>
          <a:custGeom>
            <a:avLst/>
            <a:gdLst/>
            <a:ahLst/>
            <a:cxnLst/>
            <a:rect l="l" t="t" r="r" b="b"/>
            <a:pathLst>
              <a:path w="993775" h="172085">
                <a:moveTo>
                  <a:pt x="963404" y="0"/>
                </a:moveTo>
                <a:lnTo>
                  <a:pt x="30319" y="0"/>
                </a:lnTo>
                <a:lnTo>
                  <a:pt x="7579" y="38169"/>
                </a:lnTo>
                <a:lnTo>
                  <a:pt x="0" y="85758"/>
                </a:lnTo>
                <a:lnTo>
                  <a:pt x="7579" y="133346"/>
                </a:lnTo>
                <a:lnTo>
                  <a:pt x="30319" y="171516"/>
                </a:lnTo>
                <a:lnTo>
                  <a:pt x="963404" y="171516"/>
                </a:lnTo>
                <a:lnTo>
                  <a:pt x="986144" y="133346"/>
                </a:lnTo>
                <a:lnTo>
                  <a:pt x="993724" y="85758"/>
                </a:lnTo>
                <a:lnTo>
                  <a:pt x="986144" y="38169"/>
                </a:lnTo>
                <a:lnTo>
                  <a:pt x="96340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1" name="object 11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20" name="object 20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3119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Syntax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0962" y="111834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0962" y="184461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46494" y="1039557"/>
            <a:ext cx="2540635" cy="126238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6985" rIns="0" bIns="0" rtlCol="0">
            <a:spAutoFit/>
          </a:bodyPr>
          <a:lstStyle/>
          <a:p>
            <a:pPr marL="75565" marR="68580" algn="just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tree has </a:t>
            </a:r>
            <a:r>
              <a:rPr sz="1100" spc="-1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interior </a:t>
            </a:r>
            <a:r>
              <a:rPr sz="1100" spc="-10" dirty="0">
                <a:latin typeface="Arial"/>
                <a:cs typeface="Arial"/>
              </a:rPr>
              <a:t>node </a:t>
            </a:r>
            <a:r>
              <a:rPr sz="1100" spc="-5" dirty="0">
                <a:latin typeface="Arial"/>
                <a:cs typeface="Arial"/>
              </a:rPr>
              <a:t>labeled </a:t>
            </a:r>
            <a:r>
              <a:rPr sz="1650" spc="-15" baseline="-10101" dirty="0">
                <a:latin typeface="Courier New"/>
                <a:cs typeface="Courier New"/>
              </a:rPr>
              <a:t>*  </a:t>
            </a:r>
            <a:r>
              <a:rPr sz="1100" spc="-5" dirty="0">
                <a:latin typeface="Arial"/>
                <a:cs typeface="Arial"/>
              </a:rPr>
              <a:t>with </a:t>
            </a:r>
            <a:r>
              <a:rPr lang="en-US" sz="1100" i="1" spc="-5" dirty="0">
                <a:latin typeface="LM Roman Demi 10"/>
                <a:cs typeface="Arial"/>
              </a:rPr>
              <a:t>&lt;</a:t>
            </a:r>
            <a:r>
              <a:rPr sz="1100" b="1" spc="-5" dirty="0">
                <a:latin typeface="Arial"/>
                <a:cs typeface="Arial"/>
              </a:rPr>
              <a:t>id</a:t>
            </a:r>
            <a:r>
              <a:rPr sz="1100" i="1" spc="-5" dirty="0">
                <a:latin typeface="Arial"/>
                <a:cs typeface="Arial"/>
              </a:rPr>
              <a:t>, </a:t>
            </a:r>
            <a:r>
              <a:rPr sz="1100" spc="-5" dirty="0">
                <a:latin typeface="Arial"/>
                <a:cs typeface="Arial"/>
              </a:rPr>
              <a:t>3</a:t>
            </a:r>
            <a:r>
              <a:rPr lang="en-US" sz="1100" i="1" spc="-5" dirty="0">
                <a:latin typeface="LM Roman Demi 10"/>
                <a:cs typeface="Arial"/>
              </a:rPr>
              <a:t>&gt;</a:t>
            </a:r>
            <a:r>
              <a:rPr sz="1100" i="1" spc="-5" dirty="0">
                <a:latin typeface="LM Roman Demi 10"/>
                <a:cs typeface="LM Roman Demi 10"/>
              </a:rPr>
              <a:t> </a:t>
            </a:r>
            <a:r>
              <a:rPr sz="1100" spc="-5" dirty="0">
                <a:latin typeface="Arial"/>
                <a:cs typeface="Arial"/>
              </a:rPr>
              <a:t>as its left child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the  integer </a:t>
            </a:r>
            <a:r>
              <a:rPr sz="1100" spc="-10" dirty="0">
                <a:latin typeface="Arial"/>
                <a:cs typeface="Arial"/>
              </a:rPr>
              <a:t>60 </a:t>
            </a:r>
            <a:r>
              <a:rPr sz="1100" spc="-5" dirty="0">
                <a:latin typeface="Arial"/>
                <a:cs typeface="Arial"/>
              </a:rPr>
              <a:t>as its right child. </a:t>
            </a:r>
            <a:r>
              <a:rPr sz="1100" spc="-10" dirty="0">
                <a:latin typeface="Arial"/>
                <a:cs typeface="Arial"/>
              </a:rPr>
              <a:t>The node  </a:t>
            </a:r>
            <a:r>
              <a:rPr lang="en-US" sz="1100" i="1" spc="-5" dirty="0">
                <a:latin typeface="LM Roman Demi 10"/>
                <a:cs typeface="Arial"/>
              </a:rPr>
              <a:t>&lt;</a:t>
            </a:r>
            <a:r>
              <a:rPr sz="1100" b="1" spc="-5" dirty="0">
                <a:latin typeface="Arial"/>
                <a:cs typeface="Arial"/>
              </a:rPr>
              <a:t>id</a:t>
            </a:r>
            <a:r>
              <a:rPr sz="1100" i="1" spc="-5" dirty="0">
                <a:latin typeface="Arial"/>
                <a:cs typeface="Arial"/>
              </a:rPr>
              <a:t>, </a:t>
            </a:r>
            <a:r>
              <a:rPr sz="1100" spc="-5" dirty="0">
                <a:latin typeface="Arial"/>
                <a:cs typeface="Arial"/>
              </a:rPr>
              <a:t>3</a:t>
            </a:r>
            <a:r>
              <a:rPr lang="en-US" sz="1100" i="1" spc="-5" dirty="0">
                <a:latin typeface="LM Roman Demi 10"/>
                <a:cs typeface="Arial"/>
              </a:rPr>
              <a:t>&gt;</a:t>
            </a:r>
            <a:r>
              <a:rPr sz="1100" i="1" spc="-229" dirty="0">
                <a:latin typeface="LM Roman Demi 10"/>
                <a:cs typeface="LM Roman Demi 10"/>
              </a:rPr>
              <a:t> </a:t>
            </a:r>
            <a:r>
              <a:rPr sz="1100" spc="-5" dirty="0">
                <a:latin typeface="Arial"/>
                <a:cs typeface="Arial"/>
              </a:rPr>
              <a:t>represents the identifier </a:t>
            </a:r>
            <a:r>
              <a:rPr sz="1100" spc="-5" dirty="0">
                <a:latin typeface="Courier New"/>
                <a:cs typeface="Courier New"/>
              </a:rPr>
              <a:t>rate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75565" marR="153670" algn="just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The node </a:t>
            </a:r>
            <a:r>
              <a:rPr sz="1100" spc="-5" dirty="0">
                <a:latin typeface="Arial"/>
                <a:cs typeface="Arial"/>
              </a:rPr>
              <a:t>labeled </a:t>
            </a:r>
            <a:r>
              <a:rPr sz="1650" spc="-15" baseline="-10101" dirty="0">
                <a:latin typeface="Courier New"/>
                <a:cs typeface="Courier New"/>
              </a:rPr>
              <a:t>* </a:t>
            </a:r>
            <a:r>
              <a:rPr sz="1100" spc="-15" dirty="0">
                <a:latin typeface="Arial"/>
                <a:cs typeface="Arial"/>
              </a:rPr>
              <a:t>makes </a:t>
            </a:r>
            <a:r>
              <a:rPr sz="1100" spc="-5" dirty="0">
                <a:latin typeface="Arial"/>
                <a:cs typeface="Arial"/>
              </a:rPr>
              <a:t>it </a:t>
            </a:r>
            <a:r>
              <a:rPr sz="1100" spc="-10" dirty="0">
                <a:latin typeface="Arial"/>
                <a:cs typeface="Arial"/>
              </a:rPr>
              <a:t>explicit  </a:t>
            </a:r>
            <a:r>
              <a:rPr sz="1100" spc="-5" dirty="0">
                <a:latin typeface="Arial"/>
                <a:cs typeface="Arial"/>
              </a:rPr>
              <a:t>that </a:t>
            </a:r>
            <a:r>
              <a:rPr sz="1100" spc="-15" dirty="0">
                <a:latin typeface="Arial"/>
                <a:cs typeface="Arial"/>
              </a:rPr>
              <a:t>we </a:t>
            </a:r>
            <a:r>
              <a:rPr sz="1100" spc="-10" dirty="0">
                <a:latin typeface="Arial"/>
                <a:cs typeface="Arial"/>
              </a:rPr>
              <a:t>must </a:t>
            </a:r>
            <a:r>
              <a:rPr sz="1100" spc="-5" dirty="0">
                <a:latin typeface="Arial"/>
                <a:cs typeface="Arial"/>
              </a:rPr>
              <a:t>first </a:t>
            </a:r>
            <a:r>
              <a:rPr sz="1100" spc="-10" dirty="0">
                <a:latin typeface="Arial"/>
                <a:cs typeface="Arial"/>
              </a:rPr>
              <a:t>multiply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5" dirty="0">
                <a:latin typeface="Arial"/>
                <a:cs typeface="Arial"/>
              </a:rPr>
              <a:t>of  </a:t>
            </a:r>
            <a:r>
              <a:rPr sz="1100" spc="-10" dirty="0">
                <a:latin typeface="Courier New"/>
                <a:cs typeface="Courier New"/>
              </a:rPr>
              <a:t>rate</a:t>
            </a:r>
            <a:r>
              <a:rPr sz="1100" spc="-350" dirty="0">
                <a:latin typeface="Courier New"/>
                <a:cs typeface="Courier New"/>
              </a:rPr>
              <a:t> </a:t>
            </a:r>
            <a:r>
              <a:rPr sz="1100" spc="-20" dirty="0">
                <a:latin typeface="Arial"/>
                <a:cs typeface="Arial"/>
              </a:rPr>
              <a:t>by </a:t>
            </a:r>
            <a:r>
              <a:rPr sz="1100" spc="-5" dirty="0">
                <a:latin typeface="Courier New"/>
                <a:cs typeface="Courier New"/>
              </a:rPr>
              <a:t>60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925406" y="1160615"/>
            <a:ext cx="1593697" cy="1160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37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3119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Syntax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962" y="111834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9994" y="1039557"/>
            <a:ext cx="2448560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The node </a:t>
            </a:r>
            <a:r>
              <a:rPr sz="1100" spc="-5" dirty="0">
                <a:latin typeface="Arial"/>
                <a:cs typeface="Arial"/>
              </a:rPr>
              <a:t>labeled </a:t>
            </a:r>
            <a:r>
              <a:rPr sz="1100" spc="-10" dirty="0">
                <a:latin typeface="Courier New"/>
                <a:cs typeface="Courier New"/>
              </a:rPr>
              <a:t>+ </a:t>
            </a:r>
            <a:r>
              <a:rPr sz="1100" spc="-5" dirty="0">
                <a:latin typeface="Arial"/>
                <a:cs typeface="Arial"/>
              </a:rPr>
              <a:t>indicates that </a:t>
            </a:r>
            <a:r>
              <a:rPr sz="1100" spc="-15" dirty="0">
                <a:latin typeface="Arial"/>
                <a:cs typeface="Arial"/>
              </a:rPr>
              <a:t>we  </a:t>
            </a:r>
            <a:r>
              <a:rPr sz="1100" spc="-10" dirty="0">
                <a:latin typeface="Arial"/>
                <a:cs typeface="Arial"/>
              </a:rPr>
              <a:t>must add </a:t>
            </a:r>
            <a:r>
              <a:rPr sz="1100" spc="-5" dirty="0">
                <a:latin typeface="Arial"/>
                <a:cs typeface="Arial"/>
              </a:rPr>
              <a:t>the result of this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multiplication  to the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5" dirty="0">
                <a:latin typeface="Arial"/>
                <a:cs typeface="Arial"/>
              </a:rPr>
              <a:t>of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initial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25406" y="1160615"/>
            <a:ext cx="1593697" cy="1160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2366" y="1059891"/>
            <a:ext cx="2505710" cy="344170"/>
          </a:xfrm>
          <a:custGeom>
            <a:avLst/>
            <a:gdLst/>
            <a:ahLst/>
            <a:cxnLst/>
            <a:rect l="l" t="t" r="r" b="b"/>
            <a:pathLst>
              <a:path w="2505710" h="344169">
                <a:moveTo>
                  <a:pt x="1952205" y="257835"/>
                </a:moveTo>
                <a:lnTo>
                  <a:pt x="1944624" y="210248"/>
                </a:lnTo>
                <a:lnTo>
                  <a:pt x="1921878" y="172072"/>
                </a:lnTo>
                <a:lnTo>
                  <a:pt x="30327" y="172072"/>
                </a:lnTo>
                <a:lnTo>
                  <a:pt x="7581" y="210248"/>
                </a:lnTo>
                <a:lnTo>
                  <a:pt x="0" y="257835"/>
                </a:lnTo>
                <a:lnTo>
                  <a:pt x="7581" y="305422"/>
                </a:lnTo>
                <a:lnTo>
                  <a:pt x="30327" y="343585"/>
                </a:lnTo>
                <a:lnTo>
                  <a:pt x="1921878" y="343585"/>
                </a:lnTo>
                <a:lnTo>
                  <a:pt x="1944624" y="305422"/>
                </a:lnTo>
                <a:lnTo>
                  <a:pt x="1952205" y="257835"/>
                </a:lnTo>
                <a:close/>
              </a:path>
              <a:path w="2505710" h="344169">
                <a:moveTo>
                  <a:pt x="2505113" y="85763"/>
                </a:moveTo>
                <a:lnTo>
                  <a:pt x="2497531" y="38176"/>
                </a:lnTo>
                <a:lnTo>
                  <a:pt x="2474785" y="0"/>
                </a:lnTo>
                <a:lnTo>
                  <a:pt x="30327" y="0"/>
                </a:lnTo>
                <a:lnTo>
                  <a:pt x="7581" y="38176"/>
                </a:lnTo>
                <a:lnTo>
                  <a:pt x="0" y="85763"/>
                </a:lnTo>
                <a:lnTo>
                  <a:pt x="7581" y="133350"/>
                </a:lnTo>
                <a:lnTo>
                  <a:pt x="30327" y="171513"/>
                </a:lnTo>
                <a:lnTo>
                  <a:pt x="2474785" y="171513"/>
                </a:lnTo>
                <a:lnTo>
                  <a:pt x="2497531" y="133350"/>
                </a:lnTo>
                <a:lnTo>
                  <a:pt x="2505113" y="857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1" name="object 11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20" name="object 20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3119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Syntax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0962" y="111946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09994" y="1040674"/>
            <a:ext cx="2470150" cy="70802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root of the </a:t>
            </a:r>
            <a:r>
              <a:rPr sz="1100" spc="-10" dirty="0">
                <a:latin typeface="Arial"/>
                <a:cs typeface="Arial"/>
              </a:rPr>
              <a:t>tree, </a:t>
            </a:r>
            <a:r>
              <a:rPr sz="1100" spc="-5" dirty="0">
                <a:latin typeface="Arial"/>
                <a:cs typeface="Arial"/>
              </a:rPr>
              <a:t>labeled </a:t>
            </a:r>
            <a:r>
              <a:rPr sz="1100" spc="-5" dirty="0">
                <a:latin typeface="Courier New"/>
                <a:cs typeface="Courier New"/>
              </a:rPr>
              <a:t>=</a:t>
            </a:r>
            <a:r>
              <a:rPr sz="1100" spc="-5" dirty="0">
                <a:latin typeface="Arial"/>
                <a:cs typeface="Arial"/>
              </a:rPr>
              <a:t>,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indicates  that </a:t>
            </a:r>
            <a:r>
              <a:rPr sz="1100" spc="-15" dirty="0">
                <a:latin typeface="Arial"/>
                <a:cs typeface="Arial"/>
              </a:rPr>
              <a:t>we </a:t>
            </a:r>
            <a:r>
              <a:rPr sz="1100" spc="-10" dirty="0">
                <a:latin typeface="Arial"/>
                <a:cs typeface="Arial"/>
              </a:rPr>
              <a:t>must </a:t>
            </a:r>
            <a:r>
              <a:rPr sz="1100" spc="-5" dirty="0">
                <a:latin typeface="Arial"/>
                <a:cs typeface="Arial"/>
              </a:rPr>
              <a:t>store the result of this  addition into the location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 identifier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position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925406" y="1160615"/>
            <a:ext cx="1593697" cy="1160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36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2374" y="1059888"/>
            <a:ext cx="2505710" cy="172085"/>
          </a:xfrm>
          <a:custGeom>
            <a:avLst/>
            <a:gdLst/>
            <a:ahLst/>
            <a:cxnLst/>
            <a:rect l="l" t="t" r="r" b="b"/>
            <a:pathLst>
              <a:path w="2505710" h="172084">
                <a:moveTo>
                  <a:pt x="2474813" y="0"/>
                </a:moveTo>
                <a:lnTo>
                  <a:pt x="30319" y="0"/>
                </a:lnTo>
                <a:lnTo>
                  <a:pt x="7579" y="38169"/>
                </a:lnTo>
                <a:lnTo>
                  <a:pt x="0" y="85758"/>
                </a:lnTo>
                <a:lnTo>
                  <a:pt x="7579" y="133346"/>
                </a:lnTo>
                <a:lnTo>
                  <a:pt x="30319" y="171516"/>
                </a:lnTo>
                <a:lnTo>
                  <a:pt x="2474813" y="171516"/>
                </a:lnTo>
                <a:lnTo>
                  <a:pt x="2497553" y="133346"/>
                </a:lnTo>
                <a:lnTo>
                  <a:pt x="2505133" y="85758"/>
                </a:lnTo>
                <a:lnTo>
                  <a:pt x="2497553" y="38169"/>
                </a:lnTo>
                <a:lnTo>
                  <a:pt x="247481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1" name="object 11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20" name="object 20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3119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Syntax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0962" y="111946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09994" y="1040674"/>
            <a:ext cx="2470150" cy="10521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Arial"/>
                <a:cs typeface="Arial"/>
              </a:rPr>
              <a:t>This ordering of </a:t>
            </a:r>
            <a:r>
              <a:rPr sz="1100" spc="-10" dirty="0">
                <a:latin typeface="Arial"/>
                <a:cs typeface="Arial"/>
              </a:rPr>
              <a:t>operations </a:t>
            </a:r>
            <a:r>
              <a:rPr sz="1100" spc="-5" dirty="0">
                <a:latin typeface="Arial"/>
                <a:cs typeface="Arial"/>
              </a:rPr>
              <a:t>is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consistent  with the usual </a:t>
            </a:r>
            <a:r>
              <a:rPr sz="1100" spc="-10" dirty="0">
                <a:latin typeface="Arial"/>
                <a:cs typeface="Arial"/>
              </a:rPr>
              <a:t>conventions </a:t>
            </a:r>
            <a:r>
              <a:rPr sz="1100" spc="-5" dirty="0">
                <a:latin typeface="Arial"/>
                <a:cs typeface="Arial"/>
              </a:rPr>
              <a:t>of arithmetic  which tell us that multiplication has  higher precedence than addition, </a:t>
            </a:r>
            <a:r>
              <a:rPr sz="1100" spc="-10" dirty="0">
                <a:latin typeface="Arial"/>
                <a:cs typeface="Arial"/>
              </a:rPr>
              <a:t>and  hence </a:t>
            </a:r>
            <a:r>
              <a:rPr sz="1100" spc="-5" dirty="0">
                <a:latin typeface="Arial"/>
                <a:cs typeface="Arial"/>
              </a:rPr>
              <a:t>that the multiplication is to </a:t>
            </a:r>
            <a:r>
              <a:rPr sz="1100" spc="-10" dirty="0">
                <a:latin typeface="Arial"/>
                <a:cs typeface="Arial"/>
              </a:rPr>
              <a:t>be  performed </a:t>
            </a:r>
            <a:r>
              <a:rPr sz="1100" spc="-15" dirty="0">
                <a:latin typeface="Arial"/>
                <a:cs typeface="Arial"/>
              </a:rPr>
              <a:t>before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addition.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925406" y="1160615"/>
            <a:ext cx="1593697" cy="1160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36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9" name="object 9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2" name="object 12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6" name="object 16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21" name="object 21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5138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Semantic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80962" y="88526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0962" y="178360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52785" y="1011824"/>
            <a:ext cx="1609728" cy="1574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38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7"/>
          <p:cNvSpPr txBox="1"/>
          <p:nvPr/>
        </p:nvSpPr>
        <p:spPr>
          <a:xfrm>
            <a:off x="309994" y="806474"/>
            <a:ext cx="2470150" cy="160655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6985" rIns="0" bIns="0" rtlCol="0">
            <a:spAutoFit/>
          </a:bodyPr>
          <a:lstStyle/>
          <a:p>
            <a:pPr marL="12700" marR="8255" algn="just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semantic </a:t>
            </a:r>
            <a:r>
              <a:rPr sz="1100" spc="-10" dirty="0">
                <a:latin typeface="Arial"/>
                <a:cs typeface="Arial"/>
              </a:rPr>
              <a:t>analyzer </a:t>
            </a:r>
            <a:r>
              <a:rPr sz="1100" spc="-5" dirty="0">
                <a:latin typeface="Arial"/>
                <a:cs typeface="Arial"/>
              </a:rPr>
              <a:t>uses the syntax  tree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information </a:t>
            </a:r>
            <a:r>
              <a:rPr sz="1100" spc="-5" dirty="0">
                <a:latin typeface="Arial"/>
                <a:cs typeface="Arial"/>
              </a:rPr>
              <a:t>in the symbol  </a:t>
            </a:r>
            <a:r>
              <a:rPr sz="1100" spc="-10" dirty="0">
                <a:latin typeface="Arial"/>
                <a:cs typeface="Arial"/>
              </a:rPr>
              <a:t>table </a:t>
            </a:r>
            <a:r>
              <a:rPr sz="1100" spc="-5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check </a:t>
            </a:r>
            <a:r>
              <a:rPr sz="1100" spc="-5" dirty="0">
                <a:latin typeface="Arial"/>
                <a:cs typeface="Arial"/>
              </a:rPr>
              <a:t>the source </a:t>
            </a:r>
            <a:r>
              <a:rPr sz="1100" spc="-10" dirty="0">
                <a:latin typeface="Arial"/>
                <a:cs typeface="Arial"/>
              </a:rPr>
              <a:t>program </a:t>
            </a:r>
            <a:r>
              <a:rPr sz="1100" spc="-20" dirty="0">
                <a:latin typeface="Arial"/>
                <a:cs typeface="Arial"/>
              </a:rPr>
              <a:t>for  </a:t>
            </a:r>
            <a:r>
              <a:rPr sz="1100" spc="-5" dirty="0">
                <a:latin typeface="Arial"/>
                <a:cs typeface="Arial"/>
              </a:rPr>
              <a:t>semantic consistency with the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language  definition.</a:t>
            </a:r>
            <a:endParaRPr sz="1100" dirty="0">
              <a:latin typeface="Arial"/>
              <a:cs typeface="Arial"/>
            </a:endParaRPr>
          </a:p>
          <a:p>
            <a:pPr marL="12700" marR="5080" algn="just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It also gathers type </a:t>
            </a:r>
            <a:r>
              <a:rPr sz="1100" spc="-10" dirty="0">
                <a:latin typeface="Arial"/>
                <a:cs typeface="Arial"/>
              </a:rPr>
              <a:t>information and  </a:t>
            </a:r>
            <a:r>
              <a:rPr sz="1100" spc="-20" dirty="0">
                <a:latin typeface="Arial"/>
                <a:cs typeface="Arial"/>
              </a:rPr>
              <a:t>saves </a:t>
            </a:r>
            <a:r>
              <a:rPr sz="1100" spc="-5" dirty="0">
                <a:latin typeface="Arial"/>
                <a:cs typeface="Arial"/>
              </a:rPr>
              <a:t>it in either the syntax tree or the  symbol </a:t>
            </a:r>
            <a:r>
              <a:rPr sz="1100" spc="-15" dirty="0">
                <a:latin typeface="Arial"/>
                <a:cs typeface="Arial"/>
              </a:rPr>
              <a:t>table,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10" dirty="0">
                <a:latin typeface="Arial"/>
                <a:cs typeface="Arial"/>
              </a:rPr>
              <a:t>subsequent </a:t>
            </a:r>
            <a:r>
              <a:rPr sz="1100" spc="-5" dirty="0">
                <a:latin typeface="Arial"/>
                <a:cs typeface="Arial"/>
              </a:rPr>
              <a:t>use during  intermediate-code</a:t>
            </a:r>
            <a:r>
              <a:rPr sz="1100" spc="-10" dirty="0">
                <a:latin typeface="Arial"/>
                <a:cs typeface="Arial"/>
              </a:rPr>
              <a:t> generation.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0919" y="998863"/>
            <a:ext cx="905510" cy="172085"/>
          </a:xfrm>
          <a:custGeom>
            <a:avLst/>
            <a:gdLst/>
            <a:ahLst/>
            <a:cxnLst/>
            <a:rect l="l" t="t" r="r" b="b"/>
            <a:pathLst>
              <a:path w="905510" h="172084">
                <a:moveTo>
                  <a:pt x="874617" y="0"/>
                </a:moveTo>
                <a:lnTo>
                  <a:pt x="30319" y="0"/>
                </a:lnTo>
                <a:lnTo>
                  <a:pt x="7579" y="38169"/>
                </a:lnTo>
                <a:lnTo>
                  <a:pt x="0" y="85758"/>
                </a:lnTo>
                <a:lnTo>
                  <a:pt x="7579" y="133346"/>
                </a:lnTo>
                <a:lnTo>
                  <a:pt x="30319" y="171516"/>
                </a:lnTo>
                <a:lnTo>
                  <a:pt x="874617" y="171516"/>
                </a:lnTo>
                <a:lnTo>
                  <a:pt x="897357" y="133346"/>
                </a:lnTo>
                <a:lnTo>
                  <a:pt x="904937" y="85758"/>
                </a:lnTo>
                <a:lnTo>
                  <a:pt x="897357" y="38169"/>
                </a:lnTo>
                <a:lnTo>
                  <a:pt x="87461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1" name="object 11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20" name="object 20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5138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Semantic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0962" y="88637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09994" y="807579"/>
            <a:ext cx="2385060" cy="181673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An </a:t>
            </a:r>
            <a:r>
              <a:rPr sz="1100" dirty="0">
                <a:latin typeface="Arial"/>
                <a:cs typeface="Arial"/>
              </a:rPr>
              <a:t>important </a:t>
            </a:r>
            <a:r>
              <a:rPr sz="1100" spc="5" dirty="0">
                <a:latin typeface="Arial"/>
                <a:cs typeface="Arial"/>
              </a:rPr>
              <a:t>part </a:t>
            </a:r>
            <a:r>
              <a:rPr sz="1100" spc="-5" dirty="0">
                <a:latin typeface="Arial"/>
                <a:cs typeface="Arial"/>
              </a:rPr>
              <a:t>of semantic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analysis  is type </a:t>
            </a:r>
            <a:r>
              <a:rPr sz="1100" spc="-10" dirty="0">
                <a:latin typeface="Arial"/>
                <a:cs typeface="Arial"/>
              </a:rPr>
              <a:t>checking, where </a:t>
            </a:r>
            <a:r>
              <a:rPr sz="1100" spc="-5" dirty="0">
                <a:latin typeface="Arial"/>
                <a:cs typeface="Arial"/>
              </a:rPr>
              <a:t>the compiler  </a:t>
            </a:r>
            <a:r>
              <a:rPr sz="1100" spc="-10" dirty="0">
                <a:latin typeface="Arial"/>
                <a:cs typeface="Arial"/>
              </a:rPr>
              <a:t>checks </a:t>
            </a:r>
            <a:r>
              <a:rPr sz="1100" spc="-5" dirty="0">
                <a:latin typeface="Arial"/>
                <a:cs typeface="Arial"/>
              </a:rPr>
              <a:t>that </a:t>
            </a:r>
            <a:r>
              <a:rPr sz="1100" spc="-10" dirty="0">
                <a:latin typeface="Arial"/>
                <a:cs typeface="Arial"/>
              </a:rPr>
              <a:t>each operator </a:t>
            </a:r>
            <a:r>
              <a:rPr sz="1100" spc="-5" dirty="0">
                <a:latin typeface="Arial"/>
                <a:cs typeface="Arial"/>
              </a:rPr>
              <a:t>has  matching</a:t>
            </a:r>
            <a:r>
              <a:rPr sz="1100" spc="-10" dirty="0">
                <a:latin typeface="Arial"/>
                <a:cs typeface="Arial"/>
              </a:rPr>
              <a:t> operands.</a:t>
            </a:r>
            <a:endParaRPr sz="1100" dirty="0">
              <a:latin typeface="Arial"/>
              <a:cs typeface="Arial"/>
            </a:endParaRPr>
          </a:p>
          <a:p>
            <a:pPr marL="12700" marR="121285" algn="just">
              <a:lnSpc>
                <a:spcPct val="102600"/>
              </a:lnSpc>
              <a:spcBef>
                <a:spcPts val="300"/>
              </a:spcBef>
            </a:pP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15" dirty="0">
                <a:latin typeface="Arial"/>
                <a:cs typeface="Arial"/>
              </a:rPr>
              <a:t>example, many </a:t>
            </a:r>
            <a:r>
              <a:rPr sz="1100" spc="-10" dirty="0">
                <a:latin typeface="Arial"/>
                <a:cs typeface="Arial"/>
              </a:rPr>
              <a:t>programming  </a:t>
            </a:r>
            <a:r>
              <a:rPr sz="1100" spc="-5" dirty="0">
                <a:latin typeface="Arial"/>
                <a:cs typeface="Arial"/>
              </a:rPr>
              <a:t>language definitions require </a:t>
            </a:r>
            <a:r>
              <a:rPr sz="1100" spc="-10" dirty="0">
                <a:latin typeface="Arial"/>
                <a:cs typeface="Arial"/>
              </a:rPr>
              <a:t>an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array  index </a:t>
            </a:r>
            <a:r>
              <a:rPr sz="1100" spc="-5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be an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integer.</a:t>
            </a:r>
            <a:endParaRPr sz="1100" dirty="0">
              <a:latin typeface="Arial"/>
              <a:cs typeface="Arial"/>
            </a:endParaRPr>
          </a:p>
          <a:p>
            <a:pPr marL="12700" marR="67310" algn="just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compiler </a:t>
            </a:r>
            <a:r>
              <a:rPr sz="1100" spc="-10" dirty="0">
                <a:latin typeface="Arial"/>
                <a:cs typeface="Arial"/>
              </a:rPr>
              <a:t>must </a:t>
            </a:r>
            <a:r>
              <a:rPr sz="1100" dirty="0">
                <a:latin typeface="Arial"/>
                <a:cs typeface="Arial"/>
              </a:rPr>
              <a:t>report </a:t>
            </a:r>
            <a:r>
              <a:rPr sz="1100" spc="-1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error if </a:t>
            </a:r>
            <a:r>
              <a:rPr sz="1100" spc="-10" dirty="0">
                <a:latin typeface="Arial"/>
                <a:cs typeface="Arial"/>
              </a:rPr>
              <a:t>a  </a:t>
            </a:r>
            <a:r>
              <a:rPr sz="1100" spc="-5" dirty="0">
                <a:latin typeface="Arial"/>
                <a:cs typeface="Arial"/>
              </a:rPr>
              <a:t>floating-point </a:t>
            </a:r>
            <a:r>
              <a:rPr sz="1100" spc="-10" dirty="0">
                <a:latin typeface="Arial"/>
                <a:cs typeface="Arial"/>
              </a:rPr>
              <a:t>number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used </a:t>
            </a:r>
            <a:r>
              <a:rPr sz="1100" spc="-5" dirty="0">
                <a:latin typeface="Arial"/>
                <a:cs typeface="Arial"/>
              </a:rPr>
              <a:t>to </a:t>
            </a:r>
            <a:r>
              <a:rPr sz="1100" spc="-15" dirty="0">
                <a:latin typeface="Arial"/>
                <a:cs typeface="Arial"/>
              </a:rPr>
              <a:t>index  </a:t>
            </a:r>
            <a:r>
              <a:rPr sz="1100" spc="-10" dirty="0">
                <a:latin typeface="Arial"/>
                <a:cs typeface="Arial"/>
              </a:rPr>
              <a:t>an </a:t>
            </a:r>
            <a:r>
              <a:rPr sz="1100" spc="-35" dirty="0">
                <a:latin typeface="Arial"/>
                <a:cs typeface="Arial"/>
              </a:rPr>
              <a:t>array.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0962" y="161263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0962" y="216681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52785" y="1011824"/>
            <a:ext cx="1609728" cy="1574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38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8955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Processors</a:t>
            </a:r>
            <a:r>
              <a:rPr lang="en-US" sz="1400" spc="15" dirty="0">
                <a:solidFill>
                  <a:srgbClr val="FFFFFF"/>
                </a:solidFill>
                <a:latin typeface="Arial"/>
                <a:cs typeface="Arial"/>
              </a:rPr>
              <a:t>- Compilers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8551" y="131532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7583" y="1236534"/>
            <a:ext cx="2030095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Arial"/>
                <a:cs typeface="Arial"/>
              </a:rPr>
              <a:t>If the target </a:t>
            </a:r>
            <a:r>
              <a:rPr sz="1100" spc="-10" dirty="0">
                <a:latin typeface="Arial"/>
                <a:cs typeface="Arial"/>
              </a:rPr>
              <a:t>program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an  </a:t>
            </a:r>
            <a:r>
              <a:rPr sz="1100" spc="-15" dirty="0">
                <a:latin typeface="Arial"/>
                <a:cs typeface="Arial"/>
              </a:rPr>
              <a:t>executable </a:t>
            </a:r>
            <a:r>
              <a:rPr sz="1100" spc="-5" dirty="0">
                <a:latin typeface="Arial"/>
                <a:cs typeface="Arial"/>
              </a:rPr>
              <a:t>machine-language  </a:t>
            </a:r>
            <a:r>
              <a:rPr sz="1100" spc="-10" dirty="0">
                <a:latin typeface="Arial"/>
                <a:cs typeface="Arial"/>
              </a:rPr>
              <a:t>program, </a:t>
            </a:r>
            <a:r>
              <a:rPr sz="1100" spc="-5" dirty="0">
                <a:latin typeface="Arial"/>
                <a:cs typeface="Arial"/>
              </a:rPr>
              <a:t>it can then </a:t>
            </a:r>
            <a:r>
              <a:rPr sz="1100" spc="-1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called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by  </a:t>
            </a:r>
            <a:r>
              <a:rPr sz="1100" spc="-5" dirty="0">
                <a:latin typeface="Arial"/>
                <a:cs typeface="Arial"/>
              </a:rPr>
              <a:t>the user to process inputs </a:t>
            </a:r>
            <a:r>
              <a:rPr sz="1100" spc="-10" dirty="0">
                <a:latin typeface="Arial"/>
                <a:cs typeface="Arial"/>
              </a:rPr>
              <a:t>and  </a:t>
            </a:r>
            <a:r>
              <a:rPr sz="1100" spc="-5" dirty="0">
                <a:latin typeface="Arial"/>
                <a:cs typeface="Arial"/>
              </a:rPr>
              <a:t>produce</a:t>
            </a:r>
            <a:r>
              <a:rPr sz="1100" spc="-10" dirty="0">
                <a:latin typeface="Arial"/>
                <a:cs typeface="Arial"/>
              </a:rPr>
              <a:t> outputs.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33650" y="1304787"/>
            <a:ext cx="2033302" cy="792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9" name="object 9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2" name="object 12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6" name="object 16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21" name="object 21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5138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Semantic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80962" y="88637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0962" y="144056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0962" y="216681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52785" y="1011824"/>
            <a:ext cx="1609728" cy="1574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39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7"/>
          <p:cNvSpPr txBox="1"/>
          <p:nvPr/>
        </p:nvSpPr>
        <p:spPr>
          <a:xfrm>
            <a:off x="309994" y="807579"/>
            <a:ext cx="2438400" cy="19888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6985" rIns="0" bIns="0" rtlCol="0">
            <a:spAutoFit/>
          </a:bodyPr>
          <a:lstStyle/>
          <a:p>
            <a:pPr marL="12700" marR="46355" algn="just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language specification </a:t>
            </a:r>
            <a:r>
              <a:rPr sz="1100" spc="-20" dirty="0">
                <a:latin typeface="Arial"/>
                <a:cs typeface="Arial"/>
              </a:rPr>
              <a:t>may </a:t>
            </a:r>
            <a:r>
              <a:rPr sz="1100" spc="-5" dirty="0">
                <a:latin typeface="Arial"/>
                <a:cs typeface="Arial"/>
              </a:rPr>
              <a:t>permit  </a:t>
            </a:r>
            <a:r>
              <a:rPr sz="1100" spc="-10" dirty="0">
                <a:latin typeface="Arial"/>
                <a:cs typeface="Arial"/>
              </a:rPr>
              <a:t>some </a:t>
            </a:r>
            <a:r>
              <a:rPr sz="1100" spc="-5" dirty="0">
                <a:latin typeface="Arial"/>
                <a:cs typeface="Arial"/>
              </a:rPr>
              <a:t>type </a:t>
            </a:r>
            <a:r>
              <a:rPr sz="1100" spc="-10" dirty="0">
                <a:latin typeface="Arial"/>
                <a:cs typeface="Arial"/>
              </a:rPr>
              <a:t>conversions </a:t>
            </a:r>
            <a:r>
              <a:rPr sz="1100" spc="-5" dirty="0">
                <a:latin typeface="Arial"/>
                <a:cs typeface="Arial"/>
              </a:rPr>
              <a:t>called  </a:t>
            </a:r>
            <a:r>
              <a:rPr sz="1100" spc="-10" dirty="0">
                <a:latin typeface="Arial"/>
                <a:cs typeface="Arial"/>
              </a:rPr>
              <a:t>coercions.</a:t>
            </a:r>
            <a:endParaRPr sz="1100" dirty="0">
              <a:latin typeface="Arial"/>
              <a:cs typeface="Arial"/>
            </a:endParaRPr>
          </a:p>
          <a:p>
            <a:pPr marL="12700" marR="5080" algn="just">
              <a:lnSpc>
                <a:spcPct val="102600"/>
              </a:lnSpc>
              <a:spcBef>
                <a:spcPts val="300"/>
              </a:spcBef>
            </a:pP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15" dirty="0">
                <a:latin typeface="Arial"/>
                <a:cs typeface="Arial"/>
              </a:rPr>
              <a:t>example,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binary </a:t>
            </a:r>
            <a:r>
              <a:rPr sz="1100" spc="-5" dirty="0">
                <a:latin typeface="Arial"/>
                <a:cs typeface="Arial"/>
              </a:rPr>
              <a:t>arithmetic  </a:t>
            </a:r>
            <a:r>
              <a:rPr sz="1100" spc="-10" dirty="0">
                <a:latin typeface="Arial"/>
                <a:cs typeface="Arial"/>
              </a:rPr>
              <a:t>operator </a:t>
            </a:r>
            <a:r>
              <a:rPr sz="1100" spc="-20" dirty="0">
                <a:latin typeface="Arial"/>
                <a:cs typeface="Arial"/>
              </a:rPr>
              <a:t>may </a:t>
            </a:r>
            <a:r>
              <a:rPr sz="1100" spc="-1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applied to either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pair  of integers or to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pair of floating-point  </a:t>
            </a:r>
            <a:r>
              <a:rPr sz="1100" spc="-10" dirty="0">
                <a:latin typeface="Arial"/>
                <a:cs typeface="Arial"/>
              </a:rPr>
              <a:t>numbers.</a:t>
            </a:r>
            <a:endParaRPr sz="11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334"/>
              </a:spcBef>
            </a:pPr>
            <a:r>
              <a:rPr sz="1100" spc="-5" dirty="0">
                <a:latin typeface="Arial"/>
                <a:cs typeface="Arial"/>
              </a:rPr>
              <a:t>If the </a:t>
            </a:r>
            <a:r>
              <a:rPr sz="1100" spc="-10" dirty="0">
                <a:latin typeface="Arial"/>
                <a:cs typeface="Arial"/>
              </a:rPr>
              <a:t>operator </a:t>
            </a:r>
            <a:r>
              <a:rPr sz="1100" spc="-5" dirty="0">
                <a:latin typeface="Arial"/>
                <a:cs typeface="Arial"/>
              </a:rPr>
              <a:t>is applied to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</a:t>
            </a:r>
            <a:endParaRPr sz="1100" dirty="0">
              <a:latin typeface="Arial"/>
              <a:cs typeface="Arial"/>
            </a:endParaRPr>
          </a:p>
          <a:p>
            <a:pPr marL="12700" marR="27305" algn="just">
              <a:lnSpc>
                <a:spcPct val="102600"/>
              </a:lnSpc>
            </a:pPr>
            <a:r>
              <a:rPr sz="1100" spc="-5" dirty="0">
                <a:latin typeface="Arial"/>
                <a:cs typeface="Arial"/>
              </a:rPr>
              <a:t>floating-point </a:t>
            </a:r>
            <a:r>
              <a:rPr sz="1100" spc="-10" dirty="0">
                <a:latin typeface="Arial"/>
                <a:cs typeface="Arial"/>
              </a:rPr>
              <a:t>number and an </a:t>
            </a:r>
            <a:r>
              <a:rPr sz="1100" spc="-15" dirty="0">
                <a:latin typeface="Arial"/>
                <a:cs typeface="Arial"/>
              </a:rPr>
              <a:t>integer,  </a:t>
            </a:r>
            <a:r>
              <a:rPr sz="1100" spc="-5" dirty="0">
                <a:latin typeface="Arial"/>
                <a:cs typeface="Arial"/>
              </a:rPr>
              <a:t>the compiler </a:t>
            </a:r>
            <a:r>
              <a:rPr sz="1100" spc="-20" dirty="0">
                <a:latin typeface="Arial"/>
                <a:cs typeface="Arial"/>
              </a:rPr>
              <a:t>may </a:t>
            </a:r>
            <a:r>
              <a:rPr sz="1100" spc="-10" dirty="0">
                <a:latin typeface="Arial"/>
                <a:cs typeface="Arial"/>
              </a:rPr>
              <a:t>convert </a:t>
            </a:r>
            <a:r>
              <a:rPr sz="1100" spc="-5" dirty="0">
                <a:latin typeface="Arial"/>
                <a:cs typeface="Arial"/>
              </a:rPr>
              <a:t>or coerce the  integer into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floating-point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number.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2366" y="1553959"/>
            <a:ext cx="2088514" cy="344170"/>
          </a:xfrm>
          <a:custGeom>
            <a:avLst/>
            <a:gdLst/>
            <a:ahLst/>
            <a:cxnLst/>
            <a:rect l="l" t="t" r="r" b="b"/>
            <a:pathLst>
              <a:path w="2088514" h="344169">
                <a:moveTo>
                  <a:pt x="1198651" y="257835"/>
                </a:moveTo>
                <a:lnTo>
                  <a:pt x="1191069" y="210248"/>
                </a:lnTo>
                <a:lnTo>
                  <a:pt x="1168336" y="172072"/>
                </a:lnTo>
                <a:lnTo>
                  <a:pt x="30327" y="172072"/>
                </a:lnTo>
                <a:lnTo>
                  <a:pt x="7581" y="210248"/>
                </a:lnTo>
                <a:lnTo>
                  <a:pt x="0" y="257835"/>
                </a:lnTo>
                <a:lnTo>
                  <a:pt x="7581" y="305422"/>
                </a:lnTo>
                <a:lnTo>
                  <a:pt x="30327" y="343585"/>
                </a:lnTo>
                <a:lnTo>
                  <a:pt x="1168336" y="343585"/>
                </a:lnTo>
                <a:lnTo>
                  <a:pt x="1191069" y="305422"/>
                </a:lnTo>
                <a:lnTo>
                  <a:pt x="1198651" y="257835"/>
                </a:lnTo>
                <a:close/>
              </a:path>
              <a:path w="2088514" h="344169">
                <a:moveTo>
                  <a:pt x="2087968" y="85763"/>
                </a:moveTo>
                <a:lnTo>
                  <a:pt x="2080399" y="38176"/>
                </a:lnTo>
                <a:lnTo>
                  <a:pt x="2057654" y="0"/>
                </a:lnTo>
                <a:lnTo>
                  <a:pt x="307555" y="0"/>
                </a:lnTo>
                <a:lnTo>
                  <a:pt x="284810" y="38176"/>
                </a:lnTo>
                <a:lnTo>
                  <a:pt x="277228" y="85763"/>
                </a:lnTo>
                <a:lnTo>
                  <a:pt x="284810" y="133350"/>
                </a:lnTo>
                <a:lnTo>
                  <a:pt x="307555" y="171513"/>
                </a:lnTo>
                <a:lnTo>
                  <a:pt x="2057654" y="171513"/>
                </a:lnTo>
                <a:lnTo>
                  <a:pt x="2080399" y="133350"/>
                </a:lnTo>
                <a:lnTo>
                  <a:pt x="2087968" y="857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1" name="object 11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20" name="object 20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5138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Semantic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0962" y="88727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84594" y="808480"/>
            <a:ext cx="2520950" cy="181673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6985" rIns="0" bIns="0" rtlCol="0">
            <a:spAutoFit/>
          </a:bodyPr>
          <a:lstStyle/>
          <a:p>
            <a:pPr marL="38100" marR="257175" algn="just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Suppose </a:t>
            </a:r>
            <a:r>
              <a:rPr sz="1100" spc="-5" dirty="0">
                <a:latin typeface="Arial"/>
                <a:cs typeface="Arial"/>
              </a:rPr>
              <a:t>that </a:t>
            </a:r>
            <a:r>
              <a:rPr sz="1100" spc="-10" dirty="0">
                <a:latin typeface="Courier New"/>
                <a:cs typeface="Courier New"/>
              </a:rPr>
              <a:t>position</a:t>
            </a:r>
            <a:r>
              <a:rPr sz="1100" spc="-10" dirty="0">
                <a:latin typeface="Arial"/>
                <a:cs typeface="Arial"/>
              </a:rPr>
              <a:t>, </a:t>
            </a:r>
            <a:r>
              <a:rPr sz="1100" spc="-10" dirty="0">
                <a:latin typeface="Courier New"/>
                <a:cs typeface="Courier New"/>
              </a:rPr>
              <a:t>initial</a:t>
            </a:r>
            <a:r>
              <a:rPr sz="1100" spc="-10" dirty="0">
                <a:latin typeface="Arial"/>
                <a:cs typeface="Arial"/>
              </a:rPr>
              <a:t>,  and </a:t>
            </a:r>
            <a:r>
              <a:rPr sz="1100" spc="-10" dirty="0">
                <a:latin typeface="Courier New"/>
                <a:cs typeface="Courier New"/>
              </a:rPr>
              <a:t>rate</a:t>
            </a:r>
            <a:r>
              <a:rPr sz="1100" spc="-365" dirty="0">
                <a:latin typeface="Courier New"/>
                <a:cs typeface="Courier New"/>
              </a:rPr>
              <a:t> </a:t>
            </a:r>
            <a:r>
              <a:rPr sz="1100" spc="-20" dirty="0">
                <a:latin typeface="Arial"/>
                <a:cs typeface="Arial"/>
              </a:rPr>
              <a:t>have </a:t>
            </a:r>
            <a:r>
              <a:rPr sz="1100" spc="-10" dirty="0">
                <a:latin typeface="Arial"/>
                <a:cs typeface="Arial"/>
              </a:rPr>
              <a:t>been </a:t>
            </a:r>
            <a:r>
              <a:rPr sz="1100" spc="-5" dirty="0">
                <a:latin typeface="Arial"/>
                <a:cs typeface="Arial"/>
              </a:rPr>
              <a:t>declared to </a:t>
            </a:r>
            <a:r>
              <a:rPr sz="1100" spc="-10" dirty="0">
                <a:latin typeface="Arial"/>
                <a:cs typeface="Arial"/>
              </a:rPr>
              <a:t>be  </a:t>
            </a:r>
            <a:r>
              <a:rPr sz="1100" spc="-5" dirty="0">
                <a:latin typeface="Arial"/>
                <a:cs typeface="Arial"/>
              </a:rPr>
              <a:t>floating-point </a:t>
            </a:r>
            <a:r>
              <a:rPr sz="1100" spc="-10" dirty="0">
                <a:latin typeface="Arial"/>
                <a:cs typeface="Arial"/>
              </a:rPr>
              <a:t>numbers, and </a:t>
            </a:r>
            <a:r>
              <a:rPr sz="1100" spc="-5" dirty="0">
                <a:latin typeface="Arial"/>
                <a:cs typeface="Arial"/>
              </a:rPr>
              <a:t>that the  </a:t>
            </a:r>
            <a:r>
              <a:rPr sz="1100" spc="-20" dirty="0">
                <a:latin typeface="Arial"/>
                <a:cs typeface="Arial"/>
              </a:rPr>
              <a:t>lexeme </a:t>
            </a:r>
            <a:r>
              <a:rPr sz="1100" spc="-10" dirty="0">
                <a:latin typeface="Arial"/>
                <a:cs typeface="Arial"/>
              </a:rPr>
              <a:t>60 </a:t>
            </a:r>
            <a:r>
              <a:rPr sz="1100" spc="-2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itself </a:t>
            </a:r>
            <a:r>
              <a:rPr sz="1100" spc="-10" dirty="0">
                <a:latin typeface="Arial"/>
                <a:cs typeface="Arial"/>
              </a:rPr>
              <a:t>forms an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integer.</a:t>
            </a:r>
            <a:endParaRPr sz="1100" dirty="0">
              <a:latin typeface="Arial"/>
              <a:cs typeface="Arial"/>
            </a:endParaRPr>
          </a:p>
          <a:p>
            <a:pPr marL="38100" marR="30480" algn="just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type </a:t>
            </a:r>
            <a:r>
              <a:rPr sz="1100" spc="-15" dirty="0">
                <a:latin typeface="Arial"/>
                <a:cs typeface="Arial"/>
              </a:rPr>
              <a:t>checker </a:t>
            </a:r>
            <a:r>
              <a:rPr sz="1100" spc="-5" dirty="0">
                <a:latin typeface="Arial"/>
                <a:cs typeface="Arial"/>
              </a:rPr>
              <a:t>in the semantic  </a:t>
            </a:r>
            <a:r>
              <a:rPr sz="1100" spc="-10" dirty="0">
                <a:latin typeface="Arial"/>
                <a:cs typeface="Arial"/>
              </a:rPr>
              <a:t>analyzer discovers </a:t>
            </a:r>
            <a:r>
              <a:rPr sz="1100" spc="-5" dirty="0">
                <a:latin typeface="Arial"/>
                <a:cs typeface="Arial"/>
              </a:rPr>
              <a:t>that the </a:t>
            </a:r>
            <a:r>
              <a:rPr sz="1100" spc="-10" dirty="0">
                <a:latin typeface="Arial"/>
                <a:cs typeface="Arial"/>
              </a:rPr>
              <a:t>operator </a:t>
            </a:r>
            <a:r>
              <a:rPr sz="1650" spc="-15" baseline="-10101" dirty="0">
                <a:latin typeface="Courier New"/>
                <a:cs typeface="Courier New"/>
              </a:rPr>
              <a:t>*</a:t>
            </a:r>
            <a:r>
              <a:rPr sz="1650" spc="-652" baseline="-10101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Arial"/>
                <a:cs typeface="Arial"/>
              </a:rPr>
              <a:t>is  applied to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floating-point </a:t>
            </a:r>
            <a:r>
              <a:rPr sz="1100" spc="-10" dirty="0">
                <a:latin typeface="Arial"/>
                <a:cs typeface="Arial"/>
              </a:rPr>
              <a:t>number rate  and an </a:t>
            </a:r>
            <a:r>
              <a:rPr sz="1100" spc="-5" dirty="0">
                <a:latin typeface="Arial"/>
                <a:cs typeface="Arial"/>
              </a:rPr>
              <a:t>integer 60.</a:t>
            </a:r>
            <a:endParaRPr sz="1100" dirty="0">
              <a:latin typeface="Arial"/>
              <a:cs typeface="Arial"/>
            </a:endParaRPr>
          </a:p>
          <a:p>
            <a:pPr marL="38100" marR="119380" algn="just">
              <a:lnSpc>
                <a:spcPct val="102699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In this </a:t>
            </a:r>
            <a:r>
              <a:rPr sz="1100" spc="-10" dirty="0">
                <a:latin typeface="Arial"/>
                <a:cs typeface="Arial"/>
              </a:rPr>
              <a:t>case, </a:t>
            </a:r>
            <a:r>
              <a:rPr sz="1100" spc="-5" dirty="0">
                <a:latin typeface="Arial"/>
                <a:cs typeface="Arial"/>
              </a:rPr>
              <a:t>the integer </a:t>
            </a:r>
            <a:r>
              <a:rPr sz="1100" spc="-20" dirty="0">
                <a:latin typeface="Arial"/>
                <a:cs typeface="Arial"/>
              </a:rPr>
              <a:t>may </a:t>
            </a:r>
            <a:r>
              <a:rPr sz="1100" spc="-10" dirty="0">
                <a:latin typeface="Arial"/>
                <a:cs typeface="Arial"/>
              </a:rPr>
              <a:t>be  converted </a:t>
            </a:r>
            <a:r>
              <a:rPr sz="1100" spc="-5" dirty="0">
                <a:latin typeface="Arial"/>
                <a:cs typeface="Arial"/>
              </a:rPr>
              <a:t>into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floating-point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number.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0962" y="161353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0962" y="233978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52785" y="1011824"/>
            <a:ext cx="1609728" cy="1574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38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5138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Semantic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962" y="88637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9994" y="807579"/>
            <a:ext cx="2399030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Arial"/>
                <a:cs typeface="Arial"/>
              </a:rPr>
              <a:t>Notice that the output of the semantic  </a:t>
            </a:r>
            <a:r>
              <a:rPr sz="1100" spc="-10" dirty="0">
                <a:latin typeface="Arial"/>
                <a:cs typeface="Arial"/>
              </a:rPr>
              <a:t>analyzer </a:t>
            </a:r>
            <a:r>
              <a:rPr sz="1100" spc="-5" dirty="0">
                <a:latin typeface="Arial"/>
                <a:cs typeface="Arial"/>
              </a:rPr>
              <a:t>has </a:t>
            </a:r>
            <a:r>
              <a:rPr sz="1100" spc="-10" dirty="0">
                <a:latin typeface="Arial"/>
                <a:cs typeface="Arial"/>
              </a:rPr>
              <a:t>an </a:t>
            </a:r>
            <a:r>
              <a:rPr sz="1100" spc="-15" dirty="0">
                <a:latin typeface="Arial"/>
                <a:cs typeface="Arial"/>
              </a:rPr>
              <a:t>extra </a:t>
            </a:r>
            <a:r>
              <a:rPr sz="1100" spc="-10" dirty="0">
                <a:latin typeface="Arial"/>
                <a:cs typeface="Arial"/>
              </a:rPr>
              <a:t>node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 </a:t>
            </a:r>
            <a:r>
              <a:rPr sz="1100" spc="-10" dirty="0">
                <a:latin typeface="Arial"/>
                <a:cs typeface="Arial"/>
              </a:rPr>
              <a:t>operator </a:t>
            </a:r>
            <a:r>
              <a:rPr sz="1100" spc="-10" dirty="0">
                <a:latin typeface="Courier New"/>
                <a:cs typeface="Courier New"/>
              </a:rPr>
              <a:t>inttofloat</a:t>
            </a:r>
            <a:r>
              <a:rPr sz="1100" spc="-10" dirty="0">
                <a:latin typeface="Arial"/>
                <a:cs typeface="Arial"/>
              </a:rPr>
              <a:t>, </a:t>
            </a:r>
            <a:r>
              <a:rPr sz="1100" spc="-5" dirty="0">
                <a:latin typeface="Arial"/>
                <a:cs typeface="Arial"/>
              </a:rPr>
              <a:t>which </a:t>
            </a:r>
            <a:r>
              <a:rPr sz="1100" spc="-10" dirty="0">
                <a:latin typeface="Arial"/>
                <a:cs typeface="Arial"/>
              </a:rPr>
              <a:t>explicitly  converts </a:t>
            </a:r>
            <a:r>
              <a:rPr sz="1100" spc="-5" dirty="0">
                <a:latin typeface="Arial"/>
                <a:cs typeface="Arial"/>
              </a:rPr>
              <a:t>its integer argument into </a:t>
            </a:r>
            <a:r>
              <a:rPr sz="1100" spc="-10" dirty="0">
                <a:latin typeface="Arial"/>
                <a:cs typeface="Arial"/>
              </a:rPr>
              <a:t>a  </a:t>
            </a:r>
            <a:r>
              <a:rPr sz="1100" spc="-5" dirty="0">
                <a:latin typeface="Arial"/>
                <a:cs typeface="Arial"/>
              </a:rPr>
              <a:t>floating-point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number.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52785" y="1011824"/>
            <a:ext cx="1609728" cy="1574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1" name="object 11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20" name="object 20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4790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Intermediate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Generation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0962" y="73298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0962" y="163131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0962" y="201341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44691" y="948549"/>
            <a:ext cx="1617766" cy="1732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38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6"/>
          <p:cNvSpPr txBox="1"/>
          <p:nvPr/>
        </p:nvSpPr>
        <p:spPr>
          <a:xfrm>
            <a:off x="309994" y="654188"/>
            <a:ext cx="2470150" cy="164465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Arial"/>
                <a:cs typeface="Arial"/>
              </a:rPr>
              <a:t>In the process of </a:t>
            </a:r>
            <a:r>
              <a:rPr sz="1100" spc="-10" dirty="0">
                <a:latin typeface="Arial"/>
                <a:cs typeface="Arial"/>
              </a:rPr>
              <a:t>translating a </a:t>
            </a:r>
            <a:r>
              <a:rPr sz="1100" spc="-5" dirty="0">
                <a:latin typeface="Arial"/>
                <a:cs typeface="Arial"/>
              </a:rPr>
              <a:t>source  </a:t>
            </a:r>
            <a:r>
              <a:rPr sz="1100" spc="-10" dirty="0">
                <a:latin typeface="Arial"/>
                <a:cs typeface="Arial"/>
              </a:rPr>
              <a:t>program </a:t>
            </a:r>
            <a:r>
              <a:rPr sz="1100" spc="-5" dirty="0">
                <a:latin typeface="Arial"/>
                <a:cs typeface="Arial"/>
              </a:rPr>
              <a:t>into target </a:t>
            </a:r>
            <a:r>
              <a:rPr sz="1100" spc="-10" dirty="0">
                <a:latin typeface="Arial"/>
                <a:cs typeface="Arial"/>
              </a:rPr>
              <a:t>code, a </a:t>
            </a:r>
            <a:r>
              <a:rPr sz="1100" spc="-5" dirty="0">
                <a:latin typeface="Arial"/>
                <a:cs typeface="Arial"/>
              </a:rPr>
              <a:t>compiler  </a:t>
            </a:r>
            <a:r>
              <a:rPr sz="1100" spc="-20" dirty="0">
                <a:latin typeface="Arial"/>
                <a:cs typeface="Arial"/>
              </a:rPr>
              <a:t>may </a:t>
            </a:r>
            <a:r>
              <a:rPr sz="1100" spc="-5" dirty="0">
                <a:latin typeface="Arial"/>
                <a:cs typeface="Arial"/>
              </a:rPr>
              <a:t>construct </a:t>
            </a:r>
            <a:r>
              <a:rPr sz="1100" spc="-10" dirty="0">
                <a:latin typeface="Arial"/>
                <a:cs typeface="Arial"/>
              </a:rPr>
              <a:t>one </a:t>
            </a:r>
            <a:r>
              <a:rPr sz="1100" spc="-5" dirty="0">
                <a:latin typeface="Arial"/>
                <a:cs typeface="Arial"/>
              </a:rPr>
              <a:t>or </a:t>
            </a:r>
            <a:r>
              <a:rPr sz="1100" spc="-10" dirty="0">
                <a:latin typeface="Arial"/>
                <a:cs typeface="Arial"/>
              </a:rPr>
              <a:t>more </a:t>
            </a:r>
            <a:r>
              <a:rPr sz="1100" spc="-5" dirty="0">
                <a:latin typeface="Arial"/>
                <a:cs typeface="Arial"/>
              </a:rPr>
              <a:t>intermediate  </a:t>
            </a:r>
            <a:r>
              <a:rPr sz="1100" spc="-10" dirty="0">
                <a:latin typeface="Arial"/>
                <a:cs typeface="Arial"/>
              </a:rPr>
              <a:t>representations, </a:t>
            </a:r>
            <a:r>
              <a:rPr sz="1100" spc="-5" dirty="0">
                <a:latin typeface="Arial"/>
                <a:cs typeface="Arial"/>
              </a:rPr>
              <a:t>which can </a:t>
            </a:r>
            <a:r>
              <a:rPr sz="1100" spc="-20" dirty="0">
                <a:latin typeface="Arial"/>
                <a:cs typeface="Arial"/>
              </a:rPr>
              <a:t>have </a:t>
            </a:r>
            <a:r>
              <a:rPr sz="1100" spc="-10" dirty="0">
                <a:latin typeface="Arial"/>
                <a:cs typeface="Arial"/>
              </a:rPr>
              <a:t>a  variety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forms.</a:t>
            </a:r>
            <a:endParaRPr sz="1100" dirty="0">
              <a:latin typeface="Arial"/>
              <a:cs typeface="Arial"/>
            </a:endParaRPr>
          </a:p>
          <a:p>
            <a:pPr marL="12700" marR="51435" algn="just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Syntax trees are </a:t>
            </a:r>
            <a:r>
              <a:rPr sz="1100" spc="-10" dirty="0">
                <a:latin typeface="Arial"/>
                <a:cs typeface="Arial"/>
              </a:rPr>
              <a:t>a form </a:t>
            </a:r>
            <a:r>
              <a:rPr sz="1100" spc="-5" dirty="0">
                <a:latin typeface="Arial"/>
                <a:cs typeface="Arial"/>
              </a:rPr>
              <a:t>of intermediate  representation.</a:t>
            </a:r>
            <a:endParaRPr sz="1100" dirty="0">
              <a:latin typeface="Arial"/>
              <a:cs typeface="Arial"/>
            </a:endParaRPr>
          </a:p>
          <a:p>
            <a:pPr marL="12700" marR="32384" algn="just">
              <a:lnSpc>
                <a:spcPct val="102600"/>
              </a:lnSpc>
              <a:spcBef>
                <a:spcPts val="300"/>
              </a:spcBef>
            </a:pPr>
            <a:r>
              <a:rPr sz="1100" spc="-15" dirty="0">
                <a:latin typeface="Arial"/>
                <a:cs typeface="Arial"/>
              </a:rPr>
              <a:t>They </a:t>
            </a:r>
            <a:r>
              <a:rPr sz="1100" spc="-5" dirty="0">
                <a:latin typeface="Arial"/>
                <a:cs typeface="Arial"/>
              </a:rPr>
              <a:t>are </a:t>
            </a:r>
            <a:r>
              <a:rPr sz="1100" spc="-10" dirty="0">
                <a:latin typeface="Arial"/>
                <a:cs typeface="Arial"/>
              </a:rPr>
              <a:t>commonly used </a:t>
            </a:r>
            <a:r>
              <a:rPr sz="1100" spc="-5" dirty="0">
                <a:latin typeface="Arial"/>
                <a:cs typeface="Arial"/>
              </a:rPr>
              <a:t>during syntax 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semantic </a:t>
            </a:r>
            <a:r>
              <a:rPr sz="1100" spc="-10" dirty="0">
                <a:latin typeface="Arial"/>
                <a:cs typeface="Arial"/>
              </a:rPr>
              <a:t>analysis.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11" name="object 11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8" name="object 18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23" name="object 23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4790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Intermediate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Generation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0962" y="73298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0962" y="178314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4350" y="213864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6"/>
                </a:lnTo>
                <a:lnTo>
                  <a:pt x="66167" y="66166"/>
                </a:lnTo>
                <a:lnTo>
                  <a:pt x="66167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4350" y="231071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7"/>
                </a:lnTo>
                <a:lnTo>
                  <a:pt x="66167" y="66167"/>
                </a:lnTo>
                <a:lnTo>
                  <a:pt x="66167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44691" y="948549"/>
            <a:ext cx="1617766" cy="1732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42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2"/>
          <p:cNvSpPr txBox="1"/>
          <p:nvPr/>
        </p:nvSpPr>
        <p:spPr>
          <a:xfrm>
            <a:off x="309994" y="654188"/>
            <a:ext cx="2462530" cy="197368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Arial"/>
                <a:cs typeface="Arial"/>
              </a:rPr>
              <a:t>After syntax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semantic analysis of  the source </a:t>
            </a:r>
            <a:r>
              <a:rPr sz="1100" spc="-10" dirty="0">
                <a:latin typeface="Arial"/>
                <a:cs typeface="Arial"/>
              </a:rPr>
              <a:t>program, </a:t>
            </a:r>
            <a:r>
              <a:rPr sz="1100" spc="-15" dirty="0">
                <a:latin typeface="Arial"/>
                <a:cs typeface="Arial"/>
              </a:rPr>
              <a:t>many </a:t>
            </a:r>
            <a:r>
              <a:rPr sz="1100" spc="-5" dirty="0">
                <a:latin typeface="Arial"/>
                <a:cs typeface="Arial"/>
              </a:rPr>
              <a:t>compilers  </a:t>
            </a:r>
            <a:r>
              <a:rPr sz="1100" spc="-10" dirty="0">
                <a:latin typeface="Arial"/>
                <a:cs typeface="Arial"/>
              </a:rPr>
              <a:t>generate an explicit </a:t>
            </a:r>
            <a:r>
              <a:rPr sz="1100" spc="-15" dirty="0">
                <a:latin typeface="Arial"/>
                <a:cs typeface="Arial"/>
              </a:rPr>
              <a:t>low-level </a:t>
            </a:r>
            <a:r>
              <a:rPr sz="1100" spc="-5" dirty="0">
                <a:latin typeface="Arial"/>
                <a:cs typeface="Arial"/>
              </a:rPr>
              <a:t>or  </a:t>
            </a:r>
            <a:r>
              <a:rPr sz="1100" spc="-10" dirty="0">
                <a:latin typeface="Arial"/>
                <a:cs typeface="Arial"/>
              </a:rPr>
              <a:t>machine-like</a:t>
            </a:r>
            <a:r>
              <a:rPr lang="en-US"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intermediate  representation, which </a:t>
            </a:r>
            <a:r>
              <a:rPr sz="1100" spc="-15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can think of  as </a:t>
            </a:r>
            <a:r>
              <a:rPr sz="1100" spc="-10" dirty="0">
                <a:latin typeface="Arial"/>
                <a:cs typeface="Arial"/>
              </a:rPr>
              <a:t>a program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10" dirty="0">
                <a:latin typeface="Arial"/>
                <a:cs typeface="Arial"/>
              </a:rPr>
              <a:t>an abstract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machine.</a:t>
            </a:r>
            <a:endParaRPr sz="1100" dirty="0">
              <a:latin typeface="Arial"/>
              <a:cs typeface="Arial"/>
            </a:endParaRPr>
          </a:p>
          <a:p>
            <a:pPr marL="12700" marR="5080" algn="just">
              <a:lnSpc>
                <a:spcPts val="1200"/>
              </a:lnSpc>
              <a:spcBef>
                <a:spcPts val="315"/>
              </a:spcBef>
            </a:pP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This intermediate representation</a:t>
            </a:r>
            <a:r>
              <a:rPr sz="11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should  </a:t>
            </a:r>
            <a:r>
              <a:rPr sz="1100" spc="-20" dirty="0">
                <a:solidFill>
                  <a:srgbClr val="FF0000"/>
                </a:solidFill>
                <a:latin typeface="Arial"/>
                <a:cs typeface="Arial"/>
              </a:rPr>
              <a:t>have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two 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important</a:t>
            </a:r>
            <a:r>
              <a:rPr sz="11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properties:</a:t>
            </a:r>
            <a:endParaRPr sz="11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461010" marR="140335" indent="-171450" algn="just">
              <a:lnSpc>
                <a:spcPct val="102600"/>
              </a:lnSpc>
              <a:spcBef>
                <a:spcPts val="175"/>
              </a:spcBef>
              <a:buFont typeface="Wingdings" pitchFamily="2" charset="2"/>
              <a:buChar char="§"/>
            </a:pPr>
            <a:r>
              <a:rPr sz="1100" spc="-5" dirty="0">
                <a:latin typeface="Arial"/>
                <a:cs typeface="Arial"/>
              </a:rPr>
              <a:t>it should </a:t>
            </a:r>
            <a:r>
              <a:rPr sz="1100" spc="-1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easy to produce </a:t>
            </a:r>
            <a:endParaRPr lang="en-US" sz="1100" spc="-10" dirty="0">
              <a:latin typeface="Arial"/>
              <a:cs typeface="Arial"/>
            </a:endParaRPr>
          </a:p>
          <a:p>
            <a:pPr marL="461010" marR="140335" indent="-171450" algn="just">
              <a:lnSpc>
                <a:spcPct val="102600"/>
              </a:lnSpc>
              <a:spcBef>
                <a:spcPts val="175"/>
              </a:spcBef>
              <a:buFont typeface="Wingdings" pitchFamily="2" charset="2"/>
              <a:buChar char="§"/>
            </a:pPr>
            <a:r>
              <a:rPr sz="1100" spc="-5" dirty="0">
                <a:latin typeface="Arial"/>
                <a:cs typeface="Arial"/>
              </a:rPr>
              <a:t>it should </a:t>
            </a:r>
            <a:r>
              <a:rPr sz="1100" spc="-1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easy to </a:t>
            </a:r>
            <a:r>
              <a:rPr sz="1100" spc="-10" dirty="0">
                <a:latin typeface="Arial"/>
                <a:cs typeface="Arial"/>
              </a:rPr>
              <a:t>translate </a:t>
            </a:r>
            <a:r>
              <a:rPr sz="1100" spc="-5" dirty="0">
                <a:latin typeface="Arial"/>
                <a:cs typeface="Arial"/>
              </a:rPr>
              <a:t>into  the target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machine.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12" name="object 12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9" name="object 19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24" name="object 24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4790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Intermediate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Generation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80962" y="73298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0962" y="111508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0962" y="166927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44691" y="948549"/>
            <a:ext cx="1617766" cy="1732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42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0"/>
          <p:cNvSpPr txBox="1"/>
          <p:nvPr/>
        </p:nvSpPr>
        <p:spPr>
          <a:xfrm>
            <a:off x="309994" y="654188"/>
            <a:ext cx="2443480" cy="147256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6985" rIns="0" bIns="0" rtlCol="0">
            <a:spAutoFit/>
          </a:bodyPr>
          <a:lstStyle/>
          <a:p>
            <a:pPr marL="12700" marR="345440" algn="just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consider </a:t>
            </a:r>
            <a:r>
              <a:rPr sz="1100" spc="-1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intermediate </a:t>
            </a:r>
            <a:r>
              <a:rPr sz="1100" spc="-10" dirty="0">
                <a:latin typeface="Arial"/>
                <a:cs typeface="Arial"/>
              </a:rPr>
              <a:t>form  </a:t>
            </a:r>
            <a:r>
              <a:rPr sz="1100" spc="-5" dirty="0">
                <a:latin typeface="Arial"/>
                <a:cs typeface="Arial"/>
              </a:rPr>
              <a:t>called “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three-address</a:t>
            </a:r>
            <a:r>
              <a:rPr sz="11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code</a:t>
            </a:r>
            <a:r>
              <a:rPr sz="1100" spc="-5" dirty="0">
                <a:latin typeface="Arial"/>
                <a:cs typeface="Arial"/>
              </a:rPr>
              <a:t>”.</a:t>
            </a:r>
            <a:endParaRPr sz="1100" dirty="0">
              <a:latin typeface="Arial"/>
              <a:cs typeface="Arial"/>
            </a:endParaRPr>
          </a:p>
          <a:p>
            <a:pPr marL="12700" marR="399415" algn="just">
              <a:lnSpc>
                <a:spcPct val="102600"/>
              </a:lnSpc>
              <a:spcBef>
                <a:spcPts val="300"/>
              </a:spcBef>
            </a:pPr>
            <a:r>
              <a:rPr sz="1100" spc="-15" dirty="0">
                <a:latin typeface="Arial"/>
                <a:cs typeface="Arial"/>
              </a:rPr>
              <a:t>Like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assembly </a:t>
            </a:r>
            <a:r>
              <a:rPr sz="1100" spc="-5" dirty="0">
                <a:latin typeface="Arial"/>
                <a:cs typeface="Arial"/>
              </a:rPr>
              <a:t>language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10" dirty="0">
                <a:latin typeface="Arial"/>
                <a:cs typeface="Arial"/>
              </a:rPr>
              <a:t>a  machine </a:t>
            </a:r>
            <a:r>
              <a:rPr sz="1100" spc="-5" dirty="0">
                <a:latin typeface="Arial"/>
                <a:cs typeface="Arial"/>
              </a:rPr>
              <a:t>in which </a:t>
            </a:r>
            <a:r>
              <a:rPr sz="1100" spc="-15" dirty="0">
                <a:latin typeface="Arial"/>
                <a:cs typeface="Arial"/>
              </a:rPr>
              <a:t>every </a:t>
            </a:r>
            <a:r>
              <a:rPr sz="1100" spc="-5" dirty="0">
                <a:latin typeface="Arial"/>
                <a:cs typeface="Arial"/>
              </a:rPr>
              <a:t>memory  location can act </a:t>
            </a:r>
            <a:r>
              <a:rPr sz="1100" spc="-10" dirty="0">
                <a:latin typeface="Arial"/>
                <a:cs typeface="Arial"/>
              </a:rPr>
              <a:t>like a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register.</a:t>
            </a:r>
            <a:endParaRPr sz="1100" dirty="0">
              <a:latin typeface="Arial"/>
              <a:cs typeface="Arial"/>
            </a:endParaRPr>
          </a:p>
          <a:p>
            <a:pPr marL="12700" marR="5080" algn="just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Three-address </a:t>
            </a:r>
            <a:r>
              <a:rPr sz="1100" spc="-10" dirty="0">
                <a:latin typeface="Arial"/>
                <a:cs typeface="Arial"/>
              </a:rPr>
              <a:t>code </a:t>
            </a:r>
            <a:r>
              <a:rPr sz="1100" spc="-5" dirty="0">
                <a:latin typeface="Arial"/>
                <a:cs typeface="Arial"/>
              </a:rPr>
              <a:t>consists of </a:t>
            </a:r>
            <a:r>
              <a:rPr sz="1100" spc="-10" dirty="0">
                <a:latin typeface="Arial"/>
                <a:cs typeface="Arial"/>
              </a:rPr>
              <a:t>a  sequence </a:t>
            </a:r>
            <a:r>
              <a:rPr sz="1100" spc="-5" dirty="0">
                <a:latin typeface="Arial"/>
                <a:cs typeface="Arial"/>
              </a:rPr>
              <a:t>of instructions, </a:t>
            </a:r>
            <a:r>
              <a:rPr sz="1100" spc="-10" dirty="0">
                <a:latin typeface="Arial"/>
                <a:cs typeface="Arial"/>
              </a:rPr>
              <a:t>each </a:t>
            </a:r>
            <a:r>
              <a:rPr sz="1100" spc="-5" dirty="0">
                <a:latin typeface="Arial"/>
                <a:cs typeface="Arial"/>
              </a:rPr>
              <a:t>of which  has at most three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operands.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45565"/>
            <a:ext cx="24790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Intermediate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Generation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05" y="644841"/>
            <a:ext cx="165608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solidFill>
                  <a:srgbClr val="000000"/>
                </a:solidFill>
                <a:latin typeface="Courier New"/>
                <a:cs typeface="Courier New"/>
              </a:rPr>
              <a:t>t1 =</a:t>
            </a:r>
            <a:r>
              <a:rPr sz="1100" spc="-3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Courier New"/>
                <a:cs typeface="Courier New"/>
              </a:rPr>
              <a:t>inttofloat(60)  t2 = id3 </a:t>
            </a:r>
            <a:r>
              <a:rPr sz="1650" spc="-15" baseline="-10101" dirty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sz="1650" spc="-52" baseline="-1010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Courier New"/>
                <a:cs typeface="Courier New"/>
              </a:rPr>
              <a:t>t1</a:t>
            </a:r>
            <a:endParaRPr sz="1100">
              <a:latin typeface="Courier New"/>
              <a:cs typeface="Courier New"/>
            </a:endParaRPr>
          </a:p>
          <a:p>
            <a:pPr marL="38100" marR="528955">
              <a:lnSpc>
                <a:spcPct val="102600"/>
              </a:lnSpc>
            </a:pPr>
            <a:r>
              <a:rPr sz="1100" spc="-10" dirty="0">
                <a:solidFill>
                  <a:srgbClr val="000000"/>
                </a:solidFill>
                <a:latin typeface="Courier New"/>
                <a:cs typeface="Courier New"/>
              </a:rPr>
              <a:t>t3 = id2 +</a:t>
            </a:r>
            <a:r>
              <a:rPr sz="1100" spc="-7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Courier New"/>
                <a:cs typeface="Courier New"/>
              </a:rPr>
              <a:t>t2  id1 =</a:t>
            </a:r>
            <a:r>
              <a:rPr sz="1100" spc="-3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Courier New"/>
                <a:cs typeface="Courier New"/>
              </a:rPr>
              <a:t>t3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44691" y="948549"/>
            <a:ext cx="1617766" cy="1732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10" name="object 10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7" name="object 17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22" name="object 22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4790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Intermediate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Generation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0962" y="73187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4350" y="123920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7"/>
                </a:lnTo>
                <a:lnTo>
                  <a:pt x="66167" y="66167"/>
                </a:lnTo>
                <a:lnTo>
                  <a:pt x="66167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4350" y="158334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167" y="0"/>
                </a:moveTo>
                <a:lnTo>
                  <a:pt x="0" y="0"/>
                </a:lnTo>
                <a:lnTo>
                  <a:pt x="0" y="66167"/>
                </a:lnTo>
                <a:lnTo>
                  <a:pt x="66167" y="66167"/>
                </a:lnTo>
                <a:lnTo>
                  <a:pt x="66167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0962" y="195917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0962" y="251335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08743" y="948549"/>
            <a:ext cx="1553713" cy="1732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42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0"/>
          <p:cNvSpPr txBox="1"/>
          <p:nvPr/>
        </p:nvSpPr>
        <p:spPr>
          <a:xfrm>
            <a:off x="309994" y="653083"/>
            <a:ext cx="2470150" cy="2156936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29209" rIns="0" bIns="0" rtlCol="0">
            <a:spAutoFit/>
          </a:bodyPr>
          <a:lstStyle/>
          <a:p>
            <a:pPr marL="12700" marR="152400" algn="just">
              <a:lnSpc>
                <a:spcPts val="1200"/>
              </a:lnSpc>
              <a:spcBef>
                <a:spcPts val="229"/>
              </a:spcBef>
            </a:pPr>
            <a:r>
              <a:rPr sz="1100" spc="-10" dirty="0">
                <a:latin typeface="Arial"/>
                <a:cs typeface="Arial"/>
              </a:rPr>
              <a:t>Each </a:t>
            </a:r>
            <a:r>
              <a:rPr sz="1100" spc="-5" dirty="0">
                <a:latin typeface="Arial"/>
                <a:cs typeface="Arial"/>
              </a:rPr>
              <a:t>three-address instruction has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at  most </a:t>
            </a:r>
            <a:r>
              <a:rPr sz="1100" spc="-10" dirty="0">
                <a:latin typeface="Arial"/>
                <a:cs typeface="Arial"/>
              </a:rPr>
              <a:t>one operator </a:t>
            </a:r>
            <a:r>
              <a:rPr sz="1100" spc="-5" dirty="0">
                <a:latin typeface="Arial"/>
                <a:cs typeface="Arial"/>
              </a:rPr>
              <a:t>in addition to the  assignment.</a:t>
            </a:r>
            <a:endParaRPr sz="1100" dirty="0">
              <a:latin typeface="Arial"/>
              <a:cs typeface="Arial"/>
            </a:endParaRPr>
          </a:p>
          <a:p>
            <a:pPr marL="461010" marR="5080" indent="-171450" algn="just">
              <a:lnSpc>
                <a:spcPct val="102600"/>
              </a:lnSpc>
              <a:spcBef>
                <a:spcPts val="170"/>
              </a:spcBef>
              <a:buFont typeface="Wingdings" pitchFamily="2" charset="2"/>
              <a:buChar char="§"/>
            </a:pPr>
            <a:r>
              <a:rPr sz="1050" spc="-10" dirty="0">
                <a:latin typeface="Arial"/>
                <a:cs typeface="Arial"/>
              </a:rPr>
              <a:t>Has </a:t>
            </a:r>
            <a:r>
              <a:rPr sz="1050" spc="-5" dirty="0">
                <a:latin typeface="Arial"/>
                <a:cs typeface="Arial"/>
              </a:rPr>
              <a:t>to decide </a:t>
            </a:r>
            <a:r>
              <a:rPr sz="1050" spc="-10" dirty="0">
                <a:latin typeface="Arial"/>
                <a:cs typeface="Arial"/>
              </a:rPr>
              <a:t>on </a:t>
            </a:r>
            <a:r>
              <a:rPr sz="1050" spc="-5" dirty="0">
                <a:latin typeface="Arial"/>
                <a:cs typeface="Arial"/>
              </a:rPr>
              <a:t>the order in</a:t>
            </a:r>
            <a:r>
              <a:rPr sz="1050" spc="-9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which  </a:t>
            </a:r>
            <a:r>
              <a:rPr sz="1050" spc="-10" dirty="0">
                <a:latin typeface="Arial"/>
                <a:cs typeface="Arial"/>
              </a:rPr>
              <a:t>operations </a:t>
            </a:r>
            <a:r>
              <a:rPr sz="1050" spc="-5" dirty="0">
                <a:latin typeface="Arial"/>
                <a:cs typeface="Arial"/>
              </a:rPr>
              <a:t>are to </a:t>
            </a:r>
            <a:r>
              <a:rPr sz="1050" spc="-10" dirty="0">
                <a:latin typeface="Arial"/>
                <a:cs typeface="Arial"/>
              </a:rPr>
              <a:t>be done.</a:t>
            </a:r>
            <a:endParaRPr lang="en-US" sz="1050" dirty="0">
              <a:latin typeface="Arial"/>
              <a:cs typeface="Arial"/>
            </a:endParaRPr>
          </a:p>
          <a:p>
            <a:pPr marL="461010" marR="5080" indent="-171450" algn="just">
              <a:lnSpc>
                <a:spcPct val="102600"/>
              </a:lnSpc>
              <a:spcBef>
                <a:spcPts val="170"/>
              </a:spcBef>
              <a:buFont typeface="Wingdings" pitchFamily="2" charset="2"/>
              <a:buChar char="§"/>
            </a:pPr>
            <a:r>
              <a:rPr sz="1050" spc="-5" dirty="0">
                <a:latin typeface="Arial"/>
                <a:cs typeface="Arial"/>
              </a:rPr>
              <a:t>Multiplication precedes the</a:t>
            </a:r>
            <a:r>
              <a:rPr sz="1050" spc="-8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addition  in the source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program.</a:t>
            </a:r>
            <a:endParaRPr sz="1050" dirty="0">
              <a:latin typeface="Arial"/>
              <a:cs typeface="Arial"/>
            </a:endParaRPr>
          </a:p>
          <a:p>
            <a:pPr marL="12700" marR="245745" algn="just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Must </a:t>
            </a:r>
            <a:r>
              <a:rPr sz="1100" spc="-10" dirty="0">
                <a:latin typeface="Arial"/>
                <a:cs typeface="Arial"/>
              </a:rPr>
              <a:t>generate a </a:t>
            </a:r>
            <a:r>
              <a:rPr sz="1100" spc="-5" dirty="0">
                <a:latin typeface="Arial"/>
                <a:cs typeface="Arial"/>
              </a:rPr>
              <a:t>temporary </a:t>
            </a:r>
            <a:r>
              <a:rPr sz="1100" spc="-10" dirty="0">
                <a:latin typeface="Arial"/>
                <a:cs typeface="Arial"/>
              </a:rPr>
              <a:t>name </a:t>
            </a:r>
            <a:r>
              <a:rPr sz="1100" spc="-5" dirty="0">
                <a:latin typeface="Arial"/>
                <a:cs typeface="Arial"/>
              </a:rPr>
              <a:t>to  hold the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10" dirty="0">
                <a:latin typeface="Arial"/>
                <a:cs typeface="Arial"/>
              </a:rPr>
              <a:t>computed </a:t>
            </a:r>
            <a:r>
              <a:rPr sz="1100" spc="-20" dirty="0">
                <a:latin typeface="Arial"/>
                <a:cs typeface="Arial"/>
              </a:rPr>
              <a:t>by </a:t>
            </a:r>
            <a:r>
              <a:rPr sz="1100" spc="-10" dirty="0">
                <a:latin typeface="Arial"/>
                <a:cs typeface="Arial"/>
              </a:rPr>
              <a:t>each  </a:t>
            </a:r>
            <a:r>
              <a:rPr sz="1100" spc="-5" dirty="0">
                <a:latin typeface="Arial"/>
                <a:cs typeface="Arial"/>
              </a:rPr>
              <a:t>instruction.</a:t>
            </a:r>
            <a:endParaRPr sz="1100" dirty="0">
              <a:latin typeface="Arial"/>
              <a:cs typeface="Arial"/>
            </a:endParaRPr>
          </a:p>
          <a:p>
            <a:pPr marL="12700" marR="27940" algn="just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Some </a:t>
            </a:r>
            <a:r>
              <a:rPr sz="1100" spc="-5" dirty="0">
                <a:latin typeface="Arial"/>
                <a:cs typeface="Arial"/>
              </a:rPr>
              <a:t>“three-address” instructions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have  fewer </a:t>
            </a:r>
            <a:r>
              <a:rPr sz="1100" spc="-5" dirty="0">
                <a:latin typeface="Arial"/>
                <a:cs typeface="Arial"/>
              </a:rPr>
              <a:t>than three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operands.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1" name="object 11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20" name="object 20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5240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Optimization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0962" y="73134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09994" y="652550"/>
            <a:ext cx="2341245" cy="125393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machine-independent</a:t>
            </a:r>
            <a:endParaRPr sz="1100" dirty="0">
              <a:latin typeface="Arial"/>
              <a:cs typeface="Arial"/>
            </a:endParaRPr>
          </a:p>
          <a:p>
            <a:pPr marL="12700" marR="5080" algn="just">
              <a:lnSpc>
                <a:spcPct val="102600"/>
              </a:lnSpc>
            </a:pPr>
            <a:r>
              <a:rPr sz="1100" spc="-5" dirty="0">
                <a:latin typeface="Arial"/>
                <a:cs typeface="Arial"/>
              </a:rPr>
              <a:t>code-optimization </a:t>
            </a:r>
            <a:r>
              <a:rPr sz="1100" spc="-10" dirty="0">
                <a:latin typeface="Arial"/>
                <a:cs typeface="Arial"/>
              </a:rPr>
              <a:t>phase </a:t>
            </a:r>
            <a:r>
              <a:rPr sz="1100" spc="-5" dirty="0">
                <a:latin typeface="Arial"/>
                <a:cs typeface="Arial"/>
              </a:rPr>
              <a:t>attempts to  </a:t>
            </a:r>
            <a:r>
              <a:rPr sz="1100" spc="-15" dirty="0">
                <a:latin typeface="Arial"/>
                <a:cs typeface="Arial"/>
              </a:rPr>
              <a:t>improve </a:t>
            </a:r>
            <a:r>
              <a:rPr sz="1100" spc="-5" dirty="0">
                <a:latin typeface="Arial"/>
                <a:cs typeface="Arial"/>
              </a:rPr>
              <a:t>the intermediate </a:t>
            </a:r>
            <a:r>
              <a:rPr sz="1100" spc="-10" dirty="0">
                <a:latin typeface="Arial"/>
                <a:cs typeface="Arial"/>
              </a:rPr>
              <a:t>code </a:t>
            </a:r>
            <a:r>
              <a:rPr sz="1100" spc="-5" dirty="0">
                <a:latin typeface="Arial"/>
                <a:cs typeface="Arial"/>
              </a:rPr>
              <a:t>so that  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better target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code </a:t>
            </a:r>
            <a:r>
              <a:rPr sz="1100" spc="-5" dirty="0">
                <a:latin typeface="Arial"/>
                <a:cs typeface="Arial"/>
              </a:rPr>
              <a:t>will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result.</a:t>
            </a:r>
            <a:endParaRPr sz="1100" dirty="0">
              <a:latin typeface="Arial"/>
              <a:cs typeface="Arial"/>
            </a:endParaRPr>
          </a:p>
          <a:p>
            <a:pPr marL="12700" marR="24130" algn="just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Usually better </a:t>
            </a:r>
            <a:r>
              <a:rPr sz="1100" spc="-10" dirty="0">
                <a:latin typeface="Arial"/>
                <a:cs typeface="Arial"/>
              </a:rPr>
              <a:t>means </a:t>
            </a:r>
            <a:r>
              <a:rPr sz="1100" spc="-20" dirty="0">
                <a:solidFill>
                  <a:srgbClr val="FF0000"/>
                </a:solidFill>
                <a:latin typeface="Arial"/>
                <a:cs typeface="Arial"/>
              </a:rPr>
              <a:t>faster</a:t>
            </a:r>
            <a:r>
              <a:rPr sz="1100" spc="-20" dirty="0">
                <a:latin typeface="Arial"/>
                <a:cs typeface="Arial"/>
              </a:rPr>
              <a:t>, 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shorter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code, </a:t>
            </a:r>
            <a:r>
              <a:rPr sz="1100" spc="-5" dirty="0">
                <a:latin typeface="Arial"/>
                <a:cs typeface="Arial"/>
              </a:rPr>
              <a:t>or target </a:t>
            </a:r>
            <a:r>
              <a:rPr sz="1100" spc="-10" dirty="0">
                <a:latin typeface="Arial"/>
                <a:cs typeface="Arial"/>
              </a:rPr>
              <a:t>code </a:t>
            </a:r>
            <a:r>
              <a:rPr sz="1100" spc="-5" dirty="0">
                <a:latin typeface="Arial"/>
                <a:cs typeface="Arial"/>
              </a:rPr>
              <a:t>that  </a:t>
            </a:r>
            <a:r>
              <a:rPr sz="1100" spc="-10" dirty="0">
                <a:latin typeface="Arial"/>
                <a:cs typeface="Arial"/>
              </a:rPr>
              <a:t>consumes 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less </a:t>
            </a:r>
            <a:r>
              <a:rPr sz="1100" spc="-20" dirty="0">
                <a:solidFill>
                  <a:srgbClr val="FF0000"/>
                </a:solidFill>
                <a:latin typeface="Arial"/>
                <a:cs typeface="Arial"/>
              </a:rPr>
              <a:t>power</a:t>
            </a:r>
            <a:r>
              <a:rPr sz="1100" spc="-2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0962" y="145760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04896" y="1110173"/>
            <a:ext cx="1510238" cy="1454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37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15240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Optimization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0962" y="73334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4594" y="654556"/>
            <a:ext cx="2520950" cy="784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99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So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optimizer </a:t>
            </a:r>
            <a:r>
              <a:rPr sz="1100" spc="-5" dirty="0">
                <a:latin typeface="Arial"/>
                <a:cs typeface="Arial"/>
              </a:rPr>
              <a:t>can </a:t>
            </a:r>
            <a:r>
              <a:rPr sz="1100" spc="-10" dirty="0">
                <a:latin typeface="Arial"/>
                <a:cs typeface="Arial"/>
              </a:rPr>
              <a:t>transform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code  </a:t>
            </a:r>
            <a:r>
              <a:rPr sz="1100" spc="-5" dirty="0">
                <a:latin typeface="Arial"/>
                <a:cs typeface="Arial"/>
              </a:rPr>
              <a:t>into the </a:t>
            </a:r>
            <a:r>
              <a:rPr sz="1100" dirty="0">
                <a:latin typeface="Arial"/>
                <a:cs typeface="Arial"/>
              </a:rPr>
              <a:t>shorter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sequence,</a:t>
            </a:r>
            <a:endParaRPr sz="1100">
              <a:latin typeface="Arial"/>
              <a:cs typeface="Arial"/>
            </a:endParaRPr>
          </a:p>
          <a:p>
            <a:pPr marL="38100" marR="1227455">
              <a:lnSpc>
                <a:spcPct val="102699"/>
              </a:lnSpc>
              <a:spcBef>
                <a:spcPts val="595"/>
              </a:spcBef>
            </a:pPr>
            <a:r>
              <a:rPr sz="1100" spc="-10" dirty="0">
                <a:latin typeface="Courier New"/>
                <a:cs typeface="Courier New"/>
              </a:rPr>
              <a:t>t1 = id3 </a:t>
            </a:r>
            <a:r>
              <a:rPr sz="1650" spc="-15" baseline="-10101" dirty="0">
                <a:latin typeface="Courier New"/>
                <a:cs typeface="Courier New"/>
              </a:rPr>
              <a:t>*</a:t>
            </a:r>
            <a:r>
              <a:rPr sz="1650" spc="-97" baseline="-10101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60.0  id1 = id2 +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t1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04896" y="1110173"/>
            <a:ext cx="1510238" cy="1454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1241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15" dirty="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r>
              <a:rPr lang="en-US"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400" spc="15" dirty="0">
                <a:solidFill>
                  <a:srgbClr val="FFFFFF"/>
                </a:solidFill>
                <a:latin typeface="Arial"/>
                <a:cs typeface="Arial"/>
              </a:rPr>
              <a:t>Processors- Compilers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583" y="968375"/>
            <a:ext cx="3932467" cy="14530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R="5080" algn="just">
              <a:lnSpc>
                <a:spcPct val="102600"/>
              </a:lnSpc>
              <a:spcBef>
                <a:spcPts val="55"/>
              </a:spcBef>
              <a:buClr>
                <a:srgbClr val="000000"/>
              </a:buClr>
              <a:buSzPct val="78947"/>
              <a:tabLst>
                <a:tab pos="354965" algn="l"/>
                <a:tab pos="355600" algn="l"/>
              </a:tabLst>
            </a:pPr>
            <a:r>
              <a:rPr lang="en-US" sz="1100" spc="-5" dirty="0">
                <a:latin typeface="Arial"/>
                <a:cs typeface="Arial"/>
              </a:rPr>
              <a:t> After executing a C program file:</a:t>
            </a:r>
          </a:p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lang="en-US" sz="1100" b="1" spc="-5" dirty="0" err="1">
                <a:solidFill>
                  <a:srgbClr val="006600"/>
                </a:solidFill>
                <a:latin typeface="Arial"/>
                <a:cs typeface="Arial"/>
              </a:rPr>
              <a:t>hello.c</a:t>
            </a:r>
            <a:r>
              <a:rPr lang="en-US" sz="1100" spc="-5" dirty="0">
                <a:latin typeface="Arial"/>
                <a:cs typeface="Arial"/>
              </a:rPr>
              <a:t> → source code</a:t>
            </a:r>
          </a:p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lang="en-US" sz="1100" b="1" spc="-5" dirty="0" err="1">
                <a:solidFill>
                  <a:srgbClr val="006600"/>
                </a:solidFill>
                <a:latin typeface="Arial"/>
                <a:cs typeface="Arial"/>
              </a:rPr>
              <a:t>hello.o</a:t>
            </a:r>
            <a:r>
              <a:rPr lang="en-US" sz="1100" spc="-5" dirty="0">
                <a:latin typeface="Arial"/>
                <a:cs typeface="Arial"/>
              </a:rPr>
              <a:t> → object file; contains function definitions in binary form  </a:t>
            </a:r>
            <a:r>
              <a:rPr lang="en-US" sz="1100" b="1" spc="-5" dirty="0">
                <a:solidFill>
                  <a:srgbClr val="006600"/>
                </a:solidFill>
                <a:latin typeface="Arial"/>
                <a:cs typeface="Arial"/>
              </a:rPr>
              <a:t>hello.exe</a:t>
            </a:r>
            <a:r>
              <a:rPr lang="en-US" sz="1100" spc="-5" dirty="0">
                <a:latin typeface="Arial"/>
                <a:cs typeface="Arial"/>
              </a:rPr>
              <a:t> → linker/ executable file; links together a number of object  files to produce a binary file which can be directly executed</a:t>
            </a:r>
          </a:p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endParaRPr lang="en-US" sz="1100" spc="-5" dirty="0">
              <a:latin typeface="Arial"/>
              <a:cs typeface="Arial"/>
            </a:endParaRPr>
          </a:p>
          <a:p>
            <a:pPr marR="5080" algn="just">
              <a:lnSpc>
                <a:spcPct val="102600"/>
              </a:lnSpc>
              <a:spcBef>
                <a:spcPts val="55"/>
              </a:spcBef>
              <a:buClr>
                <a:srgbClr val="000000"/>
              </a:buClr>
              <a:buSzPct val="78947"/>
              <a:tabLst>
                <a:tab pos="354965" algn="l"/>
                <a:tab pos="355600" algn="l"/>
              </a:tabLst>
            </a:pPr>
            <a:r>
              <a:rPr lang="en-US" sz="1100" spc="-5" dirty="0">
                <a:latin typeface="Arial"/>
                <a:cs typeface="Arial"/>
              </a:rPr>
              <a:t>C language uses compiler</a:t>
            </a:r>
          </a:p>
        </p:txBody>
      </p:sp>
      <p:sp>
        <p:nvSpPr>
          <p:cNvPr id="13" name="object 4"/>
          <p:cNvSpPr/>
          <p:nvPr/>
        </p:nvSpPr>
        <p:spPr>
          <a:xfrm>
            <a:off x="166443" y="101440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4"/>
          <p:cNvSpPr/>
          <p:nvPr/>
        </p:nvSpPr>
        <p:spPr>
          <a:xfrm>
            <a:off x="166438" y="227012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8343128"/>
      </p:ext>
    </p:extLst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10" name="object 10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7" name="object 17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22" name="object 22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4116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Generation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0962" y="59521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0962" y="132146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0962" y="204772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30362" y="1042141"/>
            <a:ext cx="1669301" cy="1567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8"/>
          <p:cNvSpPr txBox="1"/>
          <p:nvPr/>
        </p:nvSpPr>
        <p:spPr>
          <a:xfrm>
            <a:off x="309994" y="516418"/>
            <a:ext cx="2240915" cy="199035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The code generator takes </a:t>
            </a:r>
            <a:r>
              <a:rPr sz="1100" spc="-5" dirty="0">
                <a:latin typeface="Arial"/>
                <a:cs typeface="Arial"/>
              </a:rPr>
              <a:t>as input  </a:t>
            </a:r>
            <a:r>
              <a:rPr sz="1100" spc="-10" dirty="0">
                <a:latin typeface="Arial"/>
                <a:cs typeface="Arial"/>
              </a:rPr>
              <a:t>an 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intermediate representation </a:t>
            </a:r>
            <a:r>
              <a:rPr sz="1100" spc="-5" dirty="0">
                <a:latin typeface="Arial"/>
                <a:cs typeface="Arial"/>
              </a:rPr>
              <a:t>of  the source </a:t>
            </a:r>
            <a:r>
              <a:rPr sz="1100" spc="-10" dirty="0">
                <a:latin typeface="Arial"/>
                <a:cs typeface="Arial"/>
              </a:rPr>
              <a:t>program and maps </a:t>
            </a:r>
            <a:r>
              <a:rPr sz="1100" spc="-5" dirty="0">
                <a:latin typeface="Arial"/>
                <a:cs typeface="Arial"/>
              </a:rPr>
              <a:t>it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into  the 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target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 language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 marR="23495" algn="just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If the target language is machine  </a:t>
            </a:r>
            <a:r>
              <a:rPr sz="1100" spc="-10" dirty="0">
                <a:latin typeface="Arial"/>
                <a:cs typeface="Arial"/>
              </a:rPr>
              <a:t>code, </a:t>
            </a:r>
            <a:r>
              <a:rPr sz="1100" spc="-5" dirty="0">
                <a:latin typeface="Arial"/>
                <a:cs typeface="Arial"/>
              </a:rPr>
              <a:t>registers or memory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locations  are selected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10" dirty="0">
                <a:latin typeface="Arial"/>
                <a:cs typeface="Arial"/>
              </a:rPr>
              <a:t>each </a:t>
            </a:r>
            <a:r>
              <a:rPr sz="1100" spc="-5" dirty="0">
                <a:latin typeface="Arial"/>
                <a:cs typeface="Arial"/>
              </a:rPr>
              <a:t>of the  </a:t>
            </a:r>
            <a:r>
              <a:rPr sz="1100" spc="-10" dirty="0">
                <a:latin typeface="Arial"/>
                <a:cs typeface="Arial"/>
              </a:rPr>
              <a:t>variables used </a:t>
            </a:r>
            <a:r>
              <a:rPr sz="1100" spc="-2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program.</a:t>
            </a:r>
            <a:endParaRPr sz="1100" dirty="0">
              <a:latin typeface="Arial"/>
              <a:cs typeface="Arial"/>
            </a:endParaRPr>
          </a:p>
          <a:p>
            <a:pPr marL="12700" marR="55244" algn="just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crucial aspect of </a:t>
            </a:r>
            <a:r>
              <a:rPr sz="1100" spc="-10" dirty="0">
                <a:latin typeface="Arial"/>
                <a:cs typeface="Arial"/>
              </a:rPr>
              <a:t>code generation  </a:t>
            </a:r>
            <a:r>
              <a:rPr sz="1100" spc="-5" dirty="0">
                <a:latin typeface="Arial"/>
                <a:cs typeface="Arial"/>
              </a:rPr>
              <a:t>is the judicious assignment of  registers to hold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variables.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41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42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4116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Generation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0962" y="59521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09994" y="516418"/>
            <a:ext cx="2237740" cy="14725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15" dirty="0">
                <a:latin typeface="Arial"/>
                <a:cs typeface="Arial"/>
              </a:rPr>
              <a:t>example, </a:t>
            </a:r>
            <a:r>
              <a:rPr sz="1100" spc="-5" dirty="0">
                <a:latin typeface="Arial"/>
                <a:cs typeface="Arial"/>
              </a:rPr>
              <a:t>using registers </a:t>
            </a:r>
            <a:r>
              <a:rPr sz="1100" spc="-10" dirty="0">
                <a:latin typeface="Courier New"/>
                <a:cs typeface="Courier New"/>
              </a:rPr>
              <a:t>R1</a:t>
            </a:r>
            <a:r>
              <a:rPr sz="1100" spc="-36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Arial"/>
                <a:cs typeface="Arial"/>
              </a:rPr>
              <a:t>and  </a:t>
            </a:r>
            <a:r>
              <a:rPr sz="1100" spc="-5" dirty="0">
                <a:latin typeface="Courier New"/>
                <a:cs typeface="Courier New"/>
              </a:rPr>
              <a:t>R2</a:t>
            </a:r>
            <a:r>
              <a:rPr sz="1100" spc="-5" dirty="0">
                <a:latin typeface="Arial"/>
                <a:cs typeface="Arial"/>
              </a:rPr>
              <a:t>, the intermediate </a:t>
            </a:r>
            <a:r>
              <a:rPr sz="1100" spc="-10" dirty="0">
                <a:latin typeface="Arial"/>
                <a:cs typeface="Arial"/>
              </a:rPr>
              <a:t>code </a:t>
            </a:r>
            <a:r>
              <a:rPr sz="1100" spc="-5" dirty="0">
                <a:latin typeface="Arial"/>
                <a:cs typeface="Arial"/>
              </a:rPr>
              <a:t>might get  </a:t>
            </a:r>
            <a:r>
              <a:rPr sz="1100" spc="-10" dirty="0">
                <a:latin typeface="Arial"/>
                <a:cs typeface="Arial"/>
              </a:rPr>
              <a:t>translated </a:t>
            </a:r>
            <a:r>
              <a:rPr sz="1100" spc="-5" dirty="0">
                <a:latin typeface="Arial"/>
                <a:cs typeface="Arial"/>
              </a:rPr>
              <a:t>into the machine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code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spc="-10" dirty="0">
                <a:latin typeface="Courier New"/>
                <a:cs typeface="Courier New"/>
              </a:rPr>
              <a:t>LDF R2,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id3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Courier New"/>
                <a:cs typeface="Courier New"/>
              </a:rPr>
              <a:t>MULF R2, R2,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#60.0</a:t>
            </a:r>
            <a:endParaRPr sz="1100">
              <a:latin typeface="Courier New"/>
              <a:cs typeface="Courier New"/>
            </a:endParaRPr>
          </a:p>
          <a:p>
            <a:pPr marL="12700" marR="969644">
              <a:lnSpc>
                <a:spcPct val="102600"/>
              </a:lnSpc>
            </a:pPr>
            <a:r>
              <a:rPr sz="1100" spc="-10" dirty="0">
                <a:latin typeface="Courier New"/>
                <a:cs typeface="Courier New"/>
              </a:rPr>
              <a:t>LDF Rl, id2  ADDF Rl, Rl,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R2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Courier New"/>
                <a:cs typeface="Courier New"/>
              </a:rPr>
              <a:t>STF idl,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Rl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730362" y="1042141"/>
            <a:ext cx="1669301" cy="1567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35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2377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Symbol-Table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962" y="90247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9994" y="823682"/>
            <a:ext cx="2273935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essential function of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compiler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  to record the </a:t>
            </a:r>
            <a:r>
              <a:rPr sz="1100" spc="-10" dirty="0">
                <a:latin typeface="Arial"/>
                <a:cs typeface="Arial"/>
              </a:rPr>
              <a:t>variable names used </a:t>
            </a:r>
            <a:r>
              <a:rPr sz="1100" spc="-5" dirty="0">
                <a:latin typeface="Arial"/>
                <a:cs typeface="Arial"/>
              </a:rPr>
              <a:t>in  the source </a:t>
            </a:r>
            <a:r>
              <a:rPr sz="1100" spc="-10" dirty="0">
                <a:latin typeface="Arial"/>
                <a:cs typeface="Arial"/>
              </a:rPr>
              <a:t>program and </a:t>
            </a:r>
            <a:r>
              <a:rPr sz="1100" spc="-5" dirty="0">
                <a:latin typeface="Arial"/>
                <a:cs typeface="Arial"/>
              </a:rPr>
              <a:t>collect  </a:t>
            </a:r>
            <a:r>
              <a:rPr sz="1100" spc="-10" dirty="0">
                <a:latin typeface="Arial"/>
                <a:cs typeface="Arial"/>
              </a:rPr>
              <a:t>information </a:t>
            </a:r>
            <a:r>
              <a:rPr sz="1100" spc="-5" dirty="0">
                <a:latin typeface="Arial"/>
                <a:cs typeface="Arial"/>
              </a:rPr>
              <a:t>about </a:t>
            </a:r>
            <a:r>
              <a:rPr sz="1100" spc="-10" dirty="0">
                <a:latin typeface="Arial"/>
                <a:cs typeface="Arial"/>
              </a:rPr>
              <a:t>various </a:t>
            </a:r>
            <a:r>
              <a:rPr sz="1100" spc="-5" dirty="0">
                <a:latin typeface="Arial"/>
                <a:cs typeface="Arial"/>
              </a:rPr>
              <a:t>attributes  of </a:t>
            </a:r>
            <a:r>
              <a:rPr sz="1100" spc="-10" dirty="0">
                <a:latin typeface="Arial"/>
                <a:cs typeface="Arial"/>
              </a:rPr>
              <a:t>each name.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18397" y="1002815"/>
            <a:ext cx="1764412" cy="1519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1" name="object 11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20" name="object 20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2377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Symbol-Table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0962" y="90136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0962" y="179969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18397" y="1002815"/>
            <a:ext cx="1764412" cy="1519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6"/>
          <p:cNvSpPr txBox="1"/>
          <p:nvPr/>
        </p:nvSpPr>
        <p:spPr>
          <a:xfrm>
            <a:off x="309994" y="822577"/>
            <a:ext cx="2178050" cy="19507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6985" rIns="0" bIns="0" rtlCol="0">
            <a:spAutoFit/>
          </a:bodyPr>
          <a:lstStyle/>
          <a:p>
            <a:pPr marL="12700" marR="178435" algn="just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These </a:t>
            </a:r>
            <a:r>
              <a:rPr sz="1100" spc="-5" dirty="0">
                <a:latin typeface="Arial"/>
                <a:cs typeface="Arial"/>
              </a:rPr>
              <a:t>attributes </a:t>
            </a:r>
            <a:r>
              <a:rPr sz="1100" spc="-20" dirty="0">
                <a:latin typeface="Arial"/>
                <a:cs typeface="Arial"/>
              </a:rPr>
              <a:t>may </a:t>
            </a:r>
            <a:r>
              <a:rPr sz="1100" spc="-10" dirty="0">
                <a:latin typeface="Arial"/>
                <a:cs typeface="Arial"/>
              </a:rPr>
              <a:t>provide  information </a:t>
            </a:r>
            <a:r>
              <a:rPr sz="1100" spc="-5" dirty="0">
                <a:latin typeface="Arial"/>
                <a:cs typeface="Arial"/>
              </a:rPr>
              <a:t>about the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storage  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allocated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10" dirty="0">
                <a:latin typeface="Arial"/>
                <a:cs typeface="Arial"/>
              </a:rPr>
              <a:t>a name, </a:t>
            </a:r>
            <a:r>
              <a:rPr sz="1100" spc="-5" dirty="0">
                <a:latin typeface="Arial"/>
                <a:cs typeface="Arial"/>
              </a:rPr>
              <a:t>its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type</a:t>
            </a:r>
            <a:r>
              <a:rPr sz="1100" spc="-10" dirty="0">
                <a:latin typeface="Arial"/>
                <a:cs typeface="Arial"/>
              </a:rPr>
              <a:t>, </a:t>
            </a:r>
            <a:r>
              <a:rPr sz="1100" spc="-5" dirty="0">
                <a:latin typeface="Arial"/>
                <a:cs typeface="Arial"/>
              </a:rPr>
              <a:t>its  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scope</a:t>
            </a:r>
            <a:r>
              <a:rPr sz="1100" spc="-5" dirty="0">
                <a:latin typeface="Arial"/>
                <a:cs typeface="Arial"/>
              </a:rPr>
              <a:t> (where in the </a:t>
            </a:r>
            <a:r>
              <a:rPr sz="1100" spc="-10" dirty="0">
                <a:latin typeface="Arial"/>
                <a:cs typeface="Arial"/>
              </a:rPr>
              <a:t>program </a:t>
            </a:r>
            <a:r>
              <a:rPr sz="1100" spc="-5" dirty="0">
                <a:latin typeface="Arial"/>
                <a:cs typeface="Arial"/>
              </a:rPr>
              <a:t>its 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20" dirty="0">
                <a:latin typeface="Arial"/>
                <a:cs typeface="Arial"/>
              </a:rPr>
              <a:t>may </a:t>
            </a:r>
            <a:r>
              <a:rPr sz="1100" spc="-10" dirty="0">
                <a:latin typeface="Arial"/>
                <a:cs typeface="Arial"/>
              </a:rPr>
              <a:t>be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used)</a:t>
            </a:r>
            <a:endParaRPr sz="1100" dirty="0">
              <a:latin typeface="Arial"/>
              <a:cs typeface="Arial"/>
            </a:endParaRPr>
          </a:p>
          <a:p>
            <a:pPr marL="12700" marR="5080" algn="just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In the case of 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procedure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names</a:t>
            </a:r>
            <a:r>
              <a:rPr sz="1100" spc="-10" dirty="0">
                <a:latin typeface="Arial"/>
                <a:cs typeface="Arial"/>
              </a:rPr>
              <a:t>,  </a:t>
            </a:r>
            <a:r>
              <a:rPr sz="1100" spc="-5" dirty="0">
                <a:latin typeface="Arial"/>
                <a:cs typeface="Arial"/>
              </a:rPr>
              <a:t>such things as 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number and  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types of its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arguments, 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method  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of passing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each </a:t>
            </a:r>
            <a:r>
              <a:rPr sz="1100" spc="-5" dirty="0">
                <a:solidFill>
                  <a:srgbClr val="FF0000"/>
                </a:solidFill>
                <a:latin typeface="Arial"/>
                <a:cs typeface="Arial"/>
              </a:rPr>
              <a:t>argument </a:t>
            </a:r>
            <a:r>
              <a:rPr sz="1100" spc="-15" dirty="0">
                <a:latin typeface="Arial"/>
                <a:cs typeface="Arial"/>
              </a:rPr>
              <a:t>(for  example, </a:t>
            </a:r>
            <a:r>
              <a:rPr sz="1100" spc="-20" dirty="0">
                <a:latin typeface="Arial"/>
                <a:cs typeface="Arial"/>
              </a:rPr>
              <a:t>by </a:t>
            </a:r>
            <a:r>
              <a:rPr sz="1100" spc="-15" dirty="0">
                <a:latin typeface="Arial"/>
                <a:cs typeface="Arial"/>
              </a:rPr>
              <a:t>value </a:t>
            </a:r>
            <a:r>
              <a:rPr sz="1100" spc="-5" dirty="0">
                <a:latin typeface="Arial"/>
                <a:cs typeface="Arial"/>
              </a:rPr>
              <a:t>or </a:t>
            </a:r>
            <a:r>
              <a:rPr sz="1100" spc="-20" dirty="0">
                <a:latin typeface="Arial"/>
                <a:cs typeface="Arial"/>
              </a:rPr>
              <a:t>by </a:t>
            </a:r>
            <a:r>
              <a:rPr sz="1100" spc="-10" dirty="0">
                <a:latin typeface="Arial"/>
                <a:cs typeface="Arial"/>
              </a:rPr>
              <a:t>reference),  and </a:t>
            </a:r>
            <a:r>
              <a:rPr sz="1100" spc="-5" dirty="0">
                <a:latin typeface="Arial"/>
                <a:cs typeface="Arial"/>
              </a:rPr>
              <a:t>the type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returned.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37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38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9857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The Grouping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Phases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Passes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5363" y="80288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24395" y="724089"/>
            <a:ext cx="3636645" cy="2064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735965" algn="just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discussion of phases deals with the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logical  organization of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15" dirty="0">
                <a:latin typeface="Arial"/>
                <a:cs typeface="Arial"/>
              </a:rPr>
              <a:t>compiler.</a:t>
            </a:r>
            <a:endParaRPr sz="1100" dirty="0">
              <a:latin typeface="Arial"/>
              <a:cs typeface="Arial"/>
            </a:endParaRPr>
          </a:p>
          <a:p>
            <a:pPr marL="12700" marR="5080" algn="just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implementation, activities from </a:t>
            </a:r>
            <a:r>
              <a:rPr sz="1100" spc="-20" dirty="0">
                <a:latin typeface="Arial"/>
                <a:cs typeface="Arial"/>
              </a:rPr>
              <a:t>several </a:t>
            </a:r>
            <a:r>
              <a:rPr sz="1100" spc="-5" dirty="0">
                <a:latin typeface="Arial"/>
                <a:cs typeface="Arial"/>
              </a:rPr>
              <a:t>phases </a:t>
            </a:r>
            <a:r>
              <a:rPr sz="1100" spc="-20" dirty="0">
                <a:latin typeface="Arial"/>
                <a:cs typeface="Arial"/>
              </a:rPr>
              <a:t>may  </a:t>
            </a:r>
            <a:r>
              <a:rPr sz="1100" spc="-10" dirty="0">
                <a:latin typeface="Arial"/>
                <a:cs typeface="Arial"/>
              </a:rPr>
              <a:t>be grouped </a:t>
            </a:r>
            <a:r>
              <a:rPr sz="1100" spc="-5" dirty="0">
                <a:latin typeface="Arial"/>
                <a:cs typeface="Arial"/>
              </a:rPr>
              <a:t>together into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pass that reads </a:t>
            </a:r>
            <a:r>
              <a:rPr sz="1100" spc="-1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input file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  </a:t>
            </a:r>
            <a:r>
              <a:rPr sz="1100" spc="-5" dirty="0">
                <a:latin typeface="Arial"/>
                <a:cs typeface="Arial"/>
              </a:rPr>
              <a:t>writes </a:t>
            </a:r>
            <a:r>
              <a:rPr sz="1100" spc="-1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output </a:t>
            </a:r>
            <a:r>
              <a:rPr sz="1100" spc="-10" dirty="0">
                <a:latin typeface="Arial"/>
                <a:cs typeface="Arial"/>
              </a:rPr>
              <a:t>file.</a:t>
            </a:r>
            <a:endParaRPr sz="1100" dirty="0">
              <a:latin typeface="Arial"/>
              <a:cs typeface="Arial"/>
            </a:endParaRPr>
          </a:p>
          <a:p>
            <a:pPr marL="12700" marR="59055" algn="just">
              <a:lnSpc>
                <a:spcPct val="102600"/>
              </a:lnSpc>
              <a:spcBef>
                <a:spcPts val="300"/>
              </a:spcBef>
            </a:pPr>
            <a:r>
              <a:rPr sz="1100" spc="-20" dirty="0">
                <a:solidFill>
                  <a:srgbClr val="D8D8D8"/>
                </a:solidFill>
                <a:latin typeface="Arial"/>
                <a:cs typeface="Arial"/>
              </a:rPr>
              <a:t>For </a:t>
            </a:r>
            <a:r>
              <a:rPr sz="1100" spc="-15" dirty="0">
                <a:solidFill>
                  <a:srgbClr val="D8D8D8"/>
                </a:solidFill>
                <a:latin typeface="Arial"/>
                <a:cs typeface="Arial"/>
              </a:rPr>
              <a:t>example, </a:t>
            </a:r>
            <a:r>
              <a:rPr sz="1100" spc="-5" dirty="0">
                <a:solidFill>
                  <a:srgbClr val="D8D8D8"/>
                </a:solidFill>
                <a:latin typeface="Arial"/>
                <a:cs typeface="Arial"/>
              </a:rPr>
              <a:t>the front-end phases of </a:t>
            </a:r>
            <a:r>
              <a:rPr sz="1100" spc="-10" dirty="0">
                <a:solidFill>
                  <a:srgbClr val="D8D8D8"/>
                </a:solidFill>
                <a:latin typeface="Arial"/>
                <a:cs typeface="Arial"/>
              </a:rPr>
              <a:t>lexical analysis,  </a:t>
            </a:r>
            <a:r>
              <a:rPr sz="1100" spc="-5" dirty="0">
                <a:solidFill>
                  <a:srgbClr val="D8D8D8"/>
                </a:solidFill>
                <a:latin typeface="Arial"/>
                <a:cs typeface="Arial"/>
              </a:rPr>
              <a:t>syntax </a:t>
            </a:r>
            <a:r>
              <a:rPr sz="1100" spc="-10" dirty="0">
                <a:solidFill>
                  <a:srgbClr val="D8D8D8"/>
                </a:solidFill>
                <a:latin typeface="Arial"/>
                <a:cs typeface="Arial"/>
              </a:rPr>
              <a:t>analysis, </a:t>
            </a:r>
            <a:r>
              <a:rPr sz="1100" spc="-5" dirty="0">
                <a:solidFill>
                  <a:srgbClr val="D8D8D8"/>
                </a:solidFill>
                <a:latin typeface="Arial"/>
                <a:cs typeface="Arial"/>
              </a:rPr>
              <a:t>semantic </a:t>
            </a:r>
            <a:r>
              <a:rPr sz="1100" spc="-10" dirty="0">
                <a:solidFill>
                  <a:srgbClr val="D8D8D8"/>
                </a:solidFill>
                <a:latin typeface="Arial"/>
                <a:cs typeface="Arial"/>
              </a:rPr>
              <a:t>analysis, and </a:t>
            </a:r>
            <a:r>
              <a:rPr sz="1100" spc="-5" dirty="0">
                <a:solidFill>
                  <a:srgbClr val="D8D8D8"/>
                </a:solidFill>
                <a:latin typeface="Arial"/>
                <a:cs typeface="Arial"/>
              </a:rPr>
              <a:t>intermediate </a:t>
            </a:r>
            <a:r>
              <a:rPr sz="1100" spc="-10" dirty="0">
                <a:solidFill>
                  <a:srgbClr val="D8D8D8"/>
                </a:solidFill>
                <a:latin typeface="Arial"/>
                <a:cs typeface="Arial"/>
              </a:rPr>
              <a:t>code  generation </a:t>
            </a:r>
            <a:r>
              <a:rPr sz="1100" spc="-5" dirty="0">
                <a:solidFill>
                  <a:srgbClr val="D8D8D8"/>
                </a:solidFill>
                <a:latin typeface="Arial"/>
                <a:cs typeface="Arial"/>
              </a:rPr>
              <a:t>might </a:t>
            </a:r>
            <a:r>
              <a:rPr sz="1100" spc="-10" dirty="0">
                <a:solidFill>
                  <a:srgbClr val="D8D8D8"/>
                </a:solidFill>
                <a:latin typeface="Arial"/>
                <a:cs typeface="Arial"/>
              </a:rPr>
              <a:t>be grouped </a:t>
            </a:r>
            <a:r>
              <a:rPr sz="1100" spc="-5" dirty="0">
                <a:solidFill>
                  <a:srgbClr val="D8D8D8"/>
                </a:solidFill>
                <a:latin typeface="Arial"/>
                <a:cs typeface="Arial"/>
              </a:rPr>
              <a:t>together into </a:t>
            </a:r>
            <a:r>
              <a:rPr sz="1100" spc="-10" dirty="0">
                <a:solidFill>
                  <a:srgbClr val="D8D8D8"/>
                </a:solidFill>
                <a:latin typeface="Arial"/>
                <a:cs typeface="Arial"/>
              </a:rPr>
              <a:t>one</a:t>
            </a:r>
            <a:r>
              <a:rPr sz="1100" spc="10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D8D8D8"/>
                </a:solidFill>
                <a:latin typeface="Arial"/>
                <a:cs typeface="Arial"/>
              </a:rPr>
              <a:t>pass.</a:t>
            </a:r>
            <a:endParaRPr sz="11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334"/>
              </a:spcBef>
            </a:pPr>
            <a:r>
              <a:rPr sz="1100" spc="-10" dirty="0">
                <a:solidFill>
                  <a:srgbClr val="D8D8D8"/>
                </a:solidFill>
                <a:latin typeface="Arial"/>
                <a:cs typeface="Arial"/>
              </a:rPr>
              <a:t>Code </a:t>
            </a:r>
            <a:r>
              <a:rPr sz="1100" spc="-5" dirty="0">
                <a:solidFill>
                  <a:srgbClr val="D8D8D8"/>
                </a:solidFill>
                <a:latin typeface="Arial"/>
                <a:cs typeface="Arial"/>
              </a:rPr>
              <a:t>optimization might </a:t>
            </a:r>
            <a:r>
              <a:rPr sz="1100" spc="-10" dirty="0">
                <a:solidFill>
                  <a:srgbClr val="D8D8D8"/>
                </a:solidFill>
                <a:latin typeface="Arial"/>
                <a:cs typeface="Arial"/>
              </a:rPr>
              <a:t>be an </a:t>
            </a:r>
            <a:r>
              <a:rPr sz="1100" spc="-5" dirty="0">
                <a:solidFill>
                  <a:srgbClr val="D8D8D8"/>
                </a:solidFill>
                <a:latin typeface="Arial"/>
                <a:cs typeface="Arial"/>
              </a:rPr>
              <a:t>optional</a:t>
            </a:r>
            <a:r>
              <a:rPr sz="1100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D8D8D8"/>
                </a:solidFill>
                <a:latin typeface="Arial"/>
                <a:cs typeface="Arial"/>
              </a:rPr>
              <a:t>pass.</a:t>
            </a:r>
            <a:endParaRPr sz="1100" dirty="0">
              <a:latin typeface="Arial"/>
              <a:cs typeface="Arial"/>
            </a:endParaRPr>
          </a:p>
          <a:p>
            <a:pPr marL="12700" marR="183515" algn="just">
              <a:lnSpc>
                <a:spcPct val="102600"/>
              </a:lnSpc>
              <a:spcBef>
                <a:spcPts val="295"/>
              </a:spcBef>
            </a:pPr>
            <a:r>
              <a:rPr sz="1100" spc="-10" dirty="0">
                <a:solidFill>
                  <a:srgbClr val="D8D8D8"/>
                </a:solidFill>
                <a:latin typeface="Arial"/>
                <a:cs typeface="Arial"/>
              </a:rPr>
              <a:t>Then </a:t>
            </a:r>
            <a:r>
              <a:rPr sz="1100" spc="-5" dirty="0">
                <a:solidFill>
                  <a:srgbClr val="D8D8D8"/>
                </a:solidFill>
                <a:latin typeface="Arial"/>
                <a:cs typeface="Arial"/>
              </a:rPr>
              <a:t>there could </a:t>
            </a:r>
            <a:r>
              <a:rPr sz="1100" spc="-10" dirty="0">
                <a:solidFill>
                  <a:srgbClr val="D8D8D8"/>
                </a:solidFill>
                <a:latin typeface="Arial"/>
                <a:cs typeface="Arial"/>
              </a:rPr>
              <a:t>be a back-end </a:t>
            </a:r>
            <a:r>
              <a:rPr sz="1100" spc="-5" dirty="0">
                <a:solidFill>
                  <a:srgbClr val="D8D8D8"/>
                </a:solidFill>
                <a:latin typeface="Arial"/>
                <a:cs typeface="Arial"/>
              </a:rPr>
              <a:t>pass consisting of </a:t>
            </a:r>
            <a:r>
              <a:rPr sz="1100" spc="-10" dirty="0">
                <a:solidFill>
                  <a:srgbClr val="D8D8D8"/>
                </a:solidFill>
                <a:latin typeface="Arial"/>
                <a:cs typeface="Arial"/>
              </a:rPr>
              <a:t>code  generation </a:t>
            </a:r>
            <a:r>
              <a:rPr sz="1100" spc="-20" dirty="0">
                <a:solidFill>
                  <a:srgbClr val="D8D8D8"/>
                </a:solidFill>
                <a:latin typeface="Arial"/>
                <a:cs typeface="Arial"/>
              </a:rPr>
              <a:t>for </a:t>
            </a:r>
            <a:r>
              <a:rPr sz="1100" spc="-10" dirty="0">
                <a:solidFill>
                  <a:srgbClr val="D8D8D8"/>
                </a:solidFill>
                <a:latin typeface="Arial"/>
                <a:cs typeface="Arial"/>
              </a:rPr>
              <a:t>a </a:t>
            </a:r>
            <a:r>
              <a:rPr sz="1100" dirty="0">
                <a:solidFill>
                  <a:srgbClr val="D8D8D8"/>
                </a:solidFill>
                <a:latin typeface="Arial"/>
                <a:cs typeface="Arial"/>
              </a:rPr>
              <a:t>particular </a:t>
            </a:r>
            <a:r>
              <a:rPr sz="1100" spc="-5" dirty="0">
                <a:solidFill>
                  <a:srgbClr val="D8D8D8"/>
                </a:solidFill>
                <a:latin typeface="Arial"/>
                <a:cs typeface="Arial"/>
              </a:rPr>
              <a:t>target</a:t>
            </a:r>
            <a:r>
              <a:rPr sz="1100" spc="10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D8D8D8"/>
                </a:solidFill>
                <a:latin typeface="Arial"/>
                <a:cs typeface="Arial"/>
              </a:rPr>
              <a:t>machine.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5363" y="118498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5363" y="173916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D7E4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5363" y="229335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D7E4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5363" y="250338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D7E4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38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9857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The Grouping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Phases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Passes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5363" y="80288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24395" y="724089"/>
            <a:ext cx="3647661" cy="2064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735965" algn="just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discussion of phases deals with the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logical </a:t>
            </a:r>
            <a:r>
              <a:rPr lang="en-US" sz="1100" spc="-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organization of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15" dirty="0">
                <a:latin typeface="Arial"/>
                <a:cs typeface="Arial"/>
              </a:rPr>
              <a:t>compiler.</a:t>
            </a:r>
            <a:endParaRPr sz="1100" dirty="0">
              <a:latin typeface="Arial"/>
              <a:cs typeface="Arial"/>
            </a:endParaRPr>
          </a:p>
          <a:p>
            <a:pPr marL="12700" marR="5080" algn="just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implementation, activities from </a:t>
            </a:r>
            <a:r>
              <a:rPr sz="1100" spc="-20" dirty="0">
                <a:latin typeface="Arial"/>
                <a:cs typeface="Arial"/>
              </a:rPr>
              <a:t>several </a:t>
            </a:r>
            <a:r>
              <a:rPr sz="1100" spc="-5" dirty="0">
                <a:latin typeface="Arial"/>
                <a:cs typeface="Arial"/>
              </a:rPr>
              <a:t>phases </a:t>
            </a:r>
            <a:r>
              <a:rPr sz="1100" spc="-20" dirty="0">
                <a:latin typeface="Arial"/>
                <a:cs typeface="Arial"/>
              </a:rPr>
              <a:t>may  </a:t>
            </a:r>
            <a:r>
              <a:rPr sz="1100" spc="-10" dirty="0">
                <a:latin typeface="Arial"/>
                <a:cs typeface="Arial"/>
              </a:rPr>
              <a:t>be grouped </a:t>
            </a:r>
            <a:r>
              <a:rPr sz="1100" spc="-5" dirty="0">
                <a:latin typeface="Arial"/>
                <a:cs typeface="Arial"/>
              </a:rPr>
              <a:t>together into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pass that reads </a:t>
            </a:r>
            <a:r>
              <a:rPr sz="1100" spc="-1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input file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  </a:t>
            </a:r>
            <a:r>
              <a:rPr sz="1100" spc="-5" dirty="0">
                <a:latin typeface="Arial"/>
                <a:cs typeface="Arial"/>
              </a:rPr>
              <a:t>writes </a:t>
            </a:r>
            <a:r>
              <a:rPr sz="1100" spc="-1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output </a:t>
            </a:r>
            <a:r>
              <a:rPr sz="1100" spc="-10" dirty="0">
                <a:latin typeface="Arial"/>
                <a:cs typeface="Arial"/>
              </a:rPr>
              <a:t>file.</a:t>
            </a:r>
            <a:endParaRPr sz="1100" dirty="0">
              <a:latin typeface="Arial"/>
              <a:cs typeface="Arial"/>
            </a:endParaRPr>
          </a:p>
          <a:p>
            <a:pPr marL="12700" marR="59055" algn="just">
              <a:lnSpc>
                <a:spcPct val="102600"/>
              </a:lnSpc>
              <a:spcBef>
                <a:spcPts val="300"/>
              </a:spcBef>
            </a:pP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15" dirty="0">
                <a:latin typeface="Arial"/>
                <a:cs typeface="Arial"/>
              </a:rPr>
              <a:t>example, </a:t>
            </a:r>
            <a:r>
              <a:rPr sz="1100" spc="-5" dirty="0">
                <a:latin typeface="Arial"/>
                <a:cs typeface="Arial"/>
              </a:rPr>
              <a:t>the front-end phases of </a:t>
            </a:r>
            <a:r>
              <a:rPr sz="1100" spc="-10" dirty="0">
                <a:latin typeface="Arial"/>
                <a:cs typeface="Arial"/>
              </a:rPr>
              <a:t>lexical analysis,  </a:t>
            </a:r>
            <a:r>
              <a:rPr sz="1100" spc="-5" dirty="0">
                <a:latin typeface="Arial"/>
                <a:cs typeface="Arial"/>
              </a:rPr>
              <a:t>syntax </a:t>
            </a:r>
            <a:r>
              <a:rPr sz="1100" spc="-10" dirty="0">
                <a:latin typeface="Arial"/>
                <a:cs typeface="Arial"/>
              </a:rPr>
              <a:t>analysis, </a:t>
            </a:r>
            <a:r>
              <a:rPr sz="1100" spc="-5" dirty="0">
                <a:latin typeface="Arial"/>
                <a:cs typeface="Arial"/>
              </a:rPr>
              <a:t>semantic </a:t>
            </a:r>
            <a:r>
              <a:rPr sz="1100" spc="-10" dirty="0">
                <a:latin typeface="Arial"/>
                <a:cs typeface="Arial"/>
              </a:rPr>
              <a:t>analysis, and </a:t>
            </a:r>
            <a:r>
              <a:rPr sz="1100" spc="-5" dirty="0">
                <a:latin typeface="Arial"/>
                <a:cs typeface="Arial"/>
              </a:rPr>
              <a:t>intermediate </a:t>
            </a:r>
            <a:r>
              <a:rPr sz="1100" spc="-10" dirty="0">
                <a:latin typeface="Arial"/>
                <a:cs typeface="Arial"/>
              </a:rPr>
              <a:t>code  generation </a:t>
            </a:r>
            <a:r>
              <a:rPr sz="1100" spc="-5" dirty="0">
                <a:latin typeface="Arial"/>
                <a:cs typeface="Arial"/>
              </a:rPr>
              <a:t>might </a:t>
            </a:r>
            <a:r>
              <a:rPr sz="1100" spc="-10" dirty="0">
                <a:latin typeface="Arial"/>
                <a:cs typeface="Arial"/>
              </a:rPr>
              <a:t>be grouped </a:t>
            </a:r>
            <a:r>
              <a:rPr sz="1100" spc="-5" dirty="0">
                <a:latin typeface="Arial"/>
                <a:cs typeface="Arial"/>
              </a:rPr>
              <a:t>together into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one</a:t>
            </a: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pass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334"/>
              </a:spcBef>
            </a:pPr>
            <a:r>
              <a:rPr sz="1100" spc="-10" dirty="0">
                <a:latin typeface="Arial"/>
                <a:cs typeface="Arial"/>
              </a:rPr>
              <a:t>Code </a:t>
            </a:r>
            <a:r>
              <a:rPr sz="1100" spc="-5" dirty="0">
                <a:latin typeface="Arial"/>
                <a:cs typeface="Arial"/>
              </a:rPr>
              <a:t>optimization might </a:t>
            </a:r>
            <a:r>
              <a:rPr sz="1100" spc="-10" dirty="0">
                <a:latin typeface="Arial"/>
                <a:cs typeface="Arial"/>
              </a:rPr>
              <a:t>be an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optional pass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 marR="183515" algn="just">
              <a:lnSpc>
                <a:spcPct val="102600"/>
              </a:lnSpc>
              <a:spcBef>
                <a:spcPts val="295"/>
              </a:spcBef>
            </a:pPr>
            <a:r>
              <a:rPr sz="1100" spc="-10" dirty="0">
                <a:latin typeface="Arial"/>
                <a:cs typeface="Arial"/>
              </a:rPr>
              <a:t>Then </a:t>
            </a:r>
            <a:r>
              <a:rPr sz="1100" spc="-5" dirty="0">
                <a:latin typeface="Arial"/>
                <a:cs typeface="Arial"/>
              </a:rPr>
              <a:t>there could </a:t>
            </a:r>
            <a:r>
              <a:rPr sz="1100" spc="-10" dirty="0">
                <a:latin typeface="Arial"/>
                <a:cs typeface="Arial"/>
              </a:rPr>
              <a:t>be a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back-end pass </a:t>
            </a:r>
            <a:r>
              <a:rPr sz="1100" spc="-5" dirty="0">
                <a:latin typeface="Arial"/>
                <a:cs typeface="Arial"/>
              </a:rPr>
              <a:t>consisting of </a:t>
            </a:r>
            <a:r>
              <a:rPr sz="1100" spc="-10" dirty="0">
                <a:latin typeface="Arial"/>
                <a:cs typeface="Arial"/>
              </a:rPr>
              <a:t>code  generation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particular </a:t>
            </a:r>
            <a:r>
              <a:rPr sz="1100" spc="-5" dirty="0">
                <a:latin typeface="Arial"/>
                <a:cs typeface="Arial"/>
              </a:rPr>
              <a:t>target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machine.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5363" y="118498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5363" y="173916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5363" y="229335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5363" y="250338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016804"/>
      </p:ext>
    </p:extLst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40570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The Grouping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Phases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Passes 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Arial"/>
                <a:cs typeface="Arial"/>
              </a:rPr>
              <a:t>continued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5363" y="83324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24395" y="754454"/>
            <a:ext cx="3573145" cy="19888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Some </a:t>
            </a:r>
            <a:r>
              <a:rPr sz="1100" spc="-5" dirty="0">
                <a:latin typeface="Arial"/>
                <a:cs typeface="Arial"/>
              </a:rPr>
              <a:t>compiler collections </a:t>
            </a:r>
            <a:r>
              <a:rPr sz="1100" spc="-20" dirty="0">
                <a:latin typeface="Arial"/>
                <a:cs typeface="Arial"/>
              </a:rPr>
              <a:t>have </a:t>
            </a:r>
            <a:r>
              <a:rPr sz="1100" spc="-10" dirty="0">
                <a:latin typeface="Arial"/>
                <a:cs typeface="Arial"/>
              </a:rPr>
              <a:t>been </a:t>
            </a:r>
            <a:r>
              <a:rPr sz="1100" spc="-5" dirty="0">
                <a:latin typeface="Arial"/>
                <a:cs typeface="Arial"/>
              </a:rPr>
              <a:t>created around  carefully designed intermediate representations that </a:t>
            </a:r>
            <a:r>
              <a:rPr sz="1100" spc="-10" dirty="0">
                <a:latin typeface="Arial"/>
                <a:cs typeface="Arial"/>
              </a:rPr>
              <a:t>allow  </a:t>
            </a:r>
            <a:r>
              <a:rPr sz="1100" spc="-5" dirty="0">
                <a:latin typeface="Arial"/>
                <a:cs typeface="Arial"/>
              </a:rPr>
              <a:t>the front </a:t>
            </a:r>
            <a:r>
              <a:rPr sz="1100" spc="-10" dirty="0">
                <a:latin typeface="Arial"/>
                <a:cs typeface="Arial"/>
              </a:rPr>
              <a:t>end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particular </a:t>
            </a:r>
            <a:r>
              <a:rPr sz="1100" spc="-5" dirty="0">
                <a:latin typeface="Arial"/>
                <a:cs typeface="Arial"/>
              </a:rPr>
              <a:t>language to </a:t>
            </a:r>
            <a:r>
              <a:rPr sz="1100" spc="-10" dirty="0">
                <a:latin typeface="Arial"/>
                <a:cs typeface="Arial"/>
              </a:rPr>
              <a:t>interface </a:t>
            </a:r>
            <a:r>
              <a:rPr sz="1100" spc="-5" dirty="0">
                <a:latin typeface="Arial"/>
                <a:cs typeface="Arial"/>
              </a:rPr>
              <a:t>with the  </a:t>
            </a:r>
            <a:r>
              <a:rPr sz="1100" spc="-15" dirty="0">
                <a:latin typeface="Arial"/>
                <a:cs typeface="Arial"/>
              </a:rPr>
              <a:t>back </a:t>
            </a:r>
            <a:r>
              <a:rPr sz="1100" spc="-10" dirty="0">
                <a:latin typeface="Arial"/>
                <a:cs typeface="Arial"/>
              </a:rPr>
              <a:t>end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certain </a:t>
            </a:r>
            <a:r>
              <a:rPr sz="1100" spc="-5" dirty="0">
                <a:latin typeface="Arial"/>
                <a:cs typeface="Arial"/>
              </a:rPr>
              <a:t>target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machine.</a:t>
            </a:r>
            <a:endParaRPr sz="1100" dirty="0">
              <a:latin typeface="Arial"/>
              <a:cs typeface="Arial"/>
            </a:endParaRPr>
          </a:p>
          <a:p>
            <a:pPr marL="12700" marR="151765" algn="just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solidFill>
                  <a:srgbClr val="D8D8D8"/>
                </a:solidFill>
                <a:latin typeface="Arial"/>
                <a:cs typeface="Arial"/>
              </a:rPr>
              <a:t>With these </a:t>
            </a:r>
            <a:r>
              <a:rPr sz="1100" spc="-10" dirty="0">
                <a:solidFill>
                  <a:srgbClr val="D8D8D8"/>
                </a:solidFill>
                <a:latin typeface="Arial"/>
                <a:cs typeface="Arial"/>
              </a:rPr>
              <a:t>collections, </a:t>
            </a:r>
            <a:r>
              <a:rPr sz="1100" spc="-15" dirty="0">
                <a:solidFill>
                  <a:srgbClr val="D8D8D8"/>
                </a:solidFill>
                <a:latin typeface="Arial"/>
                <a:cs typeface="Arial"/>
              </a:rPr>
              <a:t>we </a:t>
            </a:r>
            <a:r>
              <a:rPr sz="1100" spc="-5" dirty="0">
                <a:solidFill>
                  <a:srgbClr val="D8D8D8"/>
                </a:solidFill>
                <a:latin typeface="Arial"/>
                <a:cs typeface="Arial"/>
              </a:rPr>
              <a:t>can produce compilers </a:t>
            </a:r>
            <a:r>
              <a:rPr sz="1100" spc="-20" dirty="0">
                <a:solidFill>
                  <a:srgbClr val="D8D8D8"/>
                </a:solidFill>
                <a:latin typeface="Arial"/>
                <a:cs typeface="Arial"/>
              </a:rPr>
              <a:t>for  </a:t>
            </a:r>
            <a:r>
              <a:rPr sz="1100" spc="-10" dirty="0">
                <a:solidFill>
                  <a:srgbClr val="D8D8D8"/>
                </a:solidFill>
                <a:latin typeface="Arial"/>
                <a:cs typeface="Arial"/>
              </a:rPr>
              <a:t>different </a:t>
            </a:r>
            <a:r>
              <a:rPr sz="1100" spc="-5" dirty="0">
                <a:solidFill>
                  <a:srgbClr val="D8D8D8"/>
                </a:solidFill>
                <a:latin typeface="Arial"/>
                <a:cs typeface="Arial"/>
              </a:rPr>
              <a:t>source languages </a:t>
            </a:r>
            <a:r>
              <a:rPr sz="1100" spc="-20" dirty="0">
                <a:solidFill>
                  <a:srgbClr val="D8D8D8"/>
                </a:solidFill>
                <a:latin typeface="Arial"/>
                <a:cs typeface="Arial"/>
              </a:rPr>
              <a:t>for </a:t>
            </a:r>
            <a:r>
              <a:rPr sz="1100" spc="-10" dirty="0">
                <a:solidFill>
                  <a:srgbClr val="D8D8D8"/>
                </a:solidFill>
                <a:latin typeface="Arial"/>
                <a:cs typeface="Arial"/>
              </a:rPr>
              <a:t>one </a:t>
            </a:r>
            <a:r>
              <a:rPr sz="1100" spc="-5" dirty="0">
                <a:solidFill>
                  <a:srgbClr val="D8D8D8"/>
                </a:solidFill>
                <a:latin typeface="Arial"/>
                <a:cs typeface="Arial"/>
              </a:rPr>
              <a:t>target machine </a:t>
            </a:r>
            <a:r>
              <a:rPr sz="1100" spc="-20" dirty="0">
                <a:solidFill>
                  <a:srgbClr val="D8D8D8"/>
                </a:solidFill>
                <a:latin typeface="Arial"/>
                <a:cs typeface="Arial"/>
              </a:rPr>
              <a:t>by  </a:t>
            </a:r>
            <a:r>
              <a:rPr sz="1100" spc="-5" dirty="0">
                <a:solidFill>
                  <a:srgbClr val="D8D8D8"/>
                </a:solidFill>
                <a:latin typeface="Arial"/>
                <a:cs typeface="Arial"/>
              </a:rPr>
              <a:t>combining </a:t>
            </a:r>
            <a:r>
              <a:rPr sz="1100" spc="-10" dirty="0">
                <a:solidFill>
                  <a:srgbClr val="D8D8D8"/>
                </a:solidFill>
                <a:latin typeface="Arial"/>
                <a:cs typeface="Arial"/>
              </a:rPr>
              <a:t>different </a:t>
            </a:r>
            <a:r>
              <a:rPr sz="1100" spc="-5" dirty="0">
                <a:solidFill>
                  <a:srgbClr val="D8D8D8"/>
                </a:solidFill>
                <a:latin typeface="Arial"/>
                <a:cs typeface="Arial"/>
              </a:rPr>
              <a:t>front </a:t>
            </a:r>
            <a:r>
              <a:rPr sz="1100" spc="-10" dirty="0">
                <a:solidFill>
                  <a:srgbClr val="D8D8D8"/>
                </a:solidFill>
                <a:latin typeface="Arial"/>
                <a:cs typeface="Arial"/>
              </a:rPr>
              <a:t>ends </a:t>
            </a:r>
            <a:r>
              <a:rPr sz="1100" spc="-5" dirty="0">
                <a:solidFill>
                  <a:srgbClr val="D8D8D8"/>
                </a:solidFill>
                <a:latin typeface="Arial"/>
                <a:cs typeface="Arial"/>
              </a:rPr>
              <a:t>with the </a:t>
            </a:r>
            <a:r>
              <a:rPr sz="1100" spc="-15" dirty="0">
                <a:solidFill>
                  <a:srgbClr val="D8D8D8"/>
                </a:solidFill>
                <a:latin typeface="Arial"/>
                <a:cs typeface="Arial"/>
              </a:rPr>
              <a:t>back </a:t>
            </a:r>
            <a:r>
              <a:rPr sz="1100" spc="-10" dirty="0">
                <a:solidFill>
                  <a:srgbClr val="D8D8D8"/>
                </a:solidFill>
                <a:latin typeface="Arial"/>
                <a:cs typeface="Arial"/>
              </a:rPr>
              <a:t>end </a:t>
            </a:r>
            <a:r>
              <a:rPr sz="1100" spc="-20" dirty="0">
                <a:solidFill>
                  <a:srgbClr val="D8D8D8"/>
                </a:solidFill>
                <a:latin typeface="Arial"/>
                <a:cs typeface="Arial"/>
              </a:rPr>
              <a:t>for </a:t>
            </a:r>
            <a:r>
              <a:rPr sz="1100" spc="-5" dirty="0">
                <a:solidFill>
                  <a:srgbClr val="D8D8D8"/>
                </a:solidFill>
                <a:latin typeface="Arial"/>
                <a:cs typeface="Arial"/>
              </a:rPr>
              <a:t>that  target</a:t>
            </a:r>
            <a:r>
              <a:rPr sz="1100" spc="-10" dirty="0">
                <a:solidFill>
                  <a:srgbClr val="D8D8D8"/>
                </a:solidFill>
                <a:latin typeface="Arial"/>
                <a:cs typeface="Arial"/>
              </a:rPr>
              <a:t> machine.</a:t>
            </a:r>
            <a:endParaRPr sz="1100" dirty="0">
              <a:latin typeface="Arial"/>
              <a:cs typeface="Arial"/>
            </a:endParaRPr>
          </a:p>
          <a:p>
            <a:pPr marL="12700" marR="222250" algn="just">
              <a:lnSpc>
                <a:spcPct val="102600"/>
              </a:lnSpc>
              <a:spcBef>
                <a:spcPts val="300"/>
              </a:spcBef>
            </a:pPr>
            <a:r>
              <a:rPr sz="1100" spc="-15" dirty="0">
                <a:solidFill>
                  <a:srgbClr val="D8D8D8"/>
                </a:solidFill>
                <a:latin typeface="Arial"/>
                <a:cs typeface="Arial"/>
              </a:rPr>
              <a:t>Similarly, we </a:t>
            </a:r>
            <a:r>
              <a:rPr sz="1100" spc="-5" dirty="0">
                <a:solidFill>
                  <a:srgbClr val="D8D8D8"/>
                </a:solidFill>
                <a:latin typeface="Arial"/>
                <a:cs typeface="Arial"/>
              </a:rPr>
              <a:t>can produce compilers </a:t>
            </a:r>
            <a:r>
              <a:rPr sz="1100" spc="-20" dirty="0">
                <a:solidFill>
                  <a:srgbClr val="D8D8D8"/>
                </a:solidFill>
                <a:latin typeface="Arial"/>
                <a:cs typeface="Arial"/>
              </a:rPr>
              <a:t>for </a:t>
            </a:r>
            <a:r>
              <a:rPr sz="1100" spc="-10" dirty="0">
                <a:solidFill>
                  <a:srgbClr val="D8D8D8"/>
                </a:solidFill>
                <a:latin typeface="Arial"/>
                <a:cs typeface="Arial"/>
              </a:rPr>
              <a:t>different </a:t>
            </a:r>
            <a:r>
              <a:rPr sz="1100" spc="-5" dirty="0">
                <a:solidFill>
                  <a:srgbClr val="D8D8D8"/>
                </a:solidFill>
                <a:latin typeface="Arial"/>
                <a:cs typeface="Arial"/>
              </a:rPr>
              <a:t>target  </a:t>
            </a:r>
            <a:r>
              <a:rPr sz="1100" spc="-10" dirty="0">
                <a:solidFill>
                  <a:srgbClr val="D8D8D8"/>
                </a:solidFill>
                <a:latin typeface="Arial"/>
                <a:cs typeface="Arial"/>
              </a:rPr>
              <a:t>machines, </a:t>
            </a:r>
            <a:r>
              <a:rPr sz="1100" spc="-20" dirty="0">
                <a:solidFill>
                  <a:srgbClr val="D8D8D8"/>
                </a:solidFill>
                <a:latin typeface="Arial"/>
                <a:cs typeface="Arial"/>
              </a:rPr>
              <a:t>by </a:t>
            </a:r>
            <a:r>
              <a:rPr sz="1100" spc="-5" dirty="0">
                <a:solidFill>
                  <a:srgbClr val="D8D8D8"/>
                </a:solidFill>
                <a:latin typeface="Arial"/>
                <a:cs typeface="Arial"/>
              </a:rPr>
              <a:t>combining </a:t>
            </a:r>
            <a:r>
              <a:rPr sz="1100" spc="-10" dirty="0">
                <a:solidFill>
                  <a:srgbClr val="D8D8D8"/>
                </a:solidFill>
                <a:latin typeface="Arial"/>
                <a:cs typeface="Arial"/>
              </a:rPr>
              <a:t>a </a:t>
            </a:r>
            <a:r>
              <a:rPr sz="1100" spc="-5" dirty="0">
                <a:solidFill>
                  <a:srgbClr val="D8D8D8"/>
                </a:solidFill>
                <a:latin typeface="Arial"/>
                <a:cs typeface="Arial"/>
              </a:rPr>
              <a:t>front </a:t>
            </a:r>
            <a:r>
              <a:rPr sz="1100" spc="-10" dirty="0">
                <a:solidFill>
                  <a:srgbClr val="D8D8D8"/>
                </a:solidFill>
                <a:latin typeface="Arial"/>
                <a:cs typeface="Arial"/>
              </a:rPr>
              <a:t>end </a:t>
            </a:r>
            <a:r>
              <a:rPr sz="1100" spc="-5" dirty="0">
                <a:solidFill>
                  <a:srgbClr val="D8D8D8"/>
                </a:solidFill>
                <a:latin typeface="Arial"/>
                <a:cs typeface="Arial"/>
              </a:rPr>
              <a:t>with </a:t>
            </a:r>
            <a:r>
              <a:rPr sz="1100" spc="-15" dirty="0">
                <a:solidFill>
                  <a:srgbClr val="D8D8D8"/>
                </a:solidFill>
                <a:latin typeface="Arial"/>
                <a:cs typeface="Arial"/>
              </a:rPr>
              <a:t>back </a:t>
            </a:r>
            <a:r>
              <a:rPr sz="1100" spc="-10" dirty="0">
                <a:solidFill>
                  <a:srgbClr val="D8D8D8"/>
                </a:solidFill>
                <a:latin typeface="Arial"/>
                <a:cs typeface="Arial"/>
              </a:rPr>
              <a:t>ends </a:t>
            </a:r>
            <a:r>
              <a:rPr sz="1100" spc="-20" dirty="0">
                <a:solidFill>
                  <a:srgbClr val="D8D8D8"/>
                </a:solidFill>
                <a:latin typeface="Arial"/>
                <a:cs typeface="Arial"/>
              </a:rPr>
              <a:t>for  </a:t>
            </a:r>
            <a:r>
              <a:rPr sz="1100" spc="-10" dirty="0">
                <a:solidFill>
                  <a:srgbClr val="D8D8D8"/>
                </a:solidFill>
                <a:latin typeface="Arial"/>
                <a:cs typeface="Arial"/>
              </a:rPr>
              <a:t>different </a:t>
            </a:r>
            <a:r>
              <a:rPr sz="1100" spc="-5" dirty="0">
                <a:solidFill>
                  <a:srgbClr val="D8D8D8"/>
                </a:solidFill>
                <a:latin typeface="Arial"/>
                <a:cs typeface="Arial"/>
              </a:rPr>
              <a:t>target </a:t>
            </a:r>
            <a:r>
              <a:rPr sz="1100" spc="-10" dirty="0">
                <a:solidFill>
                  <a:srgbClr val="D8D8D8"/>
                </a:solidFill>
                <a:latin typeface="Arial"/>
                <a:cs typeface="Arial"/>
              </a:rPr>
              <a:t>machines.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5363" y="155949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D7E4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5363" y="228575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D7E4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35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9" name="object 9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2" name="object 12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6" name="object 16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21" name="object 21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40570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The Grouping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Phases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Passes 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Arial"/>
                <a:cs typeface="Arial"/>
              </a:rPr>
              <a:t>continued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5363" y="83324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5363" y="155949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5363" y="228575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D7E4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399296" y="3322718"/>
            <a:ext cx="7429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CSE 303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(Compilers)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27"/>
          <p:cNvSpPr txBox="1"/>
          <p:nvPr/>
        </p:nvSpPr>
        <p:spPr>
          <a:xfrm>
            <a:off x="624395" y="754454"/>
            <a:ext cx="3573145" cy="19888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Some </a:t>
            </a:r>
            <a:r>
              <a:rPr sz="1100" spc="-5" dirty="0">
                <a:latin typeface="Arial"/>
                <a:cs typeface="Arial"/>
              </a:rPr>
              <a:t>compiler collections </a:t>
            </a:r>
            <a:r>
              <a:rPr sz="1100" spc="-20" dirty="0">
                <a:latin typeface="Arial"/>
                <a:cs typeface="Arial"/>
              </a:rPr>
              <a:t>have </a:t>
            </a:r>
            <a:r>
              <a:rPr sz="1100" spc="-10" dirty="0">
                <a:latin typeface="Arial"/>
                <a:cs typeface="Arial"/>
              </a:rPr>
              <a:t>been </a:t>
            </a:r>
            <a:r>
              <a:rPr sz="1100" spc="-5" dirty="0">
                <a:latin typeface="Arial"/>
                <a:cs typeface="Arial"/>
              </a:rPr>
              <a:t>created around  carefully designed intermediate representations that </a:t>
            </a:r>
            <a:r>
              <a:rPr sz="1100" spc="-10" dirty="0">
                <a:latin typeface="Arial"/>
                <a:cs typeface="Arial"/>
              </a:rPr>
              <a:t>allow  </a:t>
            </a:r>
            <a:r>
              <a:rPr sz="1100" spc="-5" dirty="0">
                <a:latin typeface="Arial"/>
                <a:cs typeface="Arial"/>
              </a:rPr>
              <a:t>the front </a:t>
            </a:r>
            <a:r>
              <a:rPr sz="1100" spc="-10" dirty="0">
                <a:latin typeface="Arial"/>
                <a:cs typeface="Arial"/>
              </a:rPr>
              <a:t>end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particular </a:t>
            </a:r>
            <a:r>
              <a:rPr sz="1100" spc="-5" dirty="0">
                <a:latin typeface="Arial"/>
                <a:cs typeface="Arial"/>
              </a:rPr>
              <a:t>language to </a:t>
            </a:r>
            <a:r>
              <a:rPr sz="1100" spc="-10" dirty="0">
                <a:latin typeface="Arial"/>
                <a:cs typeface="Arial"/>
              </a:rPr>
              <a:t>interface </a:t>
            </a:r>
            <a:r>
              <a:rPr sz="1100" spc="-5" dirty="0">
                <a:latin typeface="Arial"/>
                <a:cs typeface="Arial"/>
              </a:rPr>
              <a:t>with the  </a:t>
            </a:r>
            <a:r>
              <a:rPr sz="1100" spc="-15" dirty="0">
                <a:latin typeface="Arial"/>
                <a:cs typeface="Arial"/>
              </a:rPr>
              <a:t>back </a:t>
            </a:r>
            <a:r>
              <a:rPr sz="1100" spc="-10" dirty="0">
                <a:latin typeface="Arial"/>
                <a:cs typeface="Arial"/>
              </a:rPr>
              <a:t>end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certain </a:t>
            </a:r>
            <a:r>
              <a:rPr sz="1100" spc="-5" dirty="0">
                <a:latin typeface="Arial"/>
                <a:cs typeface="Arial"/>
              </a:rPr>
              <a:t>target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machine.</a:t>
            </a:r>
            <a:endParaRPr sz="1100" dirty="0">
              <a:latin typeface="Arial"/>
              <a:cs typeface="Arial"/>
            </a:endParaRPr>
          </a:p>
          <a:p>
            <a:pPr marL="12700" marR="151765" algn="just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With these </a:t>
            </a:r>
            <a:r>
              <a:rPr sz="1100" spc="-10" dirty="0">
                <a:latin typeface="Arial"/>
                <a:cs typeface="Arial"/>
              </a:rPr>
              <a:t>collections, </a:t>
            </a:r>
            <a:r>
              <a:rPr sz="1100" spc="-15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can produce compilers </a:t>
            </a:r>
            <a:r>
              <a:rPr sz="1100" spc="-20" dirty="0">
                <a:latin typeface="Arial"/>
                <a:cs typeface="Arial"/>
              </a:rPr>
              <a:t>for  </a:t>
            </a:r>
            <a:r>
              <a:rPr sz="1100" spc="-10" dirty="0">
                <a:latin typeface="Arial"/>
                <a:cs typeface="Arial"/>
              </a:rPr>
              <a:t>different </a:t>
            </a:r>
            <a:r>
              <a:rPr sz="1100" spc="-5" dirty="0">
                <a:latin typeface="Arial"/>
                <a:cs typeface="Arial"/>
              </a:rPr>
              <a:t>source languages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10" dirty="0">
                <a:latin typeface="Arial"/>
                <a:cs typeface="Arial"/>
              </a:rPr>
              <a:t>one </a:t>
            </a:r>
            <a:r>
              <a:rPr sz="1100" spc="-5" dirty="0">
                <a:latin typeface="Arial"/>
                <a:cs typeface="Arial"/>
              </a:rPr>
              <a:t>target machine </a:t>
            </a:r>
            <a:r>
              <a:rPr sz="1100" spc="-20" dirty="0">
                <a:latin typeface="Arial"/>
                <a:cs typeface="Arial"/>
              </a:rPr>
              <a:t>by  </a:t>
            </a:r>
            <a:r>
              <a:rPr sz="1100" spc="-5" dirty="0">
                <a:latin typeface="Arial"/>
                <a:cs typeface="Arial"/>
              </a:rPr>
              <a:t>combining </a:t>
            </a:r>
            <a:r>
              <a:rPr sz="1100" spc="-10" dirty="0">
                <a:latin typeface="Arial"/>
                <a:cs typeface="Arial"/>
              </a:rPr>
              <a:t>different </a:t>
            </a:r>
            <a:r>
              <a:rPr sz="1100" spc="-5" dirty="0">
                <a:latin typeface="Arial"/>
                <a:cs typeface="Arial"/>
              </a:rPr>
              <a:t>front </a:t>
            </a:r>
            <a:r>
              <a:rPr sz="1100" spc="-10" dirty="0">
                <a:latin typeface="Arial"/>
                <a:cs typeface="Arial"/>
              </a:rPr>
              <a:t>ends </a:t>
            </a:r>
            <a:r>
              <a:rPr sz="1100" spc="-5" dirty="0">
                <a:latin typeface="Arial"/>
                <a:cs typeface="Arial"/>
              </a:rPr>
              <a:t>with the </a:t>
            </a:r>
            <a:r>
              <a:rPr sz="1100" spc="-15" dirty="0">
                <a:latin typeface="Arial"/>
                <a:cs typeface="Arial"/>
              </a:rPr>
              <a:t>back </a:t>
            </a:r>
            <a:r>
              <a:rPr sz="1100" spc="-10" dirty="0">
                <a:latin typeface="Arial"/>
                <a:cs typeface="Arial"/>
              </a:rPr>
              <a:t>end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that  target</a:t>
            </a:r>
            <a:r>
              <a:rPr sz="1100" spc="-10" dirty="0">
                <a:latin typeface="Arial"/>
                <a:cs typeface="Arial"/>
              </a:rPr>
              <a:t> machine.</a:t>
            </a:r>
            <a:endParaRPr sz="1100" dirty="0">
              <a:latin typeface="Arial"/>
              <a:cs typeface="Arial"/>
            </a:endParaRPr>
          </a:p>
          <a:p>
            <a:pPr marL="12700" marR="222250" algn="just">
              <a:lnSpc>
                <a:spcPct val="102600"/>
              </a:lnSpc>
              <a:spcBef>
                <a:spcPts val="300"/>
              </a:spcBef>
            </a:pPr>
            <a:r>
              <a:rPr sz="1100" spc="-15" dirty="0">
                <a:solidFill>
                  <a:srgbClr val="D8D8D8"/>
                </a:solidFill>
                <a:latin typeface="Arial"/>
                <a:cs typeface="Arial"/>
              </a:rPr>
              <a:t>Similarly, we </a:t>
            </a:r>
            <a:r>
              <a:rPr sz="1100" spc="-5" dirty="0">
                <a:solidFill>
                  <a:srgbClr val="D8D8D8"/>
                </a:solidFill>
                <a:latin typeface="Arial"/>
                <a:cs typeface="Arial"/>
              </a:rPr>
              <a:t>can produce compilers </a:t>
            </a:r>
            <a:r>
              <a:rPr sz="1100" spc="-20" dirty="0">
                <a:solidFill>
                  <a:srgbClr val="D8D8D8"/>
                </a:solidFill>
                <a:latin typeface="Arial"/>
                <a:cs typeface="Arial"/>
              </a:rPr>
              <a:t>for </a:t>
            </a:r>
            <a:r>
              <a:rPr sz="1100" spc="-10" dirty="0">
                <a:solidFill>
                  <a:srgbClr val="D8D8D8"/>
                </a:solidFill>
                <a:latin typeface="Arial"/>
                <a:cs typeface="Arial"/>
              </a:rPr>
              <a:t>different </a:t>
            </a:r>
            <a:r>
              <a:rPr sz="1100" spc="-5" dirty="0">
                <a:solidFill>
                  <a:srgbClr val="D8D8D8"/>
                </a:solidFill>
                <a:latin typeface="Arial"/>
                <a:cs typeface="Arial"/>
              </a:rPr>
              <a:t>target  </a:t>
            </a:r>
            <a:r>
              <a:rPr sz="1100" spc="-10" dirty="0">
                <a:solidFill>
                  <a:srgbClr val="D8D8D8"/>
                </a:solidFill>
                <a:latin typeface="Arial"/>
                <a:cs typeface="Arial"/>
              </a:rPr>
              <a:t>machines, </a:t>
            </a:r>
            <a:r>
              <a:rPr sz="1100" spc="-20" dirty="0">
                <a:solidFill>
                  <a:srgbClr val="D8D8D8"/>
                </a:solidFill>
                <a:latin typeface="Arial"/>
                <a:cs typeface="Arial"/>
              </a:rPr>
              <a:t>by </a:t>
            </a:r>
            <a:r>
              <a:rPr sz="1100" spc="-5" dirty="0">
                <a:solidFill>
                  <a:srgbClr val="D8D8D8"/>
                </a:solidFill>
                <a:latin typeface="Arial"/>
                <a:cs typeface="Arial"/>
              </a:rPr>
              <a:t>combining </a:t>
            </a:r>
            <a:r>
              <a:rPr sz="1100" spc="-10" dirty="0">
                <a:solidFill>
                  <a:srgbClr val="D8D8D8"/>
                </a:solidFill>
                <a:latin typeface="Arial"/>
                <a:cs typeface="Arial"/>
              </a:rPr>
              <a:t>a </a:t>
            </a:r>
            <a:r>
              <a:rPr sz="1100" spc="-5" dirty="0">
                <a:solidFill>
                  <a:srgbClr val="D8D8D8"/>
                </a:solidFill>
                <a:latin typeface="Arial"/>
                <a:cs typeface="Arial"/>
              </a:rPr>
              <a:t>front </a:t>
            </a:r>
            <a:r>
              <a:rPr sz="1100" spc="-10" dirty="0">
                <a:solidFill>
                  <a:srgbClr val="D8D8D8"/>
                </a:solidFill>
                <a:latin typeface="Arial"/>
                <a:cs typeface="Arial"/>
              </a:rPr>
              <a:t>end </a:t>
            </a:r>
            <a:r>
              <a:rPr sz="1100" spc="-5" dirty="0">
                <a:solidFill>
                  <a:srgbClr val="D8D8D8"/>
                </a:solidFill>
                <a:latin typeface="Arial"/>
                <a:cs typeface="Arial"/>
              </a:rPr>
              <a:t>with </a:t>
            </a:r>
            <a:r>
              <a:rPr sz="1100" spc="-15" dirty="0">
                <a:solidFill>
                  <a:srgbClr val="D8D8D8"/>
                </a:solidFill>
                <a:latin typeface="Arial"/>
                <a:cs typeface="Arial"/>
              </a:rPr>
              <a:t>back </a:t>
            </a:r>
            <a:r>
              <a:rPr sz="1100" spc="-10" dirty="0">
                <a:solidFill>
                  <a:srgbClr val="D8D8D8"/>
                </a:solidFill>
                <a:latin typeface="Arial"/>
                <a:cs typeface="Arial"/>
              </a:rPr>
              <a:t>ends </a:t>
            </a:r>
            <a:r>
              <a:rPr sz="1100" spc="-20" dirty="0">
                <a:solidFill>
                  <a:srgbClr val="D8D8D8"/>
                </a:solidFill>
                <a:latin typeface="Arial"/>
                <a:cs typeface="Arial"/>
              </a:rPr>
              <a:t>for  </a:t>
            </a:r>
            <a:r>
              <a:rPr sz="1100" spc="-10" dirty="0">
                <a:solidFill>
                  <a:srgbClr val="D8D8D8"/>
                </a:solidFill>
                <a:latin typeface="Arial"/>
                <a:cs typeface="Arial"/>
              </a:rPr>
              <a:t>different </a:t>
            </a:r>
            <a:r>
              <a:rPr sz="1100" spc="-5" dirty="0">
                <a:solidFill>
                  <a:srgbClr val="D8D8D8"/>
                </a:solidFill>
                <a:latin typeface="Arial"/>
                <a:cs typeface="Arial"/>
              </a:rPr>
              <a:t>target </a:t>
            </a:r>
            <a:r>
              <a:rPr sz="1100" spc="-10" dirty="0">
                <a:solidFill>
                  <a:srgbClr val="D8D8D8"/>
                </a:solidFill>
                <a:latin typeface="Arial"/>
                <a:cs typeface="Arial"/>
              </a:rPr>
              <a:t>machines.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37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38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9" name="object 9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2" name="object 12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6" name="object 16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21" name="object 21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40570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The Grouping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Phases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Passes 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Arial"/>
                <a:cs typeface="Arial"/>
              </a:rPr>
              <a:t>continued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5363" y="83324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5363" y="155949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5363" y="228575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7"/>
          <p:cNvSpPr txBox="1"/>
          <p:nvPr/>
        </p:nvSpPr>
        <p:spPr>
          <a:xfrm>
            <a:off x="624395" y="754454"/>
            <a:ext cx="3573145" cy="19888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Some </a:t>
            </a:r>
            <a:r>
              <a:rPr sz="1100" spc="-5" dirty="0">
                <a:latin typeface="Arial"/>
                <a:cs typeface="Arial"/>
              </a:rPr>
              <a:t>compiler collections </a:t>
            </a:r>
            <a:r>
              <a:rPr sz="1100" spc="-20" dirty="0">
                <a:latin typeface="Arial"/>
                <a:cs typeface="Arial"/>
              </a:rPr>
              <a:t>have </a:t>
            </a:r>
            <a:r>
              <a:rPr sz="1100" spc="-10" dirty="0">
                <a:latin typeface="Arial"/>
                <a:cs typeface="Arial"/>
              </a:rPr>
              <a:t>been </a:t>
            </a:r>
            <a:r>
              <a:rPr sz="1100" spc="-5" dirty="0">
                <a:latin typeface="Arial"/>
                <a:cs typeface="Arial"/>
              </a:rPr>
              <a:t>created around  carefully designed intermediate representations that </a:t>
            </a:r>
            <a:r>
              <a:rPr sz="1100" spc="-10" dirty="0">
                <a:latin typeface="Arial"/>
                <a:cs typeface="Arial"/>
              </a:rPr>
              <a:t>allow  </a:t>
            </a:r>
            <a:r>
              <a:rPr sz="1100" spc="-5" dirty="0">
                <a:latin typeface="Arial"/>
                <a:cs typeface="Arial"/>
              </a:rPr>
              <a:t>the front </a:t>
            </a:r>
            <a:r>
              <a:rPr sz="1100" spc="-10" dirty="0">
                <a:latin typeface="Arial"/>
                <a:cs typeface="Arial"/>
              </a:rPr>
              <a:t>end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particular </a:t>
            </a:r>
            <a:r>
              <a:rPr sz="1100" spc="-5" dirty="0">
                <a:latin typeface="Arial"/>
                <a:cs typeface="Arial"/>
              </a:rPr>
              <a:t>language to </a:t>
            </a:r>
            <a:r>
              <a:rPr sz="1100" spc="-10" dirty="0">
                <a:latin typeface="Arial"/>
                <a:cs typeface="Arial"/>
              </a:rPr>
              <a:t>interface </a:t>
            </a:r>
            <a:r>
              <a:rPr sz="1100" spc="-5" dirty="0">
                <a:latin typeface="Arial"/>
                <a:cs typeface="Arial"/>
              </a:rPr>
              <a:t>with the  </a:t>
            </a:r>
            <a:r>
              <a:rPr sz="1100" spc="-15" dirty="0">
                <a:latin typeface="Arial"/>
                <a:cs typeface="Arial"/>
              </a:rPr>
              <a:t>back </a:t>
            </a:r>
            <a:r>
              <a:rPr sz="1100" spc="-10" dirty="0">
                <a:latin typeface="Arial"/>
                <a:cs typeface="Arial"/>
              </a:rPr>
              <a:t>end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certain </a:t>
            </a:r>
            <a:r>
              <a:rPr sz="1100" spc="-5" dirty="0">
                <a:latin typeface="Arial"/>
                <a:cs typeface="Arial"/>
              </a:rPr>
              <a:t>target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machine.</a:t>
            </a:r>
            <a:endParaRPr sz="1100" dirty="0">
              <a:latin typeface="Arial"/>
              <a:cs typeface="Arial"/>
            </a:endParaRPr>
          </a:p>
          <a:p>
            <a:pPr marL="12700" marR="151765" algn="just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With these </a:t>
            </a:r>
            <a:r>
              <a:rPr sz="1100" spc="-10" dirty="0">
                <a:latin typeface="Arial"/>
                <a:cs typeface="Arial"/>
              </a:rPr>
              <a:t>collections, </a:t>
            </a:r>
            <a:r>
              <a:rPr sz="1100" spc="-15" dirty="0">
                <a:latin typeface="Arial"/>
                <a:cs typeface="Arial"/>
              </a:rPr>
              <a:t>we </a:t>
            </a:r>
            <a:r>
              <a:rPr sz="1100" spc="-5" dirty="0">
                <a:latin typeface="Arial"/>
                <a:cs typeface="Arial"/>
              </a:rPr>
              <a:t>can produce compilers </a:t>
            </a:r>
            <a:r>
              <a:rPr sz="1100" spc="-20" dirty="0">
                <a:latin typeface="Arial"/>
                <a:cs typeface="Arial"/>
              </a:rPr>
              <a:t>for  </a:t>
            </a:r>
            <a:r>
              <a:rPr sz="1100" spc="-10" dirty="0">
                <a:latin typeface="Arial"/>
                <a:cs typeface="Arial"/>
              </a:rPr>
              <a:t>different </a:t>
            </a:r>
            <a:r>
              <a:rPr sz="1100" spc="-5" dirty="0">
                <a:latin typeface="Arial"/>
                <a:cs typeface="Arial"/>
              </a:rPr>
              <a:t>source languages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10" dirty="0">
                <a:latin typeface="Arial"/>
                <a:cs typeface="Arial"/>
              </a:rPr>
              <a:t>one </a:t>
            </a:r>
            <a:r>
              <a:rPr sz="1100" spc="-5" dirty="0">
                <a:latin typeface="Arial"/>
                <a:cs typeface="Arial"/>
              </a:rPr>
              <a:t>target machine </a:t>
            </a:r>
            <a:r>
              <a:rPr sz="1100" spc="-20" dirty="0">
                <a:latin typeface="Arial"/>
                <a:cs typeface="Arial"/>
              </a:rPr>
              <a:t>by  </a:t>
            </a:r>
            <a:r>
              <a:rPr sz="1100" spc="-5" dirty="0">
                <a:latin typeface="Arial"/>
                <a:cs typeface="Arial"/>
              </a:rPr>
              <a:t>combining </a:t>
            </a:r>
            <a:r>
              <a:rPr sz="1100" spc="-10" dirty="0">
                <a:latin typeface="Arial"/>
                <a:cs typeface="Arial"/>
              </a:rPr>
              <a:t>different </a:t>
            </a:r>
            <a:r>
              <a:rPr sz="1100" spc="-5" dirty="0">
                <a:latin typeface="Arial"/>
                <a:cs typeface="Arial"/>
              </a:rPr>
              <a:t>front </a:t>
            </a:r>
            <a:r>
              <a:rPr sz="1100" spc="-10" dirty="0">
                <a:latin typeface="Arial"/>
                <a:cs typeface="Arial"/>
              </a:rPr>
              <a:t>ends </a:t>
            </a:r>
            <a:r>
              <a:rPr sz="1100" spc="-5" dirty="0">
                <a:latin typeface="Arial"/>
                <a:cs typeface="Arial"/>
              </a:rPr>
              <a:t>with the </a:t>
            </a:r>
            <a:r>
              <a:rPr sz="1100" spc="-15" dirty="0">
                <a:latin typeface="Arial"/>
                <a:cs typeface="Arial"/>
              </a:rPr>
              <a:t>back </a:t>
            </a:r>
            <a:r>
              <a:rPr sz="1100" spc="-10" dirty="0">
                <a:latin typeface="Arial"/>
                <a:cs typeface="Arial"/>
              </a:rPr>
              <a:t>end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that  target</a:t>
            </a:r>
            <a:r>
              <a:rPr sz="1100" spc="-10" dirty="0">
                <a:latin typeface="Arial"/>
                <a:cs typeface="Arial"/>
              </a:rPr>
              <a:t> machine.</a:t>
            </a:r>
            <a:endParaRPr sz="1100" dirty="0">
              <a:latin typeface="Arial"/>
              <a:cs typeface="Arial"/>
            </a:endParaRPr>
          </a:p>
          <a:p>
            <a:pPr marL="12700" marR="222250" algn="just">
              <a:lnSpc>
                <a:spcPct val="102600"/>
              </a:lnSpc>
              <a:spcBef>
                <a:spcPts val="300"/>
              </a:spcBef>
            </a:pPr>
            <a:r>
              <a:rPr sz="1100" spc="-15" dirty="0">
                <a:latin typeface="Arial"/>
                <a:cs typeface="Arial"/>
              </a:rPr>
              <a:t>Similarly, we </a:t>
            </a:r>
            <a:r>
              <a:rPr sz="1100" spc="-5" dirty="0">
                <a:latin typeface="Arial"/>
                <a:cs typeface="Arial"/>
              </a:rPr>
              <a:t>can produce compilers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10" dirty="0">
                <a:latin typeface="Arial"/>
                <a:cs typeface="Arial"/>
              </a:rPr>
              <a:t>different </a:t>
            </a:r>
            <a:r>
              <a:rPr sz="1100" spc="-5" dirty="0">
                <a:latin typeface="Arial"/>
                <a:cs typeface="Arial"/>
              </a:rPr>
              <a:t>target  </a:t>
            </a:r>
            <a:r>
              <a:rPr sz="1100" spc="-10" dirty="0">
                <a:latin typeface="Arial"/>
                <a:cs typeface="Arial"/>
              </a:rPr>
              <a:t>machines, </a:t>
            </a:r>
            <a:r>
              <a:rPr sz="1100" spc="-2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combining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front </a:t>
            </a:r>
            <a:r>
              <a:rPr sz="1100" spc="-10" dirty="0">
                <a:latin typeface="Arial"/>
                <a:cs typeface="Arial"/>
              </a:rPr>
              <a:t>end </a:t>
            </a:r>
            <a:r>
              <a:rPr sz="1100" spc="-5" dirty="0">
                <a:latin typeface="Arial"/>
                <a:cs typeface="Arial"/>
              </a:rPr>
              <a:t>with </a:t>
            </a:r>
            <a:r>
              <a:rPr sz="1100" spc="-15" dirty="0">
                <a:latin typeface="Arial"/>
                <a:cs typeface="Arial"/>
              </a:rPr>
              <a:t>back </a:t>
            </a:r>
            <a:r>
              <a:rPr sz="1100" spc="-10" dirty="0">
                <a:latin typeface="Arial"/>
                <a:cs typeface="Arial"/>
              </a:rPr>
              <a:t>ends </a:t>
            </a:r>
            <a:r>
              <a:rPr sz="1100" spc="-20" dirty="0">
                <a:latin typeface="Arial"/>
                <a:cs typeface="Arial"/>
              </a:rPr>
              <a:t>for  </a:t>
            </a:r>
            <a:r>
              <a:rPr sz="1100" spc="-10" dirty="0">
                <a:latin typeface="Arial"/>
                <a:cs typeface="Arial"/>
              </a:rPr>
              <a:t>different </a:t>
            </a:r>
            <a:r>
              <a:rPr sz="1100" spc="-5" dirty="0">
                <a:latin typeface="Arial"/>
                <a:cs typeface="Arial"/>
              </a:rPr>
              <a:t>target </a:t>
            </a:r>
            <a:r>
              <a:rPr sz="1100" spc="-10" dirty="0">
                <a:latin typeface="Arial"/>
                <a:cs typeface="Arial"/>
              </a:rPr>
              <a:t>machines.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37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38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767" y="1409090"/>
            <a:ext cx="3365500" cy="344170"/>
          </a:xfrm>
          <a:custGeom>
            <a:avLst/>
            <a:gdLst/>
            <a:ahLst/>
            <a:cxnLst/>
            <a:rect l="l" t="t" r="r" b="b"/>
            <a:pathLst>
              <a:path w="3365500" h="344169">
                <a:moveTo>
                  <a:pt x="3196056" y="257848"/>
                </a:moveTo>
                <a:lnTo>
                  <a:pt x="3188474" y="210261"/>
                </a:lnTo>
                <a:lnTo>
                  <a:pt x="3165741" y="172085"/>
                </a:lnTo>
                <a:lnTo>
                  <a:pt x="30327" y="172085"/>
                </a:lnTo>
                <a:lnTo>
                  <a:pt x="7581" y="210261"/>
                </a:lnTo>
                <a:lnTo>
                  <a:pt x="0" y="257848"/>
                </a:lnTo>
                <a:lnTo>
                  <a:pt x="7581" y="305435"/>
                </a:lnTo>
                <a:lnTo>
                  <a:pt x="30327" y="343598"/>
                </a:lnTo>
                <a:lnTo>
                  <a:pt x="3165741" y="343598"/>
                </a:lnTo>
                <a:lnTo>
                  <a:pt x="3188474" y="305435"/>
                </a:lnTo>
                <a:lnTo>
                  <a:pt x="3196056" y="257848"/>
                </a:lnTo>
                <a:close/>
              </a:path>
              <a:path w="3365500" h="344169">
                <a:moveTo>
                  <a:pt x="3365233" y="85763"/>
                </a:moveTo>
                <a:lnTo>
                  <a:pt x="3357651" y="38176"/>
                </a:lnTo>
                <a:lnTo>
                  <a:pt x="3334905" y="0"/>
                </a:lnTo>
                <a:lnTo>
                  <a:pt x="661809" y="0"/>
                </a:lnTo>
                <a:lnTo>
                  <a:pt x="639076" y="38176"/>
                </a:lnTo>
                <a:lnTo>
                  <a:pt x="631494" y="85763"/>
                </a:lnTo>
                <a:lnTo>
                  <a:pt x="639076" y="133350"/>
                </a:lnTo>
                <a:lnTo>
                  <a:pt x="661809" y="171513"/>
                </a:lnTo>
                <a:lnTo>
                  <a:pt x="3334905" y="171513"/>
                </a:lnTo>
                <a:lnTo>
                  <a:pt x="3357651" y="133350"/>
                </a:lnTo>
                <a:lnTo>
                  <a:pt x="3365233" y="857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1" name="object 11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20" name="object 20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3145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Compiler-Construction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5363" y="112452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body" idx="4294967295"/>
          </p:nvPr>
        </p:nvSpPr>
        <p:spPr>
          <a:xfrm>
            <a:off x="349059" y="724089"/>
            <a:ext cx="3911981" cy="157929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328625" rIns="0" bIns="0" rtlCol="0">
            <a:spAutoFit/>
          </a:bodyPr>
          <a:lstStyle/>
          <a:p>
            <a:pPr marL="287655" marR="5080" algn="just">
              <a:lnSpc>
                <a:spcPct val="102600"/>
              </a:lnSpc>
              <a:spcBef>
                <a:spcPts val="55"/>
              </a:spcBef>
            </a:pPr>
            <a:r>
              <a:rPr spc="-10" dirty="0"/>
              <a:t>The </a:t>
            </a:r>
            <a:r>
              <a:rPr spc="-5" dirty="0"/>
              <a:t>compiler </a:t>
            </a:r>
            <a:r>
              <a:rPr spc="-10" dirty="0"/>
              <a:t>writer, like </a:t>
            </a:r>
            <a:r>
              <a:rPr spc="-15" dirty="0"/>
              <a:t>any </a:t>
            </a:r>
            <a:r>
              <a:rPr spc="-10" dirty="0"/>
              <a:t>software </a:t>
            </a:r>
            <a:r>
              <a:rPr spc="-20" dirty="0"/>
              <a:t>developer, </a:t>
            </a:r>
            <a:r>
              <a:rPr spc="-5" dirty="0"/>
              <a:t>can  </a:t>
            </a:r>
            <a:r>
              <a:rPr spc="-10" dirty="0"/>
              <a:t>profitably </a:t>
            </a:r>
            <a:r>
              <a:rPr spc="-5" dirty="0"/>
              <a:t>use modern </a:t>
            </a:r>
            <a:r>
              <a:rPr spc="-10" dirty="0"/>
              <a:t>software </a:t>
            </a:r>
            <a:r>
              <a:rPr spc="-15" dirty="0"/>
              <a:t>development </a:t>
            </a:r>
            <a:r>
              <a:rPr spc="-10" dirty="0"/>
              <a:t>environments  </a:t>
            </a:r>
            <a:r>
              <a:rPr spc="-5" dirty="0"/>
              <a:t>containing tools such as language </a:t>
            </a:r>
            <a:r>
              <a:rPr spc="-10" dirty="0"/>
              <a:t>editors, debuggers,  version managers, profilers, </a:t>
            </a:r>
            <a:r>
              <a:rPr spc="-5" dirty="0"/>
              <a:t>test harnesses, </a:t>
            </a:r>
            <a:r>
              <a:rPr spc="-10" dirty="0"/>
              <a:t>and </a:t>
            </a:r>
            <a:r>
              <a:rPr spc="-5" dirty="0"/>
              <a:t>so</a:t>
            </a:r>
            <a:r>
              <a:rPr spc="20" dirty="0"/>
              <a:t> </a:t>
            </a:r>
            <a:r>
              <a:rPr spc="-5" dirty="0"/>
              <a:t>on.</a:t>
            </a:r>
          </a:p>
          <a:p>
            <a:pPr marL="287655" marR="160020" algn="just">
              <a:lnSpc>
                <a:spcPct val="102600"/>
              </a:lnSpc>
              <a:spcBef>
                <a:spcPts val="300"/>
              </a:spcBef>
            </a:pPr>
            <a:r>
              <a:rPr spc="-5" dirty="0"/>
              <a:t>In addition to these </a:t>
            </a:r>
            <a:r>
              <a:rPr spc="-10" dirty="0"/>
              <a:t>general software-development tools,  </a:t>
            </a:r>
            <a:r>
              <a:rPr spc="-5" dirty="0"/>
              <a:t>other </a:t>
            </a:r>
            <a:r>
              <a:rPr spc="-10" dirty="0"/>
              <a:t>more specialized </a:t>
            </a:r>
            <a:r>
              <a:rPr spc="-5" dirty="0"/>
              <a:t>tools </a:t>
            </a:r>
            <a:r>
              <a:rPr spc="-20" dirty="0"/>
              <a:t>have </a:t>
            </a:r>
            <a:r>
              <a:rPr spc="-10" dirty="0"/>
              <a:t>been </a:t>
            </a:r>
            <a:r>
              <a:rPr spc="-5" dirty="0"/>
              <a:t>created to help  implement </a:t>
            </a:r>
            <a:r>
              <a:rPr spc="-10" dirty="0"/>
              <a:t>various </a:t>
            </a:r>
            <a:r>
              <a:rPr spc="-5" dirty="0"/>
              <a:t>phases of </a:t>
            </a:r>
            <a:r>
              <a:rPr spc="-10" dirty="0"/>
              <a:t>a</a:t>
            </a:r>
            <a:r>
              <a:rPr spc="-5" dirty="0"/>
              <a:t> </a:t>
            </a:r>
            <a:r>
              <a:rPr spc="-15" dirty="0"/>
              <a:t>compiler.</a:t>
            </a:r>
          </a:p>
        </p:txBody>
      </p:sp>
      <p:sp>
        <p:nvSpPr>
          <p:cNvPr id="27" name="object 27"/>
          <p:cNvSpPr/>
          <p:nvPr/>
        </p:nvSpPr>
        <p:spPr>
          <a:xfrm>
            <a:off x="495363" y="185078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35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7"/>
          <p:cNvSpPr/>
          <p:nvPr/>
        </p:nvSpPr>
        <p:spPr>
          <a:xfrm>
            <a:off x="503363" y="112110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282163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Language Processors 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400" spc="10" dirty="0">
                <a:solidFill>
                  <a:srgbClr val="FFFFFF"/>
                </a:solidFill>
                <a:latin typeface="Arial"/>
                <a:cs typeface="Arial"/>
              </a:rPr>
              <a:t>Interpreter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8551" y="109334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77583" y="1014551"/>
            <a:ext cx="2081530" cy="14344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interpreter is another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common  </a:t>
            </a:r>
            <a:r>
              <a:rPr sz="1100" spc="-5" dirty="0">
                <a:latin typeface="Arial"/>
                <a:cs typeface="Arial"/>
              </a:rPr>
              <a:t>kind of language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processor.</a:t>
            </a:r>
            <a:endParaRPr sz="1100" dirty="0">
              <a:latin typeface="Arial"/>
              <a:cs typeface="Arial"/>
            </a:endParaRPr>
          </a:p>
          <a:p>
            <a:pPr marL="12700" marR="83185" algn="just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Instead of producing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target  </a:t>
            </a:r>
            <a:r>
              <a:rPr sz="1100" spc="-10" dirty="0">
                <a:latin typeface="Arial"/>
                <a:cs typeface="Arial"/>
              </a:rPr>
              <a:t>program </a:t>
            </a:r>
            <a:r>
              <a:rPr sz="1100" spc="-5" dirty="0">
                <a:latin typeface="Arial"/>
                <a:cs typeface="Arial"/>
              </a:rPr>
              <a:t>as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translation, </a:t>
            </a:r>
            <a:r>
              <a:rPr sz="1100" spc="-10" dirty="0">
                <a:latin typeface="Arial"/>
                <a:cs typeface="Arial"/>
              </a:rPr>
              <a:t>an  </a:t>
            </a:r>
            <a:r>
              <a:rPr sz="1100" spc="-5" dirty="0">
                <a:latin typeface="Arial"/>
                <a:cs typeface="Arial"/>
              </a:rPr>
              <a:t>interpreter appears to directly  </a:t>
            </a:r>
            <a:r>
              <a:rPr sz="1100" spc="-15" dirty="0">
                <a:latin typeface="Arial"/>
                <a:cs typeface="Arial"/>
              </a:rPr>
              <a:t>execute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operations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specified  in the source </a:t>
            </a:r>
            <a:r>
              <a:rPr sz="1100" spc="-10" dirty="0">
                <a:latin typeface="Arial"/>
                <a:cs typeface="Arial"/>
              </a:rPr>
              <a:t>program on </a:t>
            </a:r>
            <a:r>
              <a:rPr sz="1100" spc="-5" dirty="0">
                <a:latin typeface="Arial"/>
                <a:cs typeface="Arial"/>
              </a:rPr>
              <a:t>inputs  supplied </a:t>
            </a:r>
            <a:r>
              <a:rPr sz="1100" spc="-2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user.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8551" y="147544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33650" y="1410010"/>
            <a:ext cx="2061132" cy="669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35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397094"/>
            <a:ext cx="4386960" cy="2354491"/>
          </a:xfrm>
        </p:spPr>
        <p:txBody>
          <a:bodyPr/>
          <a:lstStyle/>
          <a:p>
            <a:r>
              <a:rPr lang="en-US" sz="900" spc="-5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lang="en-US" sz="900" kern="1200" spc="-1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. </a:t>
            </a:r>
            <a:r>
              <a:rPr lang="en-US" sz="900" b="1" kern="1200" spc="-10" dirty="0">
                <a:solidFill>
                  <a:srgbClr val="006600"/>
                </a:solidFill>
                <a:latin typeface="Arial"/>
                <a:ea typeface="+mn-ea"/>
                <a:cs typeface="Arial"/>
              </a:rPr>
              <a:t>Scanner generators </a:t>
            </a:r>
            <a:r>
              <a:rPr lang="en-US" sz="900" kern="1200" spc="-1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- produce lexical analyzers from a  regular-expression description of the tokens of a  language.</a:t>
            </a:r>
            <a:br>
              <a:rPr lang="en-US" sz="900" kern="1200" spc="-1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</a:br>
            <a:r>
              <a:rPr lang="en-US" sz="900" dirty="0"/>
              <a:t>Example: </a:t>
            </a:r>
            <a:r>
              <a:rPr lang="en-US" sz="900" dirty="0" err="1"/>
              <a:t>Lex</a:t>
            </a:r>
            <a:br>
              <a:rPr lang="en-US" sz="900" kern="1200" spc="-1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</a:br>
            <a:br>
              <a:rPr lang="en-US" sz="900" kern="1200" spc="-1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</a:br>
            <a:br>
              <a:rPr lang="en-US" sz="900" kern="1200" spc="-1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</a:br>
            <a:br>
              <a:rPr lang="en-US" sz="900" kern="1200" spc="-1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</a:br>
            <a:br>
              <a:rPr lang="en-US" sz="900" kern="1200" spc="-1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</a:br>
            <a:br>
              <a:rPr lang="en-US" sz="900" kern="1200" spc="-1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</a:br>
            <a:br>
              <a:rPr lang="en-US" sz="900" kern="1200" spc="-1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</a:br>
            <a:br>
              <a:rPr lang="en-US" sz="900" kern="1200" spc="-1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</a:br>
            <a:r>
              <a:rPr lang="en-US" sz="900" kern="1200" spc="-1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2. </a:t>
            </a:r>
            <a:r>
              <a:rPr lang="en-US" sz="900" b="1" kern="1200" spc="-10" dirty="0">
                <a:solidFill>
                  <a:srgbClr val="006600"/>
                </a:solidFill>
                <a:latin typeface="Arial"/>
                <a:ea typeface="+mn-ea"/>
                <a:cs typeface="Arial"/>
              </a:rPr>
              <a:t>Parser generators </a:t>
            </a:r>
            <a:r>
              <a:rPr lang="en-US" sz="900" kern="1200" spc="-1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- It produces syntax analyzers (parsers) from the input that is based on a grammatical description of programming language or on a context-free grammar. </a:t>
            </a:r>
            <a:br>
              <a:rPr lang="en-US" sz="900" kern="1200" spc="-1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</a:br>
            <a:r>
              <a:rPr lang="en-US" sz="900" dirty="0"/>
              <a:t>Example: PIC, EQM</a:t>
            </a:r>
            <a:br>
              <a:rPr lang="en-US" sz="900" dirty="0"/>
            </a:br>
            <a:br>
              <a:rPr lang="en-US" sz="900" spc="-10" dirty="0">
                <a:solidFill>
                  <a:schemeClr val="tx1"/>
                </a:solidFill>
                <a:latin typeface="Arial"/>
                <a:cs typeface="Arial"/>
              </a:rPr>
            </a:br>
            <a:br>
              <a:rPr lang="en-US" sz="900" dirty="0">
                <a:solidFill>
                  <a:schemeClr val="tx1"/>
                </a:solidFill>
                <a:latin typeface="Arial"/>
                <a:cs typeface="Arial"/>
              </a:rPr>
            </a:b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" name="object 24"/>
          <p:cNvSpPr txBox="1">
            <a:spLocks/>
          </p:cNvSpPr>
          <p:nvPr/>
        </p:nvSpPr>
        <p:spPr>
          <a:xfrm>
            <a:off x="95300" y="45565"/>
            <a:ext cx="23145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100" b="0" i="0">
                <a:solidFill>
                  <a:srgbClr val="3C7F31"/>
                </a:solidFill>
                <a:latin typeface="LM Sans 10"/>
                <a:ea typeface="+mj-ea"/>
                <a:cs typeface="LM Sans 10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en-US" sz="1400" spc="15" dirty="0">
                <a:solidFill>
                  <a:srgbClr val="FFFFFF"/>
                </a:solidFill>
                <a:latin typeface="Arial"/>
                <a:cs typeface="Arial"/>
              </a:rPr>
              <a:t>Compiler-Construction</a:t>
            </a:r>
            <a:r>
              <a:rPr lang="en-US"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400" spc="-20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815975"/>
            <a:ext cx="40386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0" y="2339973"/>
            <a:ext cx="4190950" cy="82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596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" y="434975"/>
            <a:ext cx="4386960" cy="3194144"/>
          </a:xfrm>
        </p:spPr>
        <p:txBody>
          <a:bodyPr/>
          <a:lstStyle/>
          <a:p>
            <a:pPr marL="176530" marR="94615" lvl="0" indent="-176530" defTabSz="914400" rtl="0" eaLnBrk="1" fontAlgn="auto" latinLnBrk="0" hangingPunct="1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tabLst>
                <a:tab pos="176530" algn="l"/>
              </a:tabLst>
              <a:defRPr/>
            </a:pPr>
            <a:r>
              <a:rPr lang="en-US" sz="900" b="1" kern="1200" spc="-10" dirty="0">
                <a:solidFill>
                  <a:srgbClr val="006600"/>
                </a:solidFill>
                <a:latin typeface="Arial"/>
                <a:ea typeface="+mn-ea"/>
                <a:cs typeface="Arial"/>
              </a:rPr>
              <a:t>3. Syntax directed translation engines </a:t>
            </a:r>
            <a:r>
              <a:rPr lang="en-US" sz="1050" b="1" dirty="0"/>
              <a:t>–</a:t>
            </a:r>
            <a:r>
              <a:rPr lang="en-US" sz="1050" dirty="0"/>
              <a:t> </a:t>
            </a:r>
            <a:r>
              <a:rPr lang="en-US" sz="900" kern="1200" spc="-1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It generates intermediate code with three address format from the input that consists of a parse tree. These engines have routines to traverse the parse tree and then produces the intermediate code.</a:t>
            </a:r>
            <a:br>
              <a:rPr lang="en-US" sz="900" kern="1200" spc="-1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</a:br>
            <a:br>
              <a:rPr lang="en-US" sz="900" kern="1200" spc="-1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</a:br>
            <a:br>
              <a:rPr lang="en-US" sz="900" kern="1200" spc="-1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</a:br>
            <a:br>
              <a:rPr lang="en-US" sz="900" kern="1200" spc="-1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</a:br>
            <a:br>
              <a:rPr lang="en-US" sz="900" kern="1200" spc="-1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</a:br>
            <a:br>
              <a:rPr lang="en-US" sz="900" kern="1200" spc="-1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</a:br>
            <a:br>
              <a:rPr lang="en-US" sz="900" kern="1200" spc="-1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</a:br>
            <a:r>
              <a:rPr lang="en-US" sz="900" b="1" kern="1200" spc="-10" dirty="0">
                <a:solidFill>
                  <a:srgbClr val="006600"/>
                </a:solidFill>
                <a:latin typeface="Arial"/>
                <a:ea typeface="+mn-ea"/>
                <a:cs typeface="Arial"/>
              </a:rPr>
              <a:t>4. Data-flow analysis engines – </a:t>
            </a:r>
            <a:r>
              <a:rPr lang="en-US" sz="900" dirty="0">
                <a:solidFill>
                  <a:srgbClr val="40424E"/>
                </a:solidFill>
                <a:latin typeface="urw-din"/>
              </a:rPr>
              <a:t>It is used in code optimization. Data flow analysis is a key part of the code optimization that gathers the information, that is the values that flow from one part of a program to another.</a:t>
            </a:r>
            <a:r>
              <a:rPr lang="en-US" sz="900" b="1" kern="1200" spc="-10" dirty="0">
                <a:solidFill>
                  <a:srgbClr val="006600"/>
                </a:solidFill>
                <a:latin typeface="Arial"/>
                <a:ea typeface="+mn-ea"/>
                <a:cs typeface="Arial"/>
              </a:rPr>
              <a:t> </a:t>
            </a:r>
            <a:br>
              <a:rPr lang="en-US" sz="900" b="1" kern="1200" spc="-10" dirty="0">
                <a:solidFill>
                  <a:srgbClr val="006600"/>
                </a:solidFill>
                <a:latin typeface="Arial"/>
                <a:ea typeface="+mn-ea"/>
                <a:cs typeface="Arial"/>
              </a:rPr>
            </a:br>
            <a:br>
              <a:rPr lang="en-US" sz="900" b="1" kern="1200" spc="-10" dirty="0">
                <a:solidFill>
                  <a:srgbClr val="006600"/>
                </a:solidFill>
                <a:latin typeface="Arial"/>
                <a:ea typeface="+mn-ea"/>
                <a:cs typeface="Arial"/>
              </a:rPr>
            </a:br>
            <a:r>
              <a:rPr lang="en-US" sz="900" b="1" kern="1200" spc="-10" dirty="0">
                <a:solidFill>
                  <a:srgbClr val="006600"/>
                </a:solidFill>
                <a:latin typeface="Arial"/>
                <a:ea typeface="+mn-ea"/>
                <a:cs typeface="Arial"/>
              </a:rPr>
              <a:t>5. Automatic code generators – </a:t>
            </a:r>
            <a:r>
              <a:rPr lang="en-US" sz="900" kern="1200" spc="-1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It generates the code generator to create machine language for a target machine. Each operation of the intermediate language is translated using a collection of rules and then is taken as an input by the code generator. </a:t>
            </a:r>
            <a:br>
              <a:rPr lang="en-US" sz="900" kern="1200" spc="-1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</a:br>
            <a:br>
              <a:rPr lang="en-US" sz="900" kern="1200" spc="-1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</a:br>
            <a:r>
              <a:rPr lang="en-US" sz="900" b="1" kern="1200" spc="-10" dirty="0">
                <a:solidFill>
                  <a:srgbClr val="006600"/>
                </a:solidFill>
                <a:latin typeface="Arial"/>
                <a:ea typeface="+mn-ea"/>
                <a:cs typeface="Arial"/>
              </a:rPr>
              <a:t>6. </a:t>
            </a:r>
            <a:r>
              <a:rPr lang="en-US" sz="900" b="1" dirty="0"/>
              <a:t>Compiler construction toolkits –</a:t>
            </a:r>
            <a:r>
              <a:rPr lang="en-US" sz="900" dirty="0"/>
              <a:t> </a:t>
            </a:r>
            <a:r>
              <a:rPr lang="en-US" sz="900" kern="1200" spc="-1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provide an integrated set  of routines for constructing various phases of a  compiler</a:t>
            </a:r>
            <a:r>
              <a:rPr lang="en-US" kern="1200" spc="-1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br>
              <a:rPr lang="en-US" kern="120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</a:br>
            <a:r>
              <a:rPr lang="en-US" sz="900" dirty="0"/>
              <a:t>.</a:t>
            </a:r>
            <a:br>
              <a:rPr lang="en-US" sz="900" dirty="0"/>
            </a:br>
            <a:endParaRPr lang="en-US" sz="900" kern="1200" spc="-10" dirty="0">
              <a:solidFill>
                <a:schemeClr val="tx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0650" y="1196975"/>
            <a:ext cx="1524000" cy="3810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Syntax Directed Translation Engines</a:t>
            </a: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1009650" y="1387475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14650" y="1370012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6068" y="117972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6600"/>
                </a:solidFill>
              </a:rPr>
              <a:t>Annotated </a:t>
            </a:r>
          </a:p>
          <a:p>
            <a:r>
              <a:rPr lang="en-US" sz="900" b="1" dirty="0">
                <a:solidFill>
                  <a:srgbClr val="006600"/>
                </a:solidFill>
              </a:rPr>
              <a:t>parse tree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24250" y="117144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6600"/>
                </a:solidFill>
              </a:rPr>
              <a:t>Intermediate</a:t>
            </a:r>
          </a:p>
          <a:p>
            <a:r>
              <a:rPr lang="en-US" sz="900" b="1" dirty="0">
                <a:solidFill>
                  <a:srgbClr val="006600"/>
                </a:solidFill>
              </a:rPr>
              <a:t> code</a:t>
            </a:r>
          </a:p>
        </p:txBody>
      </p:sp>
      <p:sp>
        <p:nvSpPr>
          <p:cNvPr id="11" name="object 24"/>
          <p:cNvSpPr txBox="1">
            <a:spLocks/>
          </p:cNvSpPr>
          <p:nvPr/>
        </p:nvSpPr>
        <p:spPr>
          <a:xfrm>
            <a:off x="95300" y="45565"/>
            <a:ext cx="23145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100" b="0" i="0">
                <a:solidFill>
                  <a:srgbClr val="3C7F31"/>
                </a:solidFill>
                <a:latin typeface="LM Sans 10"/>
                <a:ea typeface="+mj-ea"/>
                <a:cs typeface="LM Sans 10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en-US" sz="1400" spc="15" dirty="0">
                <a:solidFill>
                  <a:srgbClr val="FFFFFF"/>
                </a:solidFill>
                <a:latin typeface="Arial"/>
                <a:cs typeface="Arial"/>
              </a:rPr>
              <a:t>Compiler-Construction</a:t>
            </a:r>
            <a:r>
              <a:rPr lang="en-US"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400" spc="-20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92515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413" y="1211378"/>
            <a:ext cx="777594" cy="777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125" y="663575"/>
            <a:ext cx="4386960" cy="1366336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886460" marR="5080">
              <a:lnSpc>
                <a:spcPts val="11340"/>
              </a:lnSpc>
              <a:spcBef>
                <a:spcPts val="950"/>
              </a:spcBef>
            </a:pPr>
            <a:r>
              <a:rPr lang="en-US" sz="4400" spc="5" dirty="0"/>
              <a:t>Thank You</a:t>
            </a:r>
            <a:endParaRPr sz="4400" spc="5" dirty="0"/>
          </a:p>
        </p:txBody>
      </p:sp>
      <p:sp>
        <p:nvSpPr>
          <p:cNvPr id="10" name="TextBox 9"/>
          <p:cNvSpPr txBox="1"/>
          <p:nvPr/>
        </p:nvSpPr>
        <p:spPr>
          <a:xfrm>
            <a:off x="3910" y="1074572"/>
            <a:ext cx="884097" cy="914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282163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Language Processors 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400" spc="10" dirty="0">
                <a:solidFill>
                  <a:srgbClr val="FFFFFF"/>
                </a:solidFill>
                <a:latin typeface="Arial"/>
                <a:cs typeface="Arial"/>
              </a:rPr>
              <a:t>Interpreter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8551" y="109334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77582" y="1014551"/>
            <a:ext cx="4123359" cy="102271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SzPct val="78947"/>
              <a:tabLst>
                <a:tab pos="354965" algn="l"/>
                <a:tab pos="355600" algn="l"/>
              </a:tabLst>
            </a:pPr>
            <a:r>
              <a:rPr lang="en-US" sz="1100" spc="-5" dirty="0">
                <a:solidFill>
                  <a:srgbClr val="131313"/>
                </a:solidFill>
                <a:latin typeface="Arial"/>
                <a:cs typeface="Arial"/>
              </a:rPr>
              <a:t>After executing a python program</a:t>
            </a:r>
            <a:r>
              <a:rPr lang="en-US" sz="1100" spc="13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lang="en-US" sz="1100" spc="-5" dirty="0">
                <a:solidFill>
                  <a:srgbClr val="131313"/>
                </a:solidFill>
                <a:latin typeface="Arial"/>
                <a:cs typeface="Arial"/>
              </a:rPr>
              <a:t>file:</a:t>
            </a:r>
            <a:endParaRPr lang="en-US" sz="1100" dirty="0">
              <a:latin typeface="Arial"/>
              <a:cs typeface="Arial"/>
            </a:endParaRPr>
          </a:p>
          <a:p>
            <a:pPr marL="144780">
              <a:lnSpc>
                <a:spcPct val="100000"/>
              </a:lnSpc>
            </a:pPr>
            <a:r>
              <a:rPr lang="en-US" sz="1100" b="1" spc="-5" dirty="0">
                <a:solidFill>
                  <a:srgbClr val="006600"/>
                </a:solidFill>
                <a:latin typeface="Arial"/>
                <a:cs typeface="Arial"/>
              </a:rPr>
              <a:t>hello.py</a:t>
            </a:r>
            <a:r>
              <a:rPr lang="en-US" sz="1100" b="1" spc="-5" dirty="0">
                <a:solidFill>
                  <a:srgbClr val="715116"/>
                </a:solidFill>
                <a:latin typeface="Arial"/>
                <a:cs typeface="Arial"/>
              </a:rPr>
              <a:t> </a:t>
            </a:r>
            <a:r>
              <a:rPr lang="en-US" sz="1100" spc="-5" dirty="0">
                <a:solidFill>
                  <a:srgbClr val="131313"/>
                </a:solidFill>
                <a:latin typeface="Arial"/>
                <a:cs typeface="Arial"/>
              </a:rPr>
              <a:t>→ source</a:t>
            </a:r>
            <a:r>
              <a:rPr lang="en-US" sz="1100" spc="3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lang="en-US" sz="1100" spc="-5" dirty="0">
                <a:solidFill>
                  <a:srgbClr val="131313"/>
                </a:solidFill>
                <a:latin typeface="Arial"/>
                <a:cs typeface="Arial"/>
              </a:rPr>
              <a:t>code</a:t>
            </a:r>
            <a:endParaRPr lang="en-US" sz="1100" dirty="0">
              <a:latin typeface="Arial"/>
              <a:cs typeface="Arial"/>
            </a:endParaRPr>
          </a:p>
          <a:p>
            <a:pPr marL="144780">
              <a:lnSpc>
                <a:spcPct val="100000"/>
              </a:lnSpc>
            </a:pPr>
            <a:r>
              <a:rPr lang="en-US" sz="1100" b="1" spc="-5" dirty="0" err="1">
                <a:solidFill>
                  <a:srgbClr val="006600"/>
                </a:solidFill>
                <a:latin typeface="Arial"/>
                <a:cs typeface="Arial"/>
              </a:rPr>
              <a:t>hello.pyc</a:t>
            </a:r>
            <a:r>
              <a:rPr lang="en-US" sz="1100" b="1" spc="-5" dirty="0">
                <a:solidFill>
                  <a:srgbClr val="715116"/>
                </a:solidFill>
                <a:latin typeface="Arial"/>
                <a:cs typeface="Arial"/>
              </a:rPr>
              <a:t> </a:t>
            </a:r>
            <a:r>
              <a:rPr lang="en-US" sz="1100" spc="-5" dirty="0">
                <a:solidFill>
                  <a:srgbClr val="131313"/>
                </a:solidFill>
                <a:latin typeface="Arial"/>
                <a:cs typeface="Arial"/>
              </a:rPr>
              <a:t>→ interpreted to </a:t>
            </a:r>
            <a:r>
              <a:rPr lang="en-US" sz="1100" spc="-5" dirty="0" err="1">
                <a:solidFill>
                  <a:srgbClr val="131313"/>
                </a:solidFill>
                <a:latin typeface="Arial"/>
                <a:cs typeface="Arial"/>
              </a:rPr>
              <a:t>bytecode</a:t>
            </a:r>
            <a:r>
              <a:rPr lang="en-US" sz="1100" spc="-5" dirty="0">
                <a:solidFill>
                  <a:srgbClr val="131313"/>
                </a:solidFill>
                <a:latin typeface="Arial"/>
                <a:cs typeface="Arial"/>
              </a:rPr>
              <a:t>; </a:t>
            </a:r>
            <a:r>
              <a:rPr lang="en-US" sz="1100" spc="-5" dirty="0" err="1">
                <a:solidFill>
                  <a:srgbClr val="131313"/>
                </a:solidFill>
                <a:latin typeface="Arial"/>
                <a:cs typeface="Arial"/>
              </a:rPr>
              <a:t>bytecode</a:t>
            </a:r>
            <a:r>
              <a:rPr lang="en-US" sz="1100" spc="-5" dirty="0">
                <a:solidFill>
                  <a:srgbClr val="131313"/>
                </a:solidFill>
                <a:latin typeface="Arial"/>
                <a:cs typeface="Arial"/>
              </a:rPr>
              <a:t> is executed</a:t>
            </a:r>
            <a:r>
              <a:rPr lang="en-US" sz="1100" spc="290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lang="en-US" sz="1100" spc="-5" dirty="0">
                <a:solidFill>
                  <a:srgbClr val="131313"/>
                </a:solidFill>
                <a:latin typeface="Arial"/>
                <a:cs typeface="Arial"/>
              </a:rPr>
              <a:t>by</a:t>
            </a:r>
            <a:endParaRPr lang="en-US" sz="1100" dirty="0">
              <a:latin typeface="Arial"/>
              <a:cs typeface="Arial"/>
            </a:endParaRPr>
          </a:p>
          <a:p>
            <a:pPr marL="144780">
              <a:lnSpc>
                <a:spcPct val="100000"/>
              </a:lnSpc>
            </a:pPr>
            <a:r>
              <a:rPr lang="en-US" sz="1100" spc="-5" dirty="0">
                <a:solidFill>
                  <a:srgbClr val="131313"/>
                </a:solidFill>
                <a:latin typeface="Arial"/>
                <a:cs typeface="Arial"/>
              </a:rPr>
              <a:t>software called a virtual machine</a:t>
            </a:r>
            <a:r>
              <a:rPr lang="en-US" sz="1100" spc="145" dirty="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lang="en-US" sz="1100" spc="-5" dirty="0">
                <a:solidFill>
                  <a:srgbClr val="131313"/>
                </a:solidFill>
                <a:latin typeface="Arial"/>
                <a:cs typeface="Arial"/>
              </a:rPr>
              <a:t>(VM)</a:t>
            </a:r>
            <a:endParaRPr lang="en-US"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100" dirty="0">
              <a:latin typeface="Arial"/>
              <a:cs typeface="Arial"/>
            </a:endParaRPr>
          </a:p>
          <a:p>
            <a:pPr marL="12700" marR="154940">
              <a:lnSpc>
                <a:spcPct val="100000"/>
              </a:lnSpc>
              <a:buClr>
                <a:srgbClr val="000000"/>
              </a:buClr>
              <a:buSzPct val="78947"/>
              <a:tabLst>
                <a:tab pos="354965" algn="l"/>
                <a:tab pos="355600" algn="l"/>
                <a:tab pos="1417320" algn="l"/>
                <a:tab pos="2726690" algn="l"/>
                <a:tab pos="3564890" algn="l"/>
                <a:tab pos="4211320" algn="l"/>
                <a:tab pos="4914265" algn="l"/>
                <a:tab pos="6208395" algn="l"/>
              </a:tabLst>
            </a:pPr>
            <a:r>
              <a:rPr lang="en-US" sz="1100" spc="-5" dirty="0">
                <a:latin typeface="Arial"/>
                <a:cs typeface="Arial"/>
              </a:rPr>
              <a:t>Python language does not use compilers. </a:t>
            </a:r>
          </a:p>
        </p:txBody>
      </p:sp>
      <p:sp>
        <p:nvSpPr>
          <p:cNvPr id="26" name="object 26"/>
          <p:cNvSpPr/>
          <p:nvPr/>
        </p:nvSpPr>
        <p:spPr>
          <a:xfrm>
            <a:off x="155934" y="191952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6388448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DD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10" name="object 10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7" name="object 17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DDC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1" y="12699"/>
                  </a:lnTo>
                </a:path>
              </a:pathLst>
            </a:custGeom>
            <a:ln w="7591">
              <a:solidFill>
                <a:srgbClr val="CDDC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5C1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22" name="object 22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5C1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C7F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11664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15" dirty="0">
                <a:solidFill>
                  <a:srgbClr val="FFFFFF"/>
                </a:solidFill>
                <a:latin typeface="Arial"/>
                <a:cs typeface="Arial"/>
              </a:rPr>
              <a:t>Compiler </a:t>
            </a:r>
            <a:r>
              <a:rPr lang="en-US" sz="1400" spc="15" dirty="0" err="1">
                <a:solidFill>
                  <a:srgbClr val="FFFFFF"/>
                </a:solidFill>
                <a:latin typeface="Arial"/>
                <a:cs typeface="Arial"/>
              </a:rPr>
              <a:t>vs</a:t>
            </a:r>
            <a:r>
              <a:rPr lang="en-US" sz="1400" spc="15" dirty="0">
                <a:solidFill>
                  <a:srgbClr val="FFFFFF"/>
                </a:solidFill>
                <a:latin typeface="Arial"/>
                <a:cs typeface="Arial"/>
              </a:rPr>
              <a:t> Interpreter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4395" y="1113788"/>
            <a:ext cx="3300729" cy="16998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endParaRPr sz="11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88865" y="3326286"/>
            <a:ext cx="224154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6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600" dirty="0">
              <a:latin typeface="Arial"/>
              <a:cs typeface="Arial"/>
            </a:endParaRPr>
          </a:p>
        </p:txBody>
      </p:sp>
      <p:grpSp>
        <p:nvGrpSpPr>
          <p:cNvPr id="36" name="object 4"/>
          <p:cNvGrpSpPr/>
          <p:nvPr/>
        </p:nvGrpSpPr>
        <p:grpSpPr>
          <a:xfrm>
            <a:off x="1905" y="3312071"/>
            <a:ext cx="4608195" cy="144145"/>
            <a:chOff x="0" y="3312071"/>
            <a:chExt cx="4608195" cy="144145"/>
          </a:xfrm>
        </p:grpSpPr>
        <p:sp>
          <p:nvSpPr>
            <p:cNvPr id="37" name="object 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C7F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bg object 16"/>
          <p:cNvSpPr/>
          <p:nvPr/>
        </p:nvSpPr>
        <p:spPr>
          <a:xfrm>
            <a:off x="4308026" y="3022740"/>
            <a:ext cx="275850" cy="26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323850" y="663575"/>
            <a:ext cx="382958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/>
              <a:t>Compiler works in two steps:</a:t>
            </a:r>
          </a:p>
          <a:p>
            <a:r>
              <a:rPr lang="en-US" sz="1000" b="1" u="sng" dirty="0">
                <a:solidFill>
                  <a:srgbClr val="008000"/>
                </a:solidFill>
              </a:rPr>
              <a:t>Step 1:</a:t>
            </a:r>
          </a:p>
          <a:p>
            <a:endParaRPr lang="en-US" sz="1050" b="1" u="sng" dirty="0"/>
          </a:p>
          <a:p>
            <a:endParaRPr lang="en-US" sz="1050" b="1" u="sng" dirty="0"/>
          </a:p>
          <a:p>
            <a:endParaRPr lang="en-US" sz="1050" b="1" u="sng" dirty="0"/>
          </a:p>
          <a:p>
            <a:r>
              <a:rPr lang="en-US" sz="1000" b="1" u="sng" dirty="0">
                <a:solidFill>
                  <a:srgbClr val="008000"/>
                </a:solidFill>
              </a:rPr>
              <a:t>Step 2:</a:t>
            </a:r>
          </a:p>
          <a:p>
            <a:endParaRPr lang="en-US" sz="1050" b="1" u="sng" dirty="0"/>
          </a:p>
          <a:p>
            <a:endParaRPr lang="en-US" sz="1050" b="1" u="sng" dirty="0"/>
          </a:p>
          <a:p>
            <a:endParaRPr lang="en-US" sz="1050" b="1" u="sng" dirty="0"/>
          </a:p>
          <a:p>
            <a:endParaRPr lang="en-US" sz="1050" b="1" u="sng" dirty="0"/>
          </a:p>
          <a:p>
            <a:r>
              <a:rPr lang="en-US" sz="1050" b="1" u="sng" dirty="0"/>
              <a:t>Interpreter works in one step:</a:t>
            </a:r>
          </a:p>
          <a:p>
            <a:r>
              <a:rPr lang="en-US" sz="1050" b="1" u="sng" dirty="0">
                <a:solidFill>
                  <a:srgbClr val="008000"/>
                </a:solidFill>
              </a:rPr>
              <a:t>Step 1:</a:t>
            </a:r>
          </a:p>
          <a:p>
            <a:endParaRPr lang="en-US" sz="1050" b="1" u="sng" dirty="0"/>
          </a:p>
          <a:p>
            <a:endParaRPr lang="en-US" sz="1050" b="1" u="sng" dirty="0"/>
          </a:p>
        </p:txBody>
      </p:sp>
      <p:sp>
        <p:nvSpPr>
          <p:cNvPr id="30" name="Rectangle 29"/>
          <p:cNvSpPr/>
          <p:nvPr/>
        </p:nvSpPr>
        <p:spPr>
          <a:xfrm>
            <a:off x="1622296" y="1113788"/>
            <a:ext cx="1066800" cy="311787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Compiler</a:t>
            </a:r>
          </a:p>
        </p:txBody>
      </p:sp>
      <p:cxnSp>
        <p:nvCxnSpPr>
          <p:cNvPr id="32" name="Straight Arrow Connector 31"/>
          <p:cNvCxnSpPr>
            <a:endCxn id="30" idx="1"/>
          </p:cNvCxnSpPr>
          <p:nvPr/>
        </p:nvCxnSpPr>
        <p:spPr>
          <a:xfrm>
            <a:off x="1154112" y="1269681"/>
            <a:ext cx="46818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3091" y="1138876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008000"/>
                </a:solidFill>
              </a:rPr>
              <a:t>Source code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708146" y="1138876"/>
            <a:ext cx="46818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708146" y="1372950"/>
            <a:ext cx="46818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99246" y="1029666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008000"/>
                </a:solidFill>
              </a:rPr>
              <a:t>Error message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11946" y="1269681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008000"/>
                </a:solidFill>
              </a:rPr>
              <a:t>Target code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695450" y="1377403"/>
            <a:ext cx="9076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rgbClr val="008000"/>
                </a:solidFill>
              </a:rPr>
              <a:t>Translation process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630963" y="1718112"/>
            <a:ext cx="1066800" cy="323534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Target code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158874" y="1887185"/>
            <a:ext cx="46818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11522" y="1758794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008000"/>
                </a:solidFill>
              </a:rPr>
              <a:t>input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708146" y="1887186"/>
            <a:ext cx="46818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187396" y="1781265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008000"/>
                </a:solidFill>
              </a:rPr>
              <a:t>output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739406" y="2004406"/>
            <a:ext cx="8499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rgbClr val="008000"/>
                </a:solidFill>
              </a:rPr>
              <a:t>Execution process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624291" y="2644776"/>
            <a:ext cx="1066800" cy="3810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Interpreter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52202" y="2747850"/>
            <a:ext cx="46818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4850" y="2619459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008000"/>
                </a:solidFill>
              </a:rPr>
              <a:t>input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701474" y="2871316"/>
            <a:ext cx="46818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180724" y="2765395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008000"/>
                </a:solidFill>
              </a:rPr>
              <a:t>output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58874" y="2949575"/>
            <a:ext cx="46818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59644" y="2834903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008000"/>
                </a:solidFill>
              </a:rPr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2020276116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</TotalTime>
  <Words>3718</Words>
  <Application>Microsoft Office PowerPoint</Application>
  <PresentationFormat>Custom</PresentationFormat>
  <Paragraphs>339</Paragraphs>
  <Slides>72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0" baseType="lpstr">
      <vt:lpstr>Arial</vt:lpstr>
      <vt:lpstr>Calibri</vt:lpstr>
      <vt:lpstr>Courier New</vt:lpstr>
      <vt:lpstr>LM Roman Demi 10</vt:lpstr>
      <vt:lpstr>LM Sans 10</vt:lpstr>
      <vt:lpstr>urw-din</vt:lpstr>
      <vt:lpstr>Wingdings</vt:lpstr>
      <vt:lpstr>Office Theme</vt:lpstr>
      <vt:lpstr>PowerPoint Presentation</vt:lpstr>
      <vt:lpstr>Introduction</vt:lpstr>
      <vt:lpstr>Introduction</vt:lpstr>
      <vt:lpstr>Language Processors- Compilers</vt:lpstr>
      <vt:lpstr>Language Processors- Compilers</vt:lpstr>
      <vt:lpstr>Language Processors- Compilers</vt:lpstr>
      <vt:lpstr>Language Processors — Interpreter</vt:lpstr>
      <vt:lpstr>Language Processors — Interpreter</vt:lpstr>
      <vt:lpstr>Compiler vs Interpreter</vt:lpstr>
      <vt:lpstr>Compiler vs Interpreter</vt:lpstr>
      <vt:lpstr>PowerPoint Presentation</vt:lpstr>
      <vt:lpstr>PowerPoint Presentation</vt:lpstr>
      <vt:lpstr>PowerPoint Presentation</vt:lpstr>
      <vt:lpstr>Language Processors — continued</vt:lpstr>
      <vt:lpstr>Language Processors — continued</vt:lpstr>
      <vt:lpstr>Language Processors — continued</vt:lpstr>
      <vt:lpstr>PowerPoint Presentation</vt:lpstr>
      <vt:lpstr>The Structure of a Compiler</vt:lpstr>
      <vt:lpstr>PowerPoint Presentation</vt:lpstr>
      <vt:lpstr>PowerPoint Presentation</vt:lpstr>
      <vt:lpstr>The Structure of a Compiler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Lexical Analysis — continued</vt:lpstr>
      <vt:lpstr>Lexical Analysis — continued</vt:lpstr>
      <vt:lpstr>Lexical Analysis — continued</vt:lpstr>
      <vt:lpstr>Lexical Analysis — continued</vt:lpstr>
      <vt:lpstr>Lexical Analysis — continued</vt:lpstr>
      <vt:lpstr>Lexical Analysis — continued</vt:lpstr>
      <vt:lpstr>Lexical Analysis — continued</vt:lpstr>
      <vt:lpstr>PowerPoint Presentation</vt:lpstr>
      <vt:lpstr>Lexical Analysis — continued</vt:lpstr>
      <vt:lpstr>PowerPoint Presentation</vt:lpstr>
      <vt:lpstr>PowerPoint Presentation</vt:lpstr>
      <vt:lpstr>Lexical Analysis — continued</vt:lpstr>
      <vt:lpstr>Lexical Analysis — continued</vt:lpstr>
      <vt:lpstr>Syntax Analysis</vt:lpstr>
      <vt:lpstr>Syntax Analysis</vt:lpstr>
      <vt:lpstr>Syntax Analysis</vt:lpstr>
      <vt:lpstr>Syntax Analysis</vt:lpstr>
      <vt:lpstr>Syntax Analysis</vt:lpstr>
      <vt:lpstr>Syntax Analysis</vt:lpstr>
      <vt:lpstr>Syntax Analysis</vt:lpstr>
      <vt:lpstr>Semantic Analysis</vt:lpstr>
      <vt:lpstr>Semantic Analysis</vt:lpstr>
      <vt:lpstr>Semantic Analysis</vt:lpstr>
      <vt:lpstr>Semantic Analysis</vt:lpstr>
      <vt:lpstr>Semantic Analysis</vt:lpstr>
      <vt:lpstr>Intermediate Code Generation</vt:lpstr>
      <vt:lpstr>Intermediate Code Generation</vt:lpstr>
      <vt:lpstr>Intermediate Code Generation</vt:lpstr>
      <vt:lpstr>t1 = inttofloat(60)  t2 = id3 * t1 t3 = id2 + t2  id1 = t3</vt:lpstr>
      <vt:lpstr>Intermediate Code Generation</vt:lpstr>
      <vt:lpstr>Code Optimization</vt:lpstr>
      <vt:lpstr>PowerPoint Presentation</vt:lpstr>
      <vt:lpstr>Code Generation</vt:lpstr>
      <vt:lpstr>Code Generation</vt:lpstr>
      <vt:lpstr>Symbol-Table Management</vt:lpstr>
      <vt:lpstr>Symbol-Table Management</vt:lpstr>
      <vt:lpstr>The Grouping of Phases into Passes</vt:lpstr>
      <vt:lpstr>The Grouping of Phases into Passes</vt:lpstr>
      <vt:lpstr>The Grouping of Phases into Passes — continued</vt:lpstr>
      <vt:lpstr>The Grouping of Phases into Passes — continued</vt:lpstr>
      <vt:lpstr>The Grouping of Phases into Passes — continued</vt:lpstr>
      <vt:lpstr>Compiler-Construction Tools</vt:lpstr>
      <vt:lpstr>1. Scanner generators - produce lexical analyzers from a  regular-expression description of the tokens of a  language. Example: Lex        2. Parser generators - It produces syntax analyzers (parsers) from the input that is based on a grammatical description of programming language or on a context-free grammar.  Example: PIC, EQM   </vt:lpstr>
      <vt:lpstr>3. Syntax directed translation engines – It generates intermediate code with three address format from the input that consists of a parse tree. These engines have routines to traverse the parse tree and then produces the intermediate code.       4. Data-flow analysis engines – It is used in code optimization. Data flow analysis is a key part of the code optimization that gathers the information, that is the values that flow from one part of a program to another.   5. Automatic code generators – It generates the code generator to create machine language for a target machine. Each operation of the intermediate language is translated using a collection of rules and then is taken as an input by the code generator.   6. Compiler construction toolkits – provide an integrated set  of routines for constructing various phases of a  compiler. .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303 (Compilers) - Basic Concepts</dc:title>
  <dc:creator>Dr. Muhammad Masroor Ali</dc:creator>
  <cp:lastModifiedBy>fariavns9@gmail.com</cp:lastModifiedBy>
  <cp:revision>37</cp:revision>
  <dcterms:created xsi:type="dcterms:W3CDTF">2021-03-20T06:22:29Z</dcterms:created>
  <dcterms:modified xsi:type="dcterms:W3CDTF">2021-09-07T17:42:48Z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2015-02-01T00:00:00Z</vt:filetime>
  </property>
  <property fmtid="{D5CDD505-2E9C-101B-9397-08002B2CF9AE}" pid="3" name="Creator">
    <vt:lpwstr>LaTeX with Beamer class version 3.24</vt:lpwstr>
  </property>
  <property fmtid="{D5CDD505-2E9C-101B-9397-08002B2CF9AE}" pid="4" name="LastSaved">
    <vt:filetime>2021-03-20T00:00:00Z</vt:filetime>
  </property>
</Properties>
</file>