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90" r:id="rId2"/>
  </p:sldMasterIdLst>
  <p:notesMasterIdLst>
    <p:notesMasterId r:id="rId41"/>
  </p:notesMasterIdLst>
  <p:handoutMasterIdLst>
    <p:handoutMasterId r:id="rId42"/>
  </p:handoutMasterIdLst>
  <p:sldIdLst>
    <p:sldId id="364" r:id="rId3"/>
    <p:sldId id="257" r:id="rId4"/>
    <p:sldId id="355" r:id="rId5"/>
    <p:sldId id="356" r:id="rId6"/>
    <p:sldId id="267" r:id="rId7"/>
    <p:sldId id="258" r:id="rId8"/>
    <p:sldId id="271" r:id="rId9"/>
    <p:sldId id="340" r:id="rId10"/>
    <p:sldId id="273" r:id="rId11"/>
    <p:sldId id="297" r:id="rId12"/>
    <p:sldId id="276" r:id="rId13"/>
    <p:sldId id="277" r:id="rId14"/>
    <p:sldId id="282" r:id="rId15"/>
    <p:sldId id="357" r:id="rId16"/>
    <p:sldId id="358" r:id="rId17"/>
    <p:sldId id="359" r:id="rId18"/>
    <p:sldId id="360" r:id="rId19"/>
    <p:sldId id="346" r:id="rId20"/>
    <p:sldId id="347" r:id="rId21"/>
    <p:sldId id="288" r:id="rId22"/>
    <p:sldId id="289" r:id="rId23"/>
    <p:sldId id="290" r:id="rId24"/>
    <p:sldId id="348" r:id="rId25"/>
    <p:sldId id="291" r:id="rId26"/>
    <p:sldId id="293" r:id="rId27"/>
    <p:sldId id="296" r:id="rId28"/>
    <p:sldId id="361" r:id="rId29"/>
    <p:sldId id="362" r:id="rId30"/>
    <p:sldId id="363" r:id="rId31"/>
    <p:sldId id="307" r:id="rId32"/>
    <p:sldId id="308" r:id="rId33"/>
    <p:sldId id="299" r:id="rId34"/>
    <p:sldId id="310" r:id="rId35"/>
    <p:sldId id="311" r:id="rId36"/>
    <p:sldId id="312" r:id="rId37"/>
    <p:sldId id="300" r:id="rId38"/>
    <p:sldId id="316" r:id="rId39"/>
    <p:sldId id="303"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96374" autoAdjust="0"/>
  </p:normalViewPr>
  <p:slideViewPr>
    <p:cSldViewPr>
      <p:cViewPr varScale="1">
        <p:scale>
          <a:sx n="110" d="100"/>
          <a:sy n="110" d="100"/>
        </p:scale>
        <p:origin x="1680"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200" d="100"/>
        <a:sy n="2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2.xml"/><Relationship Id="rId18" Type="http://schemas.openxmlformats.org/officeDocument/2006/relationships/slide" Target="slides/slide33.xml"/><Relationship Id="rId3" Type="http://schemas.openxmlformats.org/officeDocument/2006/relationships/slide" Target="slides/slide7.xml"/><Relationship Id="rId21" Type="http://schemas.openxmlformats.org/officeDocument/2006/relationships/slide" Target="slides/slide37.xml"/><Relationship Id="rId7" Type="http://schemas.openxmlformats.org/officeDocument/2006/relationships/slide" Target="slides/slide14.xml"/><Relationship Id="rId12" Type="http://schemas.openxmlformats.org/officeDocument/2006/relationships/slide" Target="slides/slide21.xml"/><Relationship Id="rId17" Type="http://schemas.openxmlformats.org/officeDocument/2006/relationships/slide" Target="slides/slide31.xml"/><Relationship Id="rId2" Type="http://schemas.openxmlformats.org/officeDocument/2006/relationships/slide" Target="slides/slide6.xml"/><Relationship Id="rId16" Type="http://schemas.openxmlformats.org/officeDocument/2006/relationships/slide" Target="slides/slide30.xml"/><Relationship Id="rId20" Type="http://schemas.openxmlformats.org/officeDocument/2006/relationships/slide" Target="slides/slide35.xml"/><Relationship Id="rId1" Type="http://schemas.openxmlformats.org/officeDocument/2006/relationships/slide" Target="slides/slide2.xml"/><Relationship Id="rId6" Type="http://schemas.openxmlformats.org/officeDocument/2006/relationships/slide" Target="slides/slide13.xml"/><Relationship Id="rId11" Type="http://schemas.openxmlformats.org/officeDocument/2006/relationships/slide" Target="slides/slide20.xml"/><Relationship Id="rId5" Type="http://schemas.openxmlformats.org/officeDocument/2006/relationships/slide" Target="slides/slide12.xml"/><Relationship Id="rId15" Type="http://schemas.openxmlformats.org/officeDocument/2006/relationships/slide" Target="slides/slide25.xml"/><Relationship Id="rId10" Type="http://schemas.openxmlformats.org/officeDocument/2006/relationships/slide" Target="slides/slide17.xml"/><Relationship Id="rId19" Type="http://schemas.openxmlformats.org/officeDocument/2006/relationships/slide" Target="slides/slide34.xml"/><Relationship Id="rId4" Type="http://schemas.openxmlformats.org/officeDocument/2006/relationships/slide" Target="slides/slide11.xml"/><Relationship Id="rId9" Type="http://schemas.openxmlformats.org/officeDocument/2006/relationships/slide" Target="slides/slide16.xml"/><Relationship Id="rId1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a:effectLst>
                <a:outerShdw blurRad="38100" dist="38100" dir="2700000" algn="tl">
                  <a:srgbClr val="000000">
                    <a:alpha val="43137"/>
                  </a:srgbClr>
                </a:outerShdw>
              </a:effectLst>
            </a:rPr>
            <a:t>A stand alone computer with the following characteristics:</a:t>
          </a: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Two or more similar processors of comparable capacity</a:t>
          </a: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Processors share same memory and I/O facilities</a:t>
          </a: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Processors are connected by a bus or other internal connection</a:t>
          </a: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Memory access time is approximately the same for each processor</a:t>
          </a: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All processors share access to I/O devices</a:t>
          </a: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Either through same channels or different channels giving paths to same devices</a:t>
          </a: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All processors can perform the same functions (hence “symmetric”)</a:t>
          </a: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System controlled by integrated operating system</a:t>
          </a: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a:effectLst>
                <a:outerShdw blurRad="38100" dist="38100" dir="2700000" algn="tl">
                  <a:srgbClr val="000000">
                    <a:alpha val="43137"/>
                  </a:srgbClr>
                </a:outerShdw>
              </a:effectLst>
            </a:rPr>
            <a:t>Provides interaction between processors and their programs at job, task, file and data element levels</a:t>
          </a: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pt>
    <dgm:pt modelId="{E5866012-06F6-8D4F-A83F-6546A19A45B1}" type="pres">
      <dgm:prSet presAssocID="{6C770FCF-1ECA-5A4F-8625-CA9B37A73CC3}" presName="roof" presStyleLbl="dkBgShp" presStyleIdx="0" presStyleCnt="2"/>
      <dgm:spPr/>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pt>
    <dgm:pt modelId="{BBD00569-9559-8C4A-A8BC-FB0B407D404F}" type="pres">
      <dgm:prSet presAssocID="{D99874BF-BF6C-E143-96EE-EE847C85F08E}" presName="pillarX" presStyleLbl="node1" presStyleIdx="1" presStyleCnt="5">
        <dgm:presLayoutVars>
          <dgm:bulletEnabled val="1"/>
        </dgm:presLayoutVars>
      </dgm:prSet>
      <dgm:spPr/>
    </dgm:pt>
    <dgm:pt modelId="{AC2DEF00-3D69-4840-B97B-E3D70D594065}" type="pres">
      <dgm:prSet presAssocID="{92EE9D11-D2B5-DC46-97A6-341FB149213D}" presName="pillarX" presStyleLbl="node1" presStyleIdx="2" presStyleCnt="5">
        <dgm:presLayoutVars>
          <dgm:bulletEnabled val="1"/>
        </dgm:presLayoutVars>
      </dgm:prSet>
      <dgm:spPr/>
    </dgm:pt>
    <dgm:pt modelId="{B4336DFF-2A25-B547-A8A1-E3F9D552A6EF}" type="pres">
      <dgm:prSet presAssocID="{E0ACA566-0DA6-4749-A4DD-1982351D6210}" presName="pillarX" presStyleLbl="node1" presStyleIdx="3" presStyleCnt="5">
        <dgm:presLayoutVars>
          <dgm:bulletEnabled val="1"/>
        </dgm:presLayoutVars>
      </dgm:prSet>
      <dgm:spPr/>
    </dgm:pt>
    <dgm:pt modelId="{B637C7E7-DB81-0244-84D3-7DFA7F0CDB62}" type="pres">
      <dgm:prSet presAssocID="{5E28C6A9-026B-F149-9C1F-53950889BEB3}" presName="pillarX" presStyleLbl="node1" presStyleIdx="4" presStyleCnt="5">
        <dgm:presLayoutVars>
          <dgm:bulletEnabled val="1"/>
        </dgm:presLayoutVars>
      </dgm:prSet>
      <dgm:spPr/>
    </dgm:pt>
    <dgm:pt modelId="{C27401E4-7A7C-0149-B128-15CC58F7B178}" type="pres">
      <dgm:prSet presAssocID="{6C770FCF-1ECA-5A4F-8625-CA9B37A73CC3}" presName="base" presStyleLbl="dkBgShp" presStyleIdx="1" presStyleCnt="2"/>
      <dgm:spPr/>
    </dgm:pt>
  </dgm:ptLst>
  <dgm:cxnLst>
    <dgm:cxn modelId="{1AF8F201-F6F3-DF46-9576-6BDBA644F381}" type="presOf" srcId="{D99874BF-BF6C-E143-96EE-EE847C85F08E}" destId="{BBD00569-9559-8C4A-A8BC-FB0B407D404F}"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ABDCBB06-9421-824A-AE2F-36AFF605B8D3}" type="presOf" srcId="{47E69325-82E1-1141-BE5E-2270F9195F60}" destId="{B637C7E7-DB81-0244-84D3-7DFA7F0CDB62}" srcOrd="0" destOrd="1" presId="urn:microsoft.com/office/officeart/2005/8/layout/hList3"/>
    <dgm:cxn modelId="{5B389112-4843-D448-8F79-FC34A9246692}" type="presOf" srcId="{BE7A89D6-E6EC-B646-93C4-2C7E1B11F5E2}" destId="{C0E4EE1F-A66D-2D41-90DB-96A1BAFD6245}" srcOrd="0" destOrd="0"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7E5A735F-4BF7-AD43-9F83-963440D16848}" type="presOf" srcId="{6C770FCF-1ECA-5A4F-8625-CA9B37A73CC3}" destId="{E5866012-06F6-8D4F-A83F-6546A19A45B1}"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467CF177-9098-584B-823A-85D0F16849DC}" srcId="{6C770FCF-1ECA-5A4F-8625-CA9B37A73CC3}" destId="{FB9330BD-54F8-DA46-86B0-EE2BC3A1FB96}" srcOrd="0" destOrd="0" parTransId="{74226390-665D-A943-9168-841DA8DEC734}" sibTransId="{AB90A032-38FD-E441-9729-DEF8B755252F}"/>
    <dgm:cxn modelId="{2220DB59-B684-554A-93BF-E639ECAC99D1}" srcId="{5E28C6A9-026B-F149-9C1F-53950889BEB3}" destId="{47E69325-82E1-1141-BE5E-2270F9195F60}" srcOrd="0" destOrd="0" parTransId="{2BCFF3EE-25C9-2842-BDBB-2CA0E19B7302}" sibTransId="{962C6425-6A45-1E44-BE01-DCFF52429903}"/>
    <dgm:cxn modelId="{04D2DD8C-B8FB-4149-A588-28B5DBE65ECF}" srcId="{6C770FCF-1ECA-5A4F-8625-CA9B37A73CC3}" destId="{92EE9D11-D2B5-DC46-97A6-341FB149213D}" srcOrd="2" destOrd="0" parTransId="{EDC3568B-AC72-644B-9CF6-5C6308A1CCE6}" sibTransId="{FB14C79E-F6E6-5845-9890-58BF9A708B0E}"/>
    <dgm:cxn modelId="{1588CE92-7054-FC43-B909-26021A8AA1C7}" type="presOf" srcId="{7B426CA1-4C13-F447-A2F1-62DAE278750F}" destId="{BBD00569-9559-8C4A-A8BC-FB0B407D404F}" srcOrd="0" destOrd="1"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79E65CB-4FBF-524F-A291-085CFC959D08}" srcId="{92EE9D11-D2B5-DC46-97A6-341FB149213D}" destId="{9974D0FA-BEC9-1C45-A542-84E54F9791DF}" srcOrd="0" destOrd="0" parTransId="{F43A068E-1CBF-414B-8FA7-82F86B96ECFB}" sibTransId="{5E74C633-B000-E84D-A216-AB032D2BC30A}"/>
    <dgm:cxn modelId="{0A39F5D3-C68D-B747-ABB0-21F72F1488FD}" type="presOf" srcId="{FB9330BD-54F8-DA46-86B0-EE2BC3A1FB96}" destId="{86DF4C76-BCCB-BA44-8FE5-EB23379760BB}" srcOrd="0" destOrd="0" presId="urn:microsoft.com/office/officeart/2005/8/layout/hList3"/>
    <dgm:cxn modelId="{AC2B8BDA-A530-E34E-A395-15EFC1614B28}" type="presOf" srcId="{AFC239A6-DC11-4B46-A13D-F56DC4CB7C37}" destId="{BBD00569-9559-8C4A-A8BC-FB0B407D404F}" srcOrd="0" destOrd="2"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681419F7-D37D-7644-9016-6302C82E07DB}" srcId="{6C770FCF-1ECA-5A4F-8625-CA9B37A73CC3}" destId="{5E28C6A9-026B-F149-9C1F-53950889BEB3}" srcOrd="4" destOrd="0" parTransId="{6006138C-479E-5748-9A8D-7C62B76FC96F}" sibTransId="{C1C9127D-685E-3244-A9D9-F0B87B4200EB}"/>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Collect and maintain information about copies of data in cache</a:t>
          </a: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Directory stored in main memory</a:t>
          </a: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a:effectLst>
                <a:outerShdw blurRad="38100" dist="38100" dir="2700000" algn="tl">
                  <a:srgbClr val="000000">
                    <a:alpha val="43137"/>
                  </a:srgbClr>
                </a:outerShdw>
              </a:effectLst>
            </a:rPr>
            <a:t>Requests are checked against directory</a:t>
          </a: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Appropriate transfers are performed</a:t>
          </a: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Creates central bottleneck</a:t>
          </a: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a:effectLst>
                <a:outerShdw blurRad="38100" dist="38100" dir="2700000" algn="tl">
                  <a:srgbClr val="000000">
                    <a:alpha val="43137"/>
                  </a:srgbClr>
                </a:outerShdw>
              </a:effectLst>
            </a:rPr>
            <a:t>Effective in large scale systems with complex interconnection schemes</a:t>
          </a: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pt>
    <dgm:pt modelId="{2D17573D-7ACC-BB44-9073-55022998936C}" type="pres">
      <dgm:prSet presAssocID="{C415D7EF-5880-8243-A837-FE463D8384CE}" presName="sibTrans" presStyleLbl="bgSibTrans2D1" presStyleIdx="0" presStyleCnt="5"/>
      <dgm:spPr/>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pt>
    <dgm:pt modelId="{4D2404F7-C043-1F43-A850-7696C06410C9}" type="pres">
      <dgm:prSet presAssocID="{E1999C17-365D-FD49-83AD-9F4B7FA85979}" presName="sibTrans" presStyleLbl="bgSibTrans2D1" presStyleIdx="1" presStyleCnt="5"/>
      <dgm:spPr/>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pt>
    <dgm:pt modelId="{D643CE4E-E530-9342-9685-CB02A57DD750}" type="pres">
      <dgm:prSet presAssocID="{2D313D61-DC8F-F346-A65A-04D62392047B}" presName="sibTrans" presStyleLbl="bgSibTrans2D1" presStyleIdx="2" presStyleCnt="5"/>
      <dgm:spPr/>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pt>
    <dgm:pt modelId="{FEC11408-FF1C-CA4C-8AFD-D46A3CF61CBF}" type="pres">
      <dgm:prSet presAssocID="{72619468-7534-BD40-BDDB-C17E25EF9E85}" presName="sibTrans" presStyleLbl="bgSibTrans2D1" presStyleIdx="3" presStyleCnt="5"/>
      <dgm:spPr/>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pt>
    <dgm:pt modelId="{EC505D46-4F46-8A47-BB54-15A3D28DA180}" type="pres">
      <dgm:prSet presAssocID="{4F908D0C-1880-6946-B09D-00AFD6D97FD8}" presName="sibTrans" presStyleLbl="bgSibTrans2D1" presStyleIdx="4" presStyleCnt="5"/>
      <dgm:spPr/>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pt>
  </dgm:ptLst>
  <dgm:cxnLst>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CC32ED31-6FA0-4846-8884-80A50E36AC34}" type="presOf" srcId="{4F908D0C-1880-6946-B09D-00AFD6D97FD8}" destId="{EC505D46-4F46-8A47-BB54-15A3D28DA180}"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8FF641-7619-5D43-B91D-2FE46F8FABAA}" type="presOf" srcId="{C415D7EF-5880-8243-A837-FE463D8384CE}" destId="{2D17573D-7ACC-BB44-9073-55022998936C}"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29E1EB6D-E8C4-ED4B-B214-1D351E5917B3}" type="presOf" srcId="{2D313D61-DC8F-F346-A65A-04D62392047B}" destId="{D643CE4E-E530-9342-9685-CB02A57DD750}"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EB82C676-7FE5-754F-93C3-F4C429836F44}" type="presOf" srcId="{E1999C17-365D-FD49-83AD-9F4B7FA85979}" destId="{4D2404F7-C043-1F43-A850-7696C06410C9}" srcOrd="0" destOrd="0" presId="urn:microsoft.com/office/officeart/2005/8/layout/bProcess4"/>
    <dgm:cxn modelId="{7605FF84-1386-D342-8D27-122A026283B5}" type="presOf" srcId="{344A9E29-547A-E444-82CC-6985DDBFBE0A}" destId="{AA093B9A-6538-6942-A7E0-0DF85FCF2763}"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D4D54DDC-1164-2C44-A7C5-D265A6272B77}" type="presOf" srcId="{72619468-7534-BD40-BDDB-C17E25EF9E85}" destId="{FEC11408-FF1C-CA4C-8AFD-D46A3CF61CBF}"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2EE9CB-3A9A-BF46-8E1C-E596BF0B59C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4F0041B4-E7D8-0644-BAC1-136DC00CBB3D}">
      <dgm:prSet/>
      <dgm:spPr>
        <a:solidFill>
          <a:schemeClr val="accent3"/>
        </a:solidFill>
        <a:ln>
          <a:solidFill>
            <a:schemeClr val="accent4"/>
          </a:solidFill>
        </a:ln>
      </dgm:spPr>
      <dgm:t>
        <a:bodyPr/>
        <a:lstStyle/>
        <a:p>
          <a:pPr rtl="0"/>
          <a:r>
            <a:rPr lang="en-US" dirty="0"/>
            <a:t>Effective use of a cluster requires executing software from a single application in parallel</a:t>
          </a:r>
        </a:p>
      </dgm:t>
    </dgm:pt>
    <dgm:pt modelId="{DB56C006-3930-BA45-AF86-0F57DC054BE9}" type="parTrans" cxnId="{588212F2-2067-BF40-AF9C-D8FAAE660ECC}">
      <dgm:prSet/>
      <dgm:spPr/>
      <dgm:t>
        <a:bodyPr/>
        <a:lstStyle/>
        <a:p>
          <a:endParaRPr lang="en-US"/>
        </a:p>
      </dgm:t>
    </dgm:pt>
    <dgm:pt modelId="{CF047AB7-067F-C347-818A-9EBE03E18C65}" type="sibTrans" cxnId="{588212F2-2067-BF40-AF9C-D8FAAE660ECC}">
      <dgm:prSet/>
      <dgm:spPr/>
      <dgm:t>
        <a:bodyPr/>
        <a:lstStyle/>
        <a:p>
          <a:endParaRPr lang="en-US"/>
        </a:p>
      </dgm:t>
    </dgm:pt>
    <dgm:pt modelId="{E263F99A-B795-414D-826F-4C1B81195551}">
      <dgm:prSet/>
      <dgm:spPr>
        <a:solidFill>
          <a:schemeClr val="accent4"/>
        </a:solidFill>
        <a:ln>
          <a:solidFill>
            <a:schemeClr val="accent3"/>
          </a:solidFill>
        </a:ln>
      </dgm:spPr>
      <dgm:t>
        <a:bodyPr/>
        <a:lstStyle/>
        <a:p>
          <a:pPr rtl="0"/>
          <a:r>
            <a:rPr lang="en-US" dirty="0"/>
            <a:t>Three approaches are:</a:t>
          </a:r>
        </a:p>
      </dgm:t>
    </dgm:pt>
    <dgm:pt modelId="{D2825046-033F-414C-B868-092FF54488A4}" type="parTrans" cxnId="{432DE9F0-0D4B-754F-B2E0-A32BB9AA5AEB}">
      <dgm:prSet/>
      <dgm:spPr/>
      <dgm:t>
        <a:bodyPr/>
        <a:lstStyle/>
        <a:p>
          <a:endParaRPr lang="en-US"/>
        </a:p>
      </dgm:t>
    </dgm:pt>
    <dgm:pt modelId="{593B5919-6F07-C543-B572-3456E7A0028D}" type="sibTrans" cxnId="{432DE9F0-0D4B-754F-B2E0-A32BB9AA5AEB}">
      <dgm:prSet/>
      <dgm:spPr/>
      <dgm:t>
        <a:bodyPr/>
        <a:lstStyle/>
        <a:p>
          <a:endParaRPr lang="en-US"/>
        </a:p>
      </dgm:t>
    </dgm:pt>
    <dgm:pt modelId="{F5CF5941-1A1C-A74C-A872-657D1B6CF3C1}">
      <dgm:prSet/>
      <dgm:spPr/>
      <dgm:t>
        <a:bodyPr/>
        <a:lstStyle/>
        <a:p>
          <a:pPr rtl="0"/>
          <a:r>
            <a:rPr lang="en-GB" dirty="0"/>
            <a:t>Parallelizing complier</a:t>
          </a:r>
        </a:p>
      </dgm:t>
    </dgm:pt>
    <dgm:pt modelId="{618F7ABB-DFEA-6740-8CAE-B40649E61B6B}" type="parTrans" cxnId="{63ACD2FE-0178-8C4C-9AB0-3311777BE051}">
      <dgm:prSet/>
      <dgm:spPr/>
      <dgm:t>
        <a:bodyPr/>
        <a:lstStyle/>
        <a:p>
          <a:endParaRPr lang="en-US"/>
        </a:p>
      </dgm:t>
    </dgm:pt>
    <dgm:pt modelId="{08002B1C-A6D8-174F-AEB9-4CFA061EE11B}" type="sibTrans" cxnId="{63ACD2FE-0178-8C4C-9AB0-3311777BE051}">
      <dgm:prSet/>
      <dgm:spPr/>
      <dgm:t>
        <a:bodyPr/>
        <a:lstStyle/>
        <a:p>
          <a:endParaRPr lang="en-US"/>
        </a:p>
      </dgm:t>
    </dgm:pt>
    <dgm:pt modelId="{7CF9116B-966D-B04B-A5AD-8F1CDE70D496}">
      <dgm:prSet/>
      <dgm:spPr/>
      <dgm:t>
        <a:bodyPr/>
        <a:lstStyle/>
        <a:p>
          <a:pPr rtl="0"/>
          <a:r>
            <a:rPr lang="en-GB" dirty="0"/>
            <a:t>Determines at compile time which parts of an application can be executed in parallel</a:t>
          </a:r>
        </a:p>
      </dgm:t>
    </dgm:pt>
    <dgm:pt modelId="{F40B24A9-81FB-374F-A3F7-86A192D2C9D2}" type="parTrans" cxnId="{8D3E810C-7445-8245-98AB-A610087912AE}">
      <dgm:prSet/>
      <dgm:spPr/>
      <dgm:t>
        <a:bodyPr/>
        <a:lstStyle/>
        <a:p>
          <a:endParaRPr lang="en-US"/>
        </a:p>
      </dgm:t>
    </dgm:pt>
    <dgm:pt modelId="{9EDBB0D0-F489-FE44-AADC-1688A9693198}" type="sibTrans" cxnId="{8D3E810C-7445-8245-98AB-A610087912AE}">
      <dgm:prSet/>
      <dgm:spPr/>
      <dgm:t>
        <a:bodyPr/>
        <a:lstStyle/>
        <a:p>
          <a:endParaRPr lang="en-US"/>
        </a:p>
      </dgm:t>
    </dgm:pt>
    <dgm:pt modelId="{BF6B0B6C-244F-B843-A45A-E10C5FEE6122}">
      <dgm:prSet/>
      <dgm:spPr/>
      <dgm:t>
        <a:bodyPr/>
        <a:lstStyle/>
        <a:p>
          <a:pPr rtl="0"/>
          <a:r>
            <a:rPr lang="en-US" dirty="0"/>
            <a:t>These are then split off to be assigned to different computers in the cluster</a:t>
          </a:r>
        </a:p>
      </dgm:t>
    </dgm:pt>
    <dgm:pt modelId="{3AEBDF10-DF3E-CD4C-A632-69280D19DB78}" type="parTrans" cxnId="{EC9A135B-D64A-5C4A-9CAB-3D4E53D83793}">
      <dgm:prSet/>
      <dgm:spPr/>
      <dgm:t>
        <a:bodyPr/>
        <a:lstStyle/>
        <a:p>
          <a:endParaRPr lang="en-US"/>
        </a:p>
      </dgm:t>
    </dgm:pt>
    <dgm:pt modelId="{2DE28EBF-55B0-2C46-A985-4C86C48AE5BA}" type="sibTrans" cxnId="{EC9A135B-D64A-5C4A-9CAB-3D4E53D83793}">
      <dgm:prSet/>
      <dgm:spPr/>
      <dgm:t>
        <a:bodyPr/>
        <a:lstStyle/>
        <a:p>
          <a:endParaRPr lang="en-US"/>
        </a:p>
      </dgm:t>
    </dgm:pt>
    <dgm:pt modelId="{BC025FC0-9F4D-0B4B-A05A-1DC03638473A}">
      <dgm:prSet/>
      <dgm:spPr/>
      <dgm:t>
        <a:bodyPr/>
        <a:lstStyle/>
        <a:p>
          <a:pPr rtl="0"/>
          <a:r>
            <a:rPr lang="en-GB" dirty="0"/>
            <a:t>Parallelized application</a:t>
          </a:r>
        </a:p>
      </dgm:t>
    </dgm:pt>
    <dgm:pt modelId="{AB4EE74B-F823-3E4B-82A7-D293A95A0722}" type="parTrans" cxnId="{1F3CD2DB-770F-4843-AA89-93845F3EE6A5}">
      <dgm:prSet/>
      <dgm:spPr/>
      <dgm:t>
        <a:bodyPr/>
        <a:lstStyle/>
        <a:p>
          <a:endParaRPr lang="en-US"/>
        </a:p>
      </dgm:t>
    </dgm:pt>
    <dgm:pt modelId="{95EF1B59-B191-EA42-9234-4DDC640AA252}" type="sibTrans" cxnId="{1F3CD2DB-770F-4843-AA89-93845F3EE6A5}">
      <dgm:prSet/>
      <dgm:spPr/>
      <dgm:t>
        <a:bodyPr/>
        <a:lstStyle/>
        <a:p>
          <a:endParaRPr lang="en-US"/>
        </a:p>
      </dgm:t>
    </dgm:pt>
    <dgm:pt modelId="{F7AF85F2-2194-9D4F-9F8D-10A777BCBFCC}">
      <dgm:prSet/>
      <dgm:spPr/>
      <dgm:t>
        <a:bodyPr/>
        <a:lstStyle/>
        <a:p>
          <a:pPr rtl="0"/>
          <a:r>
            <a:rPr lang="en-US" dirty="0"/>
            <a:t>Application written from the outset to run on a cluster and uses message passing to move data between cluster nodes</a:t>
          </a:r>
        </a:p>
      </dgm:t>
    </dgm:pt>
    <dgm:pt modelId="{4ABDD6CC-E382-5E41-A039-9D75E108E8A8}" type="parTrans" cxnId="{1B467FFE-652D-404F-A447-22E5FF971DDE}">
      <dgm:prSet/>
      <dgm:spPr/>
      <dgm:t>
        <a:bodyPr/>
        <a:lstStyle/>
        <a:p>
          <a:endParaRPr lang="en-US"/>
        </a:p>
      </dgm:t>
    </dgm:pt>
    <dgm:pt modelId="{6BE1BCE2-A9BD-0843-A8FA-4C9352819264}" type="sibTrans" cxnId="{1B467FFE-652D-404F-A447-22E5FF971DDE}">
      <dgm:prSet/>
      <dgm:spPr/>
      <dgm:t>
        <a:bodyPr/>
        <a:lstStyle/>
        <a:p>
          <a:endParaRPr lang="en-US"/>
        </a:p>
      </dgm:t>
    </dgm:pt>
    <dgm:pt modelId="{9468D918-E12B-D244-A41E-743532285741}">
      <dgm:prSet/>
      <dgm:spPr/>
      <dgm:t>
        <a:bodyPr/>
        <a:lstStyle/>
        <a:p>
          <a:pPr rtl="0"/>
          <a:r>
            <a:rPr lang="en-GB" dirty="0"/>
            <a:t>Parametric computing</a:t>
          </a:r>
        </a:p>
      </dgm:t>
    </dgm:pt>
    <dgm:pt modelId="{B2D7770B-2F83-B14E-BED7-663639ADC8F7}" type="parTrans" cxnId="{E0B6C127-52C0-3B4B-91E5-34D4EED53204}">
      <dgm:prSet/>
      <dgm:spPr/>
      <dgm:t>
        <a:bodyPr/>
        <a:lstStyle/>
        <a:p>
          <a:endParaRPr lang="en-US"/>
        </a:p>
      </dgm:t>
    </dgm:pt>
    <dgm:pt modelId="{5C734B5C-039B-5749-8D59-80880F3E7E6F}" type="sibTrans" cxnId="{E0B6C127-52C0-3B4B-91E5-34D4EED53204}">
      <dgm:prSet/>
      <dgm:spPr/>
      <dgm:t>
        <a:bodyPr/>
        <a:lstStyle/>
        <a:p>
          <a:endParaRPr lang="en-US"/>
        </a:p>
      </dgm:t>
    </dgm:pt>
    <dgm:pt modelId="{23600456-C3D5-C94C-9666-0D9ED885E350}">
      <dgm:prSet/>
      <dgm:spPr/>
      <dgm:t>
        <a:bodyPr/>
        <a:lstStyle/>
        <a:p>
          <a:pPr rtl="0"/>
          <a:r>
            <a:rPr lang="en-GB" dirty="0"/>
            <a:t>Can be used if the essence of the application is an algorithm or program that must be executed a large number of times, each time with a different set of starting conditions or parameters</a:t>
          </a:r>
        </a:p>
      </dgm:t>
    </dgm:pt>
    <dgm:pt modelId="{905A6632-2A81-6246-BF5E-9FFF431F1AB1}" type="parTrans" cxnId="{7C507F98-13B6-D941-A9C4-C716BA24F41A}">
      <dgm:prSet/>
      <dgm:spPr/>
      <dgm:t>
        <a:bodyPr/>
        <a:lstStyle/>
        <a:p>
          <a:endParaRPr lang="en-US"/>
        </a:p>
      </dgm:t>
    </dgm:pt>
    <dgm:pt modelId="{3BC2401B-1572-3F4F-B0AA-76F904FA6CDF}" type="sibTrans" cxnId="{7C507F98-13B6-D941-A9C4-C716BA24F41A}">
      <dgm:prSet/>
      <dgm:spPr/>
      <dgm:t>
        <a:bodyPr/>
        <a:lstStyle/>
        <a:p>
          <a:endParaRPr lang="en-US"/>
        </a:p>
      </dgm:t>
    </dgm:pt>
    <dgm:pt modelId="{12F1528B-FFD9-F843-8C63-55F312D169E0}" type="pres">
      <dgm:prSet presAssocID="{072EE9CB-3A9A-BF46-8E1C-E596BF0B59C5}" presName="Name0" presStyleCnt="0">
        <dgm:presLayoutVars>
          <dgm:chMax val="3"/>
          <dgm:chPref val="1"/>
          <dgm:dir/>
          <dgm:animLvl val="lvl"/>
          <dgm:resizeHandles/>
        </dgm:presLayoutVars>
      </dgm:prSet>
      <dgm:spPr/>
    </dgm:pt>
    <dgm:pt modelId="{8577778E-74C5-0E4C-ACE6-2EFEC41E4140}" type="pres">
      <dgm:prSet presAssocID="{072EE9CB-3A9A-BF46-8E1C-E596BF0B59C5}" presName="outerBox" presStyleCnt="0"/>
      <dgm:spPr/>
    </dgm:pt>
    <dgm:pt modelId="{C93C5DF5-0BF9-8C4B-8A6E-83871401AA9B}" type="pres">
      <dgm:prSet presAssocID="{072EE9CB-3A9A-BF46-8E1C-E596BF0B59C5}" presName="outerBoxParent" presStyleLbl="node1" presStyleIdx="0" presStyleCnt="2"/>
      <dgm:spPr/>
    </dgm:pt>
    <dgm:pt modelId="{4471FD5F-A8F8-BD43-9540-4BC45EFAB992}" type="pres">
      <dgm:prSet presAssocID="{072EE9CB-3A9A-BF46-8E1C-E596BF0B59C5}" presName="outerBoxChildren" presStyleCnt="0"/>
      <dgm:spPr/>
    </dgm:pt>
    <dgm:pt modelId="{3B5D078A-B919-F948-A33B-F7ACB602FEB1}" type="pres">
      <dgm:prSet presAssocID="{072EE9CB-3A9A-BF46-8E1C-E596BF0B59C5}" presName="middleBox" presStyleCnt="0"/>
      <dgm:spPr/>
    </dgm:pt>
    <dgm:pt modelId="{5921CCAE-9BA1-0E43-A2BA-E15B89D49E3B}" type="pres">
      <dgm:prSet presAssocID="{072EE9CB-3A9A-BF46-8E1C-E596BF0B59C5}" presName="middleBoxParent" presStyleLbl="node1" presStyleIdx="1" presStyleCnt="2"/>
      <dgm:spPr/>
    </dgm:pt>
    <dgm:pt modelId="{CDD91613-0F99-D646-BCC1-B465FC6B88D1}" type="pres">
      <dgm:prSet presAssocID="{072EE9CB-3A9A-BF46-8E1C-E596BF0B59C5}" presName="middleBoxChildren" presStyleCnt="0"/>
      <dgm:spPr/>
    </dgm:pt>
    <dgm:pt modelId="{FC394B63-358E-2C47-B335-BE6F16914FFD}" type="pres">
      <dgm:prSet presAssocID="{F5CF5941-1A1C-A74C-A872-657D1B6CF3C1}" presName="mChild" presStyleLbl="fgAcc1" presStyleIdx="0" presStyleCnt="3">
        <dgm:presLayoutVars>
          <dgm:bulletEnabled val="1"/>
        </dgm:presLayoutVars>
      </dgm:prSet>
      <dgm:spPr/>
    </dgm:pt>
    <dgm:pt modelId="{AE8E2AB1-3FE7-0F40-992C-EF2E19FF56CD}" type="pres">
      <dgm:prSet presAssocID="{08002B1C-A6D8-174F-AEB9-4CFA061EE11B}" presName="middleSibTrans" presStyleCnt="0"/>
      <dgm:spPr/>
    </dgm:pt>
    <dgm:pt modelId="{7BC7A6E8-37DB-5C4A-8BDB-2D74A610C969}" type="pres">
      <dgm:prSet presAssocID="{BC025FC0-9F4D-0B4B-A05A-1DC03638473A}" presName="mChild" presStyleLbl="fgAcc1" presStyleIdx="1" presStyleCnt="3">
        <dgm:presLayoutVars>
          <dgm:bulletEnabled val="1"/>
        </dgm:presLayoutVars>
      </dgm:prSet>
      <dgm:spPr/>
    </dgm:pt>
    <dgm:pt modelId="{C0A9DCFD-BDA8-E040-9DCD-DFC7B3E9139A}" type="pres">
      <dgm:prSet presAssocID="{95EF1B59-B191-EA42-9234-4DDC640AA252}" presName="middleSibTrans" presStyleCnt="0"/>
      <dgm:spPr/>
    </dgm:pt>
    <dgm:pt modelId="{93D75637-674A-3547-BAB1-A9A06DEED6D3}" type="pres">
      <dgm:prSet presAssocID="{9468D918-E12B-D244-A41E-743532285741}" presName="mChild" presStyleLbl="fgAcc1" presStyleIdx="2" presStyleCnt="3">
        <dgm:presLayoutVars>
          <dgm:bulletEnabled val="1"/>
        </dgm:presLayoutVars>
      </dgm:prSet>
      <dgm:spPr/>
    </dgm:pt>
  </dgm:ptLst>
  <dgm:cxnLst>
    <dgm:cxn modelId="{810D2A0A-68DF-8C45-9B69-2A9D8BA9D5F7}" type="presOf" srcId="{9468D918-E12B-D244-A41E-743532285741}" destId="{93D75637-674A-3547-BAB1-A9A06DEED6D3}" srcOrd="0" destOrd="0" presId="urn:microsoft.com/office/officeart/2005/8/layout/target2"/>
    <dgm:cxn modelId="{8D3E810C-7445-8245-98AB-A610087912AE}" srcId="{F5CF5941-1A1C-A74C-A872-657D1B6CF3C1}" destId="{7CF9116B-966D-B04B-A5AD-8F1CDE70D496}" srcOrd="0" destOrd="0" parTransId="{F40B24A9-81FB-374F-A3F7-86A192D2C9D2}" sibTransId="{9EDBB0D0-F489-FE44-AADC-1688A9693198}"/>
    <dgm:cxn modelId="{A5A99924-8057-1449-9BBA-2DD9C19D3408}" type="presOf" srcId="{23600456-C3D5-C94C-9666-0D9ED885E350}" destId="{93D75637-674A-3547-BAB1-A9A06DEED6D3}" srcOrd="0" destOrd="1" presId="urn:microsoft.com/office/officeart/2005/8/layout/target2"/>
    <dgm:cxn modelId="{E0B6C127-52C0-3B4B-91E5-34D4EED53204}" srcId="{E263F99A-B795-414D-826F-4C1B81195551}" destId="{9468D918-E12B-D244-A41E-743532285741}" srcOrd="2" destOrd="0" parTransId="{B2D7770B-2F83-B14E-BED7-663639ADC8F7}" sibTransId="{5C734B5C-039B-5749-8D59-80880F3E7E6F}"/>
    <dgm:cxn modelId="{9B63D827-B9DE-9045-8637-0EE3CD90E4F5}" type="presOf" srcId="{4F0041B4-E7D8-0644-BAC1-136DC00CBB3D}" destId="{C93C5DF5-0BF9-8C4B-8A6E-83871401AA9B}" srcOrd="0" destOrd="0" presId="urn:microsoft.com/office/officeart/2005/8/layout/target2"/>
    <dgm:cxn modelId="{6257412A-FC9F-604B-B777-BA8A2553751F}" type="presOf" srcId="{F7AF85F2-2194-9D4F-9F8D-10A777BCBFCC}" destId="{7BC7A6E8-37DB-5C4A-8BDB-2D74A610C969}" srcOrd="0" destOrd="1" presId="urn:microsoft.com/office/officeart/2005/8/layout/target2"/>
    <dgm:cxn modelId="{8CDC8F2D-1AF6-0E49-8D8E-46E88AB10A1C}" type="presOf" srcId="{BF6B0B6C-244F-B843-A45A-E10C5FEE6122}" destId="{FC394B63-358E-2C47-B335-BE6F16914FFD}" srcOrd="0" destOrd="2" presId="urn:microsoft.com/office/officeart/2005/8/layout/target2"/>
    <dgm:cxn modelId="{EC9A135B-D64A-5C4A-9CAB-3D4E53D83793}" srcId="{F5CF5941-1A1C-A74C-A872-657D1B6CF3C1}" destId="{BF6B0B6C-244F-B843-A45A-E10C5FEE6122}" srcOrd="1" destOrd="0" parTransId="{3AEBDF10-DF3E-CD4C-A632-69280D19DB78}" sibTransId="{2DE28EBF-55B0-2C46-A985-4C86C48AE5BA}"/>
    <dgm:cxn modelId="{F89F3A4A-03D6-DC41-9ABA-99902EB861ED}" type="presOf" srcId="{BC025FC0-9F4D-0B4B-A05A-1DC03638473A}" destId="{7BC7A6E8-37DB-5C4A-8BDB-2D74A610C969}" srcOrd="0" destOrd="0" presId="urn:microsoft.com/office/officeart/2005/8/layout/target2"/>
    <dgm:cxn modelId="{A3163E6B-130C-E446-8B2A-52BFFF38FE5D}" type="presOf" srcId="{7CF9116B-966D-B04B-A5AD-8F1CDE70D496}" destId="{FC394B63-358E-2C47-B335-BE6F16914FFD}" srcOrd="0" destOrd="1" presId="urn:microsoft.com/office/officeart/2005/8/layout/target2"/>
    <dgm:cxn modelId="{7C507F98-13B6-D941-A9C4-C716BA24F41A}" srcId="{9468D918-E12B-D244-A41E-743532285741}" destId="{23600456-C3D5-C94C-9666-0D9ED885E350}" srcOrd="0" destOrd="0" parTransId="{905A6632-2A81-6246-BF5E-9FFF431F1AB1}" sibTransId="{3BC2401B-1572-3F4F-B0AA-76F904FA6CDF}"/>
    <dgm:cxn modelId="{D901D0AB-276A-4C48-9E11-A39AE1C905C0}" type="presOf" srcId="{E263F99A-B795-414D-826F-4C1B81195551}" destId="{5921CCAE-9BA1-0E43-A2BA-E15B89D49E3B}" srcOrd="0" destOrd="0" presId="urn:microsoft.com/office/officeart/2005/8/layout/target2"/>
    <dgm:cxn modelId="{07C21ED6-9F8E-DA43-A88C-4F85F80E06D0}" type="presOf" srcId="{072EE9CB-3A9A-BF46-8E1C-E596BF0B59C5}" destId="{12F1528B-FFD9-F843-8C63-55F312D169E0}" srcOrd="0" destOrd="0" presId="urn:microsoft.com/office/officeart/2005/8/layout/target2"/>
    <dgm:cxn modelId="{1F3CD2DB-770F-4843-AA89-93845F3EE6A5}" srcId="{E263F99A-B795-414D-826F-4C1B81195551}" destId="{BC025FC0-9F4D-0B4B-A05A-1DC03638473A}" srcOrd="1" destOrd="0" parTransId="{AB4EE74B-F823-3E4B-82A7-D293A95A0722}" sibTransId="{95EF1B59-B191-EA42-9234-4DDC640AA252}"/>
    <dgm:cxn modelId="{432DE9F0-0D4B-754F-B2E0-A32BB9AA5AEB}" srcId="{072EE9CB-3A9A-BF46-8E1C-E596BF0B59C5}" destId="{E263F99A-B795-414D-826F-4C1B81195551}" srcOrd="1" destOrd="0" parTransId="{D2825046-033F-414C-B868-092FF54488A4}" sibTransId="{593B5919-6F07-C543-B572-3456E7A0028D}"/>
    <dgm:cxn modelId="{588212F2-2067-BF40-AF9C-D8FAAE660ECC}" srcId="{072EE9CB-3A9A-BF46-8E1C-E596BF0B59C5}" destId="{4F0041B4-E7D8-0644-BAC1-136DC00CBB3D}" srcOrd="0" destOrd="0" parTransId="{DB56C006-3930-BA45-AF86-0F57DC054BE9}" sibTransId="{CF047AB7-067F-C347-818A-9EBE03E18C65}"/>
    <dgm:cxn modelId="{E08235F6-3856-2C4F-8511-111957DFE332}" type="presOf" srcId="{F5CF5941-1A1C-A74C-A872-657D1B6CF3C1}" destId="{FC394B63-358E-2C47-B335-BE6F16914FFD}" srcOrd="0" destOrd="0" presId="urn:microsoft.com/office/officeart/2005/8/layout/target2"/>
    <dgm:cxn modelId="{1B467FFE-652D-404F-A447-22E5FF971DDE}" srcId="{BC025FC0-9F4D-0B4B-A05A-1DC03638473A}" destId="{F7AF85F2-2194-9D4F-9F8D-10A777BCBFCC}" srcOrd="0" destOrd="0" parTransId="{4ABDD6CC-E382-5E41-A039-9D75E108E8A8}" sibTransId="{6BE1BCE2-A9BD-0843-A8FA-4C9352819264}"/>
    <dgm:cxn modelId="{63ACD2FE-0178-8C4C-9AB0-3311777BE051}" srcId="{E263F99A-B795-414D-826F-4C1B81195551}" destId="{F5CF5941-1A1C-A74C-A872-657D1B6CF3C1}" srcOrd="0" destOrd="0" parTransId="{618F7ABB-DFEA-6740-8CAE-B40649E61B6B}" sibTransId="{08002B1C-A6D8-174F-AEB9-4CFA061EE11B}"/>
    <dgm:cxn modelId="{3C417DC0-32B5-B843-9120-16CEDA3C14A6}" type="presParOf" srcId="{12F1528B-FFD9-F843-8C63-55F312D169E0}" destId="{8577778E-74C5-0E4C-ACE6-2EFEC41E4140}" srcOrd="0" destOrd="0" presId="urn:microsoft.com/office/officeart/2005/8/layout/target2"/>
    <dgm:cxn modelId="{5367C8CA-A70B-104D-BB38-5438B14C5CB4}" type="presParOf" srcId="{8577778E-74C5-0E4C-ACE6-2EFEC41E4140}" destId="{C93C5DF5-0BF9-8C4B-8A6E-83871401AA9B}" srcOrd="0" destOrd="0" presId="urn:microsoft.com/office/officeart/2005/8/layout/target2"/>
    <dgm:cxn modelId="{27F34DB1-CC79-0C47-BBB4-CF0A23D265AF}" type="presParOf" srcId="{8577778E-74C5-0E4C-ACE6-2EFEC41E4140}" destId="{4471FD5F-A8F8-BD43-9540-4BC45EFAB992}" srcOrd="1" destOrd="0" presId="urn:microsoft.com/office/officeart/2005/8/layout/target2"/>
    <dgm:cxn modelId="{0D1827CB-CEB9-3F47-9962-77AAB16A3CAD}" type="presParOf" srcId="{12F1528B-FFD9-F843-8C63-55F312D169E0}" destId="{3B5D078A-B919-F948-A33B-F7ACB602FEB1}" srcOrd="1" destOrd="0" presId="urn:microsoft.com/office/officeart/2005/8/layout/target2"/>
    <dgm:cxn modelId="{6FCCE075-2BE5-B947-8A5C-431D078062F2}" type="presParOf" srcId="{3B5D078A-B919-F948-A33B-F7ACB602FEB1}" destId="{5921CCAE-9BA1-0E43-A2BA-E15B89D49E3B}" srcOrd="0" destOrd="0" presId="urn:microsoft.com/office/officeart/2005/8/layout/target2"/>
    <dgm:cxn modelId="{1E6C9C30-C606-9043-AD86-5DFBC46E2388}" type="presParOf" srcId="{3B5D078A-B919-F948-A33B-F7ACB602FEB1}" destId="{CDD91613-0F99-D646-BCC1-B465FC6B88D1}" srcOrd="1" destOrd="0" presId="urn:microsoft.com/office/officeart/2005/8/layout/target2"/>
    <dgm:cxn modelId="{852BBF9B-AA2A-7F40-8DE8-09FF936A51AA}" type="presParOf" srcId="{CDD91613-0F99-D646-BCC1-B465FC6B88D1}" destId="{FC394B63-358E-2C47-B335-BE6F16914FFD}" srcOrd="0" destOrd="0" presId="urn:microsoft.com/office/officeart/2005/8/layout/target2"/>
    <dgm:cxn modelId="{C2E4B0C5-86D2-5E4C-A487-00458E28027C}" type="presParOf" srcId="{CDD91613-0F99-D646-BCC1-B465FC6B88D1}" destId="{AE8E2AB1-3FE7-0F40-992C-EF2E19FF56CD}" srcOrd="1" destOrd="0" presId="urn:microsoft.com/office/officeart/2005/8/layout/target2"/>
    <dgm:cxn modelId="{6909AB42-17F3-1D42-9CC9-A10F3FD81AFD}" type="presParOf" srcId="{CDD91613-0F99-D646-BCC1-B465FC6B88D1}" destId="{7BC7A6E8-37DB-5C4A-8BDB-2D74A610C969}" srcOrd="2" destOrd="0" presId="urn:microsoft.com/office/officeart/2005/8/layout/target2"/>
    <dgm:cxn modelId="{510CDCCC-276E-1A46-A3F3-221A9000D491}" type="presParOf" srcId="{CDD91613-0F99-D646-BCC1-B465FC6B88D1}" destId="{C0A9DCFD-BDA8-E040-9DCD-DFC7B3E9139A}" srcOrd="3" destOrd="0" presId="urn:microsoft.com/office/officeart/2005/8/layout/target2"/>
    <dgm:cxn modelId="{8537EBCB-4066-D04C-B932-1C1948E7CFCC}" type="presParOf" srcId="{CDD91613-0F99-D646-BCC1-B465FC6B88D1}" destId="{93D75637-674A-3547-BAB1-A9A06DEED6D3}"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52950E-6A4B-1D49-A656-2EE77250DF0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A70991F8-4BA8-FF41-8504-90F302EFE3FE}">
      <dgm:prSet/>
      <dgm:spPr>
        <a:solidFill>
          <a:schemeClr val="accent4"/>
        </a:solidFill>
        <a:ln>
          <a:solidFill>
            <a:schemeClr val="accent4"/>
          </a:solidFill>
        </a:ln>
      </dgm:spPr>
      <dgm:t>
        <a:bodyPr/>
        <a:lstStyle/>
        <a:p>
          <a:pPr rtl="0"/>
          <a:r>
            <a:rPr lang="en-US" dirty="0"/>
            <a:t>SMP has practical limit to number of processors that can be used</a:t>
          </a:r>
        </a:p>
      </dgm:t>
    </dgm:pt>
    <dgm:pt modelId="{0E91A5C6-8D0B-9D44-B64E-7DEA80DF3F99}" type="parTrans" cxnId="{CC737E40-9D6B-EA4B-A287-AB74D6C63CC7}">
      <dgm:prSet/>
      <dgm:spPr/>
      <dgm:t>
        <a:bodyPr/>
        <a:lstStyle/>
        <a:p>
          <a:endParaRPr lang="en-US"/>
        </a:p>
      </dgm:t>
    </dgm:pt>
    <dgm:pt modelId="{A69F39DE-60F7-0345-85F7-E049EB0A549C}" type="sibTrans" cxnId="{CC737E40-9D6B-EA4B-A287-AB74D6C63CC7}">
      <dgm:prSet/>
      <dgm:spPr/>
      <dgm:t>
        <a:bodyPr/>
        <a:lstStyle/>
        <a:p>
          <a:endParaRPr lang="en-US"/>
        </a:p>
      </dgm:t>
    </dgm:pt>
    <dgm:pt modelId="{4A01A807-65C8-ED4B-9E6B-44E8D0D500D0}">
      <dgm:prSet/>
      <dgm:spPr>
        <a:solidFill>
          <a:schemeClr val="accent4"/>
        </a:solidFill>
        <a:ln>
          <a:solidFill>
            <a:schemeClr val="accent4"/>
          </a:solidFill>
        </a:ln>
      </dgm:spPr>
      <dgm:t>
        <a:bodyPr/>
        <a:lstStyle/>
        <a:p>
          <a:pPr rtl="0"/>
          <a:r>
            <a:rPr lang="en-US" dirty="0"/>
            <a:t>Bus traffic limits to between 16 and 64 processors</a:t>
          </a:r>
        </a:p>
      </dgm:t>
    </dgm:pt>
    <dgm:pt modelId="{6632AD74-3BED-CB44-8713-52EF332936DA}" type="parTrans" cxnId="{3EDE18AE-2683-4647-90D6-1844DCC016F0}">
      <dgm:prSet/>
      <dgm:spPr/>
      <dgm:t>
        <a:bodyPr/>
        <a:lstStyle/>
        <a:p>
          <a:endParaRPr lang="en-US"/>
        </a:p>
      </dgm:t>
    </dgm:pt>
    <dgm:pt modelId="{ABD14499-8E8A-4A40-93FF-3C05768C4BE1}" type="sibTrans" cxnId="{3EDE18AE-2683-4647-90D6-1844DCC016F0}">
      <dgm:prSet/>
      <dgm:spPr/>
      <dgm:t>
        <a:bodyPr/>
        <a:lstStyle/>
        <a:p>
          <a:endParaRPr lang="en-US"/>
        </a:p>
      </dgm:t>
    </dgm:pt>
    <dgm:pt modelId="{5E542246-5E0F-9A42-AC36-D8604DAF61F0}">
      <dgm:prSet/>
      <dgm:spPr/>
      <dgm:t>
        <a:bodyPr/>
        <a:lstStyle/>
        <a:p>
          <a:pPr rtl="0"/>
          <a:r>
            <a:rPr lang="en-GB" dirty="0"/>
            <a:t>In clusters each node has its own private main memory</a:t>
          </a:r>
        </a:p>
      </dgm:t>
    </dgm:pt>
    <dgm:pt modelId="{2CBA86AF-02AC-A24F-BB32-69408CABA0ED}" type="parTrans" cxnId="{6B26CE46-EBF1-1642-9712-AF06EA9C3277}">
      <dgm:prSet/>
      <dgm:spPr/>
      <dgm:t>
        <a:bodyPr/>
        <a:lstStyle/>
        <a:p>
          <a:endParaRPr lang="en-US"/>
        </a:p>
      </dgm:t>
    </dgm:pt>
    <dgm:pt modelId="{8F56007B-8DA3-3A47-904B-1C9AC75A7D56}" type="sibTrans" cxnId="{6B26CE46-EBF1-1642-9712-AF06EA9C3277}">
      <dgm:prSet/>
      <dgm:spPr/>
      <dgm:t>
        <a:bodyPr/>
        <a:lstStyle/>
        <a:p>
          <a:endParaRPr lang="en-US"/>
        </a:p>
      </dgm:t>
    </dgm:pt>
    <dgm:pt modelId="{C4E726B7-A4FB-4B4E-8F41-8290A1019A1B}">
      <dgm:prSet/>
      <dgm:spPr/>
      <dgm:t>
        <a:bodyPr/>
        <a:lstStyle/>
        <a:p>
          <a:pPr rtl="0"/>
          <a:r>
            <a:rPr lang="en-US" dirty="0"/>
            <a:t>Applications do not see a large global memory</a:t>
          </a:r>
        </a:p>
      </dgm:t>
    </dgm:pt>
    <dgm:pt modelId="{24EED676-CE10-C64E-9816-8F398D8DEBDF}" type="parTrans" cxnId="{8623992B-4E77-FE41-981C-963DFD8510B3}">
      <dgm:prSet/>
      <dgm:spPr/>
      <dgm:t>
        <a:bodyPr/>
        <a:lstStyle/>
        <a:p>
          <a:endParaRPr lang="en-US"/>
        </a:p>
      </dgm:t>
    </dgm:pt>
    <dgm:pt modelId="{C43C084E-8964-6F4E-BDBF-8D9ED4F9CA3E}" type="sibTrans" cxnId="{8623992B-4E77-FE41-981C-963DFD8510B3}">
      <dgm:prSet/>
      <dgm:spPr/>
      <dgm:t>
        <a:bodyPr/>
        <a:lstStyle/>
        <a:p>
          <a:endParaRPr lang="en-US"/>
        </a:p>
      </dgm:t>
    </dgm:pt>
    <dgm:pt modelId="{442580DF-BE9D-9F45-8B85-62210D5AA7DB}">
      <dgm:prSet/>
      <dgm:spPr/>
      <dgm:t>
        <a:bodyPr/>
        <a:lstStyle/>
        <a:p>
          <a:pPr rtl="0"/>
          <a:r>
            <a:rPr lang="en-US" dirty="0"/>
            <a:t>Coherency is maintained by software rather than hardware</a:t>
          </a:r>
        </a:p>
      </dgm:t>
    </dgm:pt>
    <dgm:pt modelId="{663B6904-D1FC-2E48-8BA0-9D0E320D8199}" type="parTrans" cxnId="{691A62AA-6D47-0842-ADC1-D900E68FA9FD}">
      <dgm:prSet/>
      <dgm:spPr/>
      <dgm:t>
        <a:bodyPr/>
        <a:lstStyle/>
        <a:p>
          <a:endParaRPr lang="en-US"/>
        </a:p>
      </dgm:t>
    </dgm:pt>
    <dgm:pt modelId="{3E2996CB-F80B-6649-8AD5-2B76FA918B00}" type="sibTrans" cxnId="{691A62AA-6D47-0842-ADC1-D900E68FA9FD}">
      <dgm:prSet/>
      <dgm:spPr/>
      <dgm:t>
        <a:bodyPr/>
        <a:lstStyle/>
        <a:p>
          <a:endParaRPr lang="en-US"/>
        </a:p>
      </dgm:t>
    </dgm:pt>
    <dgm:pt modelId="{82911333-6495-B841-9080-DF9A86CD98DB}">
      <dgm:prSet/>
      <dgm:spPr/>
      <dgm:t>
        <a:bodyPr/>
        <a:lstStyle/>
        <a:p>
          <a:pPr rtl="0"/>
          <a:r>
            <a:rPr lang="en-GB" dirty="0"/>
            <a:t>NUMA retains SMP flavor while giving large scale multiprocessing</a:t>
          </a:r>
        </a:p>
      </dgm:t>
    </dgm:pt>
    <dgm:pt modelId="{82152BB2-D51F-1043-B77D-E913462653BC}" type="parTrans" cxnId="{63C42153-8335-F543-923F-FFE18DA9A1BA}">
      <dgm:prSet/>
      <dgm:spPr/>
      <dgm:t>
        <a:bodyPr/>
        <a:lstStyle/>
        <a:p>
          <a:endParaRPr lang="en-US"/>
        </a:p>
      </dgm:t>
    </dgm:pt>
    <dgm:pt modelId="{05D813D1-4116-EF49-92B0-94A411649197}" type="sibTrans" cxnId="{63C42153-8335-F543-923F-FFE18DA9A1BA}">
      <dgm:prSet/>
      <dgm:spPr/>
      <dgm:t>
        <a:bodyPr/>
        <a:lstStyle/>
        <a:p>
          <a:endParaRPr lang="en-US"/>
        </a:p>
      </dgm:t>
    </dgm:pt>
    <dgm:pt modelId="{34E9C70A-8702-EA47-9871-BB799F421EB0}">
      <dgm:prSet/>
      <dgm:spPr>
        <a:solidFill>
          <a:schemeClr val="accent3"/>
        </a:solidFill>
        <a:ln>
          <a:solidFill>
            <a:schemeClr val="accent3"/>
          </a:solidFill>
        </a:ln>
      </dgm:spPr>
      <dgm:t>
        <a:bodyPr/>
        <a:lstStyle/>
        <a:p>
          <a:pPr rtl="0"/>
          <a:r>
            <a:rPr lang="en-US" dirty="0"/>
            <a:t>Objective with NUMA is to maintain a transparent system wide memory while permitting multiple multiprocessor nodes, each with its own bus or internal interconnect system</a:t>
          </a:r>
        </a:p>
      </dgm:t>
    </dgm:pt>
    <dgm:pt modelId="{CB3896AE-0D38-BD4B-84B8-CD9CBC5CE2B5}" type="parTrans" cxnId="{2CC86F3D-211E-2C4B-8341-B315B5B9A678}">
      <dgm:prSet/>
      <dgm:spPr/>
      <dgm:t>
        <a:bodyPr/>
        <a:lstStyle/>
        <a:p>
          <a:endParaRPr lang="en-US"/>
        </a:p>
      </dgm:t>
    </dgm:pt>
    <dgm:pt modelId="{3A96EB62-9DF8-8D43-B2EF-2957516E58DD}" type="sibTrans" cxnId="{2CC86F3D-211E-2C4B-8341-B315B5B9A678}">
      <dgm:prSet/>
      <dgm:spPr/>
      <dgm:t>
        <a:bodyPr/>
        <a:lstStyle/>
        <a:p>
          <a:endParaRPr lang="en-US"/>
        </a:p>
      </dgm:t>
    </dgm:pt>
    <dgm:pt modelId="{BF6453CA-0E1A-0248-A252-4441E37BD519}" type="pres">
      <dgm:prSet presAssocID="{E952950E-6A4B-1D49-A656-2EE77250DF04}" presName="diagram" presStyleCnt="0">
        <dgm:presLayoutVars>
          <dgm:dir/>
          <dgm:resizeHandles val="exact"/>
        </dgm:presLayoutVars>
      </dgm:prSet>
      <dgm:spPr/>
    </dgm:pt>
    <dgm:pt modelId="{BED64490-7FCB-7D4E-93C3-C8C12BEB3DB1}" type="pres">
      <dgm:prSet presAssocID="{A70991F8-4BA8-FF41-8504-90F302EFE3FE}" presName="node" presStyleLbl="node1" presStyleIdx="0" presStyleCnt="4">
        <dgm:presLayoutVars>
          <dgm:bulletEnabled val="1"/>
        </dgm:presLayoutVars>
      </dgm:prSet>
      <dgm:spPr/>
    </dgm:pt>
    <dgm:pt modelId="{01DEFB7D-E5BE-2344-8790-F0A1F7173CD4}" type="pres">
      <dgm:prSet presAssocID="{A69F39DE-60F7-0345-85F7-E049EB0A549C}" presName="sibTrans" presStyleCnt="0"/>
      <dgm:spPr/>
    </dgm:pt>
    <dgm:pt modelId="{31798CC8-5AD5-3F4A-8CDE-E09FE7B5E78F}" type="pres">
      <dgm:prSet presAssocID="{5E542246-5E0F-9A42-AC36-D8604DAF61F0}" presName="node" presStyleLbl="node1" presStyleIdx="1" presStyleCnt="4">
        <dgm:presLayoutVars>
          <dgm:bulletEnabled val="1"/>
        </dgm:presLayoutVars>
      </dgm:prSet>
      <dgm:spPr/>
    </dgm:pt>
    <dgm:pt modelId="{6F24CE56-1CD8-F349-8469-F6E32768E40C}" type="pres">
      <dgm:prSet presAssocID="{8F56007B-8DA3-3A47-904B-1C9AC75A7D56}" presName="sibTrans" presStyleCnt="0"/>
      <dgm:spPr/>
    </dgm:pt>
    <dgm:pt modelId="{85550EF7-3354-484E-9C0E-5134A9EA88B8}" type="pres">
      <dgm:prSet presAssocID="{82911333-6495-B841-9080-DF9A86CD98DB}" presName="node" presStyleLbl="node1" presStyleIdx="2" presStyleCnt="4">
        <dgm:presLayoutVars>
          <dgm:bulletEnabled val="1"/>
        </dgm:presLayoutVars>
      </dgm:prSet>
      <dgm:spPr/>
    </dgm:pt>
    <dgm:pt modelId="{C99B0D84-7C1F-AA4B-97EB-41C72FC6345F}" type="pres">
      <dgm:prSet presAssocID="{05D813D1-4116-EF49-92B0-94A411649197}" presName="sibTrans" presStyleCnt="0"/>
      <dgm:spPr/>
    </dgm:pt>
    <dgm:pt modelId="{068D3F98-61BF-CB40-AB02-8DE647E04F61}" type="pres">
      <dgm:prSet presAssocID="{34E9C70A-8702-EA47-9871-BB799F421EB0}" presName="node" presStyleLbl="node1" presStyleIdx="3" presStyleCnt="4">
        <dgm:presLayoutVars>
          <dgm:bulletEnabled val="1"/>
        </dgm:presLayoutVars>
      </dgm:prSet>
      <dgm:spPr/>
    </dgm:pt>
  </dgm:ptLst>
  <dgm:cxnLst>
    <dgm:cxn modelId="{2DA8131C-112F-B048-AB8B-C3C1037F2305}" type="presOf" srcId="{E952950E-6A4B-1D49-A656-2EE77250DF04}" destId="{BF6453CA-0E1A-0248-A252-4441E37BD519}" srcOrd="0" destOrd="0" presId="urn:microsoft.com/office/officeart/2005/8/layout/default#1"/>
    <dgm:cxn modelId="{07DA2524-D30A-6043-9F62-8864C9523FBF}" type="presOf" srcId="{4A01A807-65C8-ED4B-9E6B-44E8D0D500D0}" destId="{BED64490-7FCB-7D4E-93C3-C8C12BEB3DB1}" srcOrd="0" destOrd="1" presId="urn:microsoft.com/office/officeart/2005/8/layout/default#1"/>
    <dgm:cxn modelId="{8623992B-4E77-FE41-981C-963DFD8510B3}" srcId="{5E542246-5E0F-9A42-AC36-D8604DAF61F0}" destId="{C4E726B7-A4FB-4B4E-8F41-8290A1019A1B}" srcOrd="0" destOrd="0" parTransId="{24EED676-CE10-C64E-9816-8F398D8DEBDF}" sibTransId="{C43C084E-8964-6F4E-BDBF-8D9ED4F9CA3E}"/>
    <dgm:cxn modelId="{2CC86F3D-211E-2C4B-8341-B315B5B9A678}" srcId="{E952950E-6A4B-1D49-A656-2EE77250DF04}" destId="{34E9C70A-8702-EA47-9871-BB799F421EB0}" srcOrd="3" destOrd="0" parTransId="{CB3896AE-0D38-BD4B-84B8-CD9CBC5CE2B5}" sibTransId="{3A96EB62-9DF8-8D43-B2EF-2957516E58DD}"/>
    <dgm:cxn modelId="{CC737E40-9D6B-EA4B-A287-AB74D6C63CC7}" srcId="{E952950E-6A4B-1D49-A656-2EE77250DF04}" destId="{A70991F8-4BA8-FF41-8504-90F302EFE3FE}" srcOrd="0" destOrd="0" parTransId="{0E91A5C6-8D0B-9D44-B64E-7DEA80DF3F99}" sibTransId="{A69F39DE-60F7-0345-85F7-E049EB0A549C}"/>
    <dgm:cxn modelId="{C272B940-2174-4148-90B1-9482C7128B4C}" type="presOf" srcId="{C4E726B7-A4FB-4B4E-8F41-8290A1019A1B}" destId="{31798CC8-5AD5-3F4A-8CDE-E09FE7B5E78F}" srcOrd="0" destOrd="1" presId="urn:microsoft.com/office/officeart/2005/8/layout/default#1"/>
    <dgm:cxn modelId="{0055B743-F89A-B54F-A7BF-66BA4E941070}" type="presOf" srcId="{82911333-6495-B841-9080-DF9A86CD98DB}" destId="{85550EF7-3354-484E-9C0E-5134A9EA88B8}" srcOrd="0" destOrd="0" presId="urn:microsoft.com/office/officeart/2005/8/layout/default#1"/>
    <dgm:cxn modelId="{6B26CE46-EBF1-1642-9712-AF06EA9C3277}" srcId="{E952950E-6A4B-1D49-A656-2EE77250DF04}" destId="{5E542246-5E0F-9A42-AC36-D8604DAF61F0}" srcOrd="1" destOrd="0" parTransId="{2CBA86AF-02AC-A24F-BB32-69408CABA0ED}" sibTransId="{8F56007B-8DA3-3A47-904B-1C9AC75A7D56}"/>
    <dgm:cxn modelId="{63C42153-8335-F543-923F-FFE18DA9A1BA}" srcId="{E952950E-6A4B-1D49-A656-2EE77250DF04}" destId="{82911333-6495-B841-9080-DF9A86CD98DB}" srcOrd="2" destOrd="0" parTransId="{82152BB2-D51F-1043-B77D-E913462653BC}" sibTransId="{05D813D1-4116-EF49-92B0-94A411649197}"/>
    <dgm:cxn modelId="{14E07BA1-FC6C-984A-A247-3F9719A21136}" type="presOf" srcId="{A70991F8-4BA8-FF41-8504-90F302EFE3FE}" destId="{BED64490-7FCB-7D4E-93C3-C8C12BEB3DB1}" srcOrd="0" destOrd="0" presId="urn:microsoft.com/office/officeart/2005/8/layout/default#1"/>
    <dgm:cxn modelId="{691A62AA-6D47-0842-ADC1-D900E68FA9FD}" srcId="{5E542246-5E0F-9A42-AC36-D8604DAF61F0}" destId="{442580DF-BE9D-9F45-8B85-62210D5AA7DB}" srcOrd="1" destOrd="0" parTransId="{663B6904-D1FC-2E48-8BA0-9D0E320D8199}" sibTransId="{3E2996CB-F80B-6649-8AD5-2B76FA918B00}"/>
    <dgm:cxn modelId="{3EDE18AE-2683-4647-90D6-1844DCC016F0}" srcId="{A70991F8-4BA8-FF41-8504-90F302EFE3FE}" destId="{4A01A807-65C8-ED4B-9E6B-44E8D0D500D0}" srcOrd="0" destOrd="0" parTransId="{6632AD74-3BED-CB44-8713-52EF332936DA}" sibTransId="{ABD14499-8E8A-4A40-93FF-3C05768C4BE1}"/>
    <dgm:cxn modelId="{D072A0BC-26F7-4E49-ABF6-84608FC08A2D}" type="presOf" srcId="{5E542246-5E0F-9A42-AC36-D8604DAF61F0}" destId="{31798CC8-5AD5-3F4A-8CDE-E09FE7B5E78F}" srcOrd="0" destOrd="0" presId="urn:microsoft.com/office/officeart/2005/8/layout/default#1"/>
    <dgm:cxn modelId="{BC348FCF-D65B-F841-8308-13458076198F}" type="presOf" srcId="{442580DF-BE9D-9F45-8B85-62210D5AA7DB}" destId="{31798CC8-5AD5-3F4A-8CDE-E09FE7B5E78F}" srcOrd="0" destOrd="2" presId="urn:microsoft.com/office/officeart/2005/8/layout/default#1"/>
    <dgm:cxn modelId="{AFE0A4F3-4950-8E4C-A1F6-3D8A01EC2E76}" type="presOf" srcId="{34E9C70A-8702-EA47-9871-BB799F421EB0}" destId="{068D3F98-61BF-CB40-AB02-8DE647E04F61}" srcOrd="0" destOrd="0" presId="urn:microsoft.com/office/officeart/2005/8/layout/default#1"/>
    <dgm:cxn modelId="{B9F1D3AC-9211-CC4E-9F00-0E382F04755E}" type="presParOf" srcId="{BF6453CA-0E1A-0248-A252-4441E37BD519}" destId="{BED64490-7FCB-7D4E-93C3-C8C12BEB3DB1}" srcOrd="0" destOrd="0" presId="urn:microsoft.com/office/officeart/2005/8/layout/default#1"/>
    <dgm:cxn modelId="{941EBB9B-308E-A04D-AEB9-F37D20BC6289}" type="presParOf" srcId="{BF6453CA-0E1A-0248-A252-4441E37BD519}" destId="{01DEFB7D-E5BE-2344-8790-F0A1F7173CD4}" srcOrd="1" destOrd="0" presId="urn:microsoft.com/office/officeart/2005/8/layout/default#1"/>
    <dgm:cxn modelId="{1F707935-5DD1-6F4A-961D-2303928712CA}" type="presParOf" srcId="{BF6453CA-0E1A-0248-A252-4441E37BD519}" destId="{31798CC8-5AD5-3F4A-8CDE-E09FE7B5E78F}" srcOrd="2" destOrd="0" presId="urn:microsoft.com/office/officeart/2005/8/layout/default#1"/>
    <dgm:cxn modelId="{1EF20332-858E-4C42-830A-57C41A99BD86}" type="presParOf" srcId="{BF6453CA-0E1A-0248-A252-4441E37BD519}" destId="{6F24CE56-1CD8-F349-8469-F6E32768E40C}" srcOrd="3" destOrd="0" presId="urn:microsoft.com/office/officeart/2005/8/layout/default#1"/>
    <dgm:cxn modelId="{B16E2926-31FF-514B-B68E-C3653165C1B3}" type="presParOf" srcId="{BF6453CA-0E1A-0248-A252-4441E37BD519}" destId="{85550EF7-3354-484E-9C0E-5134A9EA88B8}" srcOrd="4" destOrd="0" presId="urn:microsoft.com/office/officeart/2005/8/layout/default#1"/>
    <dgm:cxn modelId="{49D08805-52EF-6F46-8F78-6E3916B7FE70}" type="presParOf" srcId="{BF6453CA-0E1A-0248-A252-4441E37BD519}" destId="{C99B0D84-7C1F-AA4B-97EB-41C72FC6345F}" srcOrd="5" destOrd="0" presId="urn:microsoft.com/office/officeart/2005/8/layout/default#1"/>
    <dgm:cxn modelId="{98CAF0D1-2A35-5840-86C2-8D54513FA4C8}" type="presParOf" srcId="{BF6453CA-0E1A-0248-A252-4441E37BD519}" destId="{068D3F98-61BF-CB40-AB02-8DE647E04F61}"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219256"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marL="0" lvl="0" indent="0" algn="ctr" defTabSz="2000250" rtl="0">
            <a:lnSpc>
              <a:spcPct val="90000"/>
            </a:lnSpc>
            <a:spcBef>
              <a:spcPct val="0"/>
            </a:spcBef>
            <a:spcAft>
              <a:spcPct val="35000"/>
            </a:spcAft>
            <a:buNone/>
          </a:pPr>
          <a:r>
            <a:rPr lang="en-US" sz="4500" kern="1200" dirty="0">
              <a:effectLst>
                <a:outerShdw blurRad="38100" dist="38100" dir="2700000" algn="tl">
                  <a:srgbClr val="000000">
                    <a:alpha val="43137"/>
                  </a:srgbClr>
                </a:outerShdw>
              </a:effectLst>
            </a:rPr>
            <a:t>A stand alone computer with the following characteristics:</a:t>
          </a:r>
        </a:p>
      </dsp:txBody>
      <dsp:txXfrm>
        <a:off x="0" y="0"/>
        <a:ext cx="8219256" cy="1577340"/>
      </dsp:txXfrm>
    </dsp:sp>
    <dsp:sp modelId="{86DF4C76-BCCB-BA44-8FE5-EB23379760BB}">
      <dsp:nvSpPr>
        <dsp:cNvPr id="0" name=""/>
        <dsp:cNvSpPr/>
      </dsp:nvSpPr>
      <dsp:spPr>
        <a:xfrm>
          <a:off x="1003" y="1577340"/>
          <a:ext cx="1643449"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Two or more similar processors of comparable capacity</a:t>
          </a:r>
        </a:p>
      </dsp:txBody>
      <dsp:txXfrm>
        <a:off x="1003" y="1577340"/>
        <a:ext cx="1643449" cy="3312414"/>
      </dsp:txXfrm>
    </dsp:sp>
    <dsp:sp modelId="{BBD00569-9559-8C4A-A8BC-FB0B407D404F}">
      <dsp:nvSpPr>
        <dsp:cNvPr id="0" name=""/>
        <dsp:cNvSpPr/>
      </dsp:nvSpPr>
      <dsp:spPr>
        <a:xfrm>
          <a:off x="1644453" y="1577340"/>
          <a:ext cx="1643449"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Processors share same memory and I/O facilities</a:t>
          </a:r>
        </a:p>
        <a:p>
          <a:pPr marL="114300" lvl="1" indent="-114300" algn="l" defTabSz="622300" rtl="0">
            <a:lnSpc>
              <a:spcPct val="90000"/>
            </a:lnSpc>
            <a:spcBef>
              <a:spcPct val="0"/>
            </a:spcBef>
            <a:spcAft>
              <a:spcPct val="15000"/>
            </a:spcAft>
            <a:buChar char="•"/>
          </a:pPr>
          <a:r>
            <a:rPr lang="en-US" sz="1400" kern="1200" dirty="0">
              <a:effectLst>
                <a:outerShdw blurRad="38100" dist="38100" dir="2700000" algn="tl">
                  <a:srgbClr val="000000">
                    <a:alpha val="43137"/>
                  </a:srgbClr>
                </a:outerShdw>
              </a:effectLst>
            </a:rPr>
            <a:t>Processors are connected by a bus or other internal connection</a:t>
          </a:r>
        </a:p>
        <a:p>
          <a:pPr marL="114300" lvl="1" indent="-114300" algn="l" defTabSz="622300" rtl="0">
            <a:lnSpc>
              <a:spcPct val="90000"/>
            </a:lnSpc>
            <a:spcBef>
              <a:spcPct val="0"/>
            </a:spcBef>
            <a:spcAft>
              <a:spcPct val="15000"/>
            </a:spcAft>
            <a:buChar char="•"/>
          </a:pPr>
          <a:r>
            <a:rPr lang="en-US" sz="1400" kern="1200" dirty="0">
              <a:effectLst>
                <a:outerShdw blurRad="38100" dist="38100" dir="2700000" algn="tl">
                  <a:srgbClr val="000000">
                    <a:alpha val="43137"/>
                  </a:srgbClr>
                </a:outerShdw>
              </a:effectLst>
            </a:rPr>
            <a:t>Memory access time is approximately the same for each processor</a:t>
          </a:r>
        </a:p>
      </dsp:txBody>
      <dsp:txXfrm>
        <a:off x="1644453" y="1577340"/>
        <a:ext cx="1643449" cy="3312414"/>
      </dsp:txXfrm>
    </dsp:sp>
    <dsp:sp modelId="{AC2DEF00-3D69-4840-B97B-E3D70D594065}">
      <dsp:nvSpPr>
        <dsp:cNvPr id="0" name=""/>
        <dsp:cNvSpPr/>
      </dsp:nvSpPr>
      <dsp:spPr>
        <a:xfrm>
          <a:off x="3287903" y="1577340"/>
          <a:ext cx="1643449"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All processors share access to I/O devices</a:t>
          </a:r>
        </a:p>
        <a:p>
          <a:pPr marL="114300" lvl="1" indent="-114300" algn="l" defTabSz="622300" rtl="0">
            <a:lnSpc>
              <a:spcPct val="90000"/>
            </a:lnSpc>
            <a:spcBef>
              <a:spcPct val="0"/>
            </a:spcBef>
            <a:spcAft>
              <a:spcPct val="15000"/>
            </a:spcAft>
            <a:buChar char="•"/>
          </a:pPr>
          <a:r>
            <a:rPr lang="en-US" sz="1400" kern="1200" dirty="0">
              <a:effectLst>
                <a:outerShdw blurRad="38100" dist="38100" dir="2700000" algn="tl">
                  <a:srgbClr val="000000">
                    <a:alpha val="43137"/>
                  </a:srgbClr>
                </a:outerShdw>
              </a:effectLst>
            </a:rPr>
            <a:t>Either through same channels or different channels giving paths to same devices</a:t>
          </a:r>
        </a:p>
      </dsp:txBody>
      <dsp:txXfrm>
        <a:off x="3287903" y="1577340"/>
        <a:ext cx="1643449" cy="3312414"/>
      </dsp:txXfrm>
    </dsp:sp>
    <dsp:sp modelId="{B4336DFF-2A25-B547-A8A1-E3F9D552A6EF}">
      <dsp:nvSpPr>
        <dsp:cNvPr id="0" name=""/>
        <dsp:cNvSpPr/>
      </dsp:nvSpPr>
      <dsp:spPr>
        <a:xfrm>
          <a:off x="4931352" y="1577340"/>
          <a:ext cx="1643449"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All processors can perform the same functions (hence “symmetric”)</a:t>
          </a:r>
        </a:p>
      </dsp:txBody>
      <dsp:txXfrm>
        <a:off x="4931352" y="1577340"/>
        <a:ext cx="1643449" cy="3312414"/>
      </dsp:txXfrm>
    </dsp:sp>
    <dsp:sp modelId="{B637C7E7-DB81-0244-84D3-7DFA7F0CDB62}">
      <dsp:nvSpPr>
        <dsp:cNvPr id="0" name=""/>
        <dsp:cNvSpPr/>
      </dsp:nvSpPr>
      <dsp:spPr>
        <a:xfrm>
          <a:off x="6574802" y="1577340"/>
          <a:ext cx="1643449"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System controlled by integrated operating system</a:t>
          </a:r>
        </a:p>
        <a:p>
          <a:pPr marL="114300" lvl="1" indent="-114300" algn="l" defTabSz="622300" rtl="0">
            <a:lnSpc>
              <a:spcPct val="90000"/>
            </a:lnSpc>
            <a:spcBef>
              <a:spcPct val="0"/>
            </a:spcBef>
            <a:spcAft>
              <a:spcPct val="15000"/>
            </a:spcAft>
            <a:buChar char="•"/>
          </a:pPr>
          <a:r>
            <a:rPr lang="en-US" sz="1400" kern="1200" dirty="0">
              <a:effectLst>
                <a:outerShdw blurRad="38100" dist="38100" dir="2700000" algn="tl">
                  <a:srgbClr val="000000">
                    <a:alpha val="43137"/>
                  </a:srgbClr>
                </a:outerShdw>
              </a:effectLst>
            </a:rPr>
            <a:t>Provides interaction between processors and their programs at job, task, file and data element levels</a:t>
          </a:r>
        </a:p>
      </dsp:txBody>
      <dsp:txXfrm>
        <a:off x="6574802" y="1577340"/>
        <a:ext cx="1643449" cy="3312414"/>
      </dsp:txXfrm>
    </dsp:sp>
    <dsp:sp modelId="{C27401E4-7A7C-0149-B128-15CC58F7B178}">
      <dsp:nvSpPr>
        <dsp:cNvPr id="0" name=""/>
        <dsp:cNvSpPr/>
      </dsp:nvSpPr>
      <dsp:spPr>
        <a:xfrm>
          <a:off x="0" y="4889754"/>
          <a:ext cx="8219256"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400000">
          <a:off x="881769" y="1143011"/>
          <a:ext cx="1785353" cy="21551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290252" y="314"/>
          <a:ext cx="2394557" cy="1436734"/>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Collect and maintain information about copies of data in cache</a:t>
          </a:r>
        </a:p>
      </dsp:txBody>
      <dsp:txXfrm>
        <a:off x="1332333" y="42395"/>
        <a:ext cx="2310395" cy="1352572"/>
      </dsp:txXfrm>
    </dsp:sp>
    <dsp:sp modelId="{4D2404F7-C043-1F43-A850-7696C06410C9}">
      <dsp:nvSpPr>
        <dsp:cNvPr id="0" name=""/>
        <dsp:cNvSpPr/>
      </dsp:nvSpPr>
      <dsp:spPr>
        <a:xfrm rot="5400000">
          <a:off x="881769" y="2938929"/>
          <a:ext cx="1785353" cy="21551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290252" y="1796232"/>
          <a:ext cx="2394557" cy="1436734"/>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Directory stored in main memory</a:t>
          </a:r>
        </a:p>
      </dsp:txBody>
      <dsp:txXfrm>
        <a:off x="1332333" y="1838313"/>
        <a:ext cx="2310395" cy="1352572"/>
      </dsp:txXfrm>
    </dsp:sp>
    <dsp:sp modelId="{D643CE4E-E530-9342-9685-CB02A57DD750}">
      <dsp:nvSpPr>
        <dsp:cNvPr id="0" name=""/>
        <dsp:cNvSpPr/>
      </dsp:nvSpPr>
      <dsp:spPr>
        <a:xfrm>
          <a:off x="1779728" y="3836888"/>
          <a:ext cx="3174197" cy="21551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290252" y="3592150"/>
          <a:ext cx="2394557" cy="1436734"/>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Requests are checked against directory</a:t>
          </a:r>
        </a:p>
      </dsp:txBody>
      <dsp:txXfrm>
        <a:off x="1332333" y="3634231"/>
        <a:ext cx="2310395" cy="1352572"/>
      </dsp:txXfrm>
    </dsp:sp>
    <dsp:sp modelId="{FEC11408-FF1C-CA4C-8AFD-D46A3CF61CBF}">
      <dsp:nvSpPr>
        <dsp:cNvPr id="0" name=""/>
        <dsp:cNvSpPr/>
      </dsp:nvSpPr>
      <dsp:spPr>
        <a:xfrm rot="16200000">
          <a:off x="4066530" y="2938929"/>
          <a:ext cx="1785353" cy="21551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475014" y="3592150"/>
          <a:ext cx="2394557" cy="1436734"/>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Appropriate transfers are performed</a:t>
          </a:r>
        </a:p>
      </dsp:txBody>
      <dsp:txXfrm>
        <a:off x="4517095" y="3634231"/>
        <a:ext cx="2310395" cy="1352572"/>
      </dsp:txXfrm>
    </dsp:sp>
    <dsp:sp modelId="{EC505D46-4F46-8A47-BB54-15A3D28DA180}">
      <dsp:nvSpPr>
        <dsp:cNvPr id="0" name=""/>
        <dsp:cNvSpPr/>
      </dsp:nvSpPr>
      <dsp:spPr>
        <a:xfrm rot="16200000">
          <a:off x="4066530" y="1143011"/>
          <a:ext cx="1785353" cy="21551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475014" y="1796232"/>
          <a:ext cx="2394557" cy="1436734"/>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Creates central bottleneck</a:t>
          </a:r>
        </a:p>
      </dsp:txBody>
      <dsp:txXfrm>
        <a:off x="4517095" y="1838313"/>
        <a:ext cx="2310395" cy="1352572"/>
      </dsp:txXfrm>
    </dsp:sp>
    <dsp:sp modelId="{525DC54E-6DDC-4B4F-97E2-F11FB388EF71}">
      <dsp:nvSpPr>
        <dsp:cNvPr id="0" name=""/>
        <dsp:cNvSpPr/>
      </dsp:nvSpPr>
      <dsp:spPr>
        <a:xfrm>
          <a:off x="4475014" y="314"/>
          <a:ext cx="2394557" cy="1436734"/>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Effective in large scale systems with complex interconnection schemes</a:t>
          </a:r>
        </a:p>
      </dsp:txBody>
      <dsp:txXfrm>
        <a:off x="4517095" y="42395"/>
        <a:ext cx="2310395" cy="1352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5DF5-0BF9-8C4B-8A6E-83871401AA9B}">
      <dsp:nvSpPr>
        <dsp:cNvPr id="0" name=""/>
        <dsp:cNvSpPr/>
      </dsp:nvSpPr>
      <dsp:spPr>
        <a:xfrm>
          <a:off x="0" y="0"/>
          <a:ext cx="8077200" cy="5410200"/>
        </a:xfrm>
        <a:prstGeom prst="roundRect">
          <a:avLst>
            <a:gd name="adj" fmla="val 8500"/>
          </a:avLst>
        </a:prstGeom>
        <a:solidFill>
          <a:schemeClr val="accent3"/>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4198916" numCol="1" spcCol="1270" anchor="t" anchorCtr="0">
          <a:noAutofit/>
        </a:bodyPr>
        <a:lstStyle/>
        <a:p>
          <a:pPr marL="0" lvl="0" indent="0" algn="l" defTabSz="1289050" rtl="0">
            <a:lnSpc>
              <a:spcPct val="90000"/>
            </a:lnSpc>
            <a:spcBef>
              <a:spcPct val="0"/>
            </a:spcBef>
            <a:spcAft>
              <a:spcPct val="35000"/>
            </a:spcAft>
            <a:buNone/>
          </a:pPr>
          <a:r>
            <a:rPr lang="en-US" sz="2900" kern="1200" dirty="0"/>
            <a:t>Effective use of a cluster requires executing software from a single application in parallel</a:t>
          </a:r>
        </a:p>
      </dsp:txBody>
      <dsp:txXfrm>
        <a:off x="134690" y="134690"/>
        <a:ext cx="7807820" cy="5140820"/>
      </dsp:txXfrm>
    </dsp:sp>
    <dsp:sp modelId="{5921CCAE-9BA1-0E43-A2BA-E15B89D49E3B}">
      <dsp:nvSpPr>
        <dsp:cNvPr id="0" name=""/>
        <dsp:cNvSpPr/>
      </dsp:nvSpPr>
      <dsp:spPr>
        <a:xfrm>
          <a:off x="201930" y="1352550"/>
          <a:ext cx="7673340" cy="3787140"/>
        </a:xfrm>
        <a:prstGeom prst="roundRect">
          <a:avLst>
            <a:gd name="adj" fmla="val 105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2404834" numCol="1" spcCol="1270" anchor="t" anchorCtr="0">
          <a:noAutofit/>
        </a:bodyPr>
        <a:lstStyle/>
        <a:p>
          <a:pPr marL="0" lvl="0" indent="0" algn="l" defTabSz="1289050" rtl="0">
            <a:lnSpc>
              <a:spcPct val="90000"/>
            </a:lnSpc>
            <a:spcBef>
              <a:spcPct val="0"/>
            </a:spcBef>
            <a:spcAft>
              <a:spcPct val="35000"/>
            </a:spcAft>
            <a:buNone/>
          </a:pPr>
          <a:r>
            <a:rPr lang="en-US" sz="2900" kern="1200" dirty="0"/>
            <a:t>Three approaches are:</a:t>
          </a:r>
        </a:p>
      </dsp:txBody>
      <dsp:txXfrm>
        <a:off x="318398" y="1469018"/>
        <a:ext cx="7440404" cy="3554204"/>
      </dsp:txXfrm>
    </dsp:sp>
    <dsp:sp modelId="{FC394B63-358E-2C47-B335-BE6F16914FFD}">
      <dsp:nvSpPr>
        <dsp:cNvPr id="0" name=""/>
        <dsp:cNvSpPr/>
      </dsp:nvSpPr>
      <dsp:spPr>
        <a:xfrm>
          <a:off x="393763"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GB" sz="1600" kern="1200" dirty="0"/>
            <a:t>Parallelizing complier</a:t>
          </a:r>
        </a:p>
        <a:p>
          <a:pPr marL="114300" lvl="1" indent="-114300" algn="l" defTabSz="533400" rtl="0">
            <a:lnSpc>
              <a:spcPct val="90000"/>
            </a:lnSpc>
            <a:spcBef>
              <a:spcPct val="0"/>
            </a:spcBef>
            <a:spcAft>
              <a:spcPct val="15000"/>
            </a:spcAft>
            <a:buChar char="•"/>
          </a:pPr>
          <a:r>
            <a:rPr lang="en-GB" sz="1200" kern="1200" dirty="0"/>
            <a:t>Determines at compile time which parts of an application can be executed in parallel</a:t>
          </a:r>
        </a:p>
        <a:p>
          <a:pPr marL="114300" lvl="1" indent="-114300" algn="l" defTabSz="533400" rtl="0">
            <a:lnSpc>
              <a:spcPct val="90000"/>
            </a:lnSpc>
            <a:spcBef>
              <a:spcPct val="0"/>
            </a:spcBef>
            <a:spcAft>
              <a:spcPct val="15000"/>
            </a:spcAft>
            <a:buChar char="•"/>
          </a:pPr>
          <a:r>
            <a:rPr lang="en-US" sz="1200" kern="1200" dirty="0"/>
            <a:t>These are then split off to be assigned to different computers in the cluster</a:t>
          </a:r>
        </a:p>
      </dsp:txBody>
      <dsp:txXfrm>
        <a:off x="446173" y="3109173"/>
        <a:ext cx="2297782" cy="1599393"/>
      </dsp:txXfrm>
    </dsp:sp>
    <dsp:sp modelId="{7BC7A6E8-37DB-5C4A-8BDB-2D74A610C969}">
      <dsp:nvSpPr>
        <dsp:cNvPr id="0" name=""/>
        <dsp:cNvSpPr/>
      </dsp:nvSpPr>
      <dsp:spPr>
        <a:xfrm>
          <a:off x="2836298"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GB" sz="1600" kern="1200" dirty="0"/>
            <a:t>Parallelized application</a:t>
          </a:r>
        </a:p>
        <a:p>
          <a:pPr marL="114300" lvl="1" indent="-114300" algn="l" defTabSz="533400" rtl="0">
            <a:lnSpc>
              <a:spcPct val="90000"/>
            </a:lnSpc>
            <a:spcBef>
              <a:spcPct val="0"/>
            </a:spcBef>
            <a:spcAft>
              <a:spcPct val="15000"/>
            </a:spcAft>
            <a:buChar char="•"/>
          </a:pPr>
          <a:r>
            <a:rPr lang="en-US" sz="1200" kern="1200" dirty="0"/>
            <a:t>Application written from the outset to run on a cluster and uses message passing to move data between cluster nodes</a:t>
          </a:r>
        </a:p>
      </dsp:txBody>
      <dsp:txXfrm>
        <a:off x="2888708" y="3109173"/>
        <a:ext cx="2297782" cy="1599393"/>
      </dsp:txXfrm>
    </dsp:sp>
    <dsp:sp modelId="{93D75637-674A-3547-BAB1-A9A06DEED6D3}">
      <dsp:nvSpPr>
        <dsp:cNvPr id="0" name=""/>
        <dsp:cNvSpPr/>
      </dsp:nvSpPr>
      <dsp:spPr>
        <a:xfrm>
          <a:off x="5278832"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GB" sz="1600" kern="1200" dirty="0"/>
            <a:t>Parametric computing</a:t>
          </a:r>
        </a:p>
        <a:p>
          <a:pPr marL="114300" lvl="1" indent="-114300" algn="l" defTabSz="533400" rtl="0">
            <a:lnSpc>
              <a:spcPct val="90000"/>
            </a:lnSpc>
            <a:spcBef>
              <a:spcPct val="0"/>
            </a:spcBef>
            <a:spcAft>
              <a:spcPct val="15000"/>
            </a:spcAft>
            <a:buChar char="•"/>
          </a:pPr>
          <a:r>
            <a:rPr lang="en-GB" sz="1200" kern="1200" dirty="0"/>
            <a:t>Can be used if the essence of the application is an algorithm or program that must be executed a large number of times, each time with a different set of starting conditions or parameters</a:t>
          </a:r>
        </a:p>
      </dsp:txBody>
      <dsp:txXfrm>
        <a:off x="5331242" y="3109173"/>
        <a:ext cx="2297782" cy="15993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64490-7FCB-7D4E-93C3-C8C12BEB3DB1}">
      <dsp:nvSpPr>
        <dsp:cNvPr id="0" name=""/>
        <dsp:cNvSpPr/>
      </dsp:nvSpPr>
      <dsp:spPr>
        <a:xfrm>
          <a:off x="1023" y="149404"/>
          <a:ext cx="3990454" cy="239427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t>SMP has practical limit to number of processors that can be used</a:t>
          </a:r>
        </a:p>
        <a:p>
          <a:pPr marL="171450" lvl="1" indent="-171450" algn="l" defTabSz="800100" rtl="0">
            <a:lnSpc>
              <a:spcPct val="90000"/>
            </a:lnSpc>
            <a:spcBef>
              <a:spcPct val="0"/>
            </a:spcBef>
            <a:spcAft>
              <a:spcPct val="15000"/>
            </a:spcAft>
            <a:buChar char="•"/>
          </a:pPr>
          <a:r>
            <a:rPr lang="en-US" sz="1800" kern="1200" dirty="0"/>
            <a:t>Bus traffic limits to between 16 and 64 processors</a:t>
          </a:r>
        </a:p>
      </dsp:txBody>
      <dsp:txXfrm>
        <a:off x="1023" y="149404"/>
        <a:ext cx="3990454" cy="2394272"/>
      </dsp:txXfrm>
    </dsp:sp>
    <dsp:sp modelId="{31798CC8-5AD5-3F4A-8CDE-E09FE7B5E78F}">
      <dsp:nvSpPr>
        <dsp:cNvPr id="0" name=""/>
        <dsp:cNvSpPr/>
      </dsp:nvSpPr>
      <dsp:spPr>
        <a:xfrm>
          <a:off x="4390522" y="149404"/>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GB" sz="2300" kern="1200" dirty="0"/>
            <a:t>In clusters each node has its own private main memory</a:t>
          </a:r>
        </a:p>
        <a:p>
          <a:pPr marL="171450" lvl="1" indent="-171450" algn="l" defTabSz="800100" rtl="0">
            <a:lnSpc>
              <a:spcPct val="90000"/>
            </a:lnSpc>
            <a:spcBef>
              <a:spcPct val="0"/>
            </a:spcBef>
            <a:spcAft>
              <a:spcPct val="15000"/>
            </a:spcAft>
            <a:buChar char="•"/>
          </a:pPr>
          <a:r>
            <a:rPr lang="en-US" sz="1800" kern="1200" dirty="0"/>
            <a:t>Applications do not see a large global memory</a:t>
          </a:r>
        </a:p>
        <a:p>
          <a:pPr marL="171450" lvl="1" indent="-171450" algn="l" defTabSz="800100" rtl="0">
            <a:lnSpc>
              <a:spcPct val="90000"/>
            </a:lnSpc>
            <a:spcBef>
              <a:spcPct val="0"/>
            </a:spcBef>
            <a:spcAft>
              <a:spcPct val="15000"/>
            </a:spcAft>
            <a:buChar char="•"/>
          </a:pPr>
          <a:r>
            <a:rPr lang="en-US" sz="1800" kern="1200" dirty="0"/>
            <a:t>Coherency is maintained by software rather than hardware</a:t>
          </a:r>
        </a:p>
      </dsp:txBody>
      <dsp:txXfrm>
        <a:off x="4390522" y="149404"/>
        <a:ext cx="3990454" cy="2394272"/>
      </dsp:txXfrm>
    </dsp:sp>
    <dsp:sp modelId="{85550EF7-3354-484E-9C0E-5134A9EA88B8}">
      <dsp:nvSpPr>
        <dsp:cNvPr id="0" name=""/>
        <dsp:cNvSpPr/>
      </dsp:nvSpPr>
      <dsp:spPr>
        <a:xfrm>
          <a:off x="1023" y="2942722"/>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GB" sz="2300" kern="1200" dirty="0"/>
            <a:t>NUMA retains SMP flavor while giving large scale multiprocessing</a:t>
          </a:r>
        </a:p>
      </dsp:txBody>
      <dsp:txXfrm>
        <a:off x="1023" y="2942722"/>
        <a:ext cx="3990454" cy="2394272"/>
      </dsp:txXfrm>
    </dsp:sp>
    <dsp:sp modelId="{068D3F98-61BF-CB40-AB02-8DE647E04F61}">
      <dsp:nvSpPr>
        <dsp:cNvPr id="0" name=""/>
        <dsp:cNvSpPr/>
      </dsp:nvSpPr>
      <dsp:spPr>
        <a:xfrm>
          <a:off x="4390522" y="2942722"/>
          <a:ext cx="3990454" cy="239427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Objective with NUMA is to maintain a transparent system wide memory while permitting multiple multiprocessor nodes, each with its own bus or internal interconnect system</a:t>
          </a:r>
        </a:p>
      </dsp:txBody>
      <dsp:txXfrm>
        <a:off x="4390522" y="2942722"/>
        <a:ext cx="3990454" cy="239427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extLst>
      <p:ext uri="{BB962C8B-B14F-4D97-AF65-F5344CB8AC3E}">
        <p14:creationId xmlns:p14="http://schemas.microsoft.com/office/powerpoint/2010/main" val="658173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extLst>
      <p:ext uri="{BB962C8B-B14F-4D97-AF65-F5344CB8AC3E}">
        <p14:creationId xmlns:p14="http://schemas.microsoft.com/office/powerpoint/2010/main" val="3118208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692150"/>
            <a:ext cx="4552950" cy="3416300"/>
          </a:xfrm>
        </p:spPr>
      </p:sp>
      <p:sp>
        <p:nvSpPr>
          <p:cNvPr id="3" name="Notes Placeholder 2"/>
          <p:cNvSpPr>
            <a:spLocks noGrp="1"/>
          </p:cNvSpPr>
          <p:nvPr>
            <p:ph type="body" idx="1"/>
          </p:nvPr>
        </p:nvSpPr>
        <p:spPr/>
        <p:txBody>
          <a:bodyPr/>
          <a:lstStyle/>
          <a:p>
            <a:r>
              <a:rPr lang="en-US" sz="1100" kern="1200" dirty="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sz="1100" dirty="0"/>
          </a:p>
          <a:p>
            <a:endParaRPr lang="en-US" sz="1100" kern="1200" dirty="0">
              <a:solidFill>
                <a:schemeClr val="tx1"/>
              </a:solidFill>
              <a:latin typeface="Times New Roman" pitchFamily="-84" charset="0"/>
              <a:ea typeface="+mn-ea"/>
              <a:cs typeface="+mn-cs"/>
            </a:endParaRPr>
          </a:p>
          <a:p>
            <a:r>
              <a:rPr lang="en-US" sz="1100" kern="1200" dirty="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sz="1100" dirty="0"/>
          </a:p>
          <a:p>
            <a:endParaRPr lang="en-US" sz="1100" kern="1200" dirty="0">
              <a:solidFill>
                <a:schemeClr val="tx1"/>
              </a:solidFill>
              <a:latin typeface="Times New Roman" pitchFamily="-84" charset="0"/>
              <a:ea typeface="+mn-ea"/>
              <a:cs typeface="+mn-cs"/>
            </a:endParaRPr>
          </a:p>
          <a:p>
            <a:r>
              <a:rPr lang="en-US" sz="1100" kern="1200" dirty="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we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100" i="1" kern="1200" dirty="0">
                <a:solidFill>
                  <a:schemeClr val="tx1"/>
                </a:solidFill>
                <a:latin typeface="Times New Roman" pitchFamily="-84" charset="0"/>
                <a:ea typeface="+mn-ea"/>
                <a:cs typeface="+mn-cs"/>
              </a:rPr>
              <a:t>supercomputers. </a:t>
            </a:r>
            <a:endParaRPr lang="en-US" sz="1100" dirty="0"/>
          </a:p>
          <a:p>
            <a:endParaRPr lang="en-US" sz="110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3FBE658-3263-9741-A1BA-D173C69310A1}"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977303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11</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bus organization has several attractive features: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Simplicity: </a:t>
            </a:r>
            <a:r>
              <a:rPr lang="en-US" sz="1200" kern="1200" dirty="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a:solidFill>
                  <a:schemeClr val="tx1"/>
                </a:solidFill>
                <a:latin typeface="Times New Roman" pitchFamily="-84" charset="0"/>
                <a:ea typeface="+mn-ea"/>
                <a:cs typeface="+mn-cs"/>
              </a:rPr>
              <a:t>and time-sharing logic of each processor remain the same as in a single-processor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Flexibility: </a:t>
            </a:r>
            <a:r>
              <a:rPr lang="en-US" sz="1200" b="0" kern="1200" dirty="0">
                <a:solidFill>
                  <a:schemeClr val="tx1"/>
                </a:solidFill>
                <a:latin typeface="Times New Roman" pitchFamily="-84" charset="0"/>
                <a:ea typeface="+mn-ea"/>
                <a:cs typeface="+mn-cs"/>
              </a:rPr>
              <a:t>It is generally easy to expand the system by attaching more processors </a:t>
            </a:r>
            <a:r>
              <a:rPr lang="en-US" sz="1200" kern="1200" dirty="0">
                <a:solidFill>
                  <a:schemeClr val="tx1"/>
                </a:solidFill>
                <a:latin typeface="Times New Roman" pitchFamily="-84" charset="0"/>
                <a:ea typeface="+mn-ea"/>
                <a:cs typeface="+mn-cs"/>
              </a:rPr>
              <a:t>to the bus.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Reliability: </a:t>
            </a:r>
            <a:r>
              <a:rPr lang="en-US" sz="1200" kern="1200" dirty="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12</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cache, it could conceivably invalidate a word in another cache. To prevent this, the other processors must be alerted that an update has taken place. This problem is known as the </a:t>
            </a:r>
            <a:r>
              <a:rPr lang="en-US" sz="1200" i="1" kern="1200" dirty="0">
                <a:solidFill>
                  <a:schemeClr val="tx1"/>
                </a:solidFill>
                <a:latin typeface="Times New Roman" pitchFamily="-84" charset="0"/>
                <a:ea typeface="+mn-ea"/>
                <a:cs typeface="+mn-cs"/>
              </a:rPr>
              <a:t>cache coherence </a:t>
            </a:r>
            <a:r>
              <a:rPr lang="en-US" sz="1200" kern="1200" dirty="0">
                <a:solidFill>
                  <a:schemeClr val="tx1"/>
                </a:solidFill>
                <a:latin typeface="Times New Roman" pitchFamily="-84" charset="0"/>
                <a:ea typeface="+mn-ea"/>
                <a:cs typeface="+mn-cs"/>
              </a:rPr>
              <a:t>problem and is typically addressed in hardware rather than by the operating system. </a:t>
            </a: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13</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Simultaneous concurrent processes: OS routines need to be reentrant to allow</a:t>
            </a:r>
            <a:r>
              <a:rPr lang="en-US" sz="1200" b="1" kern="120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 </a:t>
            </a:r>
            <a:r>
              <a:rPr lang="en-US" sz="1200" kern="1200" dirty="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Synchronization: </a:t>
            </a:r>
            <a:r>
              <a:rPr lang="en-US" sz="1200" kern="1200" dirty="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Memory management: </a:t>
            </a:r>
            <a:r>
              <a:rPr lang="en-US" sz="120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Reliability and fault tolerance: </a:t>
            </a:r>
            <a:r>
              <a:rPr lang="en-US" sz="120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Simultaneous concurrent processes: </a:t>
            </a:r>
            <a:r>
              <a:rPr lang="en-US" sz="1200" b="0" kern="1200" dirty="0">
                <a:solidFill>
                  <a:schemeClr val="tx1"/>
                </a:solidFill>
                <a:latin typeface="Times New Roman" pitchFamily="-84" charset="0"/>
                <a:ea typeface="+mn-ea"/>
                <a:cs typeface="+mn-cs"/>
              </a:rPr>
              <a:t>OS routines need to be reentrant to allow</a:t>
            </a:r>
            <a:r>
              <a:rPr lang="en-US" sz="1200" b="1" kern="120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 </a:t>
            </a:r>
            <a:r>
              <a:rPr lang="en-US" sz="1200" kern="1200" dirty="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Synchronization: </a:t>
            </a:r>
            <a:r>
              <a:rPr lang="en-US" sz="1200" kern="1200" dirty="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Memory management: </a:t>
            </a:r>
            <a:r>
              <a:rPr lang="en-US" sz="120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Reliability and fault tolerance: </a:t>
            </a:r>
            <a:r>
              <a:rPr lang="en-US" sz="120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15</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Simultaneous concurrent processes: OS routines need to be reentrant to allow</a:t>
            </a:r>
            <a:r>
              <a:rPr lang="en-US" sz="1200" b="1" kern="120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 </a:t>
            </a:r>
            <a:r>
              <a:rPr lang="en-US" sz="1200" kern="1200" dirty="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Synchronization: </a:t>
            </a:r>
            <a:r>
              <a:rPr lang="en-US" sz="1200" kern="1200" dirty="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Memory management: </a:t>
            </a:r>
            <a:r>
              <a:rPr lang="en-US" sz="120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Reliability and fault tolerance: </a:t>
            </a:r>
            <a:r>
              <a:rPr lang="en-US" sz="120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16</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Simultaneous concurrent processes: OS routines need to be reentrant to allow</a:t>
            </a:r>
            <a:r>
              <a:rPr lang="en-US" sz="1200" b="1" kern="120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 </a:t>
            </a:r>
            <a:r>
              <a:rPr lang="en-US" sz="1200" kern="1200" dirty="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Synchronization: </a:t>
            </a:r>
            <a:r>
              <a:rPr lang="en-US" sz="1200" kern="1200" dirty="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Memory management: </a:t>
            </a:r>
            <a:r>
              <a:rPr lang="en-US" sz="120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Reliability and fault tolerance: </a:t>
            </a:r>
            <a:r>
              <a:rPr lang="en-US" sz="120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17</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Simultaneous concurrent processes: OS routines need to be reentrant to allow</a:t>
            </a:r>
            <a:r>
              <a:rPr lang="en-US" sz="1200" b="1" kern="120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Scheduling: </a:t>
            </a:r>
            <a:r>
              <a:rPr lang="en-US" sz="1200" kern="1200" dirty="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Synchronization: </a:t>
            </a:r>
            <a:r>
              <a:rPr lang="en-US" sz="1200" kern="1200" dirty="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Memory management: </a:t>
            </a:r>
            <a:r>
              <a:rPr lang="en-US" sz="1200" kern="1200" dirty="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Reliability and fault tolerance: </a:t>
            </a:r>
            <a:r>
              <a:rPr lang="en-US" sz="1200" kern="1200" dirty="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a:t>
            </a:r>
            <a:r>
              <a:rPr lang="en-US" sz="1200" kern="1200" dirty="0">
                <a:solidFill>
                  <a:schemeClr val="tx1"/>
                </a:solidFill>
                <a:latin typeface="Times New Roman" pitchFamily="-84" charset="0"/>
                <a:ea typeface="+mn-ea"/>
                <a:cs typeface="+mn-cs"/>
              </a:rPr>
              <a:t>Software approaches are attractive because the overhead of </a:t>
            </a:r>
            <a:r>
              <a:rPr lang="en-US" sz="1200" b="1" kern="1200" dirty="0">
                <a:solidFill>
                  <a:schemeClr val="tx1"/>
                </a:solidFill>
                <a:latin typeface="Times New Roman" pitchFamily="-84" charset="0"/>
                <a:ea typeface="+mn-ea"/>
                <a:cs typeface="+mn-cs"/>
              </a:rPr>
              <a:t>detecting potential problems is transferred from run time to compile time</a:t>
            </a:r>
            <a:r>
              <a:rPr lang="en-US" sz="1200" kern="1200" dirty="0">
                <a:solidFill>
                  <a:schemeClr val="tx1"/>
                </a:solidFill>
                <a:latin typeface="Times New Roman" pitchFamily="-84" charset="0"/>
                <a:ea typeface="+mn-ea"/>
                <a:cs typeface="+mn-cs"/>
              </a:rPr>
              <a:t>, and the design complexity is transferred from hardware to software. On the other hand, compile- time software approaches generally must make conservative decisions, leading to inefficient cache utilization.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20</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a:t>
            </a:r>
            <a:r>
              <a:rPr lang="en-US" sz="1200" b="1" kern="1200" dirty="0">
                <a:solidFill>
                  <a:schemeClr val="tx1"/>
                </a:solidFill>
                <a:latin typeface="Times New Roman" pitchFamily="-84" charset="0"/>
                <a:ea typeface="+mn-ea"/>
                <a:cs typeface="+mn-cs"/>
              </a:rPr>
              <a:t>multiple buses or some other complex interconnection scheme. </a:t>
            </a:r>
            <a:endParaRPr lang="en-US" b="1" dirty="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single data (SISD) stream: </a:t>
            </a:r>
            <a:r>
              <a:rPr lang="en-US" sz="1200" kern="1200" dirty="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multiple data (SIMD) stream: </a:t>
            </a:r>
            <a:r>
              <a:rPr lang="en-US" sz="1200" kern="1200" dirty="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single data (MISD) stream: </a:t>
            </a:r>
            <a:r>
              <a:rPr lang="en-US" sz="1200" kern="1200" dirty="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multiple data (MIMD) stream: </a:t>
            </a:r>
            <a:r>
              <a:rPr lang="en-US" sz="1200" kern="1200" dirty="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21</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When an update action is performed on a shared cache line, it must be announced to all other caches by a broadcast mechanism. Each cache controller is able to “snoop” on the network to observe these broadcasted notifications, and react accordingly.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22</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a:p>
          <a:p>
            <a:endParaRPr lang="en-GB" dirty="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Modified: </a:t>
            </a:r>
            <a:r>
              <a:rPr lang="en-US" sz="1200" kern="1200" dirty="0">
                <a:solidFill>
                  <a:schemeClr val="tx1"/>
                </a:solidFill>
                <a:latin typeface="Times New Roman" pitchFamily="-84" charset="0"/>
                <a:ea typeface="+mn-ea"/>
                <a:cs typeface="+mn-cs"/>
              </a:rPr>
              <a:t>The line in the cache has been modified (different from main memory) and is available only in this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Exclusive: </a:t>
            </a:r>
            <a:r>
              <a:rPr lang="en-US" sz="1200" kern="1200" dirty="0">
                <a:solidFill>
                  <a:schemeClr val="tx1"/>
                </a:solidFill>
                <a:latin typeface="Times New Roman" pitchFamily="-84" charset="0"/>
                <a:ea typeface="+mn-ea"/>
                <a:cs typeface="+mn-cs"/>
              </a:rPr>
              <a:t>The line in the cache is the same as that in main memory and is not present in any 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Shared: </a:t>
            </a:r>
            <a:r>
              <a:rPr lang="en-US" sz="1200" kern="1200" dirty="0">
                <a:solidFill>
                  <a:schemeClr val="tx1"/>
                </a:solidFill>
                <a:latin typeface="Times New Roman" pitchFamily="-84" charset="0"/>
                <a:ea typeface="+mn-ea"/>
                <a:cs typeface="+mn-cs"/>
              </a:rPr>
              <a:t>The line in the cache is the same as that in main memory and may be present in another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Invalid: </a:t>
            </a:r>
            <a:r>
              <a:rPr lang="en-US" sz="1200" kern="1200" dirty="0">
                <a:solidFill>
                  <a:schemeClr val="tx1"/>
                </a:solidFill>
                <a:latin typeface="Times New Roman" pitchFamily="-84" charset="0"/>
                <a:ea typeface="+mn-ea"/>
                <a:cs typeface="+mn-cs"/>
              </a:rPr>
              <a:t>The line in the cache does not contain valid data.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24</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305C5-CC4E-144B-8C39-1D99888A01FE}" type="slidenum">
              <a:rPr lang="en-US"/>
              <a:pPr/>
              <a:t>25</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important and relatively recent development computer system design is clustering. Clustering is an alternative to symmetric multiprocessing as an approach to providing high performance and high availability and is particularly attractive for server applications. We can define a cluster as a group of interconnected, whole computers working together as a unified computing resource that can create the illusion of being one machine. The term </a:t>
            </a:r>
            <a:r>
              <a:rPr lang="en-US" sz="1200" i="1" kern="1200" dirty="0">
                <a:solidFill>
                  <a:schemeClr val="tx1"/>
                </a:solidFill>
                <a:latin typeface="Times New Roman" pitchFamily="-84" charset="0"/>
                <a:ea typeface="+mn-ea"/>
                <a:cs typeface="+mn-cs"/>
              </a:rPr>
              <a:t>whole computer </a:t>
            </a:r>
            <a:r>
              <a:rPr lang="en-US" sz="1200" kern="1200" dirty="0">
                <a:solidFill>
                  <a:schemeClr val="tx1"/>
                </a:solidFill>
                <a:latin typeface="Times New Roman" pitchFamily="-84" charset="0"/>
                <a:ea typeface="+mn-ea"/>
                <a:cs typeface="+mn-cs"/>
              </a:rPr>
              <a:t>means a system that can run on its own, apart from the cluster; in the literature, each computer in a cluster is typically referred to as a </a:t>
            </a:r>
            <a:r>
              <a:rPr lang="en-US" sz="1200" i="1" kern="1200" dirty="0">
                <a:solidFill>
                  <a:schemeClr val="tx1"/>
                </a:solidFill>
                <a:latin typeface="Times New Roman" pitchFamily="-84" charset="0"/>
                <a:ea typeface="+mn-ea"/>
                <a:cs typeface="+mn-cs"/>
              </a:rPr>
              <a:t>node.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[BREW97] lists four benefits that can be achieved with clustering. These can also be thought of as objectives or design requirements: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Absolute scalability: </a:t>
            </a:r>
            <a:r>
              <a:rPr lang="en-US" sz="1200" kern="1200" dirty="0">
                <a:solidFill>
                  <a:schemeClr val="tx1"/>
                </a:solidFill>
                <a:latin typeface="Times New Roman" pitchFamily="-84" charset="0"/>
                <a:ea typeface="+mn-ea"/>
                <a:cs typeface="+mn-cs"/>
              </a:rPr>
              <a:t>It is possible to create large clusters that far surpass the power of even the largest standalone machines. A cluster can have tens, hundreds, or even thousands of machines, each of which is a multiprocessor.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Incremental scalability: </a:t>
            </a:r>
            <a:r>
              <a:rPr lang="en-US" sz="1200" kern="1200" dirty="0">
                <a:solidFill>
                  <a:schemeClr val="tx1"/>
                </a:solidFill>
                <a:latin typeface="Times New Roman" pitchFamily="-84" charset="0"/>
                <a:ea typeface="+mn-ea"/>
                <a:cs typeface="+mn-cs"/>
              </a:rPr>
              <a:t>A cluster is configured in such a way that it is possible to add new systems to the cluster in small increments. Thus, a user can start out with a modest system and expand it as needs grow, without having to go through a major upgrade in which an existing small system is replaced with a larger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High availability: </a:t>
            </a:r>
            <a:r>
              <a:rPr lang="en-US" sz="1200" kern="1200" dirty="0">
                <a:solidFill>
                  <a:schemeClr val="tx1"/>
                </a:solidFill>
                <a:latin typeface="Times New Roman" pitchFamily="-84" charset="0"/>
                <a:ea typeface="+mn-ea"/>
                <a:cs typeface="+mn-cs"/>
              </a:rPr>
              <a:t>Because each node in a cluster is a standalone computer, the failure of one node does not mean loss of service. In many products, fault tolerance is handled automatically in software.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Superior price/performance: </a:t>
            </a:r>
            <a:r>
              <a:rPr lang="en-US" sz="1200" kern="1200" dirty="0">
                <a:solidFill>
                  <a:schemeClr val="tx1"/>
                </a:solidFill>
                <a:latin typeface="Times New Roman" pitchFamily="-84" charset="0"/>
                <a:ea typeface="+mn-ea"/>
                <a:cs typeface="+mn-cs"/>
              </a:rPr>
              <a:t>By using commodity building blocks, it is possible to put together a cluster with equal or greater computing power than a single large machine, at much lower cost. </a:t>
            </a:r>
            <a:endParaRPr lang="en-US"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939A6-F6DD-544E-878F-9744D2E05C3C}" type="slidenum">
              <a:rPr lang="en-US"/>
              <a:pPr/>
              <a:t>26</a:t>
            </a:fld>
            <a:endParaRPr lang="en-US" dirty="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In the literature, clusters are classified in a number of different ways. Perhaps the simplest classification is based on whether the computers in a cluster share access to the same disks. Figure 17.9a shows a two-node cluster in which the only interconnection is by means of a high-speed link that can be used for message exchange to coordinate cluster activity. The link can be a LAN that is shared with other computers that are not part of the cluster or the link can be a dedicated interconnection facility. In the latter case, one or more of the computers in the cluster will have a link to a LAN or WAN so that there is a connection between the server cluster and remote client systems. Note that in the figure, each computer is depicted as being a multiprocessor. This is not necessary but does enhance both performance and availability.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the simple classification depicted in Figure 17.9, the other alternative is a shared-disk cluster. In this case, there generally is still a message link between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nodes. In addition, there is a disk subsystem that is directly linked to multiple computers within the cluster. In this figure, the common disk subsystem is a RAID system. The use of RAID or some similar redundant disk technology is common in clusters so that the high availability achieved by the presence of multiple computers is not compromised by a shared disk that is a single point of failure. </a:t>
            </a:r>
            <a:endParaRPr lang="en-US" dirty="0"/>
          </a:p>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 clearer picture of the range of cluster options can be gained by looking at functional alternatives. Table 17.2 provides a useful classification along functional lines.</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 clearer picture of the range of cluster options can be gained by looking at functional alternatives. Table 17.2 provides a useful classification along functional lines.</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 clearer picture of the range of cluster options can be gained by looking at functional alternatives. Table 17.2 provides a useful classification along functional lines.</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84" charset="0"/>
                <a:ea typeface="+mn-ea"/>
                <a:cs typeface="+mn-cs"/>
              </a:rPr>
              <a:t>How failures are managed by a cluster depends on the clustering method used (Table 17.2). In general, two approaches can be taken to dealing with failures: highly available clusters and fault-tolerant clusters. A highly available cluster offers a high probability that all resources will be in service. If a failure occurs, such as a system goes down or a disk volume is lost, then the queries in progress are lost. Any lost query, if retried, will be serviced by a different computer in the cluster. However, the cluster operating system makes no guarantee about the state of partially executed transactions. This would need to be handled at the application level.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fault-tolerant cluster ensures that all resources are always available. This is achieved by the use of redundant shared disks and mechanisms for backing out uncommitted transactions and committing completed transactions.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function of switching applications and data resources over from a failed system to an alternative system in the cluster is referred to as </a:t>
            </a:r>
            <a:r>
              <a:rPr lang="en-US" sz="1200" b="1" kern="1200" dirty="0">
                <a:solidFill>
                  <a:schemeClr val="tx1"/>
                </a:solidFill>
                <a:latin typeface="Times New Roman" pitchFamily="-84" charset="0"/>
                <a:ea typeface="+mn-ea"/>
                <a:cs typeface="+mn-cs"/>
              </a:rPr>
              <a:t>failover. </a:t>
            </a:r>
            <a:r>
              <a:rPr lang="en-US" sz="1200" kern="1200" dirty="0">
                <a:solidFill>
                  <a:schemeClr val="tx1"/>
                </a:solidFill>
                <a:latin typeface="Times New Roman" pitchFamily="-84" charset="0"/>
                <a:ea typeface="+mn-ea"/>
                <a:cs typeface="+mn-cs"/>
              </a:rPr>
              <a:t>A related function is the restoration of applications and data resources to the original system once it has been fixed; this is referred to as </a:t>
            </a:r>
            <a:r>
              <a:rPr lang="en-US" sz="1200" b="1" kern="1200" dirty="0">
                <a:solidFill>
                  <a:schemeClr val="tx1"/>
                </a:solidFill>
                <a:latin typeface="Times New Roman" pitchFamily="-84" charset="0"/>
                <a:ea typeface="+mn-ea"/>
                <a:cs typeface="+mn-cs"/>
              </a:rPr>
              <a:t>failback. </a:t>
            </a:r>
            <a:r>
              <a:rPr lang="en-US" sz="1200" kern="1200" dirty="0">
                <a:solidFill>
                  <a:schemeClr val="tx1"/>
                </a:solidFill>
                <a:latin typeface="Times New Roman" pitchFamily="-84" charset="0"/>
                <a:ea typeface="+mn-ea"/>
                <a:cs typeface="+mn-cs"/>
              </a:rPr>
              <a:t>Failback can be automated, but this is desirable only if the problem is truly fixed and unlikely to recur. If not, automatic failback can cause subsequently failed resources to bounce back and forth between computers, resulting in performance and recovery problems.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 cluster requires an effective capability for balancing the load among available computers. This includes the requirement that the cluster be incrementally scalable. When a new computer is added to the cluster, the load-balancing facility should automatically include this computer in scheduling applications. Middleware mechanisms need to recognize that services can appear on different members of the cluster and may migrate from one member to another.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3</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In some cases, effective use of a cluster requires executing software from a single application in parallel. [KAPP00] lists three general approaches to the problem: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Parallelizing compiler: </a:t>
            </a:r>
            <a:r>
              <a:rPr lang="en-US" sz="1200" kern="1200" dirty="0">
                <a:solidFill>
                  <a:schemeClr val="tx1"/>
                </a:solidFill>
                <a:latin typeface="Times New Roman" pitchFamily="-84" charset="0"/>
                <a:ea typeface="+mn-ea"/>
                <a:cs typeface="+mn-cs"/>
              </a:rPr>
              <a:t>A parallelizing compiler determines, at compile time, which parts of an application can be executed in parallel. These are then split off to be assigned to different computers in the cluster. Performance depends on the nature of the problem and how well the compiler is designed. In general, such compilers are difficult to develop.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Parallelized application: </a:t>
            </a:r>
            <a:r>
              <a:rPr lang="en-US" sz="1200" kern="1200" dirty="0">
                <a:solidFill>
                  <a:schemeClr val="tx1"/>
                </a:solidFill>
                <a:latin typeface="Times New Roman" pitchFamily="-84" charset="0"/>
                <a:ea typeface="+mn-ea"/>
                <a:cs typeface="+mn-cs"/>
              </a:rPr>
              <a:t>In this approach, the programmer writes the application from the outset to run on a cluster, and uses message passing to move data, as required, between cluster nodes. This places a high burden on the programmer but may be the best approach for exploiting clusters for some applications.</a:t>
            </a:r>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Parametric computing: </a:t>
            </a:r>
            <a:r>
              <a:rPr lang="en-US" sz="1200" kern="1200" dirty="0">
                <a:solidFill>
                  <a:schemeClr val="tx1"/>
                </a:solidFill>
                <a:latin typeface="Times New Roman" pitchFamily="-84" charset="0"/>
                <a:ea typeface="+mn-ea"/>
                <a:cs typeface="+mn-cs"/>
              </a:rPr>
              <a:t>This approach can be used if the essence of the application is an algorithm or program that must be executed a large number of times, each time with a different set of starting conditions or parameters. A good example is a simulation model, which will run a large number of different scenarios and then develop statistical summaries of the results. For this approach to be effective, parametric processing tools are needed to organize, run, and manage the jobs in an effective manner. </a:t>
            </a:r>
            <a:endParaRPr lang="en-US" dirty="0"/>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Figure 17.10 shows a typical cluster architecture. The individual computers are connected by some high-speed LAN or switch hardware. Each computer is capable of operating independently. In addition, a middleware layer of software is installed in each computer to enable cluster operation. The cluster middleware provides a unified system image to the user, known as a </a:t>
            </a:r>
            <a:r>
              <a:rPr lang="en-US" sz="1200" b="1" kern="1200" dirty="0">
                <a:solidFill>
                  <a:schemeClr val="tx1"/>
                </a:solidFill>
                <a:latin typeface="Times New Roman" pitchFamily="-84" charset="0"/>
                <a:ea typeface="+mn-ea"/>
                <a:cs typeface="+mn-cs"/>
              </a:rPr>
              <a:t>single-system image. </a:t>
            </a:r>
            <a:r>
              <a:rPr lang="en-US" sz="1200" kern="1200" dirty="0">
                <a:solidFill>
                  <a:schemeClr val="tx1"/>
                </a:solidFill>
                <a:latin typeface="Times New Roman" pitchFamily="-84" charset="0"/>
                <a:ea typeface="+mn-ea"/>
                <a:cs typeface="+mn-cs"/>
              </a:rPr>
              <a:t>The middleware is also responsible for providing high availability, by means of load balancing and responding to failures in individual components.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 cluster will also include software tools for enabling the efficient execution of programs that are capable of parallel execution.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Both clusters and symmetric multiprocessors provide a configuration with multiple processors to support high-demand applications. Both solutions are commercially available, although SMP schemes have been around far longer.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main strength of the SMP approach is that an SMP is easier to manage and configure than a cluster. The SMP is much closer to the original single-processor model for which nearly all applications are written. The principal change required in going from a uniprocessor to an SMP is to the scheduler function. Another benefit of the SMP is that it usually takes up less physical space and draws less power than a comparable cluster. A final important benefit is that the SMP products are well established and stable.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Over the long run, however, the advantages of the cluster approach are likely to result in clusters dominating the high-performance server market. Clusters are far superior to SMPs in terms of incremental and absolute scalability. Clusters are also superior in terms of availability, because all components of the system can readily be made highly redundant.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84" charset="0"/>
                <a:ea typeface="+mn-ea"/>
                <a:cs typeface="+mn-cs"/>
              </a:rPr>
              <a:t>In terms of commercial products, the two common approaches to providing a multiple-processor system to support applications are SMPs and clusters. For some years, another approach, known as nonuniform memory access (NUMA), has been the subject of research and commercial NUMA products are now available.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Before proceeding, we should define some terms often found in the NUMA literature.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Uniform memory access (UMA):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to all regions of memory is the same. The access times experienced by different processors are the same. The SMP organization discussed in Sections 17.2 and 17.3 is UMA.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differs depending on which region of main memory is accessed. The last statement is true for all processors; however, for different processors, which memory regions are slower and which are faster differ.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Cache-coherent NUMA (CC-NUMA): </a:t>
            </a:r>
            <a:r>
              <a:rPr lang="en-US" sz="1200" kern="1200" dirty="0">
                <a:solidFill>
                  <a:schemeClr val="tx1"/>
                </a:solidFill>
                <a:latin typeface="Times New Roman" pitchFamily="-84" charset="0"/>
                <a:ea typeface="+mn-ea"/>
                <a:cs typeface="+mn-cs"/>
              </a:rPr>
              <a:t>A NUMA system in which cache coherence is maintained among the caches of the various processors.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NUMA system without cache coherence is more or less equivalent to a cluster. The commercial products that have received much attention recently are CC-NUMA systems, which are quite distinct from both SMPs and clusters. Usually, but unfortunately not always, such systems are in fact referred to in the commercial literature as CC-NUMA systems.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With an SMP system, there is a practical limit to the number of processors that can be used. An effective cache scheme reduces the bus traffic between any one processor and main memory. As the number of processors increases, this bus traffic also increases. Also, the bus is used to exchange cache-coherence signals, further adding to the burden. At some point, the bus becomes a performance bottleneck. Performance degradation seems to limit the number of processors in an SMP </a:t>
            </a:r>
            <a:endParaRPr lang="en-US" dirty="0"/>
          </a:p>
          <a:p>
            <a:r>
              <a:rPr lang="en-US" sz="1200" kern="1200" dirty="0">
                <a:solidFill>
                  <a:schemeClr val="tx1"/>
                </a:solidFill>
                <a:latin typeface="Times New Roman" pitchFamily="-84" charset="0"/>
                <a:ea typeface="+mn-ea"/>
                <a:cs typeface="+mn-cs"/>
              </a:rPr>
              <a:t>configuration to somewhere between 16 and 64 processors. For example, Silicon Graphics’ Power Challenge SMP is limited to 64 R10000 processors in a single system; beyond this number performance degrades substantially.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processor limit in an SMP is one of the driving motivations behind the development of cluster systems. However, with a cluster, each node has its own private main memory; applications do not see a large global memory. In effect, coherency is maintained in software rather than hardware. This memory granularity affects performance and, to achieve maximum performance, software must be tailored to this environment. One approach to achieving large-scale multiprocessing while retaining the flavor of SMP is NUMA. For example, the Silicon Graphics Origin NUMA system is designed to support up to 1024 MIPS R10000 processors [WHIT97] and the Sequent NUMA-Q system is designed to support up to 252 Pentium II processors [LOVE96].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objective with NUMA is to maintain a transparent system wide memory while permitting multiple multiprocessor nodes, each with its own bus or other internal interconnect system.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Figure 17.12 depicts a typical CC-NUMA organization. There are multiple independent nodes, each of which is, in effect, an SMP organization. Thus, each node contains multiple processors, each with its own L1 and L2 caches, plus main memory. The node is the basic building block of the overall CC-NUMA organization. For example, each Silicon Graphics Origin node includes two MIPS R10000 processors; each Sequent NUMA-Q node includes four Pentium II processors. The nodes are interconnected by means of some communications facility, which could be a switching mechanism, a ring, or some other networking facility.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Each node in the CC-NUMA system includes some main memory. From the point of view of the processors, however, there is only a single addressable memory, with each location having a unique system wide address. When a processor initiates a memory access, if the requested memory location is not in that processor’s cache, then the L2 cache initiates a fetch operation. If the desired line is in the local portion of the main memory, the line is fetched across the local bus. If the desired line is in a remote portion of the main memory, then an automatic request is sent out to fetch that line across the interconnection network, deliver it to the local bus, and then deliver it to the requesting cache on that bus. All of this activity is automatic and transparent to the processor and its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this configuration, cache coherence is a central concern. Although implementations differ as to details, in general terms we can say that each node must maintain some sort of directory that gives it an indication of the location of various portions of memory and also cache status information.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The main advantage of a CC-NUMA system is that it can deliver effective performance at higher levels of parallelism than SMP, without requiring major software changes. With multiple NUMA nodes, the bus traffic on any individual node is limited to a demand that the bus can handle. However, if many of the memory accesses are to remote nodes, performance begins to break down. There is reason to believe that this performance breakdown can be avoided. First, the use of L1 and L2 caches is designed to minimize all memory accesses, including remote ones. If much of the software has good temporal locality, then remote memory accesses should not be excessive. Second, if the software has good spatial locality, and if virtual memory is in use, then the data needed for an application will reside on a limited number of frequently used pages that can be initially loaded into the memory local to the running application. The Sequent designers report that such spatial locality does appear in representative applications [LOVE96]. Finally, the virtual memory scheme can be enhanced by including in the operating system a page migration mechanism that will move a virtual memory page to a node that is frequently using it; the Silicon Graphics designers report success with this approach [WHIT97].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Even if the performance breakdown due to remote access is addressed, there are two other disadvantages for the CC-NUMA approach [PFIS98]. First, a CC-NUMA does not transparently look like an SMP; software changes will be required to move an operating system and applications from an SMP to a CC-NUMA system. These include page allocation, already mentioned, process allocation, and load balancing by the operating system. A second concern is that of availability. This is a rather complex issue and depends on the exact implementation of the CC-NUMA system; the interested reader is referred to [PFIS98].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84" charset="0"/>
                <a:ea typeface="+mn-ea"/>
                <a:cs typeface="+mn-cs"/>
              </a:rPr>
              <a:t>We can expand our taxonomy of Section 17.1 to reflect these new structures, as shown in Figure 17.17. Computer organizations can be distinguished by the presence of one or more control units. Multiple control units imply multiple processors. Following our previous discussion, if the multiple processors can function cooperatively on a given task, they are termed </a:t>
            </a:r>
            <a:r>
              <a:rPr lang="en-US" sz="1200" i="1" kern="1200" dirty="0">
                <a:solidFill>
                  <a:schemeClr val="tx1"/>
                </a:solidFill>
                <a:latin typeface="Times New Roman" pitchFamily="-84" charset="0"/>
                <a:ea typeface="+mn-ea"/>
                <a:cs typeface="+mn-cs"/>
              </a:rPr>
              <a:t>parallel processors.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reader should be aware of some unfortunate terminology likely to be encountered in the literature. The term </a:t>
            </a:r>
            <a:r>
              <a:rPr lang="en-US" sz="1200" i="1" kern="1200" dirty="0">
                <a:solidFill>
                  <a:schemeClr val="tx1"/>
                </a:solidFill>
                <a:latin typeface="Times New Roman" pitchFamily="-84" charset="0"/>
                <a:ea typeface="+mn-ea"/>
                <a:cs typeface="+mn-cs"/>
              </a:rPr>
              <a:t>vector processor </a:t>
            </a:r>
            <a:r>
              <a:rPr lang="en-US" sz="1200" kern="1200" dirty="0">
                <a:solidFill>
                  <a:schemeClr val="tx1"/>
                </a:solidFill>
                <a:latin typeface="Times New Roman" pitchFamily="-84" charset="0"/>
                <a:ea typeface="+mn-ea"/>
                <a:cs typeface="+mn-cs"/>
              </a:rPr>
              <a:t>is often equated with a pipelined ALU organization, although a parallel ALU organization is also designed for vector processing, and, as we have discussed, a parallel processor organization may also be designed for vector processing. </a:t>
            </a:r>
            <a:r>
              <a:rPr lang="en-US" sz="1200" i="1" kern="1200" dirty="0">
                <a:solidFill>
                  <a:schemeClr val="tx1"/>
                </a:solidFill>
                <a:latin typeface="Times New Roman" pitchFamily="-84" charset="0"/>
                <a:ea typeface="+mn-ea"/>
                <a:cs typeface="+mn-cs"/>
              </a:rPr>
              <a:t>Array processing </a:t>
            </a:r>
            <a:r>
              <a:rPr lang="en-US" sz="1200" kern="1200" dirty="0">
                <a:solidFill>
                  <a:schemeClr val="tx1"/>
                </a:solidFill>
                <a:latin typeface="Times New Roman" pitchFamily="-84" charset="0"/>
                <a:ea typeface="+mn-ea"/>
                <a:cs typeface="+mn-cs"/>
              </a:rPr>
              <a:t>is sometimes used to refer to a parallel ALU, although, again, any of the three organizations is optimized for the processing of arrays. To make matters worse, </a:t>
            </a:r>
            <a:r>
              <a:rPr lang="en-US" sz="1200" i="1" kern="1200" dirty="0">
                <a:solidFill>
                  <a:schemeClr val="tx1"/>
                </a:solidFill>
                <a:latin typeface="Times New Roman" pitchFamily="-84" charset="0"/>
                <a:ea typeface="+mn-ea"/>
                <a:cs typeface="+mn-cs"/>
              </a:rPr>
              <a:t>array processor </a:t>
            </a:r>
            <a:r>
              <a:rPr lang="en-US" sz="1200" kern="1200" dirty="0">
                <a:solidFill>
                  <a:schemeClr val="tx1"/>
                </a:solidFill>
                <a:latin typeface="Times New Roman" pitchFamily="-84" charset="0"/>
                <a:ea typeface="+mn-ea"/>
                <a:cs typeface="+mn-cs"/>
              </a:rPr>
              <a:t>usually refers to an auxiliary processor attached to a general-purpose processor and used to per- form vector computation. An array processor may use either the pipelined or parallel ALU approach. </a:t>
            </a:r>
            <a:endParaRPr lang="en-US" dirty="0"/>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At present, the pipelined ALU organization dominates the marketplace. Pipelined systems are less complex than the other two approaches. Their control unit and operating system design are well developed to achieve efficient resource allocation and high performance. The remainder of this section is devoted to a more detailed examination of this approach, using a specific example.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5</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6</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a:solidFill>
                  <a:schemeClr val="tx1"/>
                </a:solidFill>
                <a:latin typeface="Times New Roman" pitchFamily="-84" charset="0"/>
                <a:ea typeface="+mn-ea"/>
                <a:cs typeface="+mn-cs"/>
              </a:rPr>
              <a:t>symmetric multiprocessor (SMP), </a:t>
            </a:r>
            <a:r>
              <a:rPr lang="en-US" sz="1200" kern="1200" dirty="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collection of independent uniprocessors or SMPs may be interconnected to form a </a:t>
            </a:r>
            <a:r>
              <a:rPr lang="en-US" sz="1200" b="1" kern="1200" dirty="0">
                <a:solidFill>
                  <a:schemeClr val="tx1"/>
                </a:solidFill>
                <a:latin typeface="Times New Roman" pitchFamily="-84" charset="0"/>
                <a:ea typeface="+mn-ea"/>
                <a:cs typeface="+mn-cs"/>
              </a:rPr>
              <a:t>cluster. </a:t>
            </a:r>
            <a:r>
              <a:rPr lang="en-US" sz="1200" kern="1200" dirty="0">
                <a:solidFill>
                  <a:schemeClr val="tx1"/>
                </a:solidFill>
                <a:latin typeface="Times New Roman" pitchFamily="-84" charset="0"/>
                <a:ea typeface="+mn-ea"/>
                <a:cs typeface="+mn-cs"/>
              </a:rPr>
              <a:t>Communication among the computers is either via fixed paths or via some network facility. </a:t>
            </a:r>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7</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a:solidFill>
                  <a:schemeClr val="tx1"/>
                </a:solidFill>
                <a:latin typeface="Times New Roman" pitchFamily="-84" charset="0"/>
                <a:ea typeface="+mn-ea"/>
                <a:cs typeface="+mn-cs"/>
              </a:rPr>
              <a:t>SMP </a:t>
            </a:r>
            <a:r>
              <a:rPr lang="en-US" sz="1200" kern="1200" dirty="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1. There are two or more similar processors of comparable capability.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2.</a:t>
            </a:r>
            <a:r>
              <a:rPr lang="en-US" sz="1200" b="1" kern="1200" baseline="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These processors share the same main memory and I/O facilities and are interconnected by a bus or other internal connection scheme, such that memory access time is approximately the same for each processor.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4. All processors can perform the same functions (hence the term </a:t>
            </a:r>
            <a:r>
              <a:rPr lang="en-US" sz="1200" b="1" i="1" kern="1200" dirty="0">
                <a:solidFill>
                  <a:schemeClr val="tx1"/>
                </a:solidFill>
                <a:latin typeface="Times New Roman" pitchFamily="-84" charset="0"/>
                <a:ea typeface="+mn-ea"/>
                <a:cs typeface="+mn-cs"/>
              </a:rPr>
              <a:t>symmetric). </a:t>
            </a:r>
            <a:endParaRPr lang="en-US" sz="1200" b="1" kern="1200" dirty="0">
              <a:solidFill>
                <a:schemeClr val="tx1"/>
              </a:solidFill>
              <a:latin typeface="Times New Roman" pitchFamily="-84" charset="0"/>
              <a:ea typeface="+mn-ea"/>
              <a:cs typeface="+mn-cs"/>
            </a:endParaRP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Points 1 to 4 should be self-explanatory. Point 5 illustrates one of the contrasts </a:t>
            </a:r>
            <a:r>
              <a:rPr lang="en-US" sz="1200" kern="1200" dirty="0">
                <a:solidFill>
                  <a:schemeClr val="tx1"/>
                </a:solidFill>
                <a:latin typeface="Times New Roman" pitchFamily="-84" charset="0"/>
                <a:ea typeface="+mn-ea"/>
                <a:cs typeface="+mn-cs"/>
              </a:rPr>
              <a:t>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Performance: </a:t>
            </a:r>
            <a:r>
              <a:rPr lang="en-US" sz="1200" kern="1200" dirty="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 Availability: </a:t>
            </a:r>
            <a:r>
              <a:rPr lang="en-US" sz="1200" kern="1200" dirty="0">
                <a:solidFill>
                  <a:schemeClr val="tx1"/>
                </a:solidFill>
                <a:latin typeface="Times New Roman" pitchFamily="-84" charset="0"/>
                <a:ea typeface="+mn-ea"/>
                <a:cs typeface="+mn-cs"/>
              </a:rPr>
              <a:t>In a symmetric multiprocessor, because all processors can perform the same functions, the failure of a single processor does not halt the machine. Instead, the system can continue to function at reduced performance.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 Incremental growth: </a:t>
            </a:r>
            <a:r>
              <a:rPr lang="en-US" sz="1200" kern="1200" dirty="0">
                <a:solidFill>
                  <a:schemeClr val="tx1"/>
                </a:solidFill>
                <a:latin typeface="Times New Roman" pitchFamily="-84" charset="0"/>
                <a:ea typeface="+mn-ea"/>
                <a:cs typeface="+mn-cs"/>
              </a:rPr>
              <a:t>A user can enhance the performance of a system by adding an additional processor.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 Scaling</a:t>
            </a:r>
            <a:r>
              <a:rPr lang="en-US" sz="1200" b="0" kern="1200" dirty="0">
                <a:solidFill>
                  <a:schemeClr val="tx1"/>
                </a:solidFill>
                <a:latin typeface="Times New Roman" pitchFamily="-84" charset="0"/>
                <a:ea typeface="+mn-ea"/>
                <a:cs typeface="+mn-cs"/>
              </a:rPr>
              <a:t>: Vendors can offer a range of products with different price and perform</a:t>
            </a:r>
            <a:r>
              <a:rPr lang="en-US" sz="1200" kern="1200" dirty="0">
                <a:solidFill>
                  <a:schemeClr val="tx1"/>
                </a:solidFill>
                <a:latin typeface="Times New Roman" pitchFamily="-84" charset="0"/>
                <a:ea typeface="+mn-ea"/>
                <a:cs typeface="+mn-cs"/>
              </a:rPr>
              <a:t>ance characteristics based on the number of processors configured in the system.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r>
              <a:rPr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9</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Figure 17.4 depicts in general terms the organization of a multiprocessor system. There are two or more processors. Each processor is self-contained, including a control unit, ALU, registers, and, typically, one or more levels of cache. Each processor has access to a shared main memory and the I/O devices through some form of interconnection mechanism. The processors can communicate with each other through memory (messages and status information left in common data areas). It may also be possible for processors to exchange signals directly. The memory is often organized so that multiple simultaneous accesses to separate blocks of memory are possible. In some configurations, each processor may also have its own private main memory and I/O channels in addition to the shared resources.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Addressing: </a:t>
            </a:r>
            <a:r>
              <a:rPr lang="en-US" sz="1200" kern="1200" dirty="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Arbitration: </a:t>
            </a:r>
            <a:r>
              <a:rPr lang="en-US" sz="1200" kern="1200" dirty="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Time-sharing: </a:t>
            </a:r>
            <a:r>
              <a:rPr lang="en-US" sz="1200" kern="1200" dirty="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7/25/2021</a:t>
            </a:fld>
            <a:endParaRPr/>
          </a:p>
        </p:txBody>
      </p:sp>
      <p:sp>
        <p:nvSpPr>
          <p:cNvPr id="4" name="Footer Placeholder 3"/>
          <p:cNvSpPr>
            <a:spLocks noGrp="1"/>
          </p:cNvSpPr>
          <p:nvPr>
            <p:ph type="ftr" sz="quarter" idx="11"/>
          </p:nvPr>
        </p:nvSpPr>
        <p:spPr/>
        <p:txBody>
          <a:bodyPr/>
          <a:lstStyle/>
          <a:p>
            <a: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7/25/2021</a:t>
            </a:fld>
            <a:endParaRPr/>
          </a:p>
        </p:txBody>
      </p:sp>
      <p:sp>
        <p:nvSpPr>
          <p:cNvPr id="3" name="Footer Placeholder 2"/>
          <p:cNvSpPr>
            <a:spLocks noGrp="1"/>
          </p:cNvSpPr>
          <p:nvPr>
            <p:ph type="ftr" sz="quarter" idx="11"/>
          </p:nvPr>
        </p:nvSpPr>
        <p:spPr/>
        <p:txBody>
          <a:bodyPr/>
          <a:lstStyle/>
          <a:p>
            <a: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7/25/2021</a:t>
            </a:fld>
            <a:endParaRPr/>
          </a:p>
        </p:txBody>
      </p:sp>
      <p:sp>
        <p:nvSpPr>
          <p:cNvPr id="6" name="Footer Placeholder 5"/>
          <p:cNvSpPr>
            <a:spLocks noGrp="1"/>
          </p:cNvSpPr>
          <p:nvPr>
            <p:ph type="ftr" sz="quarter" idx="11"/>
          </p:nvPr>
        </p:nvSpPr>
        <p:spPr>
          <a:xfrm>
            <a:off x="3859305" y="6423585"/>
            <a:ext cx="3316941" cy="365125"/>
          </a:xfrm>
        </p:spPr>
        <p:txBody>
          <a:bodyPr/>
          <a:lstStyle/>
          <a:p>
            <a: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7/25/2021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7/25/2021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7/25/2021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7/25/2021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A68C3B7D-A8C3-43C9-B7B4-DF0EEFCF2C45}" type="datetimeFigureOut">
              <a:rPr lang="en-US"/>
              <a:pPr>
                <a:defRPr/>
              </a:pPr>
              <a:t>7/25/2021</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cs typeface="Arial" pitchFamily="34" charset="0"/>
              </a:defRPr>
            </a:lvl1pPr>
          </a:lstStyle>
          <a:p>
            <a:pPr>
              <a:defRPr/>
            </a:pPr>
            <a:fld id="{99984663-DA87-4393-BC35-A3FFFE3940D5}" type="slidenum">
              <a:rPr lang="en-US" altLang="en-US"/>
              <a:pPr>
                <a:defRPr/>
              </a:pPr>
              <a:t>‹#›</a:t>
            </a:fld>
            <a:endParaRPr lang="en-US" altLang="en-US"/>
          </a:p>
        </p:txBody>
      </p:sp>
    </p:spTree>
    <p:extLst>
      <p:ext uri="{BB962C8B-B14F-4D97-AF65-F5344CB8AC3E}">
        <p14:creationId xmlns:p14="http://schemas.microsoft.com/office/powerpoint/2010/main" val="1649695470"/>
      </p:ext>
    </p:extLst>
  </p:cSld>
  <p:clrMapOvr>
    <a:overrideClrMapping bg1="lt1" tx1="dk1" bg2="lt2" tx2="dk2" accent1="accent1" accent2="accent2" accent3="accent3" accent4="accent4" accent5="accent5" accent6="accent6" hlink="hlink" folHlink="folHlink"/>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39AC3DBB-7789-4B10-9A07-430AE9108CCB}" type="datetimeFigureOut">
              <a:rPr lang="en-US"/>
              <a:pPr>
                <a:defRPr/>
              </a:pPr>
              <a:t>7/25/2021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pitchFamily="34" charset="0"/>
              </a:defRPr>
            </a:lvl1pPr>
          </a:lstStyle>
          <a:p>
            <a:pPr>
              <a:defRPr/>
            </a:pPr>
            <a:fld id="{2DC4E0D3-115A-47E0-8474-9F3B21F73A9F}" type="slidenum">
              <a:rPr lang="en-US" altLang="en-US"/>
              <a:pPr>
                <a:defRPr/>
              </a:pPr>
              <a:t>‹#›</a:t>
            </a:fld>
            <a:endParaRPr lang="en-US" altLang="en-US"/>
          </a:p>
        </p:txBody>
      </p:sp>
    </p:spTree>
    <p:extLst>
      <p:ext uri="{BB962C8B-B14F-4D97-AF65-F5344CB8AC3E}">
        <p14:creationId xmlns:p14="http://schemas.microsoft.com/office/powerpoint/2010/main" val="211713497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F41E0F30-2087-4097-B746-8968B6EB9C23}" type="datetimeFigureOut">
              <a:rPr lang="en-US"/>
              <a:pPr>
                <a:defRPr/>
              </a:pPr>
              <a:t>7/25/2021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cs typeface="Arial" pitchFamily="34" charset="0"/>
              </a:defRPr>
            </a:lvl1pPr>
          </a:lstStyle>
          <a:p>
            <a:pPr>
              <a:defRPr/>
            </a:pPr>
            <a:fld id="{8F101368-58E0-4A0B-B89F-A4E5A1BEE307}" type="slidenum">
              <a:rPr lang="en-US" altLang="en-US"/>
              <a:pPr>
                <a:defRPr/>
              </a:pPr>
              <a:t>‹#›</a:t>
            </a:fld>
            <a:endParaRPr lang="en-US" altLang="en-US"/>
          </a:p>
        </p:txBody>
      </p:sp>
    </p:spTree>
    <p:extLst>
      <p:ext uri="{BB962C8B-B14F-4D97-AF65-F5344CB8AC3E}">
        <p14:creationId xmlns:p14="http://schemas.microsoft.com/office/powerpoint/2010/main" val="1789167792"/>
      </p:ext>
    </p:extLst>
  </p:cSld>
  <p:clrMapOvr>
    <a:overrideClrMapping bg1="lt1" tx1="dk1" bg2="lt2" tx2="dk2" accent1="accent1" accent2="accent2" accent3="accent3" accent4="accent4" accent5="accent5" accent6="accent6" hlink="hlink" folHlink="folHlink"/>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74FD3A4F-233A-4C2C-B0A5-5CEB347A419E}" type="datetimeFigureOut">
              <a:rPr lang="en-US"/>
              <a:pPr>
                <a:defRPr/>
              </a:pPr>
              <a:t>7/25/2021</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cs typeface="Arial" pitchFamily="34" charset="0"/>
              </a:defRPr>
            </a:lvl1pPr>
          </a:lstStyle>
          <a:p>
            <a:pPr>
              <a:defRPr/>
            </a:pPr>
            <a:fld id="{F83E0B25-DF1E-4139-95CF-7D54949E7A4D}" type="slidenum">
              <a:rPr lang="en-US" altLang="en-US"/>
              <a:pPr>
                <a:defRPr/>
              </a:pPr>
              <a:t>‹#›</a:t>
            </a:fld>
            <a:endParaRPr lang="en-US" altLang="en-US"/>
          </a:p>
        </p:txBody>
      </p:sp>
    </p:spTree>
    <p:extLst>
      <p:ext uri="{BB962C8B-B14F-4D97-AF65-F5344CB8AC3E}">
        <p14:creationId xmlns:p14="http://schemas.microsoft.com/office/powerpoint/2010/main" val="229791869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301F3F34-7435-4EE5-8694-D013B3920ACD}" type="datetimeFigureOut">
              <a:rPr lang="en-US"/>
              <a:pPr>
                <a:defRPr/>
              </a:pPr>
              <a:t>7/25/2021</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cs typeface="Arial" pitchFamily="34" charset="0"/>
              </a:defRPr>
            </a:lvl1pPr>
          </a:lstStyle>
          <a:p>
            <a:pPr>
              <a:defRPr/>
            </a:pPr>
            <a:fld id="{C7D0B63D-C0AC-4A40-AE47-711F59BD3F88}" type="slidenum">
              <a:rPr lang="en-US" altLang="en-US"/>
              <a:pPr>
                <a:defRPr/>
              </a:pPr>
              <a:t>‹#›</a:t>
            </a:fld>
            <a:endParaRPr lang="en-US" altLang="en-US"/>
          </a:p>
        </p:txBody>
      </p:sp>
    </p:spTree>
    <p:extLst>
      <p:ext uri="{BB962C8B-B14F-4D97-AF65-F5344CB8AC3E}">
        <p14:creationId xmlns:p14="http://schemas.microsoft.com/office/powerpoint/2010/main" val="816977892"/>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85C95BBC-AABF-419A-B611-8168C098EB5D}" type="datetimeFigureOut">
              <a:rPr lang="en-US"/>
              <a:pPr>
                <a:defRPr/>
              </a:pPr>
              <a:t>7/25/2021</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cs typeface="Arial" pitchFamily="34" charset="0"/>
              </a:defRPr>
            </a:lvl1pPr>
          </a:lstStyle>
          <a:p>
            <a:pPr>
              <a:defRPr/>
            </a:pPr>
            <a:fld id="{0130DE77-AEA5-4065-A3EC-3000C6C5359C}" type="slidenum">
              <a:rPr lang="en-US" altLang="en-US"/>
              <a:pPr>
                <a:defRPr/>
              </a:pPr>
              <a:t>‹#›</a:t>
            </a:fld>
            <a:endParaRPr lang="en-US" altLang="en-US"/>
          </a:p>
        </p:txBody>
      </p:sp>
    </p:spTree>
    <p:extLst>
      <p:ext uri="{BB962C8B-B14F-4D97-AF65-F5344CB8AC3E}">
        <p14:creationId xmlns:p14="http://schemas.microsoft.com/office/powerpoint/2010/main" val="283541948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5BF2239C-5A81-4016-A480-330E1B61D541}" type="datetimeFigureOut">
              <a:rPr lang="en-US"/>
              <a:pPr>
                <a:defRPr/>
              </a:pPr>
              <a:t>7/25/2021</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cs typeface="Arial" pitchFamily="34" charset="0"/>
              </a:defRPr>
            </a:lvl1pPr>
          </a:lstStyle>
          <a:p>
            <a:pPr>
              <a:defRPr/>
            </a:pPr>
            <a:fld id="{D66959F8-C691-45C2-8317-FF960D67C363}" type="slidenum">
              <a:rPr lang="en-US" altLang="en-US"/>
              <a:pPr>
                <a:defRPr/>
              </a:pPr>
              <a:t>‹#›</a:t>
            </a:fld>
            <a:endParaRPr lang="en-US" altLang="en-US"/>
          </a:p>
        </p:txBody>
      </p:sp>
    </p:spTree>
    <p:extLst>
      <p:ext uri="{BB962C8B-B14F-4D97-AF65-F5344CB8AC3E}">
        <p14:creationId xmlns:p14="http://schemas.microsoft.com/office/powerpoint/2010/main" val="263081232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A498CFFB-DF63-4EC6-8640-CA80EB43F03E}" type="datetimeFigureOut">
              <a:rPr lang="en-US"/>
              <a:pPr>
                <a:defRPr/>
              </a:pPr>
              <a:t>7/25/2021</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cs typeface="Arial" pitchFamily="34" charset="0"/>
              </a:defRPr>
            </a:lvl1pPr>
          </a:lstStyle>
          <a:p>
            <a:pPr>
              <a:defRPr/>
            </a:pPr>
            <a:fld id="{545B1B51-721B-48E2-B58F-66D4BFE445A6}" type="slidenum">
              <a:rPr lang="en-US" altLang="en-US"/>
              <a:pPr>
                <a:defRPr/>
              </a:pPr>
              <a:t>‹#›</a:t>
            </a:fld>
            <a:endParaRPr lang="en-US" altLang="en-US"/>
          </a:p>
        </p:txBody>
      </p:sp>
    </p:spTree>
    <p:extLst>
      <p:ext uri="{BB962C8B-B14F-4D97-AF65-F5344CB8AC3E}">
        <p14:creationId xmlns:p14="http://schemas.microsoft.com/office/powerpoint/2010/main" val="247205699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3F378564-07F8-4241-BF4A-A5B2BC3B7DA3}" type="datetimeFigureOut">
              <a:rPr lang="en-US"/>
              <a:pPr>
                <a:defRPr/>
              </a:pPr>
              <a:t>7/25/2021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cs typeface="Arial" pitchFamily="34" charset="0"/>
              </a:defRPr>
            </a:lvl1pPr>
          </a:lstStyle>
          <a:p>
            <a:pPr>
              <a:defRPr/>
            </a:pPr>
            <a:fld id="{53CE6AE4-B132-400A-9B38-4B893712B000}" type="slidenum">
              <a:rPr lang="en-US" altLang="en-US"/>
              <a:pPr>
                <a:defRPr/>
              </a:pPr>
              <a:t>‹#›</a:t>
            </a:fld>
            <a:endParaRPr lang="en-US" altLang="en-US"/>
          </a:p>
        </p:txBody>
      </p:sp>
    </p:spTree>
    <p:extLst>
      <p:ext uri="{BB962C8B-B14F-4D97-AF65-F5344CB8AC3E}">
        <p14:creationId xmlns:p14="http://schemas.microsoft.com/office/powerpoint/2010/main" val="265817343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1EF77E9E-2FC7-4CBE-8A8D-88EA2A12E703}" type="datetimeFigureOut">
              <a:rPr lang="en-US"/>
              <a:pPr>
                <a:defRPr/>
              </a:pPr>
              <a:t>7/25/2021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pitchFamily="34" charset="0"/>
              </a:defRPr>
            </a:lvl1pPr>
          </a:lstStyle>
          <a:p>
            <a:pPr>
              <a:defRPr/>
            </a:pPr>
            <a:fld id="{5EDA7F0F-9F18-403B-BADE-65D3361E49B1}" type="slidenum">
              <a:rPr lang="en-US" altLang="en-US"/>
              <a:pPr>
                <a:defRPr/>
              </a:pPr>
              <a:t>‹#›</a:t>
            </a:fld>
            <a:endParaRPr lang="en-US" altLang="en-US"/>
          </a:p>
        </p:txBody>
      </p:sp>
    </p:spTree>
    <p:extLst>
      <p:ext uri="{BB962C8B-B14F-4D97-AF65-F5344CB8AC3E}">
        <p14:creationId xmlns:p14="http://schemas.microsoft.com/office/powerpoint/2010/main" val="1918706939"/>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fld id="{9349D7C6-0FBA-4431-9564-091E0E9C2CDC}" type="datetimeFigureOut">
              <a:rPr lang="en-US"/>
              <a:pPr>
                <a:defRPr/>
              </a:pPr>
              <a:t>7/25/2021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cs typeface="Arial" pitchFamily="34" charset="0"/>
              </a:defRPr>
            </a:lvl1pPr>
          </a:lstStyle>
          <a:p>
            <a:pPr>
              <a:defRPr/>
            </a:pPr>
            <a:fld id="{A8F562E9-D58B-4946-9486-558EB435C0C1}" type="slidenum">
              <a:rPr lang="en-US" altLang="en-US"/>
              <a:pPr>
                <a:defRPr/>
              </a:pPr>
              <a:t>‹#›</a:t>
            </a:fld>
            <a:endParaRPr lang="en-US" altLang="en-US"/>
          </a:p>
        </p:txBody>
      </p:sp>
    </p:spTree>
    <p:extLst>
      <p:ext uri="{BB962C8B-B14F-4D97-AF65-F5344CB8AC3E}">
        <p14:creationId xmlns:p14="http://schemas.microsoft.com/office/powerpoint/2010/main" val="30762403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7/25/2021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7/25/2021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7/25/2021</a:t>
            </a:fld>
            <a:endParaRPr/>
          </a:p>
        </p:txBody>
      </p:sp>
      <p:sp>
        <p:nvSpPr>
          <p:cNvPr id="6" name="Footer Placeholder 5"/>
          <p:cNvSpPr>
            <a:spLocks noGrp="1"/>
          </p:cNvSpPr>
          <p:nvPr>
            <p:ph type="ftr" sz="quarter" idx="11"/>
          </p:nvPr>
        </p:nvSpPr>
        <p:spPr/>
        <p:txBody>
          <a:bodyPr/>
          <a:lstStyle/>
          <a:p>
            <a: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7/25/2021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cs typeface="+mn-cs"/>
              </a:defRPr>
            </a:lvl1pPr>
          </a:lstStyle>
          <a:p>
            <a:pPr>
              <a:defRPr/>
            </a:pPr>
            <a:fld id="{62B85401-E940-4F45-9209-6085A8C5FC60}" type="datetimeFigureOut">
              <a:rPr lang="en-US"/>
              <a:pPr>
                <a:defRPr/>
              </a:pPr>
              <a:t>7/25/2021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cs typeface="+mn-cs"/>
              </a:defRPr>
            </a:lvl1pPr>
          </a:lstStyle>
          <a:p>
            <a:pPr>
              <a:defRPr/>
            </a:pPr>
            <a:fld id="{63B536A9-A93D-44F1-82D5-3F9F4FC5B206}" type="slidenum">
              <a:rPr lang="en-US" altLang="en-US"/>
              <a:pPr>
                <a:defRPr/>
              </a:pPr>
              <a:t>‹#›</a:t>
            </a:fld>
            <a:endParaRPr lang="en-US" altLang="en-US"/>
          </a:p>
        </p:txBody>
      </p:sp>
    </p:spTree>
    <p:extLst>
      <p:ext uri="{BB962C8B-B14F-4D97-AF65-F5344CB8AC3E}">
        <p14:creationId xmlns:p14="http://schemas.microsoft.com/office/powerpoint/2010/main" val="6361155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spd="med"/>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2.x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1454150" y="5029200"/>
            <a:ext cx="6400800" cy="1600200"/>
          </a:xfrm>
        </p:spPr>
        <p:txBody>
          <a:bodyPr/>
          <a:lstStyle/>
          <a:p>
            <a:pPr eaLnBrk="1" hangingPunct="1"/>
            <a:r>
              <a:rPr lang="en-US" altLang="en-US" sz="2800"/>
              <a:t>Anisur Rahman</a:t>
            </a:r>
          </a:p>
        </p:txBody>
      </p:sp>
      <p:sp>
        <p:nvSpPr>
          <p:cNvPr id="15363" name="Title 1"/>
          <p:cNvSpPr>
            <a:spLocks noGrp="1"/>
          </p:cNvSpPr>
          <p:nvPr>
            <p:ph type="ctrTitle"/>
          </p:nvPr>
        </p:nvSpPr>
        <p:spPr>
          <a:xfrm>
            <a:off x="457200" y="1506538"/>
            <a:ext cx="8229600" cy="1470025"/>
          </a:xfrm>
        </p:spPr>
        <p:txBody>
          <a:bodyPr/>
          <a:lstStyle/>
          <a:p>
            <a:pPr eaLnBrk="1" hangingPunct="1"/>
            <a:r>
              <a:rPr altLang="en-US"/>
              <a:t>CSE 213</a:t>
            </a:r>
            <a:br>
              <a:rPr altLang="en-US"/>
            </a:br>
            <a:r>
              <a:rPr altLang="en-US" sz="3200"/>
              <a:t>       Computer Architecture   </a:t>
            </a:r>
            <a:endParaRPr altLang="en-US"/>
          </a:p>
        </p:txBody>
      </p:sp>
      <p:sp>
        <p:nvSpPr>
          <p:cNvPr id="78852" name="Rectangle 3"/>
          <p:cNvSpPr>
            <a:spLocks noChangeArrowheads="1"/>
          </p:cNvSpPr>
          <p:nvPr/>
        </p:nvSpPr>
        <p:spPr bwMode="auto">
          <a:xfrm>
            <a:off x="107504" y="3717032"/>
            <a:ext cx="892899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algn="ctr"/>
            <a:r>
              <a:rPr lang="en-US" altLang="en-US" dirty="0">
                <a:solidFill>
                  <a:prstClr val="black"/>
                </a:solidFill>
                <a:latin typeface="Times New Roman" pitchFamily="18" charset="0"/>
                <a:cs typeface="Arial" charset="0"/>
              </a:rPr>
              <a:t>Lecture 13: </a:t>
            </a:r>
            <a:r>
              <a:rPr lang="en-US" dirty="0">
                <a:solidFill>
                  <a:prstClr val="black"/>
                </a:solidFill>
                <a:latin typeface="Times New Roman" pitchFamily="18" charset="0"/>
                <a:cs typeface="Arial" charset="0"/>
              </a:rPr>
              <a:t>Parallel Processing</a:t>
            </a:r>
          </a:p>
          <a:p>
            <a:pPr algn="ctr"/>
            <a:endParaRPr lang="en-US" dirty="0">
              <a:solidFill>
                <a:prstClr val="black"/>
              </a:solidFill>
              <a:latin typeface="Times New Roman" pitchFamily="18" charset="0"/>
              <a:cs typeface="Arial" charset="0"/>
            </a:endParaRPr>
          </a:p>
          <a:p>
            <a:pPr algn="ctr">
              <a:defRPr/>
            </a:pPr>
            <a:endParaRPr lang="en-US" altLang="en-US" dirty="0">
              <a:solidFill>
                <a:prstClr val="black"/>
              </a:solidFill>
              <a:latin typeface="Times New Roman" pitchFamily="18" charset="0"/>
              <a:cs typeface="Calibri" pitchFamily="34" charset="0"/>
            </a:endParaRPr>
          </a:p>
          <a:p>
            <a:pPr>
              <a:defRPr/>
            </a:pPr>
            <a:r>
              <a:rPr lang="en-US" altLang="en-US" dirty="0">
                <a:solidFill>
                  <a:prstClr val="black"/>
                </a:solidFill>
                <a:latin typeface="Times New Roman" pitchFamily="18" charset="0"/>
                <a:cs typeface="Arial" charset="0"/>
              </a:rPr>
              <a:t>           </a:t>
            </a:r>
            <a:endParaRPr lang="en-US" altLang="en-US" dirty="0">
              <a:solidFill>
                <a:prstClr val="black"/>
              </a:solidFill>
              <a:cs typeface="Arial" charset="0"/>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algn="ctr" eaLnBrk="1" hangingPunct="1">
              <a:spcBef>
                <a:spcPts val="575"/>
              </a:spcBef>
              <a:buClr>
                <a:srgbClr val="4F81BD"/>
              </a:buClr>
              <a:buSzPct val="85000"/>
              <a:defRPr/>
            </a:pPr>
            <a:r>
              <a:rPr lang="en-US" altLang="en-US" sz="2800" dirty="0">
                <a:solidFill>
                  <a:srgbClr val="1F497D"/>
                </a:solidFill>
                <a:latin typeface="Perpetua" pitchFamily="18" charset="0"/>
                <a:cs typeface="Arial" charset="0"/>
              </a:rPr>
              <a:t>Military Institute of Science and Technology</a:t>
            </a:r>
          </a:p>
        </p:txBody>
      </p:sp>
    </p:spTree>
    <p:extLst>
      <p:ext uri="{BB962C8B-B14F-4D97-AF65-F5344CB8AC3E}">
        <p14:creationId xmlns:p14="http://schemas.microsoft.com/office/powerpoint/2010/main" val="391148307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0"/>
            <a:ext cx="8308032" cy="1344612"/>
          </a:xfrm>
        </p:spPr>
        <p:txBody>
          <a:bodyPr/>
          <a:lstStyle/>
          <a:p>
            <a:r>
              <a:rPr lang="en-GB" dirty="0">
                <a:effectLst>
                  <a:outerShdw blurRad="38100" dist="38100" dir="2700000" algn="tl">
                    <a:srgbClr val="000000">
                      <a:alpha val="43137"/>
                    </a:srgbClr>
                  </a:outerShdw>
                </a:effectLst>
              </a:rPr>
              <a:t>Symmetric Multiprocessor Organization</a:t>
            </a: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4706" r="19091" b="5882"/>
              <a:stretch>
                <a:fillRect/>
              </a:stretch>
            </p:blipFill>
          </mc:Choice>
          <mc:Fallback>
            <p:blipFill>
              <a:blip r:embed="rId4"/>
              <a:srcRect l="7273" t="4706" r="19091" b="5882"/>
              <a:stretch>
                <a:fillRect/>
              </a:stretch>
            </p:blipFill>
          </mc:Fallback>
        </mc:AlternateContent>
        <p:spPr>
          <a:xfrm>
            <a:off x="1066800" y="322782"/>
            <a:ext cx="6965243" cy="6535218"/>
          </a:xfrm>
          <a:prstGeom prst="rect">
            <a:avLst/>
          </a:prstGeom>
        </p:spPr>
      </p:pic>
      <p:cxnSp>
        <p:nvCxnSpPr>
          <p:cNvPr id="3" name="Straight Arrow Connector 2">
            <a:extLst>
              <a:ext uri="{FF2B5EF4-FFF2-40B4-BE49-F238E27FC236}">
                <a16:creationId xmlns:a16="http://schemas.microsoft.com/office/drawing/2014/main" id="{A557BD31-8061-4EC3-8AD1-66066A767830}"/>
              </a:ext>
            </a:extLst>
          </p:cNvPr>
          <p:cNvCxnSpPr>
            <a:cxnSpLocks/>
            <a:endCxn id="10" idx="3"/>
          </p:cNvCxnSpPr>
          <p:nvPr/>
        </p:nvCxnSpPr>
        <p:spPr>
          <a:xfrm flipH="1">
            <a:off x="1259632" y="1988840"/>
            <a:ext cx="57151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a:extLst>
              <a:ext uri="{FF2B5EF4-FFF2-40B4-BE49-F238E27FC236}">
                <a16:creationId xmlns:a16="http://schemas.microsoft.com/office/drawing/2014/main" id="{13E42474-339C-460A-BA63-75D557331A35}"/>
              </a:ext>
            </a:extLst>
          </p:cNvPr>
          <p:cNvCxnSpPr>
            <a:cxnSpLocks/>
            <a:endCxn id="11" idx="3"/>
          </p:cNvCxnSpPr>
          <p:nvPr/>
        </p:nvCxnSpPr>
        <p:spPr>
          <a:xfrm flipH="1">
            <a:off x="1395263" y="2708920"/>
            <a:ext cx="325594"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a:extLst>
              <a:ext uri="{FF2B5EF4-FFF2-40B4-BE49-F238E27FC236}">
                <a16:creationId xmlns:a16="http://schemas.microsoft.com/office/drawing/2014/main" id="{F6C25BD4-D4CC-4D9E-960E-845E4E2A9BDF}"/>
              </a:ext>
            </a:extLst>
          </p:cNvPr>
          <p:cNvSpPr txBox="1"/>
          <p:nvPr/>
        </p:nvSpPr>
        <p:spPr>
          <a:xfrm>
            <a:off x="350332" y="1696452"/>
            <a:ext cx="909300" cy="584775"/>
          </a:xfrm>
          <a:prstGeom prst="rect">
            <a:avLst/>
          </a:prstGeom>
          <a:noFill/>
        </p:spPr>
        <p:txBody>
          <a:bodyPr wrap="square" rtlCol="0">
            <a:spAutoFit/>
          </a:bodyPr>
          <a:lstStyle/>
          <a:p>
            <a:r>
              <a:rPr lang="en-US" sz="1600" dirty="0"/>
              <a:t>On chip cache</a:t>
            </a:r>
          </a:p>
        </p:txBody>
      </p:sp>
      <p:sp>
        <p:nvSpPr>
          <p:cNvPr id="11" name="TextBox 10">
            <a:extLst>
              <a:ext uri="{FF2B5EF4-FFF2-40B4-BE49-F238E27FC236}">
                <a16:creationId xmlns:a16="http://schemas.microsoft.com/office/drawing/2014/main" id="{2BAB9FF3-994A-4C8F-8308-DAF91484F495}"/>
              </a:ext>
            </a:extLst>
          </p:cNvPr>
          <p:cNvSpPr txBox="1"/>
          <p:nvPr/>
        </p:nvSpPr>
        <p:spPr>
          <a:xfrm>
            <a:off x="0" y="2539643"/>
            <a:ext cx="1395263" cy="338554"/>
          </a:xfrm>
          <a:prstGeom prst="rect">
            <a:avLst/>
          </a:prstGeom>
          <a:noFill/>
        </p:spPr>
        <p:txBody>
          <a:bodyPr wrap="square" rtlCol="0">
            <a:spAutoFit/>
          </a:bodyPr>
          <a:lstStyle/>
          <a:p>
            <a:r>
              <a:rPr lang="en-US" sz="1600" dirty="0"/>
              <a:t>Off chip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dirty="0">
                <a:solidFill>
                  <a:schemeClr val="tx1"/>
                </a:solidFill>
              </a:rPr>
              <a:t>Simplicity</a:t>
            </a:r>
          </a:p>
          <a:p>
            <a:pPr lvl="1"/>
            <a:r>
              <a:rPr lang="en-US" dirty="0">
                <a:solidFill>
                  <a:schemeClr val="tx1"/>
                </a:solidFill>
              </a:rPr>
              <a:t>Simplest approach to multiprocessor organization</a:t>
            </a:r>
          </a:p>
          <a:p>
            <a:r>
              <a:rPr lang="en-US" dirty="0">
                <a:solidFill>
                  <a:schemeClr val="tx1"/>
                </a:solidFill>
              </a:rPr>
              <a:t>Flexibility</a:t>
            </a:r>
          </a:p>
          <a:p>
            <a:pPr lvl="1"/>
            <a:r>
              <a:rPr lang="en-US" dirty="0">
                <a:solidFill>
                  <a:schemeClr val="tx1"/>
                </a:solidFill>
              </a:rPr>
              <a:t>Generally easy to expand the system by attaching more processors to the bus</a:t>
            </a:r>
          </a:p>
          <a:p>
            <a:r>
              <a:rPr lang="en-US" dirty="0">
                <a:solidFill>
                  <a:schemeClr val="tx1"/>
                </a:solidFill>
              </a:rPr>
              <a:t>Reliability</a:t>
            </a:r>
          </a:p>
          <a:p>
            <a:pPr lvl="1"/>
            <a:r>
              <a:rPr lang="en-US" dirty="0">
                <a:solidFill>
                  <a:schemeClr val="tx1"/>
                </a:solidFill>
              </a:rPr>
              <a:t>The bus is essentially a passive medium and the failure of any attached device should not cause failure of the whole system</a:t>
            </a:r>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dirty="0"/>
              <a:t>The bus organization has several </a:t>
            </a:r>
          </a:p>
          <a:p>
            <a:pPr>
              <a:spcBef>
                <a:spcPts val="0"/>
              </a:spcBef>
            </a:pPr>
            <a:r>
              <a:rPr lang="en-US" dirty="0"/>
              <a:t>attractive features:</a:t>
            </a:r>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dirty="0">
                <a:solidFill>
                  <a:schemeClr val="tx1"/>
                </a:solidFill>
              </a:rPr>
              <a:t>Main drawback is performance</a:t>
            </a:r>
          </a:p>
          <a:p>
            <a:pPr lvl="1"/>
            <a:r>
              <a:rPr lang="en-US" dirty="0">
                <a:solidFill>
                  <a:schemeClr val="tx1"/>
                </a:solidFill>
              </a:rPr>
              <a:t>All memory references pass through the common bus</a:t>
            </a:r>
          </a:p>
          <a:p>
            <a:pPr lvl="1"/>
            <a:r>
              <a:rPr lang="en-US" dirty="0">
                <a:solidFill>
                  <a:schemeClr val="tx1"/>
                </a:solidFill>
              </a:rPr>
              <a:t>Performance is limited by bus cycle time</a:t>
            </a:r>
          </a:p>
          <a:p>
            <a:r>
              <a:rPr lang="en-US" dirty="0">
                <a:solidFill>
                  <a:schemeClr val="tx1"/>
                </a:solidFill>
              </a:rPr>
              <a:t>Each processor should have cache memory</a:t>
            </a:r>
          </a:p>
          <a:p>
            <a:pPr lvl="1"/>
            <a:r>
              <a:rPr lang="en-US" dirty="0">
                <a:solidFill>
                  <a:schemeClr val="tx1"/>
                </a:solidFill>
              </a:rPr>
              <a:t>Reduces the number of bus accesses</a:t>
            </a:r>
          </a:p>
          <a:p>
            <a:r>
              <a:rPr lang="en-US" dirty="0">
                <a:solidFill>
                  <a:schemeClr val="tx1"/>
                </a:solidFill>
              </a:rPr>
              <a:t>Leads to problems with </a:t>
            </a:r>
            <a:r>
              <a:rPr lang="en-US" i="1" dirty="0">
                <a:solidFill>
                  <a:schemeClr val="tx1"/>
                </a:solidFill>
              </a:rPr>
              <a:t>cache coherence</a:t>
            </a:r>
          </a:p>
          <a:p>
            <a:pPr lvl="1"/>
            <a:r>
              <a:rPr lang="en-US" dirty="0">
                <a:solidFill>
                  <a:schemeClr val="tx1"/>
                </a:solidFill>
              </a:rPr>
              <a:t>If a word is altered in one cache it could conceivably invalidate a word in another cache</a:t>
            </a:r>
          </a:p>
          <a:p>
            <a:pPr lvl="2"/>
            <a:r>
              <a:rPr lang="en-US" dirty="0">
                <a:solidFill>
                  <a:schemeClr val="tx1"/>
                </a:solidFill>
              </a:rPr>
              <a:t>To prevent this the other processors must be alerted that an update has taken place</a:t>
            </a:r>
          </a:p>
          <a:p>
            <a:pPr lvl="1"/>
            <a:r>
              <a:rPr lang="en-US" dirty="0">
                <a:solidFill>
                  <a:schemeClr val="tx1"/>
                </a:solidFill>
              </a:rPr>
              <a:t>Typically addressed in hardware rather than the operating system</a:t>
            </a:r>
          </a:p>
        </p:txBody>
      </p:sp>
      <p:sp>
        <p:nvSpPr>
          <p:cNvPr id="4" name="Text Placeholder 3"/>
          <p:cNvSpPr>
            <a:spLocks noGrp="1"/>
          </p:cNvSpPr>
          <p:nvPr>
            <p:ph type="body" sz="half" idx="2"/>
          </p:nvPr>
        </p:nvSpPr>
        <p:spPr>
          <a:xfrm>
            <a:off x="457200" y="762000"/>
            <a:ext cx="7558960" cy="774700"/>
          </a:xfrm>
        </p:spPr>
        <p:txBody>
          <a:bodyPr/>
          <a:lstStyle/>
          <a:p>
            <a:r>
              <a:rPr lang="en-US" dirty="0"/>
              <a:t>Disadvantages of the bus organization:</a:t>
            </a:r>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Multiprocessor Operating System Design Considerations</a:t>
            </a:r>
          </a:p>
        </p:txBody>
      </p:sp>
      <p:sp>
        <p:nvSpPr>
          <p:cNvPr id="96259" name="Rectangle 3"/>
          <p:cNvSpPr>
            <a:spLocks noGrp="1" noChangeArrowheads="1"/>
          </p:cNvSpPr>
          <p:nvPr>
            <p:ph idx="1"/>
          </p:nvPr>
        </p:nvSpPr>
        <p:spPr>
          <a:xfrm>
            <a:off x="395536" y="1988840"/>
            <a:ext cx="8112126" cy="3384376"/>
          </a:xfrm>
        </p:spPr>
        <p:txBody>
          <a:bodyPr>
            <a:noAutofit/>
          </a:bodyPr>
          <a:lstStyle/>
          <a:p>
            <a:r>
              <a:rPr lang="en-US" sz="2400" b="1" dirty="0">
                <a:solidFill>
                  <a:schemeClr val="tx1"/>
                </a:solidFill>
              </a:rPr>
              <a:t>Simultaneous concurrent processes</a:t>
            </a:r>
          </a:p>
          <a:p>
            <a:pPr lvl="1"/>
            <a:r>
              <a:rPr lang="en-US" sz="2400" dirty="0">
                <a:solidFill>
                  <a:schemeClr val="tx1"/>
                </a:solidFill>
              </a:rPr>
              <a:t>OS routines need to be reentrant to allow several processors to execute the </a:t>
            </a:r>
            <a:r>
              <a:rPr lang="en-US" sz="2400" dirty="0">
                <a:solidFill>
                  <a:srgbClr val="FF0000"/>
                </a:solidFill>
              </a:rPr>
              <a:t>same IS code </a:t>
            </a:r>
            <a:r>
              <a:rPr lang="en-US" sz="2400" dirty="0">
                <a:solidFill>
                  <a:schemeClr val="tx1"/>
                </a:solidFill>
              </a:rPr>
              <a:t>simultaneously</a:t>
            </a:r>
          </a:p>
          <a:p>
            <a:pPr lvl="1"/>
            <a:endParaRPr lang="en-US" sz="2400" dirty="0"/>
          </a:p>
          <a:p>
            <a:pPr lvl="1"/>
            <a:r>
              <a:rPr lang="en-US" sz="2400" dirty="0">
                <a:solidFill>
                  <a:schemeClr val="tx1"/>
                </a:solidFill>
              </a:rPr>
              <a:t>OS tables and management structures must be managed properly to avoid</a:t>
            </a:r>
            <a:r>
              <a:rPr lang="en-US" sz="2400" dirty="0"/>
              <a:t> </a:t>
            </a:r>
            <a:r>
              <a:rPr lang="en-US" sz="2400" dirty="0">
                <a:solidFill>
                  <a:srgbClr val="FF0000"/>
                </a:solidFill>
              </a:rPr>
              <a:t>deadlock </a:t>
            </a:r>
            <a:r>
              <a:rPr lang="en-US" sz="2400" dirty="0">
                <a:solidFill>
                  <a:schemeClr val="tx1"/>
                </a:solidFill>
              </a:rPr>
              <a:t>or invalid operations	</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Multiprocessor Operating System Design Considerations</a:t>
            </a:r>
          </a:p>
        </p:txBody>
      </p:sp>
      <p:sp>
        <p:nvSpPr>
          <p:cNvPr id="96259" name="Rectangle 3"/>
          <p:cNvSpPr>
            <a:spLocks noGrp="1" noChangeArrowheads="1"/>
          </p:cNvSpPr>
          <p:nvPr>
            <p:ph idx="1"/>
          </p:nvPr>
        </p:nvSpPr>
        <p:spPr>
          <a:xfrm>
            <a:off x="467544" y="2564904"/>
            <a:ext cx="8112126" cy="2592288"/>
          </a:xfrm>
        </p:spPr>
        <p:txBody>
          <a:bodyPr>
            <a:noAutofit/>
          </a:bodyPr>
          <a:lstStyle/>
          <a:p>
            <a:r>
              <a:rPr lang="en-US" sz="2400" b="1" dirty="0">
                <a:solidFill>
                  <a:schemeClr val="tx1"/>
                </a:solidFill>
              </a:rPr>
              <a:t>Scheduling</a:t>
            </a:r>
          </a:p>
          <a:p>
            <a:pPr lvl="1"/>
            <a:r>
              <a:rPr lang="en-US" sz="2400" dirty="0">
                <a:solidFill>
                  <a:schemeClr val="tx1"/>
                </a:solidFill>
              </a:rPr>
              <a:t>Any processor may perform scheduling so</a:t>
            </a:r>
            <a:r>
              <a:rPr lang="en-US" sz="2400" dirty="0">
                <a:solidFill>
                  <a:srgbClr val="FF0000"/>
                </a:solidFill>
              </a:rPr>
              <a:t> conflicts </a:t>
            </a:r>
            <a:r>
              <a:rPr lang="en-US" sz="2400" dirty="0">
                <a:solidFill>
                  <a:schemeClr val="tx1"/>
                </a:solidFill>
              </a:rPr>
              <a:t>must be avoided</a:t>
            </a:r>
          </a:p>
          <a:p>
            <a:pPr marL="228600" lvl="1" indent="0">
              <a:buNone/>
            </a:pPr>
            <a:endParaRPr lang="en-US" sz="2400" dirty="0"/>
          </a:p>
          <a:p>
            <a:pPr lvl="1"/>
            <a:r>
              <a:rPr lang="en-US" sz="2400" dirty="0">
                <a:solidFill>
                  <a:schemeClr val="tx1"/>
                </a:solidFill>
              </a:rPr>
              <a:t>Scheduler must assign </a:t>
            </a:r>
            <a:r>
              <a:rPr lang="en-US" sz="2400" dirty="0">
                <a:solidFill>
                  <a:srgbClr val="FF0000"/>
                </a:solidFill>
              </a:rPr>
              <a:t>ready processes </a:t>
            </a:r>
            <a:r>
              <a:rPr lang="en-US" sz="2400" dirty="0">
                <a:solidFill>
                  <a:schemeClr val="tx1"/>
                </a:solidFill>
              </a:rPr>
              <a:t>to </a:t>
            </a:r>
            <a:r>
              <a:rPr lang="en-US" sz="2400" dirty="0">
                <a:solidFill>
                  <a:srgbClr val="FF0000"/>
                </a:solidFill>
              </a:rPr>
              <a:t>available processors</a:t>
            </a:r>
          </a:p>
        </p:txBody>
      </p:sp>
    </p:spTree>
    <p:extLst>
      <p:ext uri="{BB962C8B-B14F-4D97-AF65-F5344CB8AC3E}">
        <p14:creationId xmlns:p14="http://schemas.microsoft.com/office/powerpoint/2010/main" val="174929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Multiprocessor Operating System Design Considerations</a:t>
            </a:r>
          </a:p>
        </p:txBody>
      </p:sp>
      <p:sp>
        <p:nvSpPr>
          <p:cNvPr id="96259" name="Rectangle 3"/>
          <p:cNvSpPr>
            <a:spLocks noGrp="1" noChangeArrowheads="1"/>
          </p:cNvSpPr>
          <p:nvPr>
            <p:ph idx="1"/>
          </p:nvPr>
        </p:nvSpPr>
        <p:spPr>
          <a:xfrm>
            <a:off x="498474" y="1905000"/>
            <a:ext cx="8112126" cy="3612232"/>
          </a:xfrm>
        </p:spPr>
        <p:txBody>
          <a:bodyPr>
            <a:normAutofit/>
          </a:bodyPr>
          <a:lstStyle/>
          <a:p>
            <a:r>
              <a:rPr lang="en-US" sz="2400" b="1" dirty="0">
                <a:solidFill>
                  <a:schemeClr val="tx1"/>
                </a:solidFill>
              </a:rPr>
              <a:t>Synchronization</a:t>
            </a:r>
          </a:p>
          <a:p>
            <a:pPr lvl="1"/>
            <a:r>
              <a:rPr lang="en-US" sz="2400" dirty="0">
                <a:solidFill>
                  <a:schemeClr val="tx1"/>
                </a:solidFill>
              </a:rPr>
              <a:t>With multiple active processes having potential access to shared address spaces or I/O resources, care must be taken to provide </a:t>
            </a:r>
            <a:r>
              <a:rPr lang="en-US" sz="2400" dirty="0">
                <a:solidFill>
                  <a:srgbClr val="FF0000"/>
                </a:solidFill>
              </a:rPr>
              <a:t>effective synchronization</a:t>
            </a:r>
          </a:p>
          <a:p>
            <a:pPr marL="228600" lvl="1" indent="0">
              <a:buNone/>
            </a:pPr>
            <a:endParaRPr lang="en-US" sz="2400" dirty="0">
              <a:solidFill>
                <a:srgbClr val="FF0000"/>
              </a:solidFill>
            </a:endParaRPr>
          </a:p>
          <a:p>
            <a:pPr lvl="1"/>
            <a:r>
              <a:rPr lang="en-US" sz="2400" dirty="0">
                <a:solidFill>
                  <a:schemeClr val="tx1"/>
                </a:solidFill>
              </a:rPr>
              <a:t>Synchronization is a facility that </a:t>
            </a:r>
            <a:r>
              <a:rPr lang="en-US" sz="2400" dirty="0">
                <a:solidFill>
                  <a:srgbClr val="FF0000"/>
                </a:solidFill>
              </a:rPr>
              <a:t>enforces mutual exclusion </a:t>
            </a:r>
            <a:r>
              <a:rPr lang="en-US" sz="2400" dirty="0">
                <a:solidFill>
                  <a:schemeClr val="tx1"/>
                </a:solidFill>
              </a:rPr>
              <a:t>and</a:t>
            </a:r>
            <a:r>
              <a:rPr lang="en-US" sz="2400" dirty="0"/>
              <a:t> </a:t>
            </a:r>
            <a:r>
              <a:rPr lang="en-US" sz="2400" dirty="0">
                <a:solidFill>
                  <a:srgbClr val="FF0000"/>
                </a:solidFill>
              </a:rPr>
              <a:t>event ordering</a:t>
            </a:r>
          </a:p>
          <a:p>
            <a:pPr marL="0" indent="0">
              <a:buNone/>
            </a:pPr>
            <a:endParaRPr lang="en-US" dirty="0"/>
          </a:p>
        </p:txBody>
      </p:sp>
    </p:spTree>
    <p:extLst>
      <p:ext uri="{BB962C8B-B14F-4D97-AF65-F5344CB8AC3E}">
        <p14:creationId xmlns:p14="http://schemas.microsoft.com/office/powerpoint/2010/main" val="174929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Multiprocessor Operating System Design Considerations</a:t>
            </a:r>
          </a:p>
        </p:txBody>
      </p:sp>
      <p:sp>
        <p:nvSpPr>
          <p:cNvPr id="96259" name="Rectangle 3"/>
          <p:cNvSpPr>
            <a:spLocks noGrp="1" noChangeArrowheads="1"/>
          </p:cNvSpPr>
          <p:nvPr>
            <p:ph idx="1"/>
          </p:nvPr>
        </p:nvSpPr>
        <p:spPr>
          <a:xfrm>
            <a:off x="498474" y="1905000"/>
            <a:ext cx="8112126" cy="4648200"/>
          </a:xfrm>
        </p:spPr>
        <p:txBody>
          <a:bodyPr>
            <a:normAutofit/>
          </a:bodyPr>
          <a:lstStyle/>
          <a:p>
            <a:r>
              <a:rPr lang="en-US" sz="2400" b="1" dirty="0">
                <a:solidFill>
                  <a:schemeClr val="tx1"/>
                </a:solidFill>
              </a:rPr>
              <a:t>Memory management</a:t>
            </a:r>
          </a:p>
          <a:p>
            <a:pPr lvl="1"/>
            <a:r>
              <a:rPr lang="en-US" sz="2400" dirty="0">
                <a:solidFill>
                  <a:schemeClr val="tx1"/>
                </a:solidFill>
              </a:rPr>
              <a:t>In addition to dealing with all of the issues found on uniprocessor machines, the OS needs to </a:t>
            </a:r>
            <a:r>
              <a:rPr lang="en-US" sz="2400" dirty="0">
                <a:solidFill>
                  <a:srgbClr val="FF0000"/>
                </a:solidFill>
              </a:rPr>
              <a:t>exploit the available hardware parallelism </a:t>
            </a:r>
            <a:r>
              <a:rPr lang="en-US" sz="2400" dirty="0">
                <a:solidFill>
                  <a:schemeClr val="tx1"/>
                </a:solidFill>
              </a:rPr>
              <a:t>to achieve the best performance</a:t>
            </a:r>
          </a:p>
          <a:p>
            <a:pPr marL="228600" lvl="1" indent="0">
              <a:buNone/>
            </a:pPr>
            <a:endParaRPr lang="en-US" sz="2400" dirty="0"/>
          </a:p>
          <a:p>
            <a:pPr lvl="1"/>
            <a:r>
              <a:rPr lang="en-US" sz="2400" dirty="0">
                <a:solidFill>
                  <a:srgbClr val="FF0000"/>
                </a:solidFill>
              </a:rPr>
              <a:t>Paging mechanisms </a:t>
            </a:r>
            <a:r>
              <a:rPr lang="en-US" sz="2400" dirty="0">
                <a:solidFill>
                  <a:schemeClr val="tx1"/>
                </a:solidFill>
              </a:rPr>
              <a:t>on different processors must be coordinated to enforce consistency when several processors share a page or segment and to decide on page replacement</a:t>
            </a:r>
          </a:p>
          <a:p>
            <a:pPr marL="0" indent="0">
              <a:buNone/>
            </a:pPr>
            <a:endParaRPr lang="en-US" sz="2400" dirty="0"/>
          </a:p>
        </p:txBody>
      </p:sp>
    </p:spTree>
    <p:extLst>
      <p:ext uri="{BB962C8B-B14F-4D97-AF65-F5344CB8AC3E}">
        <p14:creationId xmlns:p14="http://schemas.microsoft.com/office/powerpoint/2010/main" val="1749290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Multiprocessor Operating System Design Considerations</a:t>
            </a:r>
          </a:p>
        </p:txBody>
      </p:sp>
      <p:sp>
        <p:nvSpPr>
          <p:cNvPr id="96259" name="Rectangle 3"/>
          <p:cNvSpPr>
            <a:spLocks noGrp="1" noChangeArrowheads="1"/>
          </p:cNvSpPr>
          <p:nvPr>
            <p:ph idx="1"/>
          </p:nvPr>
        </p:nvSpPr>
        <p:spPr>
          <a:xfrm>
            <a:off x="498474" y="2060848"/>
            <a:ext cx="8112126" cy="3528392"/>
          </a:xfrm>
        </p:spPr>
        <p:txBody>
          <a:bodyPr>
            <a:normAutofit/>
          </a:bodyPr>
          <a:lstStyle/>
          <a:p>
            <a:endParaRPr lang="en-US" dirty="0"/>
          </a:p>
          <a:p>
            <a:r>
              <a:rPr lang="en-US" sz="2400" b="1" dirty="0">
                <a:solidFill>
                  <a:schemeClr val="tx1"/>
                </a:solidFill>
              </a:rPr>
              <a:t>Reliability and fault tolerance</a:t>
            </a:r>
          </a:p>
          <a:p>
            <a:pPr lvl="1"/>
            <a:r>
              <a:rPr lang="en-US" sz="2400" dirty="0">
                <a:solidFill>
                  <a:schemeClr val="tx1"/>
                </a:solidFill>
              </a:rPr>
              <a:t>OS should provide </a:t>
            </a:r>
            <a:r>
              <a:rPr lang="en-US" sz="2400" dirty="0">
                <a:solidFill>
                  <a:srgbClr val="FF0000"/>
                </a:solidFill>
              </a:rPr>
              <a:t>graceful degradation </a:t>
            </a:r>
            <a:r>
              <a:rPr lang="en-US" sz="2400" dirty="0">
                <a:solidFill>
                  <a:schemeClr val="tx1"/>
                </a:solidFill>
              </a:rPr>
              <a:t>in the face of processor failure</a:t>
            </a:r>
          </a:p>
          <a:p>
            <a:pPr lvl="1"/>
            <a:endParaRPr lang="en-US" sz="2400" dirty="0"/>
          </a:p>
          <a:p>
            <a:pPr lvl="1"/>
            <a:r>
              <a:rPr lang="en-US" sz="2400" dirty="0">
                <a:solidFill>
                  <a:schemeClr val="tx1"/>
                </a:solidFill>
              </a:rPr>
              <a:t>Scheduler and other portions of the operating system must </a:t>
            </a:r>
            <a:r>
              <a:rPr lang="en-US" sz="2400" dirty="0">
                <a:solidFill>
                  <a:srgbClr val="FF0000"/>
                </a:solidFill>
              </a:rPr>
              <a:t>recognize the loss of a processor </a:t>
            </a:r>
            <a:r>
              <a:rPr lang="en-US" sz="2400" dirty="0">
                <a:solidFill>
                  <a:schemeClr val="tx1"/>
                </a:solidFill>
              </a:rPr>
              <a:t>and restructure accordingly</a:t>
            </a:r>
          </a:p>
          <a:p>
            <a:endParaRPr lang="en-US" dirty="0"/>
          </a:p>
        </p:txBody>
      </p:sp>
    </p:spTree>
    <p:extLst>
      <p:ext uri="{BB962C8B-B14F-4D97-AF65-F5344CB8AC3E}">
        <p14:creationId xmlns:p14="http://schemas.microsoft.com/office/powerpoint/2010/main" val="174929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Cache Coherence</a:t>
            </a:r>
          </a:p>
        </p:txBody>
      </p:sp>
      <p:sp>
        <p:nvSpPr>
          <p:cNvPr id="5" name="Content Placeholder 4"/>
          <p:cNvSpPr>
            <a:spLocks noGrp="1"/>
          </p:cNvSpPr>
          <p:nvPr>
            <p:ph idx="1"/>
          </p:nvPr>
        </p:nvSpPr>
        <p:spPr>
          <a:xfrm>
            <a:off x="498474" y="2286000"/>
            <a:ext cx="7556313" cy="4114800"/>
          </a:xfrm>
        </p:spPr>
        <p:txBody>
          <a:bodyPr>
            <a:normAutofit/>
          </a:bodyPr>
          <a:lstStyle/>
          <a:p>
            <a:r>
              <a:rPr lang="en-US" dirty="0">
                <a:solidFill>
                  <a:schemeClr val="tx1"/>
                </a:solidFill>
              </a:rPr>
              <a:t>Attempt to avoid the need for additional hardware circuitry and logic by relying on the compiler and operating system to deal with the problem</a:t>
            </a:r>
          </a:p>
          <a:p>
            <a:r>
              <a:rPr lang="en-US" dirty="0">
                <a:solidFill>
                  <a:schemeClr val="tx1"/>
                </a:solidFill>
              </a:rPr>
              <a:t>Attractive because the overhead of detecting potential problems is transferred from run time to compile time, and the design complexity is transferred from hardware to software</a:t>
            </a:r>
          </a:p>
          <a:p>
            <a:pPr lvl="1"/>
            <a:r>
              <a:rPr lang="en-US" dirty="0">
                <a:solidFill>
                  <a:schemeClr val="tx1"/>
                </a:solidFill>
              </a:rPr>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1143000" y="1295400"/>
            <a:ext cx="7558960" cy="774700"/>
          </a:xfrm>
        </p:spPr>
        <p:txBody>
          <a:bodyPr/>
          <a:lstStyle/>
          <a:p>
            <a:r>
              <a:rPr lang="en-US" sz="2800" dirty="0">
                <a:solidFill>
                  <a:schemeClr val="tx1"/>
                </a:solidFill>
              </a:rPr>
              <a:t>Software Solutions</a:t>
            </a: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Cache Coherence</a:t>
            </a:r>
          </a:p>
        </p:txBody>
      </p:sp>
      <p:sp>
        <p:nvSpPr>
          <p:cNvPr id="5" name="Content Placeholder 4"/>
          <p:cNvSpPr>
            <a:spLocks noGrp="1"/>
          </p:cNvSpPr>
          <p:nvPr>
            <p:ph idx="1"/>
          </p:nvPr>
        </p:nvSpPr>
        <p:spPr/>
        <p:txBody>
          <a:bodyPr>
            <a:normAutofit fontScale="92500" lnSpcReduction="10000"/>
          </a:bodyPr>
          <a:lstStyle/>
          <a:p>
            <a:r>
              <a:rPr lang="en-US" dirty="0">
                <a:solidFill>
                  <a:schemeClr val="tx1"/>
                </a:solidFill>
              </a:rPr>
              <a:t>Generally referred to as cache coherence protocols</a:t>
            </a:r>
          </a:p>
          <a:p>
            <a:r>
              <a:rPr lang="en-US" dirty="0">
                <a:solidFill>
                  <a:schemeClr val="tx1"/>
                </a:solidFill>
              </a:rPr>
              <a:t>These solutions provide dynamic recognition at run time of potential inconsistency conditions</a:t>
            </a:r>
          </a:p>
          <a:p>
            <a:r>
              <a:rPr lang="en-US" dirty="0">
                <a:solidFill>
                  <a:schemeClr val="tx1"/>
                </a:solidFill>
              </a:rPr>
              <a:t>Because the problem is only dealt with when it actually arises there is more effective use of caches, leading to improved performance over a software approach</a:t>
            </a:r>
          </a:p>
          <a:p>
            <a:r>
              <a:rPr lang="en-US" dirty="0">
                <a:solidFill>
                  <a:schemeClr val="tx1"/>
                </a:solidFill>
              </a:rPr>
              <a:t>Approaches are transparent to the programmer and the compiler, reducing the software development burden</a:t>
            </a:r>
          </a:p>
          <a:p>
            <a:r>
              <a:rPr lang="en-US" dirty="0">
                <a:solidFill>
                  <a:schemeClr val="tx1"/>
                </a:solidFill>
              </a:rPr>
              <a:t>Can be divided into two categories:</a:t>
            </a:r>
          </a:p>
          <a:p>
            <a:pPr lvl="1"/>
            <a:r>
              <a:rPr lang="en-US" dirty="0">
                <a:solidFill>
                  <a:schemeClr val="tx1"/>
                </a:solidFill>
              </a:rPr>
              <a:t>Directory protocols</a:t>
            </a:r>
          </a:p>
          <a:p>
            <a:pPr lvl="1"/>
            <a:r>
              <a:rPr lang="en-US" dirty="0">
                <a:solidFill>
                  <a:schemeClr val="tx1"/>
                </a:solidFill>
              </a:rPr>
              <a:t>Snoopy protocols</a:t>
            </a:r>
          </a:p>
        </p:txBody>
      </p:sp>
      <p:sp>
        <p:nvSpPr>
          <p:cNvPr id="6" name="Text Placeholder 5"/>
          <p:cNvSpPr>
            <a:spLocks noGrp="1"/>
          </p:cNvSpPr>
          <p:nvPr>
            <p:ph type="body" sz="half" idx="2"/>
          </p:nvPr>
        </p:nvSpPr>
        <p:spPr>
          <a:xfrm>
            <a:off x="1143000" y="1219200"/>
            <a:ext cx="7558960" cy="774700"/>
          </a:xfrm>
        </p:spPr>
        <p:txBody>
          <a:bodyPr/>
          <a:lstStyle/>
          <a:p>
            <a:r>
              <a:rPr lang="en-US" sz="2800" dirty="0">
                <a:solidFill>
                  <a:schemeClr val="tx1"/>
                </a:solidFill>
              </a:rPr>
              <a:t>Hardware-Based Solutions</a:t>
            </a:r>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Multiple Processor Organization</a:t>
            </a:r>
          </a:p>
        </p:txBody>
      </p:sp>
      <p:sp>
        <p:nvSpPr>
          <p:cNvPr id="6" name="Content Placeholder 5"/>
          <p:cNvSpPr>
            <a:spLocks noGrp="1"/>
          </p:cNvSpPr>
          <p:nvPr>
            <p:ph sz="half" idx="17"/>
          </p:nvPr>
        </p:nvSpPr>
        <p:spPr/>
        <p:txBody>
          <a:bodyPr>
            <a:normAutofit fontScale="92500" lnSpcReduction="10000"/>
          </a:bodyPr>
          <a:lstStyle/>
          <a:p>
            <a:r>
              <a:rPr lang="en-US" dirty="0">
                <a:solidFill>
                  <a:schemeClr val="tx1"/>
                </a:solidFill>
              </a:rPr>
              <a:t>Single instruction, single data </a:t>
            </a:r>
            <a:r>
              <a:rPr lang="en-US" b="1" dirty="0">
                <a:solidFill>
                  <a:schemeClr val="tx1"/>
                </a:solidFill>
              </a:rPr>
              <a:t>(SISD) </a:t>
            </a:r>
            <a:r>
              <a:rPr lang="en-US" dirty="0">
                <a:solidFill>
                  <a:schemeClr val="tx1"/>
                </a:solidFill>
              </a:rPr>
              <a:t>stream</a:t>
            </a:r>
          </a:p>
          <a:p>
            <a:pPr lvl="1"/>
            <a:r>
              <a:rPr lang="en-US" sz="1622" dirty="0">
                <a:solidFill>
                  <a:schemeClr val="tx1"/>
                </a:solidFill>
              </a:rPr>
              <a:t>Single processor executes a single instruction stream to operate on data stored in a single memory</a:t>
            </a:r>
          </a:p>
          <a:p>
            <a:pPr lvl="1"/>
            <a:r>
              <a:rPr lang="en-US" sz="1622" dirty="0">
                <a:solidFill>
                  <a:schemeClr val="tx1"/>
                </a:solidFill>
              </a:rPr>
              <a:t>Uniprocessors fall into this category</a:t>
            </a:r>
          </a:p>
          <a:p>
            <a:pPr lvl="1"/>
            <a:endParaRPr lang="en-US" dirty="0">
              <a:solidFill>
                <a:schemeClr val="tx1"/>
              </a:solidFill>
            </a:endParaRPr>
          </a:p>
        </p:txBody>
      </p:sp>
      <p:sp>
        <p:nvSpPr>
          <p:cNvPr id="7" name="Content Placeholder 6"/>
          <p:cNvSpPr>
            <a:spLocks noGrp="1"/>
          </p:cNvSpPr>
          <p:nvPr>
            <p:ph sz="half" idx="18"/>
          </p:nvPr>
        </p:nvSpPr>
        <p:spPr>
          <a:xfrm>
            <a:off x="502920" y="4164964"/>
            <a:ext cx="3657413" cy="2159635"/>
          </a:xfrm>
        </p:spPr>
        <p:txBody>
          <a:bodyPr>
            <a:normAutofit fontScale="92500" lnSpcReduction="10000"/>
          </a:bodyPr>
          <a:lstStyle/>
          <a:p>
            <a:r>
              <a:rPr lang="en-US" dirty="0">
                <a:solidFill>
                  <a:schemeClr val="tx1"/>
                </a:solidFill>
              </a:rPr>
              <a:t>Single instruction, multiple data </a:t>
            </a:r>
            <a:r>
              <a:rPr lang="en-US" b="1" dirty="0">
                <a:solidFill>
                  <a:schemeClr val="tx1"/>
                </a:solidFill>
              </a:rPr>
              <a:t>(SIMD)</a:t>
            </a:r>
            <a:r>
              <a:rPr lang="en-US" dirty="0">
                <a:solidFill>
                  <a:schemeClr val="tx1"/>
                </a:solidFill>
              </a:rPr>
              <a:t> stream</a:t>
            </a:r>
          </a:p>
          <a:p>
            <a:pPr lvl="1"/>
            <a:r>
              <a:rPr lang="en-US" sz="1622" dirty="0">
                <a:solidFill>
                  <a:schemeClr val="tx1"/>
                </a:solidFill>
              </a:rPr>
              <a:t>A single machine instruction controls the simultaneous execution of a number of processing elements on a lockstep basis</a:t>
            </a:r>
          </a:p>
          <a:p>
            <a:pPr lvl="1"/>
            <a:r>
              <a:rPr lang="en-US" sz="1622" dirty="0">
                <a:solidFill>
                  <a:schemeClr val="tx1"/>
                </a:solidFill>
              </a:rPr>
              <a:t>Vector and array processors fall into this category</a:t>
            </a:r>
          </a:p>
        </p:txBody>
      </p:sp>
      <p:sp>
        <p:nvSpPr>
          <p:cNvPr id="4" name="Content Placeholder 3"/>
          <p:cNvSpPr>
            <a:spLocks noGrp="1"/>
          </p:cNvSpPr>
          <p:nvPr>
            <p:ph sz="half" idx="1"/>
          </p:nvPr>
        </p:nvSpPr>
        <p:spPr>
          <a:xfrm>
            <a:off x="4410075" y="1985962"/>
            <a:ext cx="3657600" cy="2052637"/>
          </a:xfrm>
        </p:spPr>
        <p:txBody>
          <a:bodyPr>
            <a:normAutofit fontScale="85000" lnSpcReduction="10000"/>
          </a:bodyPr>
          <a:lstStyle/>
          <a:p>
            <a:r>
              <a:rPr lang="en-US" sz="2000" dirty="0">
                <a:solidFill>
                  <a:schemeClr val="tx1"/>
                </a:solidFill>
              </a:rPr>
              <a:t>Multiple instruction, single data </a:t>
            </a:r>
            <a:r>
              <a:rPr lang="en-US" sz="2000" b="1" dirty="0">
                <a:solidFill>
                  <a:schemeClr val="tx1"/>
                </a:solidFill>
              </a:rPr>
              <a:t>(MISD) </a:t>
            </a:r>
            <a:r>
              <a:rPr lang="en-US" sz="2000" dirty="0">
                <a:solidFill>
                  <a:schemeClr val="tx1"/>
                </a:solidFill>
              </a:rPr>
              <a:t>stream</a:t>
            </a:r>
          </a:p>
          <a:p>
            <a:pPr lvl="1"/>
            <a:r>
              <a:rPr lang="en-US" dirty="0">
                <a:solidFill>
                  <a:schemeClr val="tx1"/>
                </a:solidFill>
              </a:rPr>
              <a:t>A sequence of data is transmitted to a set of processors, each of which executes a different instruction sequence</a:t>
            </a:r>
          </a:p>
          <a:p>
            <a:pPr lvl="1"/>
            <a:r>
              <a:rPr lang="en-US" dirty="0">
                <a:solidFill>
                  <a:schemeClr val="tx1"/>
                </a:solidFill>
              </a:rPr>
              <a:t>Not commercially implemented</a:t>
            </a:r>
          </a:p>
        </p:txBody>
      </p:sp>
      <p:sp>
        <p:nvSpPr>
          <p:cNvPr id="5" name="Content Placeholder 4"/>
          <p:cNvSpPr>
            <a:spLocks noGrp="1"/>
          </p:cNvSpPr>
          <p:nvPr>
            <p:ph sz="half" idx="16"/>
          </p:nvPr>
        </p:nvSpPr>
        <p:spPr/>
        <p:txBody>
          <a:bodyPr>
            <a:normAutofit fontScale="92500" lnSpcReduction="10000"/>
          </a:bodyPr>
          <a:lstStyle/>
          <a:p>
            <a:r>
              <a:rPr lang="en-US" sz="1838" dirty="0">
                <a:solidFill>
                  <a:schemeClr val="tx1"/>
                </a:solidFill>
              </a:rPr>
              <a:t>Multiple instruction, multiple data </a:t>
            </a:r>
            <a:r>
              <a:rPr lang="en-US" sz="1838" b="1" dirty="0">
                <a:solidFill>
                  <a:schemeClr val="tx1"/>
                </a:solidFill>
              </a:rPr>
              <a:t>(MIMD) </a:t>
            </a:r>
            <a:r>
              <a:rPr lang="en-US" sz="1838" dirty="0">
                <a:solidFill>
                  <a:schemeClr val="tx1"/>
                </a:solidFill>
              </a:rPr>
              <a:t>stream</a:t>
            </a:r>
          </a:p>
          <a:p>
            <a:pPr lvl="1"/>
            <a:r>
              <a:rPr lang="en-US" sz="1622" dirty="0">
                <a:solidFill>
                  <a:schemeClr val="tx1"/>
                </a:solidFill>
              </a:rPr>
              <a:t>A set of processors simultaneously execute different instruction sequences on different data sets</a:t>
            </a:r>
          </a:p>
          <a:p>
            <a:pPr lvl="1"/>
            <a:r>
              <a:rPr lang="en-US" sz="1622" dirty="0">
                <a:solidFill>
                  <a:schemeClr val="tx1"/>
                </a:solidFill>
              </a:rPr>
              <a:t>SMPs, clusters and NUMA systems fit this category</a:t>
            </a:r>
          </a:p>
          <a:p>
            <a:pPr lvl="1"/>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381000" y="228600"/>
            <a:ext cx="7556500" cy="608112"/>
          </a:xfrm>
        </p:spPr>
        <p:txBody>
          <a:bodyPr/>
          <a:lstStyle/>
          <a:p>
            <a:r>
              <a:rPr lang="en-US" dirty="0">
                <a:effectLst>
                  <a:outerShdw blurRad="38100" dist="38100" dir="2700000" algn="tl">
                    <a:srgbClr val="000000">
                      <a:alpha val="43137"/>
                    </a:srgbClr>
                  </a:outerShdw>
                </a:effectLst>
              </a:rPr>
              <a:t>Directory Protocols</a:t>
            </a:r>
          </a:p>
        </p:txBody>
      </p:sp>
      <p:graphicFrame>
        <p:nvGraphicFramePr>
          <p:cNvPr id="18" name="Content Placeholder 17"/>
          <p:cNvGraphicFramePr>
            <a:graphicFrameLocks noGrp="1"/>
          </p:cNvGraphicFramePr>
          <p:nvPr>
            <p:ph idx="4294967295"/>
            <p:extLst>
              <p:ext uri="{D42A27DB-BD31-4B8C-83A1-F6EECF244321}">
                <p14:modId xmlns:p14="http://schemas.microsoft.com/office/powerpoint/2010/main" val="3692023676"/>
              </p:ext>
            </p:extLst>
          </p:nvPr>
        </p:nvGraphicFramePr>
        <p:xfrm>
          <a:off x="492088" y="1580855"/>
          <a:ext cx="8159824"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304800"/>
            <a:ext cx="7556500" cy="1116012"/>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323595" y="1420812"/>
            <a:ext cx="6934200" cy="5105400"/>
          </a:xfrm>
        </p:spPr>
        <p:txBody>
          <a:bodyPr>
            <a:normAutofit fontScale="92500" lnSpcReduction="20000"/>
          </a:bodyPr>
          <a:lstStyle/>
          <a:p>
            <a:r>
              <a:rPr lang="en-US" dirty="0">
                <a:solidFill>
                  <a:schemeClr val="tx1"/>
                </a:solidFill>
              </a:rPr>
              <a:t>Distribute the responsibility for maintaining cache coherence among all of the cache controllers in a multiprocessor</a:t>
            </a:r>
          </a:p>
          <a:p>
            <a:pPr lvl="1"/>
            <a:r>
              <a:rPr lang="en-US" dirty="0">
                <a:solidFill>
                  <a:schemeClr val="tx1"/>
                </a:solidFill>
              </a:rPr>
              <a:t>A cache must recognize when a line that it holds is shared with other caches</a:t>
            </a:r>
          </a:p>
          <a:p>
            <a:pPr lvl="1"/>
            <a:r>
              <a:rPr lang="en-US" dirty="0">
                <a:solidFill>
                  <a:schemeClr val="tx1"/>
                </a:solidFill>
              </a:rPr>
              <a:t>When updates are performed on a shared cache line, it must be announced to other caches by a </a:t>
            </a:r>
            <a:r>
              <a:rPr lang="en-US" dirty="0">
                <a:solidFill>
                  <a:srgbClr val="FF0000"/>
                </a:solidFill>
              </a:rPr>
              <a:t>broadcast</a:t>
            </a:r>
            <a:r>
              <a:rPr lang="en-US" dirty="0"/>
              <a:t> </a:t>
            </a:r>
            <a:r>
              <a:rPr lang="en-US" dirty="0">
                <a:solidFill>
                  <a:schemeClr val="tx1"/>
                </a:solidFill>
              </a:rPr>
              <a:t>mechanism</a:t>
            </a:r>
          </a:p>
          <a:p>
            <a:pPr lvl="1"/>
            <a:r>
              <a:rPr lang="en-US" dirty="0">
                <a:solidFill>
                  <a:schemeClr val="tx1"/>
                </a:solidFill>
              </a:rPr>
              <a:t>Each cache controller is able to “snoop” on the network to observe these broadcast notifications and react accordingly</a:t>
            </a:r>
          </a:p>
          <a:p>
            <a:r>
              <a:rPr lang="en-US" dirty="0">
                <a:solidFill>
                  <a:schemeClr val="tx1"/>
                </a:solidFill>
              </a:rPr>
              <a:t>Suited to bus-based multiprocessor because the shared bus provides a simple means for broadcasting and snooping</a:t>
            </a:r>
          </a:p>
          <a:p>
            <a:pPr lvl="1"/>
            <a:r>
              <a:rPr lang="en-US" dirty="0">
                <a:solidFill>
                  <a:schemeClr val="tx1"/>
                </a:solidFill>
              </a:rPr>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a:solidFill>
                  <a:schemeClr val="tx1"/>
                </a:solidFill>
              </a:rPr>
              <a:t>Two basic approaches have been explored:</a:t>
            </a:r>
          </a:p>
          <a:p>
            <a:pPr lvl="1"/>
            <a:r>
              <a:rPr lang="en-US" sz="1838" dirty="0">
                <a:solidFill>
                  <a:schemeClr val="tx1"/>
                </a:solidFill>
              </a:rPr>
              <a:t>Write invalidate</a:t>
            </a:r>
          </a:p>
          <a:p>
            <a:pPr lvl="1"/>
            <a:r>
              <a:rPr lang="en-US" sz="1838" dirty="0">
                <a:solidFill>
                  <a:schemeClr val="tx1"/>
                </a:solidFill>
              </a:rPr>
              <a:t>Write update (or write broadcast)</a:t>
            </a:r>
          </a:p>
          <a:p>
            <a:endParaRPr lang="en-US" dirty="0"/>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55576" y="332656"/>
            <a:ext cx="4217542" cy="720080"/>
          </a:xfrm>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5" y="1196752"/>
            <a:ext cx="7457902" cy="4929411"/>
          </a:xfrm>
        </p:spPr>
        <p:txBody>
          <a:bodyPr>
            <a:normAutofit/>
          </a:bodyPr>
          <a:lstStyle/>
          <a:p>
            <a:r>
              <a:rPr lang="en-US" dirty="0">
                <a:solidFill>
                  <a:schemeClr val="tx1"/>
                </a:solidFill>
              </a:rPr>
              <a:t>Multiple readers, but only one writer at a time</a:t>
            </a:r>
          </a:p>
          <a:p>
            <a:r>
              <a:rPr lang="en-US" dirty="0">
                <a:solidFill>
                  <a:schemeClr val="tx1"/>
                </a:solidFill>
              </a:rPr>
              <a:t>When a write is required, all other caches of the line are invalidated</a:t>
            </a:r>
          </a:p>
          <a:p>
            <a:r>
              <a:rPr lang="en-US" dirty="0">
                <a:solidFill>
                  <a:schemeClr val="tx1"/>
                </a:solidFill>
              </a:rPr>
              <a:t>Writing processor then has exclusive (cheap) access until line is required by another processor</a:t>
            </a:r>
          </a:p>
          <a:p>
            <a:r>
              <a:rPr lang="en-US" dirty="0">
                <a:solidFill>
                  <a:schemeClr val="tx1"/>
                </a:solidFill>
              </a:rPr>
              <a:t>Most widely used in commercial multiprocessor systems such as the Pentium 4 and PowerPC</a:t>
            </a:r>
          </a:p>
          <a:p>
            <a:r>
              <a:rPr lang="en-US" dirty="0">
                <a:solidFill>
                  <a:schemeClr val="tx1"/>
                </a:solidFill>
              </a:rPr>
              <a:t>State of every line is marked as modified, exclusive, shared or invalid</a:t>
            </a:r>
          </a:p>
          <a:p>
            <a:pPr lvl="1"/>
            <a:r>
              <a:rPr lang="en-US" dirty="0">
                <a:solidFill>
                  <a:schemeClr val="tx1"/>
                </a:solidFill>
              </a:rPr>
              <a:t>For this reason the write-invalidate protocol is called </a:t>
            </a:r>
            <a:r>
              <a:rPr lang="en-US" i="1" dirty="0">
                <a:solidFill>
                  <a:schemeClr val="tx1"/>
                </a:solidFill>
              </a:rPr>
              <a:t>MESI</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MESI Protocol</a:t>
            </a: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a:solidFill>
                  <a:schemeClr val="tx1"/>
                </a:solidFill>
              </a:rPr>
              <a:t>Modified</a:t>
            </a:r>
          </a:p>
          <a:p>
            <a:pPr lvl="1"/>
            <a:r>
              <a:rPr lang="en-US" dirty="0">
                <a:solidFill>
                  <a:schemeClr val="tx1"/>
                </a:solidFill>
              </a:rPr>
              <a:t>The line in the cache has been modified and is available only in this cache</a:t>
            </a:r>
          </a:p>
          <a:p>
            <a:r>
              <a:rPr lang="en-US" dirty="0">
                <a:solidFill>
                  <a:schemeClr val="tx1"/>
                </a:solidFill>
              </a:rPr>
              <a:t>Exclusive</a:t>
            </a:r>
          </a:p>
          <a:p>
            <a:pPr lvl="1"/>
            <a:r>
              <a:rPr lang="en-US" dirty="0">
                <a:solidFill>
                  <a:schemeClr val="tx1"/>
                </a:solidFill>
              </a:rPr>
              <a:t>The line in the cache is the same as that in main memory and is not present in any other cache</a:t>
            </a:r>
          </a:p>
          <a:p>
            <a:r>
              <a:rPr lang="en-US" dirty="0">
                <a:solidFill>
                  <a:schemeClr val="tx1"/>
                </a:solidFill>
              </a:rPr>
              <a:t>Shared</a:t>
            </a:r>
          </a:p>
          <a:p>
            <a:pPr lvl="1"/>
            <a:r>
              <a:rPr lang="en-US" dirty="0">
                <a:solidFill>
                  <a:schemeClr val="tx1"/>
                </a:solidFill>
              </a:rPr>
              <a:t>The line in the cache is the same as that in main memory and may be present in another cache</a:t>
            </a:r>
          </a:p>
          <a:p>
            <a:r>
              <a:rPr lang="en-US" dirty="0">
                <a:solidFill>
                  <a:schemeClr val="tx1"/>
                </a:solidFill>
              </a:rPr>
              <a:t>Invalid</a:t>
            </a:r>
          </a:p>
          <a:p>
            <a:pPr lvl="1"/>
            <a:r>
              <a:rPr lang="en-US" dirty="0">
                <a:solidFill>
                  <a:schemeClr val="tx1"/>
                </a:solidFill>
              </a:rPr>
              <a:t>The line in the cache does not contain valid data </a:t>
            </a:r>
          </a:p>
        </p:txBody>
      </p:sp>
      <p:sp>
        <p:nvSpPr>
          <p:cNvPr id="5" name="Text Placeholder 4"/>
          <p:cNvSpPr>
            <a:spLocks noGrp="1"/>
          </p:cNvSpPr>
          <p:nvPr>
            <p:ph type="body" sz="half" idx="2"/>
          </p:nvPr>
        </p:nvSpPr>
        <p:spPr>
          <a:xfrm>
            <a:off x="498518" y="1129552"/>
            <a:ext cx="7558960" cy="851647"/>
          </a:xfrm>
        </p:spPr>
        <p:txBody>
          <a:bodyPr/>
          <a:lstStyle/>
          <a:p>
            <a:r>
              <a:rPr lang="en-US" sz="2200" dirty="0"/>
              <a:t>To provide cache consistency on an SMP the data cache supports a protocol known as MESI: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a:xfrm>
            <a:off x="498474" y="1981201"/>
            <a:ext cx="7556313" cy="3175992"/>
          </a:xfrm>
        </p:spPr>
        <p:txBody>
          <a:bodyPr/>
          <a:lstStyle/>
          <a:p>
            <a:r>
              <a:rPr lang="en-US" dirty="0"/>
              <a:t>Can be </a:t>
            </a:r>
            <a:r>
              <a:rPr lang="en-US" dirty="0">
                <a:solidFill>
                  <a:srgbClr val="FF0000"/>
                </a:solidFill>
              </a:rPr>
              <a:t>multiple readers and writers</a:t>
            </a:r>
          </a:p>
          <a:p>
            <a:r>
              <a:rPr lang="en-US" dirty="0"/>
              <a:t>When a processor wishes to update a shared line the word to be updated is distributed to all others and caches containing that line can update it</a:t>
            </a:r>
          </a:p>
          <a:p>
            <a:r>
              <a:rPr lang="en-US" dirty="0"/>
              <a:t>Some systems use an adaptive mixture of both write-invalidate and write-update mechanisms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0"/>
            <a:ext cx="6191157" cy="990600"/>
          </a:xfrm>
        </p:spPr>
        <p:txBody>
          <a:bodyPr>
            <a:normAutofit/>
          </a:bodyPr>
          <a:lstStyle/>
          <a:p>
            <a:r>
              <a:rPr lang="en-US" sz="3200" dirty="0"/>
              <a:t>Clusters</a:t>
            </a:r>
          </a:p>
        </p:txBody>
      </p:sp>
      <p:sp>
        <p:nvSpPr>
          <p:cNvPr id="108547" name="Rectangle 3"/>
          <p:cNvSpPr>
            <a:spLocks noGrp="1" noChangeArrowheads="1"/>
          </p:cNvSpPr>
          <p:nvPr>
            <p:ph type="body" sz="half" idx="2"/>
          </p:nvPr>
        </p:nvSpPr>
        <p:spPr>
          <a:xfrm>
            <a:off x="457200" y="1066800"/>
            <a:ext cx="6172200" cy="5486399"/>
          </a:xfrm>
        </p:spPr>
        <p:txBody>
          <a:bodyPr>
            <a:normAutofit/>
          </a:bodyPr>
          <a:lstStyle/>
          <a:p>
            <a:pPr marL="228600" indent="-228600">
              <a:lnSpc>
                <a:spcPct val="90000"/>
              </a:lnSpc>
              <a:spcBef>
                <a:spcPts val="2000"/>
              </a:spcBef>
              <a:buFont typeface="Wingdings" pitchFamily="2" charset="2"/>
              <a:buChar char="n"/>
            </a:pPr>
            <a:r>
              <a:rPr lang="en-US" sz="2000" dirty="0">
                <a:solidFill>
                  <a:schemeClr val="tx1"/>
                </a:solidFill>
              </a:rPr>
              <a:t>Alternative to SMP as an approach to providing high performance and high availability</a:t>
            </a:r>
          </a:p>
          <a:p>
            <a:pPr marL="228600" indent="-228600">
              <a:lnSpc>
                <a:spcPct val="90000"/>
              </a:lnSpc>
              <a:spcBef>
                <a:spcPts val="2000"/>
              </a:spcBef>
              <a:buFont typeface="Wingdings" pitchFamily="2" charset="2"/>
              <a:buChar char="n"/>
            </a:pPr>
            <a:r>
              <a:rPr lang="en-US" sz="2000" dirty="0">
                <a:solidFill>
                  <a:schemeClr val="tx1"/>
                </a:solidFill>
              </a:rPr>
              <a:t>Particularly attractive for server applications</a:t>
            </a:r>
          </a:p>
          <a:p>
            <a:pPr marL="228600" indent="-228600">
              <a:lnSpc>
                <a:spcPct val="90000"/>
              </a:lnSpc>
              <a:spcBef>
                <a:spcPts val="2000"/>
              </a:spcBef>
              <a:buFont typeface="Wingdings" pitchFamily="2" charset="2"/>
              <a:buChar char="n"/>
            </a:pPr>
            <a:r>
              <a:rPr lang="en-US" sz="2000" dirty="0">
                <a:solidFill>
                  <a:schemeClr val="tx1"/>
                </a:solidFill>
              </a:rPr>
              <a:t>Defined as:</a:t>
            </a:r>
          </a:p>
          <a:p>
            <a:pPr lvl="1" indent="-228600">
              <a:lnSpc>
                <a:spcPct val="90000"/>
              </a:lnSpc>
              <a:buFont typeface="Wingdings" pitchFamily="2" charset="2"/>
              <a:buChar char="n"/>
            </a:pPr>
            <a:r>
              <a:rPr lang="en-US" sz="1700" dirty="0">
                <a:solidFill>
                  <a:schemeClr val="tx1"/>
                </a:solidFill>
              </a:rPr>
              <a:t>A group of interconnected whole computers working together as a unified computing resource that can create the illusion of being one machine</a:t>
            </a:r>
          </a:p>
          <a:p>
            <a:pPr lvl="1" indent="-228600">
              <a:lnSpc>
                <a:spcPct val="90000"/>
              </a:lnSpc>
              <a:buFont typeface="Wingdings" pitchFamily="2" charset="2"/>
              <a:buChar char="n"/>
            </a:pPr>
            <a:r>
              <a:rPr lang="en-US" sz="1700" dirty="0">
                <a:solidFill>
                  <a:schemeClr val="tx1"/>
                </a:solidFill>
              </a:rPr>
              <a:t>(The term </a:t>
            </a:r>
            <a:r>
              <a:rPr lang="en-US" sz="1700" i="1" dirty="0">
                <a:solidFill>
                  <a:schemeClr val="tx1"/>
                </a:solidFill>
              </a:rPr>
              <a:t>whole computer </a:t>
            </a:r>
            <a:r>
              <a:rPr lang="en-US" sz="1700" dirty="0">
                <a:solidFill>
                  <a:schemeClr val="tx1"/>
                </a:solidFill>
              </a:rPr>
              <a:t>means a system that can run on its own, apart from the cluster)</a:t>
            </a:r>
          </a:p>
          <a:p>
            <a:pPr marL="228600" indent="-228600">
              <a:lnSpc>
                <a:spcPct val="90000"/>
              </a:lnSpc>
              <a:spcBef>
                <a:spcPts val="2000"/>
              </a:spcBef>
              <a:buFont typeface="Wingdings" pitchFamily="2" charset="2"/>
              <a:buChar char="n"/>
            </a:pPr>
            <a:r>
              <a:rPr lang="en-US" sz="2000" dirty="0">
                <a:solidFill>
                  <a:schemeClr val="tx1"/>
                </a:solidFill>
              </a:rPr>
              <a:t>Each computer in a cluster is called a node</a:t>
            </a:r>
          </a:p>
          <a:p>
            <a:pPr marL="228600" indent="-228600">
              <a:lnSpc>
                <a:spcPct val="90000"/>
              </a:lnSpc>
              <a:spcBef>
                <a:spcPts val="2000"/>
              </a:spcBef>
              <a:buFont typeface="Wingdings" pitchFamily="2" charset="2"/>
              <a:buChar char="n"/>
            </a:pPr>
            <a:r>
              <a:rPr lang="en-US" sz="2000" dirty="0">
                <a:solidFill>
                  <a:schemeClr val="tx1"/>
                </a:solidFill>
              </a:rPr>
              <a:t>Benefits:</a:t>
            </a:r>
          </a:p>
          <a:p>
            <a:pPr lvl="1" indent="-228600">
              <a:lnSpc>
                <a:spcPct val="90000"/>
              </a:lnSpc>
              <a:buFont typeface="Wingdings" pitchFamily="2" charset="2"/>
              <a:buChar char="n"/>
            </a:pPr>
            <a:r>
              <a:rPr lang="en-US" sz="1700" dirty="0">
                <a:solidFill>
                  <a:schemeClr val="tx1"/>
                </a:solidFill>
              </a:rPr>
              <a:t>Absolute scalability</a:t>
            </a:r>
          </a:p>
          <a:p>
            <a:pPr lvl="1" indent="-228600">
              <a:lnSpc>
                <a:spcPct val="90000"/>
              </a:lnSpc>
              <a:buFont typeface="Wingdings" pitchFamily="2" charset="2"/>
              <a:buChar char="n"/>
            </a:pPr>
            <a:r>
              <a:rPr lang="en-US" sz="1700" dirty="0">
                <a:solidFill>
                  <a:schemeClr val="tx1"/>
                </a:solidFill>
              </a:rPr>
              <a:t>Incremental scalability</a:t>
            </a:r>
          </a:p>
          <a:p>
            <a:pPr lvl="1" indent="-228600">
              <a:lnSpc>
                <a:spcPct val="90000"/>
              </a:lnSpc>
              <a:buFont typeface="Wingdings" pitchFamily="2" charset="2"/>
              <a:buChar char="n"/>
            </a:pPr>
            <a:r>
              <a:rPr lang="en-US" sz="1700" dirty="0">
                <a:solidFill>
                  <a:schemeClr val="tx1"/>
                </a:solidFill>
              </a:rPr>
              <a:t>High availability</a:t>
            </a:r>
          </a:p>
          <a:p>
            <a:pPr lvl="1" indent="-228600">
              <a:lnSpc>
                <a:spcPct val="90000"/>
              </a:lnSpc>
              <a:buFont typeface="Wingdings" pitchFamily="2" charset="2"/>
              <a:buChar char="n"/>
            </a:pPr>
            <a:r>
              <a:rPr lang="en-US" sz="1700" dirty="0">
                <a:solidFill>
                  <a:schemeClr val="tx1"/>
                </a:solidFill>
              </a:rPr>
              <a:t>Superior price/performance</a:t>
            </a:r>
          </a:p>
        </p:txBody>
      </p:sp>
      <p:sp useBgFill="1">
        <p:nvSpPr>
          <p:cNvPr id="5" name="TextBox 4"/>
          <p:cNvSpPr txBox="1"/>
          <p:nvPr/>
        </p:nvSpPr>
        <p:spPr>
          <a:xfrm>
            <a:off x="172720" y="4648200"/>
            <a:ext cx="360680" cy="517545"/>
          </a:xfrm>
          <a:prstGeom prst="rect">
            <a:avLst/>
          </a:prstGeom>
        </p:spPr>
        <p:txBody>
          <a:bodyPr wrap="square" rtlCol="0">
            <a:spAutoFit/>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81000" y="1752600"/>
            <a:ext cx="3255264" cy="1162050"/>
          </a:xfrm>
        </p:spPr>
        <p:txBody>
          <a:bodyPr>
            <a:normAutofit/>
          </a:bodyPr>
          <a:lstStyle/>
          <a:p>
            <a:r>
              <a:rPr lang="en-US" dirty="0"/>
              <a:t>Cluster Configurations</a:t>
            </a:r>
          </a:p>
        </p:txBody>
      </p:sp>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4545" r="9412" b="5455"/>
              <a:stretch>
                <a:fillRect/>
              </a:stretch>
            </p:blipFill>
          </mc:Choice>
          <mc:Fallback>
            <p:blipFill>
              <a:blip r:embed="rId4"/>
              <a:srcRect l="7059" t="4545" r="9412" b="5455"/>
              <a:stretch>
                <a:fillRect/>
              </a:stretch>
            </p:blipFill>
          </mc:Fallback>
        </mc:AlternateContent>
        <p:spPr>
          <a:xfrm>
            <a:off x="4114800" y="0"/>
            <a:ext cx="4918366"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9144000" cy="1116013"/>
          </a:xfrm>
        </p:spPr>
        <p:txBody>
          <a:bodyPr/>
          <a:lstStyle/>
          <a:p>
            <a:pPr algn="ct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Clustering Methods: Benefits and Limitations</a:t>
            </a:r>
          </a:p>
        </p:txBody>
      </p:sp>
      <p:graphicFrame>
        <p:nvGraphicFramePr>
          <p:cNvPr id="2" name="Table 1"/>
          <p:cNvGraphicFramePr>
            <a:graphicFrameLocks noGrp="1"/>
          </p:cNvGraphicFramePr>
          <p:nvPr>
            <p:extLst>
              <p:ext uri="{D42A27DB-BD31-4B8C-83A1-F6EECF244321}">
                <p14:modId xmlns:p14="http://schemas.microsoft.com/office/powerpoint/2010/main" val="2322641583"/>
              </p:ext>
            </p:extLst>
          </p:nvPr>
        </p:nvGraphicFramePr>
        <p:xfrm>
          <a:off x="323528" y="1397000"/>
          <a:ext cx="8352930" cy="411480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201622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tblGrid>
              <a:tr h="370840">
                <a:tc>
                  <a:txBody>
                    <a:bodyPr/>
                    <a:lstStyle/>
                    <a:p>
                      <a:r>
                        <a:rPr lang="en-US" sz="1800" b="1" i="0" u="none" strike="noStrike" kern="1200" baseline="0" dirty="0">
                          <a:solidFill>
                            <a:schemeClr val="lt1"/>
                          </a:solidFill>
                          <a:latin typeface="+mn-lt"/>
                          <a:ea typeface="+mn-ea"/>
                          <a:cs typeface="+mn-cs"/>
                        </a:rPr>
                        <a:t>Clustering Method</a:t>
                      </a:r>
                      <a:endParaRPr lang="en-US" dirty="0"/>
                    </a:p>
                  </a:txBody>
                  <a:tcPr/>
                </a:tc>
                <a:tc>
                  <a:txBody>
                    <a:bodyPr/>
                    <a:lstStyle/>
                    <a:p>
                      <a:r>
                        <a:rPr lang="en-US" sz="1800" b="1" i="0" u="none" strike="noStrike" kern="1200" baseline="0" dirty="0">
                          <a:solidFill>
                            <a:schemeClr val="lt1"/>
                          </a:solidFill>
                          <a:latin typeface="+mn-lt"/>
                          <a:ea typeface="+mn-ea"/>
                          <a:cs typeface="+mn-cs"/>
                        </a:rPr>
                        <a:t>Description</a:t>
                      </a:r>
                      <a:endParaRPr lang="en-US" dirty="0"/>
                    </a:p>
                  </a:txBody>
                  <a:tcPr/>
                </a:tc>
                <a:tc>
                  <a:txBody>
                    <a:bodyPr/>
                    <a:lstStyle/>
                    <a:p>
                      <a:r>
                        <a:rPr lang="en-US" sz="1800" b="1" i="0" u="none" strike="noStrike" kern="1200" baseline="0" dirty="0">
                          <a:solidFill>
                            <a:schemeClr val="lt1"/>
                          </a:solidFill>
                          <a:latin typeface="+mn-lt"/>
                          <a:ea typeface="+mn-ea"/>
                          <a:cs typeface="+mn-cs"/>
                        </a:rPr>
                        <a:t>Benefits</a:t>
                      </a:r>
                      <a:endParaRPr lang="en-US" dirty="0"/>
                    </a:p>
                  </a:txBody>
                  <a:tcPr/>
                </a:tc>
                <a:tc>
                  <a:txBody>
                    <a:bodyPr/>
                    <a:lstStyle/>
                    <a:p>
                      <a:r>
                        <a:rPr lang="en-US" sz="1800" b="1" i="0" u="none" strike="noStrike" kern="1200" baseline="0" dirty="0">
                          <a:solidFill>
                            <a:schemeClr val="lt1"/>
                          </a:solidFill>
                          <a:latin typeface="+mn-lt"/>
                          <a:ea typeface="+mn-ea"/>
                          <a:cs typeface="+mn-cs"/>
                        </a:rPr>
                        <a:t>Limitations</a:t>
                      </a:r>
                      <a:endParaRPr lang="en-US" dirty="0"/>
                    </a:p>
                  </a:txBody>
                  <a:tcPr/>
                </a:tc>
                <a:extLst>
                  <a:ext uri="{0D108BD9-81ED-4DB2-BD59-A6C34878D82A}">
                    <a16:rowId xmlns:a16="http://schemas.microsoft.com/office/drawing/2014/main" val="10000"/>
                  </a:ext>
                </a:extLst>
              </a:tr>
              <a:tr h="370840">
                <a:tc>
                  <a:txBody>
                    <a:bodyPr/>
                    <a:lstStyle/>
                    <a:p>
                      <a:r>
                        <a:rPr lang="en-US" sz="1800" b="1" i="0" u="none" strike="noStrike" kern="1200" baseline="0" dirty="0">
                          <a:solidFill>
                            <a:schemeClr val="dk1"/>
                          </a:solidFill>
                          <a:latin typeface="+mn-lt"/>
                          <a:ea typeface="+mn-ea"/>
                          <a:cs typeface="+mn-cs"/>
                        </a:rPr>
                        <a:t>Passive Standby</a:t>
                      </a:r>
                    </a:p>
                  </a:txBody>
                  <a:tcPr/>
                </a:tc>
                <a:tc>
                  <a:txBody>
                    <a:bodyPr/>
                    <a:lstStyle/>
                    <a:p>
                      <a:r>
                        <a:rPr lang="en-US" sz="1800" b="0" i="0" u="none" strike="noStrike" kern="1200" baseline="0" dirty="0">
                          <a:solidFill>
                            <a:schemeClr val="dk1"/>
                          </a:solidFill>
                          <a:latin typeface="+mn-lt"/>
                          <a:ea typeface="+mn-ea"/>
                          <a:cs typeface="+mn-cs"/>
                        </a:rPr>
                        <a:t>A secondary server takes over in case of primary server failure.</a:t>
                      </a:r>
                      <a:endParaRPr lang="en-US" dirty="0"/>
                    </a:p>
                  </a:txBody>
                  <a:tcPr/>
                </a:tc>
                <a:tc>
                  <a:txBody>
                    <a:bodyPr/>
                    <a:lstStyle/>
                    <a:p>
                      <a:r>
                        <a:rPr lang="en-US" sz="1800" b="0" i="0" u="none" strike="noStrike" kern="1200" baseline="0" dirty="0">
                          <a:solidFill>
                            <a:schemeClr val="dk1"/>
                          </a:solidFill>
                          <a:latin typeface="+mn-lt"/>
                          <a:ea typeface="+mn-ea"/>
                          <a:cs typeface="+mn-cs"/>
                        </a:rPr>
                        <a:t>Easy to implement.</a:t>
                      </a:r>
                      <a:endParaRPr lang="en-US" dirty="0"/>
                    </a:p>
                  </a:txBody>
                  <a:tcPr/>
                </a:tc>
                <a:tc>
                  <a:txBody>
                    <a:bodyPr/>
                    <a:lstStyle/>
                    <a:p>
                      <a:r>
                        <a:rPr lang="en-US" sz="1800" b="0" i="0" u="none" strike="noStrike" kern="1200" baseline="0" dirty="0">
                          <a:solidFill>
                            <a:schemeClr val="dk1"/>
                          </a:solidFill>
                          <a:latin typeface="+mn-lt"/>
                          <a:ea typeface="+mn-ea"/>
                          <a:cs typeface="+mn-cs"/>
                        </a:rPr>
                        <a:t>High cost because the</a:t>
                      </a:r>
                    </a:p>
                    <a:p>
                      <a:r>
                        <a:rPr lang="en-US" sz="1800" b="0" i="0" u="none" strike="noStrike" kern="1200" baseline="0" dirty="0">
                          <a:solidFill>
                            <a:schemeClr val="dk1"/>
                          </a:solidFill>
                          <a:latin typeface="+mn-lt"/>
                          <a:ea typeface="+mn-ea"/>
                          <a:cs typeface="+mn-cs"/>
                        </a:rPr>
                        <a:t>secondary server is unavailable for other processing tasks.</a:t>
                      </a:r>
                      <a:endParaRPr lang="en-US" dirty="0"/>
                    </a:p>
                  </a:txBody>
                  <a:tcPr/>
                </a:tc>
                <a:extLst>
                  <a:ext uri="{0D108BD9-81ED-4DB2-BD59-A6C34878D82A}">
                    <a16:rowId xmlns:a16="http://schemas.microsoft.com/office/drawing/2014/main" val="10001"/>
                  </a:ext>
                </a:extLst>
              </a:tr>
              <a:tr h="370840">
                <a:tc>
                  <a:txBody>
                    <a:bodyPr/>
                    <a:lstStyle/>
                    <a:p>
                      <a:r>
                        <a:rPr lang="en-US" sz="1800" b="1" i="0" u="none" strike="noStrike" kern="1200" baseline="0" dirty="0">
                          <a:solidFill>
                            <a:schemeClr val="dk1"/>
                          </a:solidFill>
                          <a:latin typeface="+mn-lt"/>
                          <a:ea typeface="+mn-ea"/>
                          <a:cs typeface="+mn-cs"/>
                        </a:rPr>
                        <a:t>Active Secondary</a:t>
                      </a:r>
                      <a:endParaRPr lang="en-US" dirty="0"/>
                    </a:p>
                  </a:txBody>
                  <a:tcPr/>
                </a:tc>
                <a:tc>
                  <a:txBody>
                    <a:bodyPr/>
                    <a:lstStyle/>
                    <a:p>
                      <a:r>
                        <a:rPr lang="en-US" dirty="0"/>
                        <a:t>The secondary server is also used for processing tasks.</a:t>
                      </a:r>
                    </a:p>
                  </a:txBody>
                  <a:tcPr/>
                </a:tc>
                <a:tc>
                  <a:txBody>
                    <a:bodyPr/>
                    <a:lstStyle/>
                    <a:p>
                      <a:r>
                        <a:rPr lang="en-US" sz="1800" b="0" i="0" u="none" strike="noStrike" kern="1200" baseline="0" dirty="0">
                          <a:solidFill>
                            <a:schemeClr val="dk1"/>
                          </a:solidFill>
                          <a:latin typeface="+mn-lt"/>
                          <a:ea typeface="+mn-ea"/>
                          <a:cs typeface="+mn-cs"/>
                        </a:rPr>
                        <a:t>Reduced cost because</a:t>
                      </a:r>
                    </a:p>
                    <a:p>
                      <a:r>
                        <a:rPr lang="en-US" sz="1800" b="0" i="0" u="none" strike="noStrike" kern="1200" baseline="0" dirty="0">
                          <a:solidFill>
                            <a:schemeClr val="dk1"/>
                          </a:solidFill>
                          <a:latin typeface="+mn-lt"/>
                          <a:ea typeface="+mn-ea"/>
                          <a:cs typeface="+mn-cs"/>
                        </a:rPr>
                        <a:t>secondary servers can be</a:t>
                      </a:r>
                    </a:p>
                    <a:p>
                      <a:r>
                        <a:rPr lang="en-US" sz="1800" b="0" i="0" u="none" strike="noStrike" kern="1200" baseline="0" dirty="0">
                          <a:solidFill>
                            <a:schemeClr val="dk1"/>
                          </a:solidFill>
                          <a:latin typeface="+mn-lt"/>
                          <a:ea typeface="+mn-ea"/>
                          <a:cs typeface="+mn-cs"/>
                        </a:rPr>
                        <a:t>used for processing.</a:t>
                      </a:r>
                      <a:endParaRPr lang="en-US" dirty="0"/>
                    </a:p>
                  </a:txBody>
                  <a:tcPr/>
                </a:tc>
                <a:tc>
                  <a:txBody>
                    <a:bodyPr/>
                    <a:lstStyle/>
                    <a:p>
                      <a:r>
                        <a:rPr lang="en-US" dirty="0"/>
                        <a:t>Increased complexity.</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853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9144000" cy="1116013"/>
          </a:xfrm>
        </p:spPr>
        <p:txBody>
          <a:bodyPr/>
          <a:lstStyle/>
          <a:p>
            <a:pPr algn="ct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Clustering Methods: Benefits and Limitations</a:t>
            </a:r>
          </a:p>
        </p:txBody>
      </p:sp>
      <p:graphicFrame>
        <p:nvGraphicFramePr>
          <p:cNvPr id="2" name="Table 1"/>
          <p:cNvGraphicFramePr>
            <a:graphicFrameLocks noGrp="1"/>
          </p:cNvGraphicFramePr>
          <p:nvPr>
            <p:extLst>
              <p:ext uri="{D42A27DB-BD31-4B8C-83A1-F6EECF244321}">
                <p14:modId xmlns:p14="http://schemas.microsoft.com/office/powerpoint/2010/main" val="1443608503"/>
              </p:ext>
            </p:extLst>
          </p:nvPr>
        </p:nvGraphicFramePr>
        <p:xfrm>
          <a:off x="323528" y="1397000"/>
          <a:ext cx="8352931" cy="438912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2808313">
                  <a:extLst>
                    <a:ext uri="{9D8B030D-6E8A-4147-A177-3AD203B41FA5}">
                      <a16:colId xmlns:a16="http://schemas.microsoft.com/office/drawing/2014/main" val="20001"/>
                    </a:ext>
                  </a:extLst>
                </a:gridCol>
                <a:gridCol w="201622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tblGrid>
              <a:tr h="370840">
                <a:tc>
                  <a:txBody>
                    <a:bodyPr/>
                    <a:lstStyle/>
                    <a:p>
                      <a:r>
                        <a:rPr lang="en-US" sz="1800" b="1" i="0" u="none" strike="noStrike" kern="1200" baseline="0" dirty="0">
                          <a:solidFill>
                            <a:schemeClr val="lt1"/>
                          </a:solidFill>
                          <a:latin typeface="+mn-lt"/>
                          <a:ea typeface="+mn-ea"/>
                          <a:cs typeface="+mn-cs"/>
                        </a:rPr>
                        <a:t>Clustering Method</a:t>
                      </a:r>
                      <a:endParaRPr lang="en-US" dirty="0"/>
                    </a:p>
                  </a:txBody>
                  <a:tcPr/>
                </a:tc>
                <a:tc>
                  <a:txBody>
                    <a:bodyPr/>
                    <a:lstStyle/>
                    <a:p>
                      <a:r>
                        <a:rPr lang="en-US" sz="1800" b="1" i="0" u="none" strike="noStrike" kern="1200" baseline="0" dirty="0">
                          <a:solidFill>
                            <a:schemeClr val="lt1"/>
                          </a:solidFill>
                          <a:latin typeface="+mn-lt"/>
                          <a:ea typeface="+mn-ea"/>
                          <a:cs typeface="+mn-cs"/>
                        </a:rPr>
                        <a:t>Description</a:t>
                      </a:r>
                      <a:endParaRPr lang="en-US" dirty="0"/>
                    </a:p>
                  </a:txBody>
                  <a:tcPr/>
                </a:tc>
                <a:tc>
                  <a:txBody>
                    <a:bodyPr/>
                    <a:lstStyle/>
                    <a:p>
                      <a:r>
                        <a:rPr lang="en-US" sz="1800" b="1" i="0" u="none" strike="noStrike" kern="1200" baseline="0" dirty="0">
                          <a:solidFill>
                            <a:schemeClr val="lt1"/>
                          </a:solidFill>
                          <a:latin typeface="+mn-lt"/>
                          <a:ea typeface="+mn-ea"/>
                          <a:cs typeface="+mn-cs"/>
                        </a:rPr>
                        <a:t>Benefits</a:t>
                      </a:r>
                      <a:endParaRPr lang="en-US" dirty="0"/>
                    </a:p>
                  </a:txBody>
                  <a:tcPr/>
                </a:tc>
                <a:tc>
                  <a:txBody>
                    <a:bodyPr/>
                    <a:lstStyle/>
                    <a:p>
                      <a:r>
                        <a:rPr lang="en-US" sz="1800" b="1" i="0" u="none" strike="noStrike" kern="1200" baseline="0" dirty="0">
                          <a:solidFill>
                            <a:schemeClr val="lt1"/>
                          </a:solidFill>
                          <a:latin typeface="+mn-lt"/>
                          <a:ea typeface="+mn-ea"/>
                          <a:cs typeface="+mn-cs"/>
                        </a:rPr>
                        <a:t>Limitations</a:t>
                      </a:r>
                      <a:endParaRPr lang="en-US" dirty="0"/>
                    </a:p>
                  </a:txBody>
                  <a:tcPr/>
                </a:tc>
                <a:extLst>
                  <a:ext uri="{0D108BD9-81ED-4DB2-BD59-A6C34878D82A}">
                    <a16:rowId xmlns:a16="http://schemas.microsoft.com/office/drawing/2014/main" val="10000"/>
                  </a:ext>
                </a:extLst>
              </a:tr>
              <a:tr h="370840">
                <a:tc>
                  <a:txBody>
                    <a:bodyPr/>
                    <a:lstStyle/>
                    <a:p>
                      <a:r>
                        <a:rPr lang="en-US" sz="1800" b="1" i="0" u="none" strike="noStrike" kern="1200" baseline="0" dirty="0">
                          <a:solidFill>
                            <a:schemeClr val="dk1"/>
                          </a:solidFill>
                          <a:latin typeface="+mn-lt"/>
                          <a:ea typeface="+mn-ea"/>
                          <a:cs typeface="+mn-cs"/>
                        </a:rPr>
                        <a:t>Separate Servers</a:t>
                      </a:r>
                    </a:p>
                  </a:txBody>
                  <a:tcPr/>
                </a:tc>
                <a:tc>
                  <a:txBody>
                    <a:bodyPr/>
                    <a:lstStyle/>
                    <a:p>
                      <a:r>
                        <a:rPr lang="en-US" sz="1800" b="0" i="0" u="none" strike="noStrike" kern="1200" baseline="0" dirty="0">
                          <a:solidFill>
                            <a:schemeClr val="dk1"/>
                          </a:solidFill>
                          <a:latin typeface="+mn-lt"/>
                          <a:ea typeface="+mn-ea"/>
                          <a:cs typeface="+mn-cs"/>
                        </a:rPr>
                        <a:t>Separate servers have</a:t>
                      </a:r>
                    </a:p>
                    <a:p>
                      <a:r>
                        <a:rPr lang="en-US" sz="1800" b="0" i="0" u="none" strike="noStrike" kern="1200" baseline="0" dirty="0">
                          <a:solidFill>
                            <a:schemeClr val="dk1"/>
                          </a:solidFill>
                          <a:latin typeface="+mn-lt"/>
                          <a:ea typeface="+mn-ea"/>
                          <a:cs typeface="+mn-cs"/>
                        </a:rPr>
                        <a:t>their own disks. Data is</a:t>
                      </a:r>
                    </a:p>
                    <a:p>
                      <a:r>
                        <a:rPr lang="en-US" sz="1800" b="0" i="0" u="none" strike="noStrike" kern="1200" baseline="0" dirty="0">
                          <a:solidFill>
                            <a:schemeClr val="dk1"/>
                          </a:solidFill>
                          <a:latin typeface="+mn-lt"/>
                          <a:ea typeface="+mn-ea"/>
                          <a:cs typeface="+mn-cs"/>
                        </a:rPr>
                        <a:t>continuously copied from primary to secondary</a:t>
                      </a:r>
                    </a:p>
                    <a:p>
                      <a:r>
                        <a:rPr lang="en-US" sz="1800" b="0" i="0" u="none" strike="noStrike" kern="1200" baseline="0" dirty="0">
                          <a:solidFill>
                            <a:schemeClr val="dk1"/>
                          </a:solidFill>
                          <a:latin typeface="+mn-lt"/>
                          <a:ea typeface="+mn-ea"/>
                          <a:cs typeface="+mn-cs"/>
                        </a:rPr>
                        <a:t>server.</a:t>
                      </a:r>
                      <a:endParaRPr lang="en-US" dirty="0"/>
                    </a:p>
                  </a:txBody>
                  <a:tcPr/>
                </a:tc>
                <a:tc>
                  <a:txBody>
                    <a:bodyPr/>
                    <a:lstStyle/>
                    <a:p>
                      <a:r>
                        <a:rPr lang="en-US" dirty="0"/>
                        <a:t>High availability.</a:t>
                      </a:r>
                    </a:p>
                  </a:txBody>
                  <a:tcPr/>
                </a:tc>
                <a:tc>
                  <a:txBody>
                    <a:bodyPr/>
                    <a:lstStyle/>
                    <a:p>
                      <a:r>
                        <a:rPr lang="en-US" sz="1800" b="0" i="0" u="none" strike="noStrike" kern="1200" baseline="0" dirty="0">
                          <a:solidFill>
                            <a:schemeClr val="dk1"/>
                          </a:solidFill>
                          <a:latin typeface="+mn-lt"/>
                          <a:ea typeface="+mn-ea"/>
                          <a:cs typeface="+mn-cs"/>
                        </a:rPr>
                        <a:t>High network and server overhead due to copying</a:t>
                      </a:r>
                    </a:p>
                    <a:p>
                      <a:r>
                        <a:rPr lang="en-US" sz="1800" b="0" i="0" u="none" strike="noStrike" kern="1200" baseline="0" dirty="0">
                          <a:solidFill>
                            <a:schemeClr val="dk1"/>
                          </a:solidFill>
                          <a:latin typeface="+mn-lt"/>
                          <a:ea typeface="+mn-ea"/>
                          <a:cs typeface="+mn-cs"/>
                        </a:rPr>
                        <a:t>operations</a:t>
                      </a:r>
                      <a:endParaRPr lang="en-US" dirty="0"/>
                    </a:p>
                  </a:txBody>
                  <a:tcPr/>
                </a:tc>
                <a:extLst>
                  <a:ext uri="{0D108BD9-81ED-4DB2-BD59-A6C34878D82A}">
                    <a16:rowId xmlns:a16="http://schemas.microsoft.com/office/drawing/2014/main" val="10001"/>
                  </a:ext>
                </a:extLst>
              </a:tr>
              <a:tr h="370840">
                <a:tc>
                  <a:txBody>
                    <a:bodyPr/>
                    <a:lstStyle/>
                    <a:p>
                      <a:r>
                        <a:rPr lang="en-US" sz="1800" b="1" i="0" u="none" strike="noStrike" kern="1200" baseline="0" dirty="0">
                          <a:solidFill>
                            <a:schemeClr val="dk1"/>
                          </a:solidFill>
                          <a:latin typeface="+mn-lt"/>
                          <a:ea typeface="+mn-ea"/>
                          <a:cs typeface="+mn-cs"/>
                        </a:rPr>
                        <a:t>Servers Connected</a:t>
                      </a:r>
                    </a:p>
                    <a:p>
                      <a:r>
                        <a:rPr lang="en-US" sz="1800" b="1" i="0" u="none" strike="noStrike" kern="1200" baseline="0" dirty="0">
                          <a:solidFill>
                            <a:schemeClr val="dk1"/>
                          </a:solidFill>
                          <a:latin typeface="+mn-lt"/>
                          <a:ea typeface="+mn-ea"/>
                          <a:cs typeface="+mn-cs"/>
                        </a:rPr>
                        <a:t>to Disks</a:t>
                      </a:r>
                    </a:p>
                  </a:txBody>
                  <a:tcPr/>
                </a:tc>
                <a:tc>
                  <a:txBody>
                    <a:bodyPr/>
                    <a:lstStyle/>
                    <a:p>
                      <a:r>
                        <a:rPr lang="en-US" sz="1800" b="0" i="0" u="none" strike="noStrike" kern="1200" baseline="0" dirty="0">
                          <a:solidFill>
                            <a:schemeClr val="dk1"/>
                          </a:solidFill>
                          <a:latin typeface="+mn-lt"/>
                          <a:ea typeface="+mn-ea"/>
                          <a:cs typeface="+mn-cs"/>
                        </a:rPr>
                        <a:t>Servers are cabled to</a:t>
                      </a:r>
                    </a:p>
                    <a:p>
                      <a:r>
                        <a:rPr lang="en-US" sz="1800" b="0" i="0" u="none" strike="noStrike" kern="1200" baseline="0" dirty="0">
                          <a:solidFill>
                            <a:schemeClr val="dk1"/>
                          </a:solidFill>
                          <a:latin typeface="+mn-lt"/>
                          <a:ea typeface="+mn-ea"/>
                          <a:cs typeface="+mn-cs"/>
                        </a:rPr>
                        <a:t>the same disks, but each</a:t>
                      </a:r>
                    </a:p>
                    <a:p>
                      <a:r>
                        <a:rPr lang="en-US" sz="1800" b="0" i="0" u="none" strike="noStrike" kern="1200" baseline="0" dirty="0">
                          <a:solidFill>
                            <a:schemeClr val="dk1"/>
                          </a:solidFill>
                          <a:latin typeface="+mn-lt"/>
                          <a:ea typeface="+mn-ea"/>
                          <a:cs typeface="+mn-cs"/>
                        </a:rPr>
                        <a:t>server owns its disks. If</a:t>
                      </a:r>
                    </a:p>
                    <a:p>
                      <a:r>
                        <a:rPr lang="en-US" sz="1800" b="0" i="0" u="none" strike="noStrike" kern="1200" baseline="0" dirty="0">
                          <a:solidFill>
                            <a:schemeClr val="dk1"/>
                          </a:solidFill>
                          <a:latin typeface="+mn-lt"/>
                          <a:ea typeface="+mn-ea"/>
                          <a:cs typeface="+mn-cs"/>
                        </a:rPr>
                        <a:t>one server fails, its disks</a:t>
                      </a:r>
                    </a:p>
                    <a:p>
                      <a:r>
                        <a:rPr lang="en-US" sz="1800" b="0" i="0" u="none" strike="noStrike" kern="1200" baseline="0" dirty="0">
                          <a:solidFill>
                            <a:schemeClr val="dk1"/>
                          </a:solidFill>
                          <a:latin typeface="+mn-lt"/>
                          <a:ea typeface="+mn-ea"/>
                          <a:cs typeface="+mn-cs"/>
                        </a:rPr>
                        <a:t>are taken over by the</a:t>
                      </a:r>
                    </a:p>
                    <a:p>
                      <a:r>
                        <a:rPr lang="en-US" sz="1800" b="0" i="0" u="none" strike="noStrike" kern="1200" baseline="0" dirty="0">
                          <a:solidFill>
                            <a:schemeClr val="dk1"/>
                          </a:solidFill>
                          <a:latin typeface="+mn-lt"/>
                          <a:ea typeface="+mn-ea"/>
                          <a:cs typeface="+mn-cs"/>
                        </a:rPr>
                        <a:t>other server.</a:t>
                      </a:r>
                      <a:endParaRPr lang="en-US" dirty="0"/>
                    </a:p>
                  </a:txBody>
                  <a:tcPr/>
                </a:tc>
                <a:tc>
                  <a:txBody>
                    <a:bodyPr/>
                    <a:lstStyle/>
                    <a:p>
                      <a:r>
                        <a:rPr lang="en-US" sz="1800" b="0" i="0" u="none" strike="noStrike" kern="1200" baseline="0" dirty="0">
                          <a:solidFill>
                            <a:schemeClr val="dk1"/>
                          </a:solidFill>
                          <a:latin typeface="+mn-lt"/>
                          <a:ea typeface="+mn-ea"/>
                          <a:cs typeface="+mn-cs"/>
                        </a:rPr>
                        <a:t>Reduced network and</a:t>
                      </a:r>
                    </a:p>
                    <a:p>
                      <a:r>
                        <a:rPr lang="en-US" sz="1800" b="0" i="0" u="none" strike="noStrike" kern="1200" baseline="0" dirty="0">
                          <a:solidFill>
                            <a:schemeClr val="dk1"/>
                          </a:solidFill>
                          <a:latin typeface="+mn-lt"/>
                          <a:ea typeface="+mn-ea"/>
                          <a:cs typeface="+mn-cs"/>
                        </a:rPr>
                        <a:t>server overhead due to</a:t>
                      </a:r>
                    </a:p>
                    <a:p>
                      <a:r>
                        <a:rPr lang="en-US" sz="1800" b="0" i="0" u="none" strike="noStrike" kern="1200" baseline="0" dirty="0">
                          <a:solidFill>
                            <a:schemeClr val="dk1"/>
                          </a:solidFill>
                          <a:latin typeface="+mn-lt"/>
                          <a:ea typeface="+mn-ea"/>
                          <a:cs typeface="+mn-cs"/>
                        </a:rPr>
                        <a:t>elimination of copying</a:t>
                      </a:r>
                    </a:p>
                    <a:p>
                      <a:r>
                        <a:rPr lang="en-US" sz="1800" b="0" i="0" u="none" strike="noStrike" kern="1200" baseline="0" dirty="0">
                          <a:solidFill>
                            <a:schemeClr val="dk1"/>
                          </a:solidFill>
                          <a:latin typeface="+mn-lt"/>
                          <a:ea typeface="+mn-ea"/>
                          <a:cs typeface="+mn-cs"/>
                        </a:rPr>
                        <a:t>operations.</a:t>
                      </a:r>
                      <a:endParaRPr lang="en-US" dirty="0"/>
                    </a:p>
                  </a:txBody>
                  <a:tcPr/>
                </a:tc>
                <a:tc>
                  <a:txBody>
                    <a:bodyPr/>
                    <a:lstStyle/>
                    <a:p>
                      <a:r>
                        <a:rPr lang="en-US" sz="1800" b="0" i="0" u="none" strike="noStrike" kern="1200" baseline="0" dirty="0">
                          <a:solidFill>
                            <a:schemeClr val="dk1"/>
                          </a:solidFill>
                          <a:latin typeface="+mn-lt"/>
                          <a:ea typeface="+mn-ea"/>
                          <a:cs typeface="+mn-cs"/>
                        </a:rPr>
                        <a:t>Usually requires disk mirroring or RAID technology to compensate for risk of disk failure.</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0707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9144000" cy="1116013"/>
          </a:xfrm>
        </p:spPr>
        <p:txBody>
          <a:bodyPr/>
          <a:lstStyle/>
          <a:p>
            <a:pPr algn="ct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Clustering Methods: Benefits and Limitations</a:t>
            </a:r>
          </a:p>
        </p:txBody>
      </p:sp>
      <p:graphicFrame>
        <p:nvGraphicFramePr>
          <p:cNvPr id="2" name="Table 1"/>
          <p:cNvGraphicFramePr>
            <a:graphicFrameLocks noGrp="1"/>
          </p:cNvGraphicFramePr>
          <p:nvPr>
            <p:extLst>
              <p:ext uri="{D42A27DB-BD31-4B8C-83A1-F6EECF244321}">
                <p14:modId xmlns:p14="http://schemas.microsoft.com/office/powerpoint/2010/main" val="3876363857"/>
              </p:ext>
            </p:extLst>
          </p:nvPr>
        </p:nvGraphicFramePr>
        <p:xfrm>
          <a:off x="395536" y="1844824"/>
          <a:ext cx="8352932" cy="237744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376268">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tblGrid>
              <a:tr h="370840">
                <a:tc>
                  <a:txBody>
                    <a:bodyPr/>
                    <a:lstStyle/>
                    <a:p>
                      <a:r>
                        <a:rPr lang="en-US" sz="1800" b="1" i="0" u="none" strike="noStrike" kern="1200" baseline="0" dirty="0">
                          <a:solidFill>
                            <a:schemeClr val="lt1"/>
                          </a:solidFill>
                          <a:latin typeface="+mn-lt"/>
                          <a:ea typeface="+mn-ea"/>
                          <a:cs typeface="+mn-cs"/>
                        </a:rPr>
                        <a:t>Clustering Method</a:t>
                      </a:r>
                      <a:endParaRPr lang="en-US" dirty="0"/>
                    </a:p>
                  </a:txBody>
                  <a:tcPr/>
                </a:tc>
                <a:tc>
                  <a:txBody>
                    <a:bodyPr/>
                    <a:lstStyle/>
                    <a:p>
                      <a:r>
                        <a:rPr lang="en-US" sz="1800" b="1" i="0" u="none" strike="noStrike" kern="1200" baseline="0" dirty="0">
                          <a:solidFill>
                            <a:schemeClr val="lt1"/>
                          </a:solidFill>
                          <a:latin typeface="+mn-lt"/>
                          <a:ea typeface="+mn-ea"/>
                          <a:cs typeface="+mn-cs"/>
                        </a:rPr>
                        <a:t>Description</a:t>
                      </a:r>
                      <a:endParaRPr lang="en-US" dirty="0"/>
                    </a:p>
                  </a:txBody>
                  <a:tcPr/>
                </a:tc>
                <a:tc>
                  <a:txBody>
                    <a:bodyPr/>
                    <a:lstStyle/>
                    <a:p>
                      <a:r>
                        <a:rPr lang="en-US" sz="1800" b="1" i="0" u="none" strike="noStrike" kern="1200" baseline="0" dirty="0">
                          <a:solidFill>
                            <a:schemeClr val="lt1"/>
                          </a:solidFill>
                          <a:latin typeface="+mn-lt"/>
                          <a:ea typeface="+mn-ea"/>
                          <a:cs typeface="+mn-cs"/>
                        </a:rPr>
                        <a:t>Benefits</a:t>
                      </a:r>
                      <a:endParaRPr lang="en-US" dirty="0"/>
                    </a:p>
                  </a:txBody>
                  <a:tcPr/>
                </a:tc>
                <a:tc>
                  <a:txBody>
                    <a:bodyPr/>
                    <a:lstStyle/>
                    <a:p>
                      <a:r>
                        <a:rPr lang="en-US" sz="1800" b="1" i="0" u="none" strike="noStrike" kern="1200" baseline="0" dirty="0">
                          <a:solidFill>
                            <a:schemeClr val="lt1"/>
                          </a:solidFill>
                          <a:latin typeface="+mn-lt"/>
                          <a:ea typeface="+mn-ea"/>
                          <a:cs typeface="+mn-cs"/>
                        </a:rPr>
                        <a:t>Limitations</a:t>
                      </a:r>
                      <a:endParaRPr lang="en-US" dirty="0"/>
                    </a:p>
                  </a:txBody>
                  <a:tcPr/>
                </a:tc>
                <a:extLst>
                  <a:ext uri="{0D108BD9-81ED-4DB2-BD59-A6C34878D82A}">
                    <a16:rowId xmlns:a16="http://schemas.microsoft.com/office/drawing/2014/main" val="10000"/>
                  </a:ext>
                </a:extLst>
              </a:tr>
              <a:tr h="370840">
                <a:tc>
                  <a:txBody>
                    <a:bodyPr/>
                    <a:lstStyle/>
                    <a:p>
                      <a:r>
                        <a:rPr lang="en-US" sz="1800" b="1" i="0" u="none" strike="noStrike" kern="1200" baseline="0" dirty="0">
                          <a:solidFill>
                            <a:schemeClr val="dk1"/>
                          </a:solidFill>
                          <a:latin typeface="+mn-lt"/>
                          <a:ea typeface="+mn-ea"/>
                          <a:cs typeface="+mn-cs"/>
                        </a:rPr>
                        <a:t>Servers Share</a:t>
                      </a:r>
                    </a:p>
                    <a:p>
                      <a:r>
                        <a:rPr lang="en-US" sz="1800" b="1" i="0" u="none" strike="noStrike" kern="1200" baseline="0" dirty="0">
                          <a:solidFill>
                            <a:schemeClr val="dk1"/>
                          </a:solidFill>
                          <a:latin typeface="+mn-lt"/>
                          <a:ea typeface="+mn-ea"/>
                          <a:cs typeface="+mn-cs"/>
                        </a:rPr>
                        <a:t>Disks</a:t>
                      </a:r>
                    </a:p>
                  </a:txBody>
                  <a:tcPr/>
                </a:tc>
                <a:tc>
                  <a:txBody>
                    <a:bodyPr/>
                    <a:lstStyle/>
                    <a:p>
                      <a:r>
                        <a:rPr lang="en-US" sz="1800" b="0" i="0" u="none" strike="noStrike" kern="1200" baseline="0" dirty="0">
                          <a:solidFill>
                            <a:schemeClr val="dk1"/>
                          </a:solidFill>
                          <a:latin typeface="+mn-lt"/>
                          <a:ea typeface="+mn-ea"/>
                          <a:cs typeface="+mn-cs"/>
                        </a:rPr>
                        <a:t>Multiple servers simultaneously share access to disks.</a:t>
                      </a:r>
                      <a:endParaRPr lang="en-US" dirty="0"/>
                    </a:p>
                  </a:txBody>
                  <a:tcPr/>
                </a:tc>
                <a:tc>
                  <a:txBody>
                    <a:bodyPr/>
                    <a:lstStyle/>
                    <a:p>
                      <a:r>
                        <a:rPr lang="en-US" sz="1800" b="0" i="0" u="none" strike="noStrike" kern="1200" baseline="0" dirty="0">
                          <a:solidFill>
                            <a:schemeClr val="dk1"/>
                          </a:solidFill>
                          <a:latin typeface="+mn-lt"/>
                          <a:ea typeface="+mn-ea"/>
                          <a:cs typeface="+mn-cs"/>
                        </a:rPr>
                        <a:t>Low network and server overhead. Reduced risk</a:t>
                      </a:r>
                    </a:p>
                    <a:p>
                      <a:r>
                        <a:rPr lang="en-US" sz="1800" b="0" i="0" u="none" strike="noStrike" kern="1200" baseline="0" dirty="0">
                          <a:solidFill>
                            <a:schemeClr val="dk1"/>
                          </a:solidFill>
                          <a:latin typeface="+mn-lt"/>
                          <a:ea typeface="+mn-ea"/>
                          <a:cs typeface="+mn-cs"/>
                        </a:rPr>
                        <a:t>of downtime caused by disk failure.</a:t>
                      </a:r>
                      <a:endParaRPr lang="en-US" dirty="0"/>
                    </a:p>
                  </a:txBody>
                  <a:tcPr/>
                </a:tc>
                <a:tc>
                  <a:txBody>
                    <a:bodyPr/>
                    <a:lstStyle/>
                    <a:p>
                      <a:r>
                        <a:rPr lang="en-US" sz="1800" b="0" i="0" u="none" strike="noStrike" kern="1200" baseline="0" dirty="0">
                          <a:solidFill>
                            <a:schemeClr val="dk1"/>
                          </a:solidFill>
                          <a:latin typeface="+mn-lt"/>
                          <a:ea typeface="+mn-ea"/>
                          <a:cs typeface="+mn-cs"/>
                        </a:rPr>
                        <a:t>Requires lock manager software. Usually used with disk mirroring or</a:t>
                      </a:r>
                    </a:p>
                    <a:p>
                      <a:r>
                        <a:rPr lang="en-US" sz="1800" b="0" i="0" u="none" strike="noStrike" kern="1200" baseline="0" dirty="0">
                          <a:solidFill>
                            <a:schemeClr val="dk1"/>
                          </a:solidFill>
                          <a:latin typeface="+mn-lt"/>
                          <a:ea typeface="+mn-ea"/>
                          <a:cs typeface="+mn-cs"/>
                        </a:rPr>
                        <a:t>RAID technology.</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615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040847079"/>
              </p:ext>
            </p:extLst>
          </p:nvPr>
        </p:nvGraphicFramePr>
        <p:xfrm>
          <a:off x="323528" y="1844824"/>
          <a:ext cx="4104456" cy="4176464"/>
        </p:xfrm>
        <a:graphic>
          <a:graphicData uri="http://schemas.openxmlformats.org/presentationml/2006/ole">
            <mc:AlternateContent xmlns:mc="http://schemas.openxmlformats.org/markup-compatibility/2006">
              <mc:Choice xmlns:v="urn:schemas-microsoft-com:vml" Requires="v">
                <p:oleObj name="VISIO" r:id="rId3" imgW="7670520" imgH="7115400" progId="Visio.Drawing.5">
                  <p:embed/>
                </p:oleObj>
              </mc:Choice>
              <mc:Fallback>
                <p:oleObj name="VISIO" r:id="rId3" imgW="7670520" imgH="71154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844824"/>
                        <a:ext cx="4104456" cy="4176464"/>
                      </a:xfrm>
                      <a:prstGeom prst="rect">
                        <a:avLst/>
                      </a:prstGeom>
                      <a:solidFill>
                        <a:srgbClr val="CCFFFF"/>
                      </a:solid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14012410"/>
              </p:ext>
            </p:extLst>
          </p:nvPr>
        </p:nvGraphicFramePr>
        <p:xfrm>
          <a:off x="4788024" y="1844824"/>
          <a:ext cx="4032448" cy="4176464"/>
        </p:xfrm>
        <a:graphic>
          <a:graphicData uri="http://schemas.openxmlformats.org/presentationml/2006/ole">
            <mc:AlternateContent xmlns:mc="http://schemas.openxmlformats.org/markup-compatibility/2006">
              <mc:Choice xmlns:v="urn:schemas-microsoft-com:vml" Requires="v">
                <p:oleObj name="VISIO" r:id="rId5" imgW="6253920" imgH="4082040" progId="Visio.Drawing.5">
                  <p:embed/>
                </p:oleObj>
              </mc:Choice>
              <mc:Fallback>
                <p:oleObj name="VISIO" r:id="rId5" imgW="6253920" imgH="4082040" progId="Visio.Drawing.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1844824"/>
                        <a:ext cx="4032448" cy="4176464"/>
                      </a:xfrm>
                      <a:prstGeom prst="rect">
                        <a:avLst/>
                      </a:prstGeom>
                      <a:solidFill>
                        <a:srgbClr val="CCFFCC"/>
                      </a:solidFill>
                      <a:ln>
                        <a:noFill/>
                      </a:ln>
                      <a:effectLst/>
                    </p:spPr>
                  </p:pic>
                </p:oleObj>
              </mc:Fallback>
            </mc:AlternateContent>
          </a:graphicData>
        </a:graphic>
      </p:graphicFrame>
      <p:sp>
        <p:nvSpPr>
          <p:cNvPr id="5" name="Rectangle 4"/>
          <p:cNvSpPr/>
          <p:nvPr/>
        </p:nvSpPr>
        <p:spPr>
          <a:xfrm>
            <a:off x="179512" y="764704"/>
            <a:ext cx="4572000" cy="830997"/>
          </a:xfrm>
          <a:prstGeom prst="rect">
            <a:avLst/>
          </a:prstGeom>
        </p:spPr>
        <p:txBody>
          <a:bodyPr>
            <a:spAutoFit/>
          </a:bodyPr>
          <a:lstStyle/>
          <a:p>
            <a:r>
              <a:rPr lang="en-US" dirty="0"/>
              <a:t>Single instruction, single data </a:t>
            </a:r>
            <a:r>
              <a:rPr lang="en-US" b="1" dirty="0"/>
              <a:t>(SISD) </a:t>
            </a:r>
            <a:r>
              <a:rPr lang="en-US" dirty="0"/>
              <a:t>stream</a:t>
            </a:r>
          </a:p>
        </p:txBody>
      </p:sp>
      <p:sp>
        <p:nvSpPr>
          <p:cNvPr id="6" name="Rectangle 5"/>
          <p:cNvSpPr/>
          <p:nvPr/>
        </p:nvSpPr>
        <p:spPr>
          <a:xfrm>
            <a:off x="4355976" y="764704"/>
            <a:ext cx="4572000" cy="830997"/>
          </a:xfrm>
          <a:prstGeom prst="rect">
            <a:avLst/>
          </a:prstGeom>
        </p:spPr>
        <p:txBody>
          <a:bodyPr>
            <a:spAutoFit/>
          </a:bodyPr>
          <a:lstStyle/>
          <a:p>
            <a:r>
              <a:rPr lang="en-US" dirty="0"/>
              <a:t>Single instruction, multiple data </a:t>
            </a:r>
            <a:r>
              <a:rPr lang="en-US" b="1" dirty="0"/>
              <a:t>(SIMD)</a:t>
            </a:r>
            <a:r>
              <a:rPr lang="en-US" dirty="0"/>
              <a:t> stream</a:t>
            </a:r>
          </a:p>
        </p:txBody>
      </p:sp>
    </p:spTree>
    <p:extLst>
      <p:ext uri="{BB962C8B-B14F-4D97-AF65-F5344CB8AC3E}">
        <p14:creationId xmlns:p14="http://schemas.microsoft.com/office/powerpoint/2010/main" val="2182025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Operating System Design Issues</a:t>
            </a:r>
          </a:p>
        </p:txBody>
      </p:sp>
      <p:sp>
        <p:nvSpPr>
          <p:cNvPr id="168963" name="Rectangle 3"/>
          <p:cNvSpPr>
            <a:spLocks noGrp="1" noChangeArrowheads="1"/>
          </p:cNvSpPr>
          <p:nvPr>
            <p:ph idx="1"/>
          </p:nvPr>
        </p:nvSpPr>
        <p:spPr>
          <a:xfrm>
            <a:off x="498474" y="1752600"/>
            <a:ext cx="7556313" cy="4724400"/>
          </a:xfrm>
        </p:spPr>
        <p:txBody>
          <a:bodyPr>
            <a:normAutofit fontScale="70000" lnSpcReduction="20000"/>
          </a:bodyPr>
          <a:lstStyle/>
          <a:p>
            <a:r>
              <a:rPr lang="en-GB" sz="2400" dirty="0">
                <a:solidFill>
                  <a:schemeClr val="tx1"/>
                </a:solidFill>
              </a:rPr>
              <a:t>How failures are managed depends on the clustering method used</a:t>
            </a:r>
          </a:p>
          <a:p>
            <a:r>
              <a:rPr lang="en-GB" sz="2400" dirty="0">
                <a:solidFill>
                  <a:schemeClr val="tx1"/>
                </a:solidFill>
              </a:rPr>
              <a:t>Two approaches:</a:t>
            </a:r>
          </a:p>
          <a:p>
            <a:pPr lvl="1"/>
            <a:r>
              <a:rPr lang="en-GB" sz="2000" dirty="0">
                <a:solidFill>
                  <a:schemeClr val="tx1"/>
                </a:solidFill>
              </a:rPr>
              <a:t>Highly available clusters</a:t>
            </a:r>
          </a:p>
          <a:p>
            <a:pPr lvl="1"/>
            <a:r>
              <a:rPr lang="en-GB" sz="2000" dirty="0">
                <a:solidFill>
                  <a:schemeClr val="tx1"/>
                </a:solidFill>
              </a:rPr>
              <a:t>Fault tolerant clusters</a:t>
            </a:r>
          </a:p>
          <a:p>
            <a:pPr marL="228600" lvl="1">
              <a:spcBef>
                <a:spcPts val="2000"/>
              </a:spcBef>
              <a:buClr>
                <a:schemeClr val="accent1"/>
              </a:buClr>
            </a:pPr>
            <a:r>
              <a:rPr lang="en-GB" sz="2364" dirty="0">
                <a:solidFill>
                  <a:schemeClr val="tx1"/>
                </a:solidFill>
              </a:rPr>
              <a:t>Failover</a:t>
            </a:r>
          </a:p>
          <a:p>
            <a:pPr lvl="1"/>
            <a:r>
              <a:rPr lang="en-GB" sz="2000" dirty="0">
                <a:solidFill>
                  <a:schemeClr val="tx1"/>
                </a:solidFill>
              </a:rPr>
              <a:t>The function of switching applications and data resources over from a failed system to an alternative system in the cluster</a:t>
            </a:r>
          </a:p>
          <a:p>
            <a:pPr marL="228600" lvl="1">
              <a:spcBef>
                <a:spcPts val="2000"/>
              </a:spcBef>
              <a:buClr>
                <a:schemeClr val="accent1"/>
              </a:buClr>
            </a:pPr>
            <a:r>
              <a:rPr lang="en-GB" sz="2429" dirty="0">
                <a:solidFill>
                  <a:schemeClr val="tx1"/>
                </a:solidFill>
              </a:rPr>
              <a:t>Failback</a:t>
            </a:r>
          </a:p>
          <a:p>
            <a:pPr lvl="1"/>
            <a:r>
              <a:rPr lang="en-GB" sz="2080" dirty="0">
                <a:solidFill>
                  <a:schemeClr val="tx1"/>
                </a:solidFill>
              </a:rPr>
              <a:t>Restoration of applications and data resources to the original system once it has been fixed</a:t>
            </a:r>
          </a:p>
          <a:p>
            <a:r>
              <a:rPr lang="en-GB" sz="2400" dirty="0">
                <a:solidFill>
                  <a:schemeClr val="tx1"/>
                </a:solidFill>
              </a:rPr>
              <a:t>Load balancing</a:t>
            </a:r>
          </a:p>
          <a:p>
            <a:pPr lvl="1"/>
            <a:r>
              <a:rPr lang="en-GB" sz="2000" dirty="0">
                <a:solidFill>
                  <a:schemeClr val="tx1"/>
                </a:solidFill>
              </a:rPr>
              <a:t>Incremental scalability</a:t>
            </a:r>
          </a:p>
          <a:p>
            <a:pPr lvl="1"/>
            <a:r>
              <a:rPr lang="en-GB" sz="2000" dirty="0">
                <a:solidFill>
                  <a:schemeClr val="tx1"/>
                </a:solidFill>
              </a:rPr>
              <a:t>Automatically include new computers in scheduling</a:t>
            </a:r>
          </a:p>
          <a:p>
            <a:pPr lvl="1"/>
            <a:r>
              <a:rPr lang="en-GB" sz="2000" dirty="0">
                <a:solidFill>
                  <a:schemeClr val="tx1"/>
                </a:solidFill>
              </a:rPr>
              <a:t>Middleware needs to recognize that processes may switch between machines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228600" y="152400"/>
            <a:ext cx="7556500" cy="1116012"/>
          </a:xfrm>
        </p:spPr>
        <p:txBody>
          <a:bodyPr/>
          <a:lstStyle/>
          <a:p>
            <a:r>
              <a:rPr lang="en-GB" dirty="0">
                <a:effectLst>
                  <a:outerShdw blurRad="38100" dist="38100" dir="2700000" algn="tl">
                    <a:srgbClr val="000000">
                      <a:alpha val="43137"/>
                    </a:srgbClr>
                  </a:outerShdw>
                </a:effectLst>
              </a:rPr>
              <a:t>Parallelizing Computation</a:t>
            </a:r>
          </a:p>
        </p:txBody>
      </p:sp>
      <p:graphicFrame>
        <p:nvGraphicFramePr>
          <p:cNvPr id="6" name="Content Placeholder 5"/>
          <p:cNvGraphicFramePr>
            <a:graphicFrameLocks noGrp="1"/>
          </p:cNvGraphicFramePr>
          <p:nvPr>
            <p:ph idx="4294967295"/>
          </p:nvPr>
        </p:nvGraphicFramePr>
        <p:xfrm>
          <a:off x="457200" y="1219200"/>
          <a:ext cx="8077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228600" y="228600"/>
            <a:ext cx="8686800" cy="1116012"/>
          </a:xfrm>
        </p:spPr>
        <p:txBody>
          <a:bodyPr/>
          <a:lstStyle/>
          <a:p>
            <a:r>
              <a:rPr lang="en-GB" dirty="0">
                <a:effectLst>
                  <a:outerShdw blurRad="38100" dist="38100" dir="2700000" algn="tl">
                    <a:srgbClr val="000000">
                      <a:alpha val="43137"/>
                    </a:srgbClr>
                  </a:outerShdw>
                </a:effectLst>
              </a:rPr>
              <a:t>Cluster Computer Architecture</a:t>
            </a:r>
          </a:p>
        </p:txBody>
      </p:sp>
      <p:pic>
        <p:nvPicPr>
          <p:cNvPr id="4" name="Picture 3"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091" t="24706" r="7273" b="11765"/>
              <a:stretch>
                <a:fillRect/>
              </a:stretch>
            </p:blipFill>
          </mc:Choice>
          <mc:Fallback>
            <p:blipFill>
              <a:blip r:embed="rId4"/>
              <a:srcRect l="9091" t="24706" r="7273" b="11765"/>
              <a:stretch>
                <a:fillRect/>
              </a:stretch>
            </p:blipFill>
          </mc:Fallback>
        </mc:AlternateContent>
        <p:spPr>
          <a:xfrm>
            <a:off x="-29582" y="1219200"/>
            <a:ext cx="9173582" cy="535308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457200"/>
            <a:ext cx="7556313" cy="735106"/>
          </a:xfrm>
        </p:spPr>
        <p:txBody>
          <a:bodyPr/>
          <a:lstStyle/>
          <a:p>
            <a:r>
              <a:rPr lang="en-GB" dirty="0">
                <a:effectLst>
                  <a:outerShdw blurRad="38100" dist="38100" dir="2700000" algn="tl">
                    <a:srgbClr val="000000">
                      <a:alpha val="43137"/>
                    </a:srgbClr>
                  </a:outerShdw>
                </a:effectLst>
              </a:rPr>
              <a:t>Clusters Compared to SMP</a:t>
            </a:r>
          </a:p>
        </p:txBody>
      </p:sp>
      <p:sp>
        <p:nvSpPr>
          <p:cNvPr id="172035" name="Rectangle 3"/>
          <p:cNvSpPr>
            <a:spLocks noGrp="1" noChangeArrowheads="1"/>
          </p:cNvSpPr>
          <p:nvPr>
            <p:ph sz="half" idx="2"/>
          </p:nvPr>
        </p:nvSpPr>
        <p:spPr>
          <a:xfrm>
            <a:off x="533400" y="3103003"/>
            <a:ext cx="3657600" cy="3297797"/>
          </a:xfrm>
        </p:spPr>
        <p:txBody>
          <a:bodyPr>
            <a:normAutofit/>
          </a:bodyPr>
          <a:lstStyle/>
          <a:p>
            <a:pPr>
              <a:lnSpc>
                <a:spcPct val="90000"/>
              </a:lnSpc>
            </a:pPr>
            <a:r>
              <a:rPr lang="en-GB" dirty="0">
                <a:solidFill>
                  <a:schemeClr val="tx1"/>
                </a:solidFill>
              </a:rPr>
              <a:t>Easier to manage and configure</a:t>
            </a:r>
          </a:p>
          <a:p>
            <a:pPr>
              <a:lnSpc>
                <a:spcPct val="90000"/>
              </a:lnSpc>
            </a:pPr>
            <a:r>
              <a:rPr lang="en-GB" dirty="0">
                <a:solidFill>
                  <a:schemeClr val="tx1"/>
                </a:solidFill>
              </a:rPr>
              <a:t>Much closer to the original single processor model for which nearly all applications are written</a:t>
            </a:r>
          </a:p>
          <a:p>
            <a:pPr marL="228600" lvl="1">
              <a:lnSpc>
                <a:spcPct val="90000"/>
              </a:lnSpc>
              <a:spcBef>
                <a:spcPts val="2000"/>
              </a:spcBef>
              <a:buClr>
                <a:schemeClr val="accent1"/>
              </a:buClr>
            </a:pPr>
            <a:r>
              <a:rPr lang="en-GB" dirty="0">
                <a:solidFill>
                  <a:schemeClr val="tx1"/>
                </a:solidFill>
              </a:rPr>
              <a:t>Less physical space and lower power consumption</a:t>
            </a:r>
          </a:p>
          <a:p>
            <a:pPr marL="228600" lvl="1">
              <a:lnSpc>
                <a:spcPct val="90000"/>
              </a:lnSpc>
              <a:spcBef>
                <a:spcPts val="2000"/>
              </a:spcBef>
              <a:buClr>
                <a:schemeClr val="accent1"/>
              </a:buClr>
            </a:pPr>
            <a:r>
              <a:rPr lang="en-GB" dirty="0">
                <a:solidFill>
                  <a:schemeClr val="tx1"/>
                </a:solidFill>
              </a:rPr>
              <a:t>Well established and stable</a:t>
            </a:r>
          </a:p>
        </p:txBody>
      </p:sp>
      <p:sp>
        <p:nvSpPr>
          <p:cNvPr id="20" name="Content Placeholder 19"/>
          <p:cNvSpPr>
            <a:spLocks noGrp="1"/>
          </p:cNvSpPr>
          <p:nvPr>
            <p:ph sz="quarter" idx="4"/>
          </p:nvPr>
        </p:nvSpPr>
        <p:spPr>
          <a:xfrm>
            <a:off x="4499992" y="3121241"/>
            <a:ext cx="3657600" cy="3261320"/>
          </a:xfrm>
        </p:spPr>
        <p:txBody>
          <a:bodyPr/>
          <a:lstStyle/>
          <a:p>
            <a:pPr>
              <a:lnSpc>
                <a:spcPct val="90000"/>
              </a:lnSpc>
            </a:pPr>
            <a:r>
              <a:rPr lang="en-GB" dirty="0">
                <a:solidFill>
                  <a:schemeClr val="tx1"/>
                </a:solidFill>
              </a:rPr>
              <a:t>Far superior in terms of incremental and absolute scalability</a:t>
            </a:r>
          </a:p>
          <a:p>
            <a:pPr>
              <a:lnSpc>
                <a:spcPct val="90000"/>
              </a:lnSpc>
            </a:pPr>
            <a:r>
              <a:rPr lang="en-GB" dirty="0">
                <a:solidFill>
                  <a:schemeClr val="tx1"/>
                </a:solidFill>
              </a:rPr>
              <a:t>Superior in terms of availability</a:t>
            </a:r>
          </a:p>
          <a:p>
            <a:pPr>
              <a:lnSpc>
                <a:spcPct val="90000"/>
              </a:lnSpc>
            </a:pPr>
            <a:r>
              <a:rPr lang="en-GB" dirty="0">
                <a:solidFill>
                  <a:schemeClr val="tx1"/>
                </a:solidFill>
              </a:rPr>
              <a:t>All components of the system can readily be made highly redundant</a:t>
            </a:r>
          </a:p>
        </p:txBody>
      </p:sp>
      <p:sp>
        <p:nvSpPr>
          <p:cNvPr id="18" name="Text Placeholder 17"/>
          <p:cNvSpPr>
            <a:spLocks noGrp="1"/>
          </p:cNvSpPr>
          <p:nvPr>
            <p:ph type="body" idx="1"/>
          </p:nvPr>
        </p:nvSpPr>
        <p:spPr>
          <a:xfrm>
            <a:off x="533400" y="2667000"/>
            <a:ext cx="3657600" cy="322729"/>
          </a:xfrm>
        </p:spPr>
        <p:txBody>
          <a:bodyPr/>
          <a:lstStyle/>
          <a:p>
            <a:r>
              <a:rPr lang="en-US" dirty="0"/>
              <a:t>SMP</a:t>
            </a:r>
          </a:p>
        </p:txBody>
      </p:sp>
      <p:sp>
        <p:nvSpPr>
          <p:cNvPr id="19" name="Text Placeholder 18"/>
          <p:cNvSpPr>
            <a:spLocks noGrp="1"/>
          </p:cNvSpPr>
          <p:nvPr>
            <p:ph type="body" sz="quarter" idx="3"/>
          </p:nvPr>
        </p:nvSpPr>
        <p:spPr>
          <a:xfrm>
            <a:off x="4419600" y="2667000"/>
            <a:ext cx="3657600" cy="322729"/>
          </a:xfrm>
        </p:spPr>
        <p:txBody>
          <a:bodyPr/>
          <a:lstStyle/>
          <a:p>
            <a:r>
              <a:rPr lang="en-US" dirty="0"/>
              <a:t>Clustering</a:t>
            </a:r>
          </a:p>
        </p:txBody>
      </p:sp>
      <p:sp>
        <p:nvSpPr>
          <p:cNvPr id="21" name="TextBox 20"/>
          <p:cNvSpPr txBox="1"/>
          <p:nvPr/>
        </p:nvSpPr>
        <p:spPr>
          <a:xfrm>
            <a:off x="304800" y="1295400"/>
            <a:ext cx="7574280" cy="1395254"/>
          </a:xfrm>
          <a:prstGeom prst="rect">
            <a:avLst/>
          </a:prstGeom>
          <a:noFill/>
        </p:spPr>
        <p:txBody>
          <a:bodyPr wrap="square" rtlCol="0">
            <a:spAutoFit/>
          </a:bodyPr>
          <a:lstStyle/>
          <a:p>
            <a:pPr marL="228600" indent="-228600" eaLnBrk="1" hangingPunct="1">
              <a:lnSpc>
                <a:spcPct val="90000"/>
              </a:lnSpc>
              <a:spcBef>
                <a:spcPts val="800"/>
              </a:spcBef>
              <a:buClr>
                <a:schemeClr val="accent1"/>
              </a:buClr>
              <a:buSzPct val="75000"/>
              <a:buFont typeface="Wingdings" pitchFamily="2" charset="2"/>
              <a:buChar char="n"/>
            </a:pPr>
            <a:r>
              <a:rPr lang="en-GB" sz="2000" dirty="0">
                <a:latin typeface="+mn-lt"/>
              </a:rPr>
              <a:t>Both provide a configuration with multiple processors to support high demand applications</a:t>
            </a:r>
          </a:p>
          <a:p>
            <a:pPr marL="228600" indent="-228600" eaLnBrk="1" hangingPunct="1">
              <a:lnSpc>
                <a:spcPct val="90000"/>
              </a:lnSpc>
              <a:spcBef>
                <a:spcPts val="800"/>
              </a:spcBef>
              <a:buClr>
                <a:schemeClr val="accent1"/>
              </a:buClr>
              <a:buSzPct val="75000"/>
              <a:buFont typeface="Wingdings" pitchFamily="2" charset="2"/>
              <a:buChar char="n"/>
            </a:pPr>
            <a:r>
              <a:rPr lang="en-GB" sz="2000" dirty="0">
                <a:latin typeface="+mn-lt"/>
              </a:rPr>
              <a:t>Both solutions are available commercially</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Nonuniform Memory Access (NUMA)</a:t>
            </a:r>
          </a:p>
        </p:txBody>
      </p:sp>
      <p:sp>
        <p:nvSpPr>
          <p:cNvPr id="173059" name="Rectangle 3"/>
          <p:cNvSpPr>
            <a:spLocks noGrp="1" noChangeArrowheads="1"/>
          </p:cNvSpPr>
          <p:nvPr>
            <p:ph idx="1"/>
          </p:nvPr>
        </p:nvSpPr>
        <p:spPr>
          <a:xfrm>
            <a:off x="498474" y="1981200"/>
            <a:ext cx="7556313" cy="4343400"/>
          </a:xfrm>
        </p:spPr>
        <p:txBody>
          <a:bodyPr>
            <a:normAutofit fontScale="85000" lnSpcReduction="10000"/>
          </a:bodyPr>
          <a:lstStyle/>
          <a:p>
            <a:pPr>
              <a:lnSpc>
                <a:spcPct val="90000"/>
              </a:lnSpc>
            </a:pPr>
            <a:r>
              <a:rPr lang="en-GB" sz="2000" dirty="0">
                <a:solidFill>
                  <a:schemeClr val="tx1"/>
                </a:solidFill>
              </a:rPr>
              <a:t>Alternative to SMP and clustering</a:t>
            </a:r>
          </a:p>
          <a:p>
            <a:pPr>
              <a:lnSpc>
                <a:spcPct val="90000"/>
              </a:lnSpc>
            </a:pPr>
            <a:r>
              <a:rPr lang="en-GB" sz="2000" dirty="0">
                <a:solidFill>
                  <a:schemeClr val="tx1"/>
                </a:solidFill>
              </a:rPr>
              <a:t>Uniform memory access (UMA)</a:t>
            </a:r>
          </a:p>
          <a:p>
            <a:pPr lvl="1">
              <a:lnSpc>
                <a:spcPct val="90000"/>
              </a:lnSpc>
            </a:pPr>
            <a:r>
              <a:rPr lang="en-GB" sz="1800" dirty="0">
                <a:solidFill>
                  <a:schemeClr val="tx1"/>
                </a:solidFill>
              </a:rPr>
              <a:t>All processors have access to all parts of  main memory using loads and stores</a:t>
            </a:r>
          </a:p>
          <a:p>
            <a:pPr lvl="1">
              <a:lnSpc>
                <a:spcPct val="90000"/>
              </a:lnSpc>
            </a:pPr>
            <a:r>
              <a:rPr lang="en-GB" sz="1800" dirty="0">
                <a:solidFill>
                  <a:schemeClr val="tx1"/>
                </a:solidFill>
              </a:rPr>
              <a:t>Access time to all regions of memory is the same</a:t>
            </a:r>
          </a:p>
          <a:p>
            <a:pPr lvl="1">
              <a:lnSpc>
                <a:spcPct val="90000"/>
              </a:lnSpc>
            </a:pPr>
            <a:r>
              <a:rPr lang="en-GB" sz="1800" dirty="0">
                <a:solidFill>
                  <a:schemeClr val="tx1"/>
                </a:solidFill>
              </a:rPr>
              <a:t>Access time to memory for different processors is the same</a:t>
            </a:r>
          </a:p>
          <a:p>
            <a:pPr>
              <a:lnSpc>
                <a:spcPct val="90000"/>
              </a:lnSpc>
            </a:pPr>
            <a:r>
              <a:rPr lang="en-GB" sz="2000" dirty="0">
                <a:solidFill>
                  <a:schemeClr val="tx1"/>
                </a:solidFill>
              </a:rPr>
              <a:t>Nonuniform memory access (NUMA)</a:t>
            </a:r>
          </a:p>
          <a:p>
            <a:pPr lvl="1">
              <a:lnSpc>
                <a:spcPct val="90000"/>
              </a:lnSpc>
            </a:pPr>
            <a:r>
              <a:rPr lang="en-GB" sz="1800" dirty="0">
                <a:solidFill>
                  <a:schemeClr val="tx1"/>
                </a:solidFill>
              </a:rPr>
              <a:t>All processors have access to all parts of main memory using loads and stores</a:t>
            </a:r>
          </a:p>
          <a:p>
            <a:pPr lvl="1">
              <a:lnSpc>
                <a:spcPct val="90000"/>
              </a:lnSpc>
            </a:pPr>
            <a:r>
              <a:rPr lang="en-GB" sz="1800" dirty="0">
                <a:solidFill>
                  <a:schemeClr val="tx1"/>
                </a:solidFill>
              </a:rPr>
              <a:t>Access time of processor differs depending on which region of main memory is being accessed</a:t>
            </a:r>
          </a:p>
          <a:p>
            <a:pPr lvl="1">
              <a:lnSpc>
                <a:spcPct val="90000"/>
              </a:lnSpc>
            </a:pPr>
            <a:r>
              <a:rPr lang="en-GB" sz="1800" dirty="0">
                <a:solidFill>
                  <a:schemeClr val="tx1"/>
                </a:solidFill>
              </a:rPr>
              <a:t>Different processors access different regions of memory at different speeds</a:t>
            </a:r>
          </a:p>
          <a:p>
            <a:pPr>
              <a:lnSpc>
                <a:spcPct val="90000"/>
              </a:lnSpc>
            </a:pPr>
            <a:r>
              <a:rPr lang="en-GB" sz="2000" dirty="0">
                <a:solidFill>
                  <a:schemeClr val="tx1"/>
                </a:solidFill>
              </a:rPr>
              <a:t>Cache-coherent NUMA (CC-NUMA)</a:t>
            </a:r>
          </a:p>
          <a:p>
            <a:pPr lvl="1">
              <a:lnSpc>
                <a:spcPct val="90000"/>
              </a:lnSpc>
            </a:pPr>
            <a:r>
              <a:rPr lang="en-GB" dirty="0">
                <a:solidFill>
                  <a:schemeClr val="tx1"/>
                </a:solidFill>
              </a:rPr>
              <a:t>A NUMA system in which cache coherence is maintained among the caches of the various processors</a:t>
            </a:r>
            <a:endParaRPr lang="en-GB" sz="18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381000" y="228600"/>
            <a:ext cx="7556500" cy="1116013"/>
          </a:xfrm>
        </p:spPr>
        <p:txBody>
          <a:bodyPr/>
          <a:lstStyle/>
          <a:p>
            <a:r>
              <a:rPr lang="en-GB" dirty="0">
                <a:effectLst>
                  <a:outerShdw blurRad="38100" dist="38100" dir="2700000" algn="tl">
                    <a:srgbClr val="000000">
                      <a:alpha val="43137"/>
                    </a:srgbClr>
                  </a:outerShdw>
                </a:effectLst>
              </a:rPr>
              <a:t>Motivation(Purpose of USE)</a:t>
            </a:r>
          </a:p>
        </p:txBody>
      </p:sp>
      <p:graphicFrame>
        <p:nvGraphicFramePr>
          <p:cNvPr id="4" name="Content Placeholder 3"/>
          <p:cNvGraphicFramePr>
            <a:graphicFrameLocks noGrp="1"/>
          </p:cNvGraphicFramePr>
          <p:nvPr>
            <p:ph idx="4294967295"/>
          </p:nvPr>
        </p:nvGraphicFramePr>
        <p:xfrm>
          <a:off x="381000" y="1143000"/>
          <a:ext cx="8382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GB" dirty="0"/>
              <a:t>CC-NUMA Organization</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62000" y="457200"/>
            <a:ext cx="7556313" cy="1116106"/>
          </a:xfrm>
        </p:spPr>
        <p:txBody>
          <a:bodyPr/>
          <a:lstStyle/>
          <a:p>
            <a:r>
              <a:rPr lang="en-GB" dirty="0">
                <a:effectLst>
                  <a:outerShdw blurRad="38100" dist="38100" dir="2700000" algn="tl">
                    <a:srgbClr val="000000">
                      <a:alpha val="43137"/>
                    </a:srgbClr>
                  </a:outerShdw>
                </a:effectLst>
              </a:rPr>
              <a:t>NUMA Pros and Cons</a:t>
            </a:r>
          </a:p>
        </p:txBody>
      </p:sp>
      <p:sp>
        <p:nvSpPr>
          <p:cNvPr id="178179" name="Rectangle 3"/>
          <p:cNvSpPr>
            <a:spLocks noGrp="1" noChangeArrowheads="1"/>
          </p:cNvSpPr>
          <p:nvPr>
            <p:ph sz="half" idx="1"/>
          </p:nvPr>
        </p:nvSpPr>
        <p:spPr>
          <a:xfrm>
            <a:off x="498518" y="1752600"/>
            <a:ext cx="3657600" cy="4373563"/>
          </a:xfrm>
        </p:spPr>
        <p:txBody>
          <a:bodyPr>
            <a:noAutofit/>
          </a:bodyPr>
          <a:lstStyle/>
          <a:p>
            <a:pPr>
              <a:lnSpc>
                <a:spcPct val="110000"/>
              </a:lnSpc>
            </a:pPr>
            <a:r>
              <a:rPr lang="en-GB" dirty="0">
                <a:solidFill>
                  <a:schemeClr val="tx1"/>
                </a:solidFill>
              </a:rPr>
              <a:t>Main advantage of a CC-NUMA system is that it can deliver effective performance at higher levels of parallelism than SMP without requiring major software changes</a:t>
            </a:r>
          </a:p>
          <a:p>
            <a:pPr>
              <a:lnSpc>
                <a:spcPct val="110000"/>
              </a:lnSpc>
            </a:pPr>
            <a:r>
              <a:rPr lang="en-GB" dirty="0">
                <a:solidFill>
                  <a:schemeClr val="tx1"/>
                </a:solidFill>
              </a:rPr>
              <a:t>Bus traffic on any individual node is limited to a demand that the bus can handle</a:t>
            </a:r>
          </a:p>
          <a:p>
            <a:pPr>
              <a:lnSpc>
                <a:spcPct val="110000"/>
              </a:lnSpc>
            </a:pPr>
            <a:r>
              <a:rPr lang="en-GB" dirty="0">
                <a:solidFill>
                  <a:schemeClr val="tx1"/>
                </a:solidFill>
              </a:rPr>
              <a:t>If many of the memory accesses are to remote nodes, performance begins to break down</a:t>
            </a:r>
          </a:p>
        </p:txBody>
      </p:sp>
      <p:sp>
        <p:nvSpPr>
          <p:cNvPr id="6" name="Content Placeholder 5"/>
          <p:cNvSpPr>
            <a:spLocks noGrp="1"/>
          </p:cNvSpPr>
          <p:nvPr>
            <p:ph sz="half" idx="2"/>
          </p:nvPr>
        </p:nvSpPr>
        <p:spPr>
          <a:xfrm>
            <a:off x="4648200" y="2743200"/>
            <a:ext cx="3657600" cy="3581401"/>
          </a:xfrm>
        </p:spPr>
        <p:txBody>
          <a:bodyPr/>
          <a:lstStyle/>
          <a:p>
            <a:r>
              <a:rPr lang="en-US" dirty="0">
                <a:solidFill>
                  <a:schemeClr val="tx1"/>
                </a:solidFill>
              </a:rPr>
              <a:t>Does not transparently look like an SMP</a:t>
            </a:r>
          </a:p>
          <a:p>
            <a:r>
              <a:rPr lang="en-US" dirty="0">
                <a:solidFill>
                  <a:schemeClr val="tx1"/>
                </a:solidFill>
              </a:rPr>
              <a:t>Software changes will be required to move an operating system and applications from an SMP to a CC-NUMA system</a:t>
            </a:r>
          </a:p>
          <a:p>
            <a:r>
              <a:rPr lang="en-US" dirty="0">
                <a:solidFill>
                  <a:schemeClr val="tx1"/>
                </a:solidFill>
              </a:rPr>
              <a:t>Concern with availability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0" y="484188"/>
            <a:ext cx="9144000" cy="1116012"/>
          </a:xfrm>
        </p:spPr>
        <p:txBody>
          <a:bodyPr/>
          <a:lstStyle/>
          <a:p>
            <a:pPr algn="ctr"/>
            <a:r>
              <a:rPr lang="en-GB" dirty="0">
                <a:effectLst>
                  <a:outerShdw blurRad="38100" dist="38100" dir="2700000" algn="tl">
                    <a:srgbClr val="000000">
                      <a:alpha val="43137"/>
                    </a:srgbClr>
                  </a:outerShdw>
                </a:effectLst>
              </a:rPr>
              <a:t>A Taxonomy of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Computer Organizations</a:t>
            </a:r>
          </a:p>
        </p:txBody>
      </p:sp>
      <p:pic>
        <p:nvPicPr>
          <p:cNvPr id="4" name="Picture 3" descr="f1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3636" t="17647" r="5455" b="32941"/>
              <a:stretch>
                <a:fillRect/>
              </a:stretch>
            </p:blipFill>
          </mc:Choice>
          <mc:Fallback>
            <p:blipFill>
              <a:blip r:embed="rId4"/>
              <a:srcRect l="3636" t="17647" r="5455" b="32941"/>
              <a:stretch>
                <a:fillRect/>
              </a:stretch>
            </p:blipFill>
          </mc:Fallback>
        </mc:AlternateContent>
        <p:spPr>
          <a:xfrm>
            <a:off x="-1750" y="2819400"/>
            <a:ext cx="9145750" cy="38412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254003029"/>
              </p:ext>
            </p:extLst>
          </p:nvPr>
        </p:nvGraphicFramePr>
        <p:xfrm>
          <a:off x="395536" y="1124744"/>
          <a:ext cx="4425950" cy="2179637"/>
        </p:xfrm>
        <a:graphic>
          <a:graphicData uri="http://schemas.openxmlformats.org/presentationml/2006/ole">
            <mc:AlternateContent xmlns:mc="http://schemas.openxmlformats.org/markup-compatibility/2006">
              <mc:Choice xmlns:v="urn:schemas-microsoft-com:vml" Requires="v">
                <p:oleObj name="VISIO" r:id="rId2" imgW="10242360" imgH="5053680" progId="Visio.Drawing.5">
                  <p:embed/>
                </p:oleObj>
              </mc:Choice>
              <mc:Fallback>
                <p:oleObj name="VISIO" r:id="rId2" imgW="10242360" imgH="5053680" progId="Visio.Drawing.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4744"/>
                        <a:ext cx="4425950" cy="2179637"/>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8063546"/>
              </p:ext>
            </p:extLst>
          </p:nvPr>
        </p:nvGraphicFramePr>
        <p:xfrm>
          <a:off x="4636338" y="3605823"/>
          <a:ext cx="4094986" cy="2775505"/>
        </p:xfrm>
        <a:graphic>
          <a:graphicData uri="http://schemas.openxmlformats.org/presentationml/2006/ole">
            <mc:AlternateContent xmlns:mc="http://schemas.openxmlformats.org/markup-compatibility/2006">
              <mc:Choice xmlns:v="urn:schemas-microsoft-com:vml" Requires="v">
                <p:oleObj name="VISIO" r:id="rId4" imgW="7190280" imgH="4835160" progId="Visio.Drawing.5">
                  <p:embed/>
                </p:oleObj>
              </mc:Choice>
              <mc:Fallback>
                <p:oleObj name="VISIO" r:id="rId4" imgW="7190280" imgH="4835160"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6338" y="3605823"/>
                        <a:ext cx="4094986" cy="2775505"/>
                      </a:xfrm>
                      <a:prstGeom prst="rect">
                        <a:avLst/>
                      </a:prstGeom>
                      <a:solidFill>
                        <a:srgbClr val="FFFF99"/>
                      </a:solidFill>
                      <a:ln>
                        <a:noFill/>
                      </a:ln>
                      <a:effectLst/>
                    </p:spPr>
                  </p:pic>
                </p:oleObj>
              </mc:Fallback>
            </mc:AlternateContent>
          </a:graphicData>
        </a:graphic>
      </p:graphicFrame>
      <p:sp>
        <p:nvSpPr>
          <p:cNvPr id="5" name="Rectangle 4"/>
          <p:cNvSpPr/>
          <p:nvPr/>
        </p:nvSpPr>
        <p:spPr>
          <a:xfrm>
            <a:off x="5076056" y="1748363"/>
            <a:ext cx="3844143" cy="830997"/>
          </a:xfrm>
          <a:prstGeom prst="rect">
            <a:avLst/>
          </a:prstGeom>
        </p:spPr>
        <p:txBody>
          <a:bodyPr wrap="square">
            <a:spAutoFit/>
          </a:bodyPr>
          <a:lstStyle/>
          <a:p>
            <a:r>
              <a:rPr lang="en-US" dirty="0"/>
              <a:t>Multiple instruction, single data </a:t>
            </a:r>
            <a:r>
              <a:rPr lang="en-US" b="1" dirty="0"/>
              <a:t>(MISD) </a:t>
            </a:r>
            <a:r>
              <a:rPr lang="en-US" dirty="0"/>
              <a:t>stream</a:t>
            </a:r>
          </a:p>
        </p:txBody>
      </p:sp>
      <p:sp>
        <p:nvSpPr>
          <p:cNvPr id="6" name="Rectangle 5"/>
          <p:cNvSpPr/>
          <p:nvPr/>
        </p:nvSpPr>
        <p:spPr>
          <a:xfrm>
            <a:off x="0" y="4509120"/>
            <a:ext cx="4572000" cy="830997"/>
          </a:xfrm>
          <a:prstGeom prst="rect">
            <a:avLst/>
          </a:prstGeom>
        </p:spPr>
        <p:txBody>
          <a:bodyPr>
            <a:spAutoFit/>
          </a:bodyPr>
          <a:lstStyle/>
          <a:p>
            <a:r>
              <a:rPr lang="en-US" dirty="0"/>
              <a:t>Multiple instruction, multiple data </a:t>
            </a:r>
            <a:r>
              <a:rPr lang="en-US" b="1" dirty="0"/>
              <a:t>(MIMD) </a:t>
            </a:r>
            <a:r>
              <a:rPr lang="en-US" dirty="0"/>
              <a:t>stream</a:t>
            </a:r>
          </a:p>
        </p:txBody>
      </p:sp>
    </p:spTree>
    <p:extLst>
      <p:ext uri="{BB962C8B-B14F-4D97-AF65-F5344CB8AC3E}">
        <p14:creationId xmlns:p14="http://schemas.microsoft.com/office/powerpoint/2010/main" val="34678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455" t="3529" r="4545" b="5882"/>
              <a:stretch>
                <a:fillRect/>
              </a:stretch>
            </p:blipFill>
          </mc:Choice>
          <mc:Fallback>
            <p:blipFill>
              <a:blip r:embed="rId4"/>
              <a:srcRect l="5455" t="3529" r="4545" b="5882"/>
              <a:stretch>
                <a:fillRect/>
              </a:stretch>
            </p:blipFill>
          </mc:Fallback>
        </mc:AlternateContent>
        <p:spPr>
          <a:xfrm>
            <a:off x="152400" y="0"/>
            <a:ext cx="8817315"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5882" r="8182" b="5882"/>
              <a:stretch>
                <a:fillRect/>
              </a:stretch>
            </p:blipFill>
          </mc:Choice>
          <mc:Fallback>
            <p:blipFill>
              <a:blip r:embed="rId4"/>
              <a:srcRect l="7273" t="5882" r="8182" b="5882"/>
              <a:stretch>
                <a:fillRect/>
              </a:stretch>
            </p:blipFill>
          </mc:Fallback>
        </mc:AlternateContent>
        <p:spPr>
          <a:xfrm>
            <a:off x="320014" y="476672"/>
            <a:ext cx="8503972" cy="57109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228600" y="228600"/>
            <a:ext cx="7556500" cy="1116012"/>
          </a:xfrm>
        </p:spPr>
        <p:txBody>
          <a:bodyPr/>
          <a:lstStyle/>
          <a:p>
            <a:r>
              <a:rPr lang="en-US" dirty="0">
                <a:effectLst>
                  <a:outerShdw blurRad="38100" dist="38100" dir="2700000" algn="tl">
                    <a:srgbClr val="000000">
                      <a:alpha val="43137"/>
                    </a:srgbClr>
                  </a:outerShdw>
                </a:effectLst>
              </a:rPr>
              <a:t>Symmetric Multiprocessor (SMP)</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1876905913"/>
              </p:ext>
            </p:extLst>
          </p:nvPr>
        </p:nvGraphicFramePr>
        <p:xfrm>
          <a:off x="457200" y="1219200"/>
          <a:ext cx="8219256"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0"/>
            <a:ext cx="3059832" cy="1700808"/>
          </a:xfrm>
        </p:spPr>
        <p:txBody>
          <a:bodyPr/>
          <a:lstStyle/>
          <a:p>
            <a:r>
              <a:rPr lang="en-GB" sz="2600" dirty="0">
                <a:effectLst>
                  <a:outerShdw blurRad="38100" dist="38100" dir="2700000" algn="tl">
                    <a:srgbClr val="000000">
                      <a:alpha val="43137"/>
                    </a:srgbClr>
                  </a:outerShdw>
                </a:effectLst>
              </a:rPr>
              <a:t>Multiprogramming </a:t>
            </a:r>
            <a:br>
              <a:rPr lang="en-GB" sz="2600" dirty="0">
                <a:effectLst>
                  <a:outerShdw blurRad="38100" dist="38100" dir="2700000" algn="tl">
                    <a:srgbClr val="000000">
                      <a:alpha val="43137"/>
                    </a:srgbClr>
                  </a:outerShdw>
                </a:effectLst>
              </a:rPr>
            </a:br>
            <a:r>
              <a:rPr lang="en-GB" sz="2600" dirty="0">
                <a:effectLst>
                  <a:outerShdw blurRad="38100" dist="38100" dir="2700000" algn="tl">
                    <a:srgbClr val="000000">
                      <a:alpha val="43137"/>
                    </a:srgbClr>
                  </a:outerShdw>
                </a:effectLst>
              </a:rPr>
              <a:t>	and </a:t>
            </a:r>
            <a:br>
              <a:rPr lang="en-GB" sz="2600" dirty="0">
                <a:effectLst>
                  <a:outerShdw blurRad="38100" dist="38100" dir="2700000" algn="tl">
                    <a:srgbClr val="000000">
                      <a:alpha val="43137"/>
                    </a:srgbClr>
                  </a:outerShdw>
                </a:effectLst>
              </a:rPr>
            </a:br>
            <a:r>
              <a:rPr lang="en-GB" sz="2600" dirty="0">
                <a:effectLst>
                  <a:outerShdw blurRad="38100" dist="38100" dir="2700000" algn="tl">
                    <a:srgbClr val="000000">
                      <a:alpha val="43137"/>
                    </a:srgbClr>
                  </a:outerShdw>
                </a:effectLst>
              </a:rPr>
              <a:t>Multiprocessing</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5455" b="7273"/>
              <a:stretch>
                <a:fillRect/>
              </a:stretch>
            </p:blipFill>
          </mc:Choice>
          <mc:Fallback>
            <p:blipFill>
              <a:blip r:embed="rId4"/>
              <a:srcRect t="15455" b="7273"/>
              <a:stretch>
                <a:fillRect/>
              </a:stretch>
            </p:blipFill>
          </mc:Fallback>
        </mc:AlternateContent>
        <p:spPr>
          <a:xfrm>
            <a:off x="2462548" y="176680"/>
            <a:ext cx="6681452" cy="6681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818" t="4706" r="14545" b="12941"/>
              <a:stretch>
                <a:fillRect/>
              </a:stretch>
            </p:blipFill>
          </mc:Choice>
          <mc:Fallback>
            <p:blipFill>
              <a:blip r:embed="rId4"/>
              <a:srcRect l="11818" t="4706" r="14545" b="12941"/>
              <a:stretch>
                <a:fillRect/>
              </a:stretch>
            </p:blipFill>
          </mc:Fallback>
        </mc:AlternateContent>
        <p:spPr>
          <a:xfrm>
            <a:off x="1043608" y="692696"/>
            <a:ext cx="6696744" cy="511256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7824</TotalTime>
  <Words>10677</Words>
  <Application>Microsoft Office PowerPoint</Application>
  <PresentationFormat>On-screen Show (4:3)</PresentationFormat>
  <Paragraphs>540</Paragraphs>
  <Slides>38</Slides>
  <Notes>37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8" baseType="lpstr">
      <vt:lpstr>Arial</vt:lpstr>
      <vt:lpstr>Franklin Gothic Book</vt:lpstr>
      <vt:lpstr>Perpetua</vt:lpstr>
      <vt:lpstr>Rockwell</vt:lpstr>
      <vt:lpstr>Times New Roman</vt:lpstr>
      <vt:lpstr>Wingdings</vt:lpstr>
      <vt:lpstr>Wingdings 2</vt:lpstr>
      <vt:lpstr>Advantage</vt:lpstr>
      <vt:lpstr>Equity</vt:lpstr>
      <vt:lpstr>VISIO</vt:lpstr>
      <vt:lpstr>CSE 213        Computer Architecture   </vt:lpstr>
      <vt:lpstr>Multiple Processor Organization</vt:lpstr>
      <vt:lpstr>PowerPoint Presentation</vt:lpstr>
      <vt:lpstr>PowerPoint Presentation</vt:lpstr>
      <vt:lpstr>PowerPoint Presentation</vt:lpstr>
      <vt:lpstr>PowerPoint Presentation</vt:lpstr>
      <vt:lpstr>Symmetric Multiprocessor (SMP)</vt:lpstr>
      <vt:lpstr>Multiprogramming   and  Multiprocessing</vt:lpstr>
      <vt:lpstr>PowerPoint Presentation</vt:lpstr>
      <vt:lpstr>Symmetric Multiprocessor Organization</vt:lpstr>
      <vt:lpstr>PowerPoint Presentation</vt:lpstr>
      <vt:lpstr>PowerPoint Presentation</vt:lpstr>
      <vt:lpstr>Multiprocessor Operating System Design Considerations</vt:lpstr>
      <vt:lpstr>Multiprocessor Operating System Design Considerations</vt:lpstr>
      <vt:lpstr>Multiprocessor Operating System Design Considerations</vt:lpstr>
      <vt:lpstr>Multiprocessor Operating System Design Considerations</vt:lpstr>
      <vt:lpstr>Multiprocessor Operating System Design Considerations</vt:lpstr>
      <vt:lpstr>Cache Coherence</vt:lpstr>
      <vt:lpstr>Cache Coherence</vt:lpstr>
      <vt:lpstr>Directory Protocols</vt:lpstr>
      <vt:lpstr>Snoopy Protocols</vt:lpstr>
      <vt:lpstr>Write Invalidate</vt:lpstr>
      <vt:lpstr>MESI Protocol</vt:lpstr>
      <vt:lpstr>Write Update</vt:lpstr>
      <vt:lpstr>Clusters</vt:lpstr>
      <vt:lpstr>Cluster Configurations</vt:lpstr>
      <vt:lpstr> Clustering Methods: Benefits and Limitations</vt:lpstr>
      <vt:lpstr> Clustering Methods: Benefits and Limitations</vt:lpstr>
      <vt:lpstr> Clustering Methods: Benefits and Limitations</vt:lpstr>
      <vt:lpstr>Operating System Design Issues</vt:lpstr>
      <vt:lpstr>Parallelizing Computation</vt:lpstr>
      <vt:lpstr>Cluster Computer Architecture</vt:lpstr>
      <vt:lpstr>Clusters Compared to SMP</vt:lpstr>
      <vt:lpstr>Nonuniform Memory Access (NUMA)</vt:lpstr>
      <vt:lpstr>Motivation(Purpose of USE)</vt:lpstr>
      <vt:lpstr>CC-NUMA Organization</vt:lpstr>
      <vt:lpstr>NUMA Pros and Cons</vt:lpstr>
      <vt:lpstr>A Taxonomy of  Computer Organizations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fariavns9@gmail.com</cp:lastModifiedBy>
  <cp:revision>218</cp:revision>
  <cp:lastPrinted>2012-07-23T16:43:49Z</cp:lastPrinted>
  <dcterms:created xsi:type="dcterms:W3CDTF">2012-07-25T05:30:39Z</dcterms:created>
  <dcterms:modified xsi:type="dcterms:W3CDTF">2021-07-24T19:07:57Z</dcterms:modified>
</cp:coreProperties>
</file>