
<file path=[Content_Types].xml><?xml version="1.0" encoding="utf-8"?>
<Types xmlns="http://schemas.openxmlformats.org/package/2006/content-types">
  <Default Extension="emf" ContentType="image/x-emf"/>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3.xml" ContentType="application/inkml+xml"/>
  <Override PartName="/ppt/notesSlides/notesSlide38.xml" ContentType="application/vnd.openxmlformats-officedocument.presentationml.notesSlide+xml"/>
  <Override PartName="/ppt/comments/comment1.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702" r:id="rId2"/>
  </p:sldMasterIdLst>
  <p:notesMasterIdLst>
    <p:notesMasterId r:id="rId59"/>
  </p:notesMasterIdLst>
  <p:handoutMasterIdLst>
    <p:handoutMasterId r:id="rId60"/>
  </p:handoutMasterIdLst>
  <p:sldIdLst>
    <p:sldId id="361" r:id="rId3"/>
    <p:sldId id="319" r:id="rId4"/>
    <p:sldId id="332" r:id="rId5"/>
    <p:sldId id="320" r:id="rId6"/>
    <p:sldId id="321" r:id="rId7"/>
    <p:sldId id="322" r:id="rId8"/>
    <p:sldId id="297" r:id="rId9"/>
    <p:sldId id="261" r:id="rId10"/>
    <p:sldId id="294" r:id="rId11"/>
    <p:sldId id="323" r:id="rId12"/>
    <p:sldId id="324" r:id="rId13"/>
    <p:sldId id="296" r:id="rId14"/>
    <p:sldId id="298" r:id="rId15"/>
    <p:sldId id="325" r:id="rId16"/>
    <p:sldId id="308" r:id="rId17"/>
    <p:sldId id="309" r:id="rId18"/>
    <p:sldId id="299" r:id="rId19"/>
    <p:sldId id="307" r:id="rId20"/>
    <p:sldId id="301" r:id="rId21"/>
    <p:sldId id="306" r:id="rId22"/>
    <p:sldId id="303" r:id="rId23"/>
    <p:sldId id="304" r:id="rId24"/>
    <p:sldId id="263" r:id="rId25"/>
    <p:sldId id="311" r:id="rId26"/>
    <p:sldId id="265" r:id="rId27"/>
    <p:sldId id="269" r:id="rId28"/>
    <p:sldId id="270" r:id="rId29"/>
    <p:sldId id="271" r:id="rId30"/>
    <p:sldId id="305" r:id="rId31"/>
    <p:sldId id="273" r:id="rId32"/>
    <p:sldId id="326" r:id="rId33"/>
    <p:sldId id="313" r:id="rId34"/>
    <p:sldId id="274" r:id="rId35"/>
    <p:sldId id="363" r:id="rId36"/>
    <p:sldId id="366" r:id="rId37"/>
    <p:sldId id="346" r:id="rId38"/>
    <p:sldId id="347" r:id="rId39"/>
    <p:sldId id="349" r:id="rId40"/>
    <p:sldId id="350" r:id="rId41"/>
    <p:sldId id="351" r:id="rId42"/>
    <p:sldId id="364" r:id="rId43"/>
    <p:sldId id="352" r:id="rId44"/>
    <p:sldId id="365" r:id="rId45"/>
    <p:sldId id="353" r:id="rId46"/>
    <p:sldId id="355" r:id="rId47"/>
    <p:sldId id="358" r:id="rId48"/>
    <p:sldId id="356" r:id="rId49"/>
    <p:sldId id="357" r:id="rId50"/>
    <p:sldId id="278" r:id="rId51"/>
    <p:sldId id="279" r:id="rId52"/>
    <p:sldId id="280" r:id="rId53"/>
    <p:sldId id="281" r:id="rId54"/>
    <p:sldId id="282" r:id="rId55"/>
    <p:sldId id="285" r:id="rId56"/>
    <p:sldId id="286" r:id="rId57"/>
    <p:sldId id="367" r:id="rId58"/>
  </p:sldIdLst>
  <p:sldSz cx="9144000" cy="5143500" type="screen16x9"/>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iavns9@gmail.com" initials="f" lastIdx="1" clrIdx="0">
    <p:extLst>
      <p:ext uri="{19B8F6BF-5375-455C-9EA6-DF929625EA0E}">
        <p15:presenceInfo xmlns:p15="http://schemas.microsoft.com/office/powerpoint/2012/main" userId="2f030bd9b70b25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70" autoAdjust="0"/>
    <p:restoredTop sz="85029" autoAdjust="0"/>
  </p:normalViewPr>
  <p:slideViewPr>
    <p:cSldViewPr>
      <p:cViewPr varScale="1">
        <p:scale>
          <a:sx n="128" d="100"/>
          <a:sy n="128" d="100"/>
        </p:scale>
        <p:origin x="1674" y="126"/>
      </p:cViewPr>
      <p:guideLst>
        <p:guide orient="horz" pos="2160"/>
        <p:guide pos="2880"/>
        <p:guide orient="horz" pos="1620"/>
      </p:guideLst>
    </p:cSldViewPr>
  </p:slideViewPr>
  <p:outlineViewPr>
    <p:cViewPr>
      <p:scale>
        <a:sx n="33" d="100"/>
        <a:sy n="33" d="100"/>
      </p:scale>
      <p:origin x="0" y="22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13" Type="http://schemas.openxmlformats.org/officeDocument/2006/relationships/slide" Target="slides/slide53.xml"/><Relationship Id="rId3" Type="http://schemas.openxmlformats.org/officeDocument/2006/relationships/slide" Target="slides/slide23.xml"/><Relationship Id="rId7" Type="http://schemas.openxmlformats.org/officeDocument/2006/relationships/slide" Target="slides/slide28.xml"/><Relationship Id="rId12" Type="http://schemas.openxmlformats.org/officeDocument/2006/relationships/slide" Target="slides/slide52.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27.xml"/><Relationship Id="rId11" Type="http://schemas.openxmlformats.org/officeDocument/2006/relationships/slide" Target="slides/slide51.xml"/><Relationship Id="rId5" Type="http://schemas.openxmlformats.org/officeDocument/2006/relationships/slide" Target="slides/slide26.xml"/><Relationship Id="rId10" Type="http://schemas.openxmlformats.org/officeDocument/2006/relationships/slide" Target="slides/slide46.xml"/><Relationship Id="rId4" Type="http://schemas.openxmlformats.org/officeDocument/2006/relationships/slide" Target="slides/slide25.xml"/><Relationship Id="rId9"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6T21:35:30.747" idx="1">
    <p:pos x="10" y="10"/>
    <p:text/>
    <p:extLst>
      <p:ext uri="{C676402C-5697-4E1C-873F-D02D1690AC5C}">
        <p15:threadingInfo xmlns:p15="http://schemas.microsoft.com/office/powerpoint/2012/main" timeZoneBias="-36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30105-BBE0-F74F-A388-D0D0D0C8543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C013D74-4496-6145-974D-3AD7B3DF03D9}">
      <dgm:prSet/>
      <dgm:spPr>
        <a:solidFill>
          <a:schemeClr val="accent3"/>
        </a:solidFill>
      </dgm:spPr>
      <dgm:t>
        <a:bodyPr/>
        <a:lstStyle/>
        <a:p>
          <a:pPr rtl="0"/>
          <a:r>
            <a:rPr lang="en-US" dirty="0"/>
            <a:t>Software</a:t>
          </a:r>
        </a:p>
      </dgm:t>
    </dgm:pt>
    <dgm:pt modelId="{FD5101E8-59C9-984B-946A-F1CD6221CEF5}" type="parTrans" cxnId="{CC9F5922-37AD-B248-AF43-253EB23D1B0E}">
      <dgm:prSet/>
      <dgm:spPr/>
      <dgm:t>
        <a:bodyPr/>
        <a:lstStyle/>
        <a:p>
          <a:endParaRPr lang="en-US"/>
        </a:p>
      </dgm:t>
    </dgm:pt>
    <dgm:pt modelId="{EB825CBB-6EAB-174F-8D70-872CE0C06302}" type="sibTrans" cxnId="{CC9F5922-37AD-B248-AF43-253EB23D1B0E}">
      <dgm:prSet/>
      <dgm:spPr/>
      <dgm:t>
        <a:bodyPr/>
        <a:lstStyle/>
        <a:p>
          <a:endParaRPr lang="en-US"/>
        </a:p>
      </dgm:t>
    </dgm:pt>
    <dgm:pt modelId="{33B2E1D5-7076-B64B-A7DA-BF991DF39737}">
      <dgm:prSet/>
      <dgm:spPr/>
      <dgm:t>
        <a:bodyPr/>
        <a:lstStyle/>
        <a:p>
          <a:pPr rtl="0"/>
          <a:r>
            <a:rPr lang="en-US" dirty="0"/>
            <a:t>A sequence of codes or instructions</a:t>
          </a:r>
        </a:p>
      </dgm:t>
    </dgm:pt>
    <dgm:pt modelId="{0552F9CF-6805-9F44-A08C-A640CECAE02A}" type="parTrans" cxnId="{8D54DEB6-2CB9-C649-AED1-FDF20EC35323}">
      <dgm:prSet/>
      <dgm:spPr/>
      <dgm:t>
        <a:bodyPr/>
        <a:lstStyle/>
        <a:p>
          <a:endParaRPr lang="en-US"/>
        </a:p>
      </dgm:t>
    </dgm:pt>
    <dgm:pt modelId="{DAE790BE-2467-CB43-8CEB-39796D3F9248}" type="sibTrans" cxnId="{8D54DEB6-2CB9-C649-AED1-FDF20EC35323}">
      <dgm:prSet/>
      <dgm:spPr/>
      <dgm:t>
        <a:bodyPr/>
        <a:lstStyle/>
        <a:p>
          <a:endParaRPr lang="en-US"/>
        </a:p>
      </dgm:t>
    </dgm:pt>
    <dgm:pt modelId="{E49359DF-E4C7-3E4C-B7F3-501F92A360B3}">
      <dgm:prSet/>
      <dgm:spPr/>
      <dgm:t>
        <a:bodyPr/>
        <a:lstStyle/>
        <a:p>
          <a:pPr rtl="0"/>
          <a:r>
            <a:rPr lang="en-US" dirty="0"/>
            <a:t>Part of the hardware interprets each instruction and generates control signals</a:t>
          </a:r>
        </a:p>
      </dgm:t>
    </dgm:pt>
    <dgm:pt modelId="{E3F14906-8F33-FD44-BE44-8ECB73B43A97}" type="parTrans" cxnId="{D82BA876-664D-2849-8497-ABB849C5D360}">
      <dgm:prSet/>
      <dgm:spPr/>
      <dgm:t>
        <a:bodyPr/>
        <a:lstStyle/>
        <a:p>
          <a:endParaRPr lang="en-US"/>
        </a:p>
      </dgm:t>
    </dgm:pt>
    <dgm:pt modelId="{29509CF6-40D7-A941-81D4-46C13F33C8F5}" type="sibTrans" cxnId="{D82BA876-664D-2849-8497-ABB849C5D360}">
      <dgm:prSet/>
      <dgm:spPr/>
      <dgm:t>
        <a:bodyPr/>
        <a:lstStyle/>
        <a:p>
          <a:endParaRPr lang="en-US"/>
        </a:p>
      </dgm:t>
    </dgm:pt>
    <dgm:pt modelId="{F042A6B9-4955-0C42-B5FE-6657EE6789DC}">
      <dgm:prSet/>
      <dgm:spPr/>
      <dgm:t>
        <a:bodyPr/>
        <a:lstStyle/>
        <a:p>
          <a:pPr rtl="0"/>
          <a:r>
            <a:rPr lang="en-US" dirty="0"/>
            <a:t>Provide a new sequence of codes for each new program instead of rewiring the hardware</a:t>
          </a:r>
        </a:p>
      </dgm:t>
    </dgm:pt>
    <dgm:pt modelId="{939BE1BD-AC78-634C-A4F2-A2143CE02EBA}" type="parTrans" cxnId="{59262761-8F1F-2444-9B06-892560221F22}">
      <dgm:prSet/>
      <dgm:spPr/>
      <dgm:t>
        <a:bodyPr/>
        <a:lstStyle/>
        <a:p>
          <a:endParaRPr lang="en-US"/>
        </a:p>
      </dgm:t>
    </dgm:pt>
    <dgm:pt modelId="{612D2958-397F-544D-9802-F37A5D3AFCB3}" type="sibTrans" cxnId="{59262761-8F1F-2444-9B06-892560221F22}">
      <dgm:prSet/>
      <dgm:spPr/>
      <dgm:t>
        <a:bodyPr/>
        <a:lstStyle/>
        <a:p>
          <a:endParaRPr lang="en-US"/>
        </a:p>
      </dgm:t>
    </dgm:pt>
    <dgm:pt modelId="{E037D4F1-8C5F-BB41-A625-2334E757E45E}">
      <dgm:prSet/>
      <dgm:spPr/>
      <dgm:t>
        <a:bodyPr/>
        <a:lstStyle/>
        <a:p>
          <a:pPr rtl="0"/>
          <a:r>
            <a:rPr lang="en-US" dirty="0"/>
            <a:t>Major components:</a:t>
          </a:r>
        </a:p>
      </dgm:t>
    </dgm:pt>
    <dgm:pt modelId="{2518649E-74D5-1446-85AC-B3F416C1B89C}" type="parTrans" cxnId="{80C724BD-936C-E34B-91A0-B2EA8D8A0E6B}">
      <dgm:prSet/>
      <dgm:spPr/>
      <dgm:t>
        <a:bodyPr/>
        <a:lstStyle/>
        <a:p>
          <a:endParaRPr lang="en-US"/>
        </a:p>
      </dgm:t>
    </dgm:pt>
    <dgm:pt modelId="{89391C87-0FC1-954B-9C37-906B39F142A8}" type="sibTrans" cxnId="{80C724BD-936C-E34B-91A0-B2EA8D8A0E6B}">
      <dgm:prSet/>
      <dgm:spPr/>
      <dgm:t>
        <a:bodyPr/>
        <a:lstStyle/>
        <a:p>
          <a:endParaRPr lang="en-US"/>
        </a:p>
      </dgm:t>
    </dgm:pt>
    <dgm:pt modelId="{234E42D5-31BB-0A4C-9CD6-B6D224CD535C}">
      <dgm:prSet/>
      <dgm:spPr/>
      <dgm:t>
        <a:bodyPr/>
        <a:lstStyle/>
        <a:p>
          <a:pPr rtl="0"/>
          <a:r>
            <a:rPr lang="en-US" dirty="0"/>
            <a:t>Means of reporting results</a:t>
          </a:r>
        </a:p>
      </dgm:t>
    </dgm:pt>
    <dgm:pt modelId="{24FAF873-5FB9-624E-A49D-5B08A05DCBF5}">
      <dgm:prSet/>
      <dgm:spPr/>
      <dgm:t>
        <a:bodyPr/>
        <a:lstStyle/>
        <a:p>
          <a:pPr rtl="0"/>
          <a:r>
            <a:rPr lang="en-US" dirty="0"/>
            <a:t>Output module</a:t>
          </a:r>
        </a:p>
      </dgm:t>
    </dgm:pt>
    <dgm:pt modelId="{D002FA64-CDE6-0940-AC00-543365586A19}" type="sibTrans" cxnId="{4EBA38F4-3A1B-1742-BA72-AB710EA8C3C7}">
      <dgm:prSet/>
      <dgm:spPr/>
      <dgm:t>
        <a:bodyPr/>
        <a:lstStyle/>
        <a:p>
          <a:endParaRPr lang="en-US"/>
        </a:p>
      </dgm:t>
    </dgm:pt>
    <dgm:pt modelId="{B008B530-2D2D-4D43-966B-A433E3A4A2C8}" type="parTrans" cxnId="{4EBA38F4-3A1B-1742-BA72-AB710EA8C3C7}">
      <dgm:prSet/>
      <dgm:spPr/>
      <dgm:t>
        <a:bodyPr/>
        <a:lstStyle/>
        <a:p>
          <a:endParaRPr lang="en-US"/>
        </a:p>
      </dgm:t>
    </dgm:pt>
    <dgm:pt modelId="{4C804830-6C20-2741-AE9E-45F450C8F352}">
      <dgm:prSet/>
      <dgm:spPr/>
      <dgm:t>
        <a:bodyPr/>
        <a:lstStyle/>
        <a:p>
          <a:pPr rtl="0"/>
          <a:r>
            <a:rPr lang="en-US" dirty="0"/>
            <a:t>Contains basic components for accepting data and instructions and converting them into an internal form of signals usable by the system</a:t>
          </a:r>
        </a:p>
      </dgm:t>
    </dgm:pt>
    <dgm:pt modelId="{948C7C32-FC71-034A-A9D1-2D2E150E1953}">
      <dgm:prSet/>
      <dgm:spPr/>
      <dgm:t>
        <a:bodyPr/>
        <a:lstStyle/>
        <a:p>
          <a:pPr rtl="0"/>
          <a:r>
            <a:rPr lang="en-US" dirty="0"/>
            <a:t>Input module</a:t>
          </a:r>
        </a:p>
      </dgm:t>
    </dgm:pt>
    <dgm:pt modelId="{D6DC2FD5-CEDD-3D49-9DE0-8C0B4BA26801}" type="sibTrans" cxnId="{34022C4D-3E17-604D-AEAE-B0FEF57DFD0E}">
      <dgm:prSet/>
      <dgm:spPr/>
      <dgm:t>
        <a:bodyPr/>
        <a:lstStyle/>
        <a:p>
          <a:endParaRPr lang="en-US"/>
        </a:p>
      </dgm:t>
    </dgm:pt>
    <dgm:pt modelId="{F5DA14C9-CFF8-8C4C-9835-74F10C62CE79}" type="parTrans" cxnId="{34022C4D-3E17-604D-AEAE-B0FEF57DFD0E}">
      <dgm:prSet/>
      <dgm:spPr/>
      <dgm:t>
        <a:bodyPr/>
        <a:lstStyle/>
        <a:p>
          <a:endParaRPr lang="en-US"/>
        </a:p>
      </dgm:t>
    </dgm:pt>
    <dgm:pt modelId="{7553F031-D91F-B34C-9D28-1D3C7C5C7FF5}">
      <dgm:prSet/>
      <dgm:spPr/>
      <dgm:t>
        <a:bodyPr/>
        <a:lstStyle/>
        <a:p>
          <a:pPr rtl="0"/>
          <a:r>
            <a:rPr lang="en-US" dirty="0"/>
            <a:t>I/O Components</a:t>
          </a:r>
        </a:p>
      </dgm:t>
    </dgm:pt>
    <dgm:pt modelId="{F5C111B9-16D2-4F4E-8812-F869ABB36A3D}" type="sibTrans" cxnId="{916F1E77-62DF-1840-BE91-704D6A2132EB}">
      <dgm:prSet/>
      <dgm:spPr/>
      <dgm:t>
        <a:bodyPr/>
        <a:lstStyle/>
        <a:p>
          <a:endParaRPr lang="en-US"/>
        </a:p>
      </dgm:t>
    </dgm:pt>
    <dgm:pt modelId="{7B3DD069-B5EB-9740-94E2-D305A5602EE7}" type="parTrans" cxnId="{916F1E77-62DF-1840-BE91-704D6A2132EB}">
      <dgm:prSet/>
      <dgm:spPr/>
      <dgm:t>
        <a:bodyPr/>
        <a:lstStyle/>
        <a:p>
          <a:endParaRPr lang="en-US"/>
        </a:p>
      </dgm:t>
    </dgm:pt>
    <dgm:pt modelId="{2486CEE9-6B01-C845-9D12-D4366D3B3FC6}" type="sibTrans" cxnId="{6C187B61-9F7C-3342-8AA2-116AA48197D2}">
      <dgm:prSet/>
      <dgm:spPr/>
      <dgm:t>
        <a:bodyPr/>
        <a:lstStyle/>
        <a:p>
          <a:endParaRPr lang="en-US"/>
        </a:p>
      </dgm:t>
    </dgm:pt>
    <dgm:pt modelId="{CA858E07-9B8E-C648-A6B1-9EDBB304E22B}" type="parTrans" cxnId="{6C187B61-9F7C-3342-8AA2-116AA48197D2}">
      <dgm:prSet/>
      <dgm:spPr/>
      <dgm:t>
        <a:bodyPr/>
        <a:lstStyle/>
        <a:p>
          <a:endParaRPr lang="en-US"/>
        </a:p>
      </dgm:t>
    </dgm:pt>
    <dgm:pt modelId="{766F468D-E105-6441-AFDA-C35BA0DDAE2B}" type="sibTrans" cxnId="{CE8CFF92-3E5C-0E4C-8F40-8946C262CA7F}">
      <dgm:prSet/>
      <dgm:spPr/>
      <dgm:t>
        <a:bodyPr/>
        <a:lstStyle/>
        <a:p>
          <a:endParaRPr lang="en-US"/>
        </a:p>
      </dgm:t>
    </dgm:pt>
    <dgm:pt modelId="{BCAE0029-0DEE-2246-A8F3-1BA27774EF73}" type="parTrans" cxnId="{CE8CFF92-3E5C-0E4C-8F40-8946C262CA7F}">
      <dgm:prSet/>
      <dgm:spPr/>
      <dgm:t>
        <a:bodyPr/>
        <a:lstStyle/>
        <a:p>
          <a:endParaRPr lang="en-US"/>
        </a:p>
      </dgm:t>
    </dgm:pt>
    <dgm:pt modelId="{B261E502-5543-7B4D-9ACE-70EA3B42B175}">
      <dgm:prSet/>
      <dgm:spPr/>
      <dgm:t>
        <a:bodyPr/>
        <a:lstStyle/>
        <a:p>
          <a:pPr rtl="0"/>
          <a:r>
            <a:rPr lang="en-US" dirty="0"/>
            <a:t>Module of general-purpose arithmetic and logic functions</a:t>
          </a:r>
        </a:p>
      </dgm:t>
    </dgm:pt>
    <dgm:pt modelId="{C19AC66C-2A37-8644-927E-F197C32A21CF}">
      <dgm:prSet/>
      <dgm:spPr/>
      <dgm:t>
        <a:bodyPr/>
        <a:lstStyle/>
        <a:p>
          <a:pPr rtl="0"/>
          <a:r>
            <a:rPr lang="en-US" dirty="0"/>
            <a:t>Instruction interpreter</a:t>
          </a:r>
        </a:p>
      </dgm:t>
    </dgm:pt>
    <dgm:pt modelId="{CE0386A9-076E-F94F-A620-AD660D7C9972}">
      <dgm:prSet/>
      <dgm:spPr/>
      <dgm:t>
        <a:bodyPr/>
        <a:lstStyle/>
        <a:p>
          <a:pPr rtl="0"/>
          <a:r>
            <a:rPr lang="en-US" dirty="0"/>
            <a:t>CPU	</a:t>
          </a:r>
        </a:p>
      </dgm:t>
    </dgm:pt>
    <dgm:pt modelId="{EBA51D91-D31F-1740-B59A-1DC7B6D4F2A0}" type="sibTrans" cxnId="{7CDDD54B-8B29-E84C-B118-CFEC7AC133CB}">
      <dgm:prSet/>
      <dgm:spPr/>
      <dgm:t>
        <a:bodyPr/>
        <a:lstStyle/>
        <a:p>
          <a:endParaRPr lang="en-US"/>
        </a:p>
      </dgm:t>
    </dgm:pt>
    <dgm:pt modelId="{8ED039CD-8D5F-6947-B753-AB16F627CB91}" type="parTrans" cxnId="{7CDDD54B-8B29-E84C-B118-CFEC7AC133CB}">
      <dgm:prSet/>
      <dgm:spPr/>
      <dgm:t>
        <a:bodyPr/>
        <a:lstStyle/>
        <a:p>
          <a:endParaRPr lang="en-US"/>
        </a:p>
      </dgm:t>
    </dgm:pt>
    <dgm:pt modelId="{91C4B158-54E2-E34F-84AB-BFBD35FCCA63}" type="sibTrans" cxnId="{CEB98A90-4183-3449-8248-A46BEE5B578B}">
      <dgm:prSet/>
      <dgm:spPr/>
      <dgm:t>
        <a:bodyPr/>
        <a:lstStyle/>
        <a:p>
          <a:endParaRPr lang="en-US"/>
        </a:p>
      </dgm:t>
    </dgm:pt>
    <dgm:pt modelId="{AFECB01D-41D5-6A41-AF16-839155C4AA53}" type="parTrans" cxnId="{CEB98A90-4183-3449-8248-A46BEE5B578B}">
      <dgm:prSet/>
      <dgm:spPr/>
      <dgm:t>
        <a:bodyPr/>
        <a:lstStyle/>
        <a:p>
          <a:endParaRPr lang="en-US"/>
        </a:p>
      </dgm:t>
    </dgm:pt>
    <dgm:pt modelId="{6FDCA9DF-F661-5E46-B8AA-407165CD3F27}" type="sibTrans" cxnId="{E24ECB5F-D390-F14C-AF65-BB63F1ADA24A}">
      <dgm:prSet/>
      <dgm:spPr/>
      <dgm:t>
        <a:bodyPr/>
        <a:lstStyle/>
        <a:p>
          <a:endParaRPr lang="en-US"/>
        </a:p>
      </dgm:t>
    </dgm:pt>
    <dgm:pt modelId="{475F3117-F8E4-F648-8030-30A218B5E838}" type="parTrans" cxnId="{E24ECB5F-D390-F14C-AF65-BB63F1ADA24A}">
      <dgm:prSet/>
      <dgm:spPr/>
      <dgm:t>
        <a:bodyPr/>
        <a:lstStyle/>
        <a:p>
          <a:endParaRPr lang="en-US"/>
        </a:p>
      </dgm:t>
    </dgm:pt>
    <dgm:pt modelId="{96DA18E2-7555-CC4E-8486-7B36FB2B9A75}" type="pres">
      <dgm:prSet presAssocID="{84C30105-BBE0-F74F-A388-D0D0D0C8543C}" presName="linear" presStyleCnt="0">
        <dgm:presLayoutVars>
          <dgm:animLvl val="lvl"/>
          <dgm:resizeHandles val="exact"/>
        </dgm:presLayoutVars>
      </dgm:prSet>
      <dgm:spPr/>
    </dgm:pt>
    <dgm:pt modelId="{F992244F-0972-284B-BD79-4BDF0FE0F3E9}" type="pres">
      <dgm:prSet presAssocID="{7C013D74-4496-6145-974D-3AD7B3DF03D9}" presName="parentText" presStyleLbl="node1" presStyleIdx="0" presStyleCnt="2">
        <dgm:presLayoutVars>
          <dgm:chMax val="0"/>
          <dgm:bulletEnabled val="1"/>
        </dgm:presLayoutVars>
      </dgm:prSet>
      <dgm:spPr/>
    </dgm:pt>
    <dgm:pt modelId="{13B14588-5A20-EA4F-979E-F796522A9FDC}" type="pres">
      <dgm:prSet presAssocID="{7C013D74-4496-6145-974D-3AD7B3DF03D9}" presName="childText" presStyleLbl="revTx" presStyleIdx="0" presStyleCnt="2">
        <dgm:presLayoutVars>
          <dgm:bulletEnabled val="1"/>
        </dgm:presLayoutVars>
      </dgm:prSet>
      <dgm:spPr/>
    </dgm:pt>
    <dgm:pt modelId="{759BB5A2-667B-D94C-B06E-5A570D0844D7}" type="pres">
      <dgm:prSet presAssocID="{E037D4F1-8C5F-BB41-A625-2334E757E45E}" presName="parentText" presStyleLbl="node1" presStyleIdx="1" presStyleCnt="2">
        <dgm:presLayoutVars>
          <dgm:chMax val="0"/>
          <dgm:bulletEnabled val="1"/>
        </dgm:presLayoutVars>
      </dgm:prSet>
      <dgm:spPr/>
    </dgm:pt>
    <dgm:pt modelId="{71A7FB0B-C6BF-A948-80B4-3819DEC8407E}" type="pres">
      <dgm:prSet presAssocID="{E037D4F1-8C5F-BB41-A625-2334E757E45E}" presName="childText" presStyleLbl="revTx" presStyleIdx="1" presStyleCnt="2">
        <dgm:presLayoutVars>
          <dgm:bulletEnabled val="1"/>
        </dgm:presLayoutVars>
      </dgm:prSet>
      <dgm:spPr/>
    </dgm:pt>
  </dgm:ptLst>
  <dgm:cxnLst>
    <dgm:cxn modelId="{B283D809-3DA6-BB41-8ED5-99A31F687EE2}" type="presOf" srcId="{E49359DF-E4C7-3E4C-B7F3-501F92A360B3}" destId="{13B14588-5A20-EA4F-979E-F796522A9FDC}" srcOrd="0" destOrd="1" presId="urn:microsoft.com/office/officeart/2005/8/layout/vList2"/>
    <dgm:cxn modelId="{5FE3A80C-2F59-AF46-A8A4-2364E2A3B74B}" type="presOf" srcId="{CE0386A9-076E-F94F-A620-AD660D7C9972}" destId="{71A7FB0B-C6BF-A948-80B4-3819DEC8407E}" srcOrd="0" destOrd="0" presId="urn:microsoft.com/office/officeart/2005/8/layout/vList2"/>
    <dgm:cxn modelId="{CC9F5922-37AD-B248-AF43-253EB23D1B0E}" srcId="{84C30105-BBE0-F74F-A388-D0D0D0C8543C}" destId="{7C013D74-4496-6145-974D-3AD7B3DF03D9}" srcOrd="0" destOrd="0" parTransId="{FD5101E8-59C9-984B-946A-F1CD6221CEF5}" sibTransId="{EB825CBB-6EAB-174F-8D70-872CE0C06302}"/>
    <dgm:cxn modelId="{783D5B28-61C6-004B-BC81-D167B98E8E75}" type="presOf" srcId="{B261E502-5543-7B4D-9ACE-70EA3B42B175}" destId="{71A7FB0B-C6BF-A948-80B4-3819DEC8407E}" srcOrd="0" destOrd="2" presId="urn:microsoft.com/office/officeart/2005/8/layout/vList2"/>
    <dgm:cxn modelId="{8F75E936-22E9-8343-965F-FEC47404A232}" type="presOf" srcId="{7553F031-D91F-B34C-9D28-1D3C7C5C7FF5}" destId="{71A7FB0B-C6BF-A948-80B4-3819DEC8407E}" srcOrd="0" destOrd="3" presId="urn:microsoft.com/office/officeart/2005/8/layout/vList2"/>
    <dgm:cxn modelId="{E24ECB5F-D390-F14C-AF65-BB63F1ADA24A}" srcId="{CE0386A9-076E-F94F-A620-AD660D7C9972}" destId="{C19AC66C-2A37-8644-927E-F197C32A21CF}" srcOrd="0" destOrd="0" parTransId="{475F3117-F8E4-F648-8030-30A218B5E838}" sibTransId="{6FDCA9DF-F661-5E46-B8AA-407165CD3F27}"/>
    <dgm:cxn modelId="{59262761-8F1F-2444-9B06-892560221F22}" srcId="{7C013D74-4496-6145-974D-3AD7B3DF03D9}" destId="{F042A6B9-4955-0C42-B5FE-6657EE6789DC}" srcOrd="2" destOrd="0" parTransId="{939BE1BD-AC78-634C-A4F2-A2143CE02EBA}" sibTransId="{612D2958-397F-544D-9802-F37A5D3AFCB3}"/>
    <dgm:cxn modelId="{6C187B61-9F7C-3342-8AA2-116AA48197D2}" srcId="{7553F031-D91F-B34C-9D28-1D3C7C5C7FF5}" destId="{24FAF873-5FB9-624E-A49D-5B08A05DCBF5}" srcOrd="1" destOrd="0" parTransId="{CA858E07-9B8E-C648-A6B1-9EDBB304E22B}" sibTransId="{2486CEE9-6B01-C845-9D12-D4366D3B3FC6}"/>
    <dgm:cxn modelId="{BC138266-5E73-AF45-9017-AF324E24FBE5}" type="presOf" srcId="{234E42D5-31BB-0A4C-9CD6-B6D224CD535C}" destId="{71A7FB0B-C6BF-A948-80B4-3819DEC8407E}" srcOrd="0" destOrd="7" presId="urn:microsoft.com/office/officeart/2005/8/layout/vList2"/>
    <dgm:cxn modelId="{38443469-1F4E-9443-84A4-E8DF807D2C27}" type="presOf" srcId="{7C013D74-4496-6145-974D-3AD7B3DF03D9}" destId="{F992244F-0972-284B-BD79-4BDF0FE0F3E9}" srcOrd="0" destOrd="0" presId="urn:microsoft.com/office/officeart/2005/8/layout/vList2"/>
    <dgm:cxn modelId="{7CDDD54B-8B29-E84C-B118-CFEC7AC133CB}" srcId="{E037D4F1-8C5F-BB41-A625-2334E757E45E}" destId="{CE0386A9-076E-F94F-A620-AD660D7C9972}" srcOrd="0" destOrd="0" parTransId="{8ED039CD-8D5F-6947-B753-AB16F627CB91}" sibTransId="{EBA51D91-D31F-1740-B59A-1DC7B6D4F2A0}"/>
    <dgm:cxn modelId="{34022C4D-3E17-604D-AEAE-B0FEF57DFD0E}" srcId="{948C7C32-FC71-034A-A9D1-2D2E150E1953}" destId="{4C804830-6C20-2741-AE9E-45F450C8F352}" srcOrd="0" destOrd="0" parTransId="{F5DA14C9-CFF8-8C4C-9835-74F10C62CE79}" sibTransId="{D6DC2FD5-CEDD-3D49-9DE0-8C0B4BA26801}"/>
    <dgm:cxn modelId="{D82BA876-664D-2849-8497-ABB849C5D360}" srcId="{7C013D74-4496-6145-974D-3AD7B3DF03D9}" destId="{E49359DF-E4C7-3E4C-B7F3-501F92A360B3}" srcOrd="1" destOrd="0" parTransId="{E3F14906-8F33-FD44-BE44-8ECB73B43A97}" sibTransId="{29509CF6-40D7-A941-81D4-46C13F33C8F5}"/>
    <dgm:cxn modelId="{916F1E77-62DF-1840-BE91-704D6A2132EB}" srcId="{E037D4F1-8C5F-BB41-A625-2334E757E45E}" destId="{7553F031-D91F-B34C-9D28-1D3C7C5C7FF5}" srcOrd="1" destOrd="0" parTransId="{7B3DD069-B5EB-9740-94E2-D305A5602EE7}" sibTransId="{F5C111B9-16D2-4F4E-8812-F869ABB36A3D}"/>
    <dgm:cxn modelId="{58E97D5A-B821-7047-9C0C-DE9ADFC401F7}" type="presOf" srcId="{4C804830-6C20-2741-AE9E-45F450C8F352}" destId="{71A7FB0B-C6BF-A948-80B4-3819DEC8407E}" srcOrd="0" destOrd="5" presId="urn:microsoft.com/office/officeart/2005/8/layout/vList2"/>
    <dgm:cxn modelId="{D247B67D-A3E6-6048-89E9-61835D628673}" type="presOf" srcId="{C19AC66C-2A37-8644-927E-F197C32A21CF}" destId="{71A7FB0B-C6BF-A948-80B4-3819DEC8407E}" srcOrd="0" destOrd="1" presId="urn:microsoft.com/office/officeart/2005/8/layout/vList2"/>
    <dgm:cxn modelId="{CEB98A90-4183-3449-8248-A46BEE5B578B}" srcId="{CE0386A9-076E-F94F-A620-AD660D7C9972}" destId="{B261E502-5543-7B4D-9ACE-70EA3B42B175}" srcOrd="1" destOrd="0" parTransId="{AFECB01D-41D5-6A41-AF16-839155C4AA53}" sibTransId="{91C4B158-54E2-E34F-84AB-BFBD35FCCA63}"/>
    <dgm:cxn modelId="{F1A8D392-DADE-9042-A5FB-1BEBAEA85D9B}" type="presOf" srcId="{F042A6B9-4955-0C42-B5FE-6657EE6789DC}" destId="{13B14588-5A20-EA4F-979E-F796522A9FDC}" srcOrd="0" destOrd="2" presId="urn:microsoft.com/office/officeart/2005/8/layout/vList2"/>
    <dgm:cxn modelId="{CE8CFF92-3E5C-0E4C-8F40-8946C262CA7F}" srcId="{7553F031-D91F-B34C-9D28-1D3C7C5C7FF5}" destId="{948C7C32-FC71-034A-A9D1-2D2E150E1953}" srcOrd="0" destOrd="0" parTransId="{BCAE0029-0DEE-2246-A8F3-1BA27774EF73}" sibTransId="{766F468D-E105-6441-AFDA-C35BA0DDAE2B}"/>
    <dgm:cxn modelId="{1D6C5B9B-C8DF-BC49-941A-DEF872B2DDF3}" type="presOf" srcId="{24FAF873-5FB9-624E-A49D-5B08A05DCBF5}" destId="{71A7FB0B-C6BF-A948-80B4-3819DEC8407E}" srcOrd="0" destOrd="6" presId="urn:microsoft.com/office/officeart/2005/8/layout/vList2"/>
    <dgm:cxn modelId="{C821A0AC-3D6C-FE4D-8F10-156B715B05FE}" type="presOf" srcId="{33B2E1D5-7076-B64B-A7DA-BF991DF39737}" destId="{13B14588-5A20-EA4F-979E-F796522A9FDC}" srcOrd="0" destOrd="0" presId="urn:microsoft.com/office/officeart/2005/8/layout/vList2"/>
    <dgm:cxn modelId="{82E774B1-F131-FF4C-9E15-C13E091010B3}" type="presOf" srcId="{948C7C32-FC71-034A-A9D1-2D2E150E1953}" destId="{71A7FB0B-C6BF-A948-80B4-3819DEC8407E}" srcOrd="0" destOrd="4" presId="urn:microsoft.com/office/officeart/2005/8/layout/vList2"/>
    <dgm:cxn modelId="{8D54DEB6-2CB9-C649-AED1-FDF20EC35323}" srcId="{7C013D74-4496-6145-974D-3AD7B3DF03D9}" destId="{33B2E1D5-7076-B64B-A7DA-BF991DF39737}" srcOrd="0" destOrd="0" parTransId="{0552F9CF-6805-9F44-A08C-A640CECAE02A}" sibTransId="{DAE790BE-2467-CB43-8CEB-39796D3F9248}"/>
    <dgm:cxn modelId="{80C724BD-936C-E34B-91A0-B2EA8D8A0E6B}" srcId="{84C30105-BBE0-F74F-A388-D0D0D0C8543C}" destId="{E037D4F1-8C5F-BB41-A625-2334E757E45E}" srcOrd="1" destOrd="0" parTransId="{2518649E-74D5-1446-85AC-B3F416C1B89C}" sibTransId="{89391C87-0FC1-954B-9C37-906B39F142A8}"/>
    <dgm:cxn modelId="{A4BC23E1-D803-5544-894F-7EE14A68A0DC}" type="presOf" srcId="{E037D4F1-8C5F-BB41-A625-2334E757E45E}" destId="{759BB5A2-667B-D94C-B06E-5A570D0844D7}" srcOrd="0" destOrd="0" presId="urn:microsoft.com/office/officeart/2005/8/layout/vList2"/>
    <dgm:cxn modelId="{B02096F1-22E2-A04F-97D3-F403F7B2E563}" type="presOf" srcId="{84C30105-BBE0-F74F-A388-D0D0D0C8543C}" destId="{96DA18E2-7555-CC4E-8486-7B36FB2B9A75}" srcOrd="0" destOrd="0" presId="urn:microsoft.com/office/officeart/2005/8/layout/vList2"/>
    <dgm:cxn modelId="{4EBA38F4-3A1B-1742-BA72-AB710EA8C3C7}" srcId="{24FAF873-5FB9-624E-A49D-5B08A05DCBF5}" destId="{234E42D5-31BB-0A4C-9CD6-B6D224CD535C}" srcOrd="0" destOrd="0" parTransId="{B008B530-2D2D-4D43-966B-A433E3A4A2C8}" sibTransId="{D002FA64-CDE6-0940-AC00-543365586A19}"/>
    <dgm:cxn modelId="{563B6356-A600-5F40-835E-D8A6FC381B5D}" type="presParOf" srcId="{96DA18E2-7555-CC4E-8486-7B36FB2B9A75}" destId="{F992244F-0972-284B-BD79-4BDF0FE0F3E9}" srcOrd="0" destOrd="0" presId="urn:microsoft.com/office/officeart/2005/8/layout/vList2"/>
    <dgm:cxn modelId="{648A4D60-2011-4240-B16A-C9B74C8BA4EC}" type="presParOf" srcId="{96DA18E2-7555-CC4E-8486-7B36FB2B9A75}" destId="{13B14588-5A20-EA4F-979E-F796522A9FDC}" srcOrd="1" destOrd="0" presId="urn:microsoft.com/office/officeart/2005/8/layout/vList2"/>
    <dgm:cxn modelId="{C72D2A48-0B8F-294B-A986-D73E74755355}" type="presParOf" srcId="{96DA18E2-7555-CC4E-8486-7B36FB2B9A75}" destId="{759BB5A2-667B-D94C-B06E-5A570D0844D7}" srcOrd="2" destOrd="0" presId="urn:microsoft.com/office/officeart/2005/8/layout/vList2"/>
    <dgm:cxn modelId="{9B9FBB90-17D3-3843-A9EF-BE6B4B769FB0}" type="presParOf" srcId="{96DA18E2-7555-CC4E-8486-7B36FB2B9A75}" destId="{71A7FB0B-C6BF-A948-80B4-3819DEC840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840D2F-108C-BC46-9136-A088744CBC36}"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A2E7EB61-D7F6-C840-8532-5709134193A0}">
      <dgm:prSet/>
      <dgm:spPr/>
      <dgm:t>
        <a:bodyPr/>
        <a:lstStyle/>
        <a:p>
          <a:pPr rtl="0"/>
          <a:r>
            <a:rPr lang="en-US" dirty="0">
              <a:effectLst>
                <a:outerShdw blurRad="38100" dist="38100" dir="2700000" algn="tl">
                  <a:srgbClr val="000000">
                    <a:alpha val="43137"/>
                  </a:srgbClr>
                </a:outerShdw>
              </a:effectLst>
            </a:rPr>
            <a:t>Memory address register (MAR)</a:t>
          </a:r>
        </a:p>
      </dgm:t>
    </dgm:pt>
    <dgm:pt modelId="{AD05651A-E423-254C-862F-C2CE059BD72F}" type="parTrans" cxnId="{1BA46E83-B587-F746-8DBE-F28E7926015A}">
      <dgm:prSet/>
      <dgm:spPr/>
      <dgm:t>
        <a:bodyPr/>
        <a:lstStyle/>
        <a:p>
          <a:endParaRPr lang="en-US"/>
        </a:p>
      </dgm:t>
    </dgm:pt>
    <dgm:pt modelId="{17500D31-3549-3A48-A4C8-1A261B96710E}" type="sibTrans" cxnId="{1BA46E83-B587-F746-8DBE-F28E7926015A}">
      <dgm:prSet/>
      <dgm:spPr/>
      <dgm:t>
        <a:bodyPr/>
        <a:lstStyle/>
        <a:p>
          <a:endParaRPr lang="en-US"/>
        </a:p>
      </dgm:t>
    </dgm:pt>
    <dgm:pt modelId="{20D7C7D4-7476-224E-BEF4-65D3801CD560}">
      <dgm:prSet/>
      <dgm:spPr/>
      <dgm:t>
        <a:bodyPr/>
        <a:lstStyle/>
        <a:p>
          <a:pPr rtl="0"/>
          <a:r>
            <a:rPr lang="en-US" dirty="0"/>
            <a:t>Specifies the address in memory for the next read or write</a:t>
          </a:r>
        </a:p>
      </dgm:t>
    </dgm:pt>
    <dgm:pt modelId="{811C896D-8F6B-F443-A62A-8079B0F97D8B}" type="parTrans" cxnId="{6C4E2CF7-E249-DA4E-99BF-3AB0F0ABE0D1}">
      <dgm:prSet/>
      <dgm:spPr/>
      <dgm:t>
        <a:bodyPr/>
        <a:lstStyle/>
        <a:p>
          <a:endParaRPr lang="en-US"/>
        </a:p>
      </dgm:t>
    </dgm:pt>
    <dgm:pt modelId="{07C6F96A-E4D9-0D42-91C1-DFDCD4116135}" type="sibTrans" cxnId="{6C4E2CF7-E249-DA4E-99BF-3AB0F0ABE0D1}">
      <dgm:prSet/>
      <dgm:spPr/>
      <dgm:t>
        <a:bodyPr/>
        <a:lstStyle/>
        <a:p>
          <a:endParaRPr lang="en-US"/>
        </a:p>
      </dgm:t>
    </dgm:pt>
    <dgm:pt modelId="{0E37F963-EE92-4246-B788-16020436B729}">
      <dgm:prSet/>
      <dgm:spPr/>
      <dgm:t>
        <a:bodyPr/>
        <a:lstStyle/>
        <a:p>
          <a:pPr rtl="0"/>
          <a:r>
            <a:rPr lang="en-US" dirty="0">
              <a:effectLst>
                <a:outerShdw blurRad="38100" dist="38100" dir="2700000" algn="tl">
                  <a:srgbClr val="000000">
                    <a:alpha val="43137"/>
                  </a:srgbClr>
                </a:outerShdw>
              </a:effectLst>
            </a:rPr>
            <a:t>Memory buffer register (MBR)</a:t>
          </a:r>
        </a:p>
      </dgm:t>
    </dgm:pt>
    <dgm:pt modelId="{0CE25338-8A95-A546-9CCC-2076E5CF6239}" type="parTrans" cxnId="{C0F0DC73-F5D8-DA43-9829-B2466A27BF4F}">
      <dgm:prSet/>
      <dgm:spPr/>
      <dgm:t>
        <a:bodyPr/>
        <a:lstStyle/>
        <a:p>
          <a:endParaRPr lang="en-US"/>
        </a:p>
      </dgm:t>
    </dgm:pt>
    <dgm:pt modelId="{AAC500A2-5549-E648-9DF3-07EB1581D002}" type="sibTrans" cxnId="{C0F0DC73-F5D8-DA43-9829-B2466A27BF4F}">
      <dgm:prSet/>
      <dgm:spPr/>
      <dgm:t>
        <a:bodyPr/>
        <a:lstStyle/>
        <a:p>
          <a:endParaRPr lang="en-US"/>
        </a:p>
      </dgm:t>
    </dgm:pt>
    <dgm:pt modelId="{C46232C3-2E75-7A44-B8CC-0D45C38E01B5}">
      <dgm:prSet/>
      <dgm:spPr/>
      <dgm:t>
        <a:bodyPr/>
        <a:lstStyle/>
        <a:p>
          <a:pPr rtl="0"/>
          <a:r>
            <a:rPr lang="en-US" dirty="0"/>
            <a:t>Contains the data to be written into memory or receives the data read from memory</a:t>
          </a:r>
        </a:p>
      </dgm:t>
    </dgm:pt>
    <dgm:pt modelId="{4F0A9AA9-AD55-A143-87CB-EEF973E532A5}" type="parTrans" cxnId="{01CE3C01-29EC-9F47-B22D-5C735ABFC199}">
      <dgm:prSet/>
      <dgm:spPr/>
      <dgm:t>
        <a:bodyPr/>
        <a:lstStyle/>
        <a:p>
          <a:endParaRPr lang="en-US"/>
        </a:p>
      </dgm:t>
    </dgm:pt>
    <dgm:pt modelId="{196C21FE-BCE6-0340-9239-86BE1646F419}" type="sibTrans" cxnId="{01CE3C01-29EC-9F47-B22D-5C735ABFC199}">
      <dgm:prSet/>
      <dgm:spPr/>
      <dgm:t>
        <a:bodyPr/>
        <a:lstStyle/>
        <a:p>
          <a:endParaRPr lang="en-US"/>
        </a:p>
      </dgm:t>
    </dgm:pt>
    <dgm:pt modelId="{02FE1597-E6CB-9744-8CE6-813F239F1D7A}">
      <dgm:prSet/>
      <dgm:spPr/>
      <dgm:t>
        <a:bodyPr/>
        <a:lstStyle/>
        <a:p>
          <a:pPr rtl="0"/>
          <a:r>
            <a:rPr lang="en-US" dirty="0">
              <a:effectLst>
                <a:outerShdw blurRad="38100" dist="38100" dir="2700000" algn="tl">
                  <a:srgbClr val="000000">
                    <a:alpha val="43137"/>
                  </a:srgbClr>
                </a:outerShdw>
              </a:effectLst>
            </a:rPr>
            <a:t>I/O address register (I/OAR)</a:t>
          </a:r>
        </a:p>
      </dgm:t>
    </dgm:pt>
    <dgm:pt modelId="{0AE8AC7D-9FE8-A64A-91AD-B8B1F23E5E3B}" type="parTrans" cxnId="{4D3A0AF5-55FE-D646-BAC9-8584087D0661}">
      <dgm:prSet/>
      <dgm:spPr/>
      <dgm:t>
        <a:bodyPr/>
        <a:lstStyle/>
        <a:p>
          <a:endParaRPr lang="en-US"/>
        </a:p>
      </dgm:t>
    </dgm:pt>
    <dgm:pt modelId="{0BF199A0-20F9-BC44-87A4-0B4ED382F88E}" type="sibTrans" cxnId="{4D3A0AF5-55FE-D646-BAC9-8584087D0661}">
      <dgm:prSet/>
      <dgm:spPr/>
      <dgm:t>
        <a:bodyPr/>
        <a:lstStyle/>
        <a:p>
          <a:endParaRPr lang="en-US"/>
        </a:p>
      </dgm:t>
    </dgm:pt>
    <dgm:pt modelId="{A0FD3052-A13E-3C47-8020-62E600288DA5}">
      <dgm:prSet/>
      <dgm:spPr/>
      <dgm:t>
        <a:bodyPr/>
        <a:lstStyle/>
        <a:p>
          <a:pPr rtl="0"/>
          <a:r>
            <a:rPr lang="en-US" dirty="0"/>
            <a:t>Specifies a particular I/O device</a:t>
          </a:r>
        </a:p>
      </dgm:t>
    </dgm:pt>
    <dgm:pt modelId="{037970BC-3497-C74D-8F10-97896165FE81}" type="parTrans" cxnId="{89013C84-3490-2D49-B767-86FBDA5F00E7}">
      <dgm:prSet/>
      <dgm:spPr/>
      <dgm:t>
        <a:bodyPr/>
        <a:lstStyle/>
        <a:p>
          <a:endParaRPr lang="en-US"/>
        </a:p>
      </dgm:t>
    </dgm:pt>
    <dgm:pt modelId="{00E53473-866F-9E47-9A26-A761914EC06D}" type="sibTrans" cxnId="{89013C84-3490-2D49-B767-86FBDA5F00E7}">
      <dgm:prSet/>
      <dgm:spPr/>
      <dgm:t>
        <a:bodyPr/>
        <a:lstStyle/>
        <a:p>
          <a:endParaRPr lang="en-US"/>
        </a:p>
      </dgm:t>
    </dgm:pt>
    <dgm:pt modelId="{3EDBA169-2675-8448-8FDE-2A0797DF0E78}">
      <dgm:prSet/>
      <dgm:spPr/>
      <dgm:t>
        <a:bodyPr/>
        <a:lstStyle/>
        <a:p>
          <a:pPr rtl="0"/>
          <a:r>
            <a:rPr lang="en-US" dirty="0">
              <a:effectLst>
                <a:outerShdw blurRad="38100" dist="38100" dir="2700000" algn="tl">
                  <a:srgbClr val="000000">
                    <a:alpha val="43137"/>
                  </a:srgbClr>
                </a:outerShdw>
              </a:effectLst>
            </a:rPr>
            <a:t>I/O buffer register (I/OBR)</a:t>
          </a:r>
        </a:p>
      </dgm:t>
    </dgm:pt>
    <dgm:pt modelId="{90D1529B-CE0F-934A-87F9-F595F41764E1}" type="parTrans" cxnId="{8CBC06CE-D290-7641-B6B4-18F78547B9CC}">
      <dgm:prSet/>
      <dgm:spPr/>
      <dgm:t>
        <a:bodyPr/>
        <a:lstStyle/>
        <a:p>
          <a:endParaRPr lang="en-US"/>
        </a:p>
      </dgm:t>
    </dgm:pt>
    <dgm:pt modelId="{B510E243-E6DD-864D-B423-F1534B3568AE}" type="sibTrans" cxnId="{8CBC06CE-D290-7641-B6B4-18F78547B9CC}">
      <dgm:prSet/>
      <dgm:spPr/>
      <dgm:t>
        <a:bodyPr/>
        <a:lstStyle/>
        <a:p>
          <a:endParaRPr lang="en-US"/>
        </a:p>
      </dgm:t>
    </dgm:pt>
    <dgm:pt modelId="{52E1B92E-E8AD-2343-BFE2-9311B192D1BB}">
      <dgm:prSet/>
      <dgm:spPr/>
      <dgm:t>
        <a:bodyPr/>
        <a:lstStyle/>
        <a:p>
          <a:pPr rtl="0"/>
          <a:r>
            <a:rPr lang="en-US" dirty="0"/>
            <a:t>Used for the exchange of data between an I/O module and the CPU</a:t>
          </a:r>
        </a:p>
      </dgm:t>
    </dgm:pt>
    <dgm:pt modelId="{E3BF5ABE-1A33-A94D-B118-8468B31E935A}" type="parTrans" cxnId="{76B5B735-8949-834A-927D-071133CF5068}">
      <dgm:prSet/>
      <dgm:spPr/>
      <dgm:t>
        <a:bodyPr/>
        <a:lstStyle/>
        <a:p>
          <a:endParaRPr lang="en-US"/>
        </a:p>
      </dgm:t>
    </dgm:pt>
    <dgm:pt modelId="{8CBB4295-DE98-C748-A7B7-31B44331A6FA}" type="sibTrans" cxnId="{76B5B735-8949-834A-927D-071133CF5068}">
      <dgm:prSet/>
      <dgm:spPr/>
      <dgm:t>
        <a:bodyPr/>
        <a:lstStyle/>
        <a:p>
          <a:endParaRPr lang="en-US"/>
        </a:p>
      </dgm:t>
    </dgm:pt>
    <dgm:pt modelId="{118DA46B-51F4-D447-8E2D-F244524AE95D}" type="pres">
      <dgm:prSet presAssocID="{FD840D2F-108C-BC46-9136-A088744CBC36}" presName="matrix" presStyleCnt="0">
        <dgm:presLayoutVars>
          <dgm:chMax val="1"/>
          <dgm:dir/>
          <dgm:resizeHandles val="exact"/>
        </dgm:presLayoutVars>
      </dgm:prSet>
      <dgm:spPr/>
    </dgm:pt>
    <dgm:pt modelId="{A933435A-1843-9E4D-86D0-607B7423AE6C}" type="pres">
      <dgm:prSet presAssocID="{FD840D2F-108C-BC46-9136-A088744CBC36}" presName="axisShape" presStyleLbl="bgShp" presStyleIdx="0" presStyleCnt="1"/>
      <dgm:spPr>
        <a:solidFill>
          <a:schemeClr val="accent3">
            <a:lumMod val="60000"/>
            <a:lumOff val="40000"/>
          </a:schemeClr>
        </a:solidFill>
        <a:ln>
          <a:solidFill>
            <a:schemeClr val="accent4"/>
          </a:solidFill>
        </a:ln>
      </dgm:spPr>
    </dgm:pt>
    <dgm:pt modelId="{3B4E5ECE-AE35-9C49-8316-64B43915F2B2}" type="pres">
      <dgm:prSet presAssocID="{FD840D2F-108C-BC46-9136-A088744CBC36}" presName="rect1" presStyleLbl="node1" presStyleIdx="0" presStyleCnt="4">
        <dgm:presLayoutVars>
          <dgm:chMax val="0"/>
          <dgm:chPref val="0"/>
          <dgm:bulletEnabled val="1"/>
        </dgm:presLayoutVars>
      </dgm:prSet>
      <dgm:spPr/>
    </dgm:pt>
    <dgm:pt modelId="{97999900-43C2-D54D-B582-06A49E5B2881}" type="pres">
      <dgm:prSet presAssocID="{FD840D2F-108C-BC46-9136-A088744CBC36}" presName="rect2" presStyleLbl="node1" presStyleIdx="1" presStyleCnt="4">
        <dgm:presLayoutVars>
          <dgm:chMax val="0"/>
          <dgm:chPref val="0"/>
          <dgm:bulletEnabled val="1"/>
        </dgm:presLayoutVars>
      </dgm:prSet>
      <dgm:spPr/>
    </dgm:pt>
    <dgm:pt modelId="{FE6EC989-1B64-3F42-878F-156D7B406D89}" type="pres">
      <dgm:prSet presAssocID="{FD840D2F-108C-BC46-9136-A088744CBC36}" presName="rect3" presStyleLbl="node1" presStyleIdx="2" presStyleCnt="4">
        <dgm:presLayoutVars>
          <dgm:chMax val="0"/>
          <dgm:chPref val="0"/>
          <dgm:bulletEnabled val="1"/>
        </dgm:presLayoutVars>
      </dgm:prSet>
      <dgm:spPr/>
    </dgm:pt>
    <dgm:pt modelId="{646D4236-03AD-7E41-8503-EF196816C95A}" type="pres">
      <dgm:prSet presAssocID="{FD840D2F-108C-BC46-9136-A088744CBC36}" presName="rect4" presStyleLbl="node1" presStyleIdx="3" presStyleCnt="4">
        <dgm:presLayoutVars>
          <dgm:chMax val="0"/>
          <dgm:chPref val="0"/>
          <dgm:bulletEnabled val="1"/>
        </dgm:presLayoutVars>
      </dgm:prSet>
      <dgm:spPr/>
    </dgm:pt>
  </dgm:ptLst>
  <dgm:cxnLst>
    <dgm:cxn modelId="{01CE3C01-29EC-9F47-B22D-5C735ABFC199}" srcId="{0E37F963-EE92-4246-B788-16020436B729}" destId="{C46232C3-2E75-7A44-B8CC-0D45C38E01B5}" srcOrd="0" destOrd="0" parTransId="{4F0A9AA9-AD55-A143-87CB-EEF973E532A5}" sibTransId="{196C21FE-BCE6-0340-9239-86BE1646F419}"/>
    <dgm:cxn modelId="{716BF008-5AB7-DB49-8050-0C2DE00AEA1C}" type="presOf" srcId="{52E1B92E-E8AD-2343-BFE2-9311B192D1BB}" destId="{646D4236-03AD-7E41-8503-EF196816C95A}" srcOrd="0" destOrd="1" presId="urn:microsoft.com/office/officeart/2005/8/layout/matrix2"/>
    <dgm:cxn modelId="{76B5B735-8949-834A-927D-071133CF5068}" srcId="{3EDBA169-2675-8448-8FDE-2A0797DF0E78}" destId="{52E1B92E-E8AD-2343-BFE2-9311B192D1BB}" srcOrd="0" destOrd="0" parTransId="{E3BF5ABE-1A33-A94D-B118-8468B31E935A}" sibTransId="{8CBB4295-DE98-C748-A7B7-31B44331A6FA}"/>
    <dgm:cxn modelId="{B169403D-E2B0-7043-AC2F-3A8214095A31}" type="presOf" srcId="{20D7C7D4-7476-224E-BEF4-65D3801CD560}" destId="{3B4E5ECE-AE35-9C49-8316-64B43915F2B2}" srcOrd="0" destOrd="1" presId="urn:microsoft.com/office/officeart/2005/8/layout/matrix2"/>
    <dgm:cxn modelId="{F6356553-45D8-C84C-A9A6-64A3BEF4E65E}" type="presOf" srcId="{02FE1597-E6CB-9744-8CE6-813F239F1D7A}" destId="{FE6EC989-1B64-3F42-878F-156D7B406D89}" srcOrd="0" destOrd="0" presId="urn:microsoft.com/office/officeart/2005/8/layout/matrix2"/>
    <dgm:cxn modelId="{C0F0DC73-F5D8-DA43-9829-B2466A27BF4F}" srcId="{FD840D2F-108C-BC46-9136-A088744CBC36}" destId="{0E37F963-EE92-4246-B788-16020436B729}" srcOrd="1" destOrd="0" parTransId="{0CE25338-8A95-A546-9CCC-2076E5CF6239}" sibTransId="{AAC500A2-5549-E648-9DF3-07EB1581D002}"/>
    <dgm:cxn modelId="{1BA46E83-B587-F746-8DBE-F28E7926015A}" srcId="{FD840D2F-108C-BC46-9136-A088744CBC36}" destId="{A2E7EB61-D7F6-C840-8532-5709134193A0}" srcOrd="0" destOrd="0" parTransId="{AD05651A-E423-254C-862F-C2CE059BD72F}" sibTransId="{17500D31-3549-3A48-A4C8-1A261B96710E}"/>
    <dgm:cxn modelId="{89013C84-3490-2D49-B767-86FBDA5F00E7}" srcId="{02FE1597-E6CB-9744-8CE6-813F239F1D7A}" destId="{A0FD3052-A13E-3C47-8020-62E600288DA5}" srcOrd="0" destOrd="0" parTransId="{037970BC-3497-C74D-8F10-97896165FE81}" sibTransId="{00E53473-866F-9E47-9A26-A761914EC06D}"/>
    <dgm:cxn modelId="{C5D2B0A5-EC3B-A643-BD99-D6F428098516}" type="presOf" srcId="{FD840D2F-108C-BC46-9136-A088744CBC36}" destId="{118DA46B-51F4-D447-8E2D-F244524AE95D}" srcOrd="0" destOrd="0" presId="urn:microsoft.com/office/officeart/2005/8/layout/matrix2"/>
    <dgm:cxn modelId="{E3DE94B5-4550-CD45-89B4-32E5BF66FA63}" type="presOf" srcId="{0E37F963-EE92-4246-B788-16020436B729}" destId="{97999900-43C2-D54D-B582-06A49E5B2881}" srcOrd="0" destOrd="0" presId="urn:microsoft.com/office/officeart/2005/8/layout/matrix2"/>
    <dgm:cxn modelId="{EDEAAABB-CD21-A642-A244-85E71AF76935}" type="presOf" srcId="{3EDBA169-2675-8448-8FDE-2A0797DF0E78}" destId="{646D4236-03AD-7E41-8503-EF196816C95A}" srcOrd="0" destOrd="0" presId="urn:microsoft.com/office/officeart/2005/8/layout/matrix2"/>
    <dgm:cxn modelId="{832F57C5-8348-2B48-B90C-189CEA60DDA2}" type="presOf" srcId="{A0FD3052-A13E-3C47-8020-62E600288DA5}" destId="{FE6EC989-1B64-3F42-878F-156D7B406D89}" srcOrd="0" destOrd="1" presId="urn:microsoft.com/office/officeart/2005/8/layout/matrix2"/>
    <dgm:cxn modelId="{8CBC06CE-D290-7641-B6B4-18F78547B9CC}" srcId="{FD840D2F-108C-BC46-9136-A088744CBC36}" destId="{3EDBA169-2675-8448-8FDE-2A0797DF0E78}" srcOrd="3" destOrd="0" parTransId="{90D1529B-CE0F-934A-87F9-F595F41764E1}" sibTransId="{B510E243-E6DD-864D-B423-F1534B3568AE}"/>
    <dgm:cxn modelId="{FF01C1D4-0C22-464A-8DA5-CD9E1D509825}" type="presOf" srcId="{A2E7EB61-D7F6-C840-8532-5709134193A0}" destId="{3B4E5ECE-AE35-9C49-8316-64B43915F2B2}" srcOrd="0" destOrd="0" presId="urn:microsoft.com/office/officeart/2005/8/layout/matrix2"/>
    <dgm:cxn modelId="{4D3A0AF5-55FE-D646-BAC9-8584087D0661}" srcId="{FD840D2F-108C-BC46-9136-A088744CBC36}" destId="{02FE1597-E6CB-9744-8CE6-813F239F1D7A}" srcOrd="2" destOrd="0" parTransId="{0AE8AC7D-9FE8-A64A-91AD-B8B1F23E5E3B}" sibTransId="{0BF199A0-20F9-BC44-87A4-0B4ED382F88E}"/>
    <dgm:cxn modelId="{266D65F6-9D35-5F45-9911-CF48A9C8B26D}" type="presOf" srcId="{C46232C3-2E75-7A44-B8CC-0D45C38E01B5}" destId="{97999900-43C2-D54D-B582-06A49E5B2881}" srcOrd="0" destOrd="1" presId="urn:microsoft.com/office/officeart/2005/8/layout/matrix2"/>
    <dgm:cxn modelId="{6C4E2CF7-E249-DA4E-99BF-3AB0F0ABE0D1}" srcId="{A2E7EB61-D7F6-C840-8532-5709134193A0}" destId="{20D7C7D4-7476-224E-BEF4-65D3801CD560}" srcOrd="0" destOrd="0" parTransId="{811C896D-8F6B-F443-A62A-8079B0F97D8B}" sibTransId="{07C6F96A-E4D9-0D42-91C1-DFDCD4116135}"/>
    <dgm:cxn modelId="{E5C3837C-F719-8845-B655-9D785BC0FA1B}" type="presParOf" srcId="{118DA46B-51F4-D447-8E2D-F244524AE95D}" destId="{A933435A-1843-9E4D-86D0-607B7423AE6C}" srcOrd="0" destOrd="0" presId="urn:microsoft.com/office/officeart/2005/8/layout/matrix2"/>
    <dgm:cxn modelId="{0A5F3D70-A8D4-4D46-A255-C1D01B992E9A}" type="presParOf" srcId="{118DA46B-51F4-D447-8E2D-F244524AE95D}" destId="{3B4E5ECE-AE35-9C49-8316-64B43915F2B2}" srcOrd="1" destOrd="0" presId="urn:microsoft.com/office/officeart/2005/8/layout/matrix2"/>
    <dgm:cxn modelId="{6008EB93-4FB8-AB40-A7A8-053D7D1D5980}" type="presParOf" srcId="{118DA46B-51F4-D447-8E2D-F244524AE95D}" destId="{97999900-43C2-D54D-B582-06A49E5B2881}" srcOrd="2" destOrd="0" presId="urn:microsoft.com/office/officeart/2005/8/layout/matrix2"/>
    <dgm:cxn modelId="{9831D03D-8A0F-0146-AFAA-298512DAE755}" type="presParOf" srcId="{118DA46B-51F4-D447-8E2D-F244524AE95D}" destId="{FE6EC989-1B64-3F42-878F-156D7B406D89}" srcOrd="3" destOrd="0" presId="urn:microsoft.com/office/officeart/2005/8/layout/matrix2"/>
    <dgm:cxn modelId="{F770245A-13D9-A643-859F-274FC4C8C66B}" type="presParOf" srcId="{118DA46B-51F4-D447-8E2D-F244524AE95D}" destId="{646D4236-03AD-7E41-8503-EF196816C95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91299F-D68C-9C4C-8BF1-0C6C2FB8035E}" type="doc">
      <dgm:prSet loTypeId="urn:microsoft.com/office/officeart/2005/8/layout/cycle4#1" loCatId="relationship" qsTypeId="urn:microsoft.com/office/officeart/2005/8/quickstyle/simple4" qsCatId="simple" csTypeId="urn:microsoft.com/office/officeart/2005/8/colors/accent1_2" csCatId="accent1" phldr="1"/>
      <dgm:spPr/>
      <dgm:t>
        <a:bodyPr/>
        <a:lstStyle/>
        <a:p>
          <a:endParaRPr lang="en-US"/>
        </a:p>
      </dgm:t>
    </dgm:pt>
    <dgm:pt modelId="{A9CC95F7-454C-2046-A231-E04268ABBD1D}">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Processor-memory</a:t>
          </a:r>
        </a:p>
      </dgm:t>
    </dgm:pt>
    <dgm:pt modelId="{C2E1FA3B-86A7-A048-B00E-2B932655B605}" type="parTrans" cxnId="{542E33C4-52BB-0A49-AA11-19C513F64A6B}">
      <dgm:prSet/>
      <dgm:spPr/>
      <dgm:t>
        <a:bodyPr/>
        <a:lstStyle/>
        <a:p>
          <a:endParaRPr lang="en-US"/>
        </a:p>
      </dgm:t>
    </dgm:pt>
    <dgm:pt modelId="{489961BB-0415-1F45-99AA-4CB69D109E4E}" type="sibTrans" cxnId="{542E33C4-52BB-0A49-AA11-19C513F64A6B}">
      <dgm:prSet/>
      <dgm:spPr/>
      <dgm:t>
        <a:bodyPr/>
        <a:lstStyle/>
        <a:p>
          <a:endParaRPr lang="en-US"/>
        </a:p>
      </dgm:t>
    </dgm:pt>
    <dgm:pt modelId="{EEE5115B-CAE8-F943-B4E4-FAB5123A0074}">
      <dgm:prSet/>
      <dgm:spPr/>
      <dgm:t>
        <a:bodyPr/>
        <a:lstStyle/>
        <a:p>
          <a:pPr rtl="0"/>
          <a:r>
            <a:rPr lang="en-US" dirty="0"/>
            <a:t>Data transferred from processor to memory or from memory to processor</a:t>
          </a:r>
        </a:p>
      </dgm:t>
    </dgm:pt>
    <dgm:pt modelId="{50C51EF7-6C94-2046-ADE5-B05CFA8A0530}" type="parTrans" cxnId="{14FDE135-B5B1-8240-AEDD-0AE23E9DA95B}">
      <dgm:prSet/>
      <dgm:spPr/>
      <dgm:t>
        <a:bodyPr/>
        <a:lstStyle/>
        <a:p>
          <a:endParaRPr lang="en-US"/>
        </a:p>
      </dgm:t>
    </dgm:pt>
    <dgm:pt modelId="{EB062087-83E8-AB41-8E7A-61547385DD55}" type="sibTrans" cxnId="{14FDE135-B5B1-8240-AEDD-0AE23E9DA95B}">
      <dgm:prSet/>
      <dgm:spPr/>
      <dgm:t>
        <a:bodyPr/>
        <a:lstStyle/>
        <a:p>
          <a:endParaRPr lang="en-US"/>
        </a:p>
      </dgm:t>
    </dgm:pt>
    <dgm:pt modelId="{0D06A67A-239C-4541-B776-902577A3BA9C}">
      <dgm:prSet/>
      <dgm:spPr>
        <a:ln>
          <a:solidFill>
            <a:schemeClr val="accent1"/>
          </a:solidFill>
        </a:ln>
      </dgm:spPr>
      <dgm:t>
        <a:bodyPr/>
        <a:lstStyle/>
        <a:p>
          <a:pPr rtl="0"/>
          <a:r>
            <a:rPr lang="en-US" b="1" dirty="0">
              <a:effectLst>
                <a:outerShdw blurRad="38100" dist="38100" dir="2700000" algn="tl">
                  <a:srgbClr val="000000">
                    <a:alpha val="43137"/>
                  </a:srgbClr>
                </a:outerShdw>
              </a:effectLst>
            </a:rPr>
            <a:t>Processor-I/O</a:t>
          </a:r>
        </a:p>
      </dgm:t>
    </dgm:pt>
    <dgm:pt modelId="{E8D1500D-6A73-B14F-926C-5FE54BE4FC8A}" type="parTrans" cxnId="{0A8EBB19-9CA3-5D46-AFCD-AC613E474FC1}">
      <dgm:prSet/>
      <dgm:spPr/>
      <dgm:t>
        <a:bodyPr/>
        <a:lstStyle/>
        <a:p>
          <a:endParaRPr lang="en-US"/>
        </a:p>
      </dgm:t>
    </dgm:pt>
    <dgm:pt modelId="{1344C26F-76F2-EE40-A2B1-098B333ECB1C}" type="sibTrans" cxnId="{0A8EBB19-9CA3-5D46-AFCD-AC613E474FC1}">
      <dgm:prSet/>
      <dgm:spPr/>
      <dgm:t>
        <a:bodyPr/>
        <a:lstStyle/>
        <a:p>
          <a:endParaRPr lang="en-US"/>
        </a:p>
      </dgm:t>
    </dgm:pt>
    <dgm:pt modelId="{56D2CB20-CC23-684C-8655-4FCB8BAFA7DF}">
      <dgm:prSet/>
      <dgm:spPr>
        <a:ln>
          <a:solidFill>
            <a:schemeClr val="accent3"/>
          </a:solidFill>
        </a:ln>
      </dgm:spPr>
      <dgm:t>
        <a:bodyPr/>
        <a:lstStyle/>
        <a:p>
          <a:pPr rtl="0"/>
          <a:r>
            <a:rPr lang="en-US" dirty="0"/>
            <a:t>Data transferred to or from a peripheral device by transferring between the processor and an I/O module</a:t>
          </a:r>
        </a:p>
      </dgm:t>
    </dgm:pt>
    <dgm:pt modelId="{D1EC88C1-1B69-C946-9C46-710D2096DC36}" type="parTrans" cxnId="{8723855A-E2BC-C94B-8522-BE11665067CA}">
      <dgm:prSet/>
      <dgm:spPr/>
      <dgm:t>
        <a:bodyPr/>
        <a:lstStyle/>
        <a:p>
          <a:endParaRPr lang="en-US"/>
        </a:p>
      </dgm:t>
    </dgm:pt>
    <dgm:pt modelId="{68D8C48D-7182-1F4E-B0A7-8DB708B516A4}" type="sibTrans" cxnId="{8723855A-E2BC-C94B-8522-BE11665067CA}">
      <dgm:prSet/>
      <dgm:spPr/>
      <dgm:t>
        <a:bodyPr/>
        <a:lstStyle/>
        <a:p>
          <a:endParaRPr lang="en-US"/>
        </a:p>
      </dgm:t>
    </dgm:pt>
    <dgm:pt modelId="{371D24A7-74FB-C64E-AE86-03FDE598AB8E}">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Data processing</a:t>
          </a:r>
        </a:p>
      </dgm:t>
    </dgm:pt>
    <dgm:pt modelId="{53A34056-48B4-CF4F-BFD9-1BB52C6A56BD}" type="parTrans" cxnId="{0F7B225B-C084-404B-AD8B-4E32ABB6236C}">
      <dgm:prSet/>
      <dgm:spPr/>
      <dgm:t>
        <a:bodyPr/>
        <a:lstStyle/>
        <a:p>
          <a:endParaRPr lang="en-US"/>
        </a:p>
      </dgm:t>
    </dgm:pt>
    <dgm:pt modelId="{25F33ABD-9E90-ED4E-919C-CB50F038A287}" type="sibTrans" cxnId="{0F7B225B-C084-404B-AD8B-4E32ABB6236C}">
      <dgm:prSet/>
      <dgm:spPr/>
      <dgm:t>
        <a:bodyPr/>
        <a:lstStyle/>
        <a:p>
          <a:endParaRPr lang="en-US"/>
        </a:p>
      </dgm:t>
    </dgm:pt>
    <dgm:pt modelId="{44BDB83A-6BE0-DD4E-B589-C1A1B2EDE82A}">
      <dgm:prSet/>
      <dgm:spPr/>
      <dgm:t>
        <a:bodyPr/>
        <a:lstStyle/>
        <a:p>
          <a:pPr rtl="0"/>
          <a:r>
            <a:rPr lang="en-US" dirty="0"/>
            <a:t>The processor may perform some arithmetic or logic operation on data</a:t>
          </a:r>
        </a:p>
      </dgm:t>
    </dgm:pt>
    <dgm:pt modelId="{80F8BCA0-82FA-784F-941F-E18ADA72A515}" type="parTrans" cxnId="{A2FAD9AF-764F-5143-B9C3-2EF8C4D284C5}">
      <dgm:prSet/>
      <dgm:spPr/>
      <dgm:t>
        <a:bodyPr/>
        <a:lstStyle/>
        <a:p>
          <a:endParaRPr lang="en-US"/>
        </a:p>
      </dgm:t>
    </dgm:pt>
    <dgm:pt modelId="{1DD51B85-640F-1643-80A3-FABC197F162E}" type="sibTrans" cxnId="{A2FAD9AF-764F-5143-B9C3-2EF8C4D284C5}">
      <dgm:prSet/>
      <dgm:spPr/>
      <dgm:t>
        <a:bodyPr/>
        <a:lstStyle/>
        <a:p>
          <a:endParaRPr lang="en-US"/>
        </a:p>
      </dgm:t>
    </dgm:pt>
    <dgm:pt modelId="{56085E4A-5C29-A540-9D55-CE6E6A2B5B2E}">
      <dgm:prSet/>
      <dgm:spPr>
        <a:ln>
          <a:solidFill>
            <a:schemeClr val="accent1"/>
          </a:solidFill>
        </a:ln>
      </dgm:spPr>
      <dgm:t>
        <a:bodyPr/>
        <a:lstStyle/>
        <a:p>
          <a:pPr rtl="0"/>
          <a:r>
            <a:rPr lang="en-US" b="1" dirty="0">
              <a:effectLst>
                <a:outerShdw blurRad="38100" dist="38100" dir="2700000" algn="tl">
                  <a:srgbClr val="000000">
                    <a:alpha val="43137"/>
                  </a:srgbClr>
                </a:outerShdw>
              </a:effectLst>
            </a:rPr>
            <a:t>Control</a:t>
          </a:r>
        </a:p>
      </dgm:t>
    </dgm:pt>
    <dgm:pt modelId="{A637F62E-2D5C-E54E-8B78-FEAD86CB3753}" type="parTrans" cxnId="{F313EC13-9057-0E4D-9D7F-5D02C16A1D99}">
      <dgm:prSet/>
      <dgm:spPr/>
      <dgm:t>
        <a:bodyPr/>
        <a:lstStyle/>
        <a:p>
          <a:endParaRPr lang="en-US"/>
        </a:p>
      </dgm:t>
    </dgm:pt>
    <dgm:pt modelId="{D962EBAF-0CCA-254F-97AB-4B5A6327D6E3}" type="sibTrans" cxnId="{F313EC13-9057-0E4D-9D7F-5D02C16A1D99}">
      <dgm:prSet/>
      <dgm:spPr/>
      <dgm:t>
        <a:bodyPr/>
        <a:lstStyle/>
        <a:p>
          <a:endParaRPr lang="en-US"/>
        </a:p>
      </dgm:t>
    </dgm:pt>
    <dgm:pt modelId="{95800EDA-E360-9B46-86CD-A41851E5E674}">
      <dgm:prSet/>
      <dgm:spPr>
        <a:ln>
          <a:solidFill>
            <a:schemeClr val="accent3"/>
          </a:solidFill>
        </a:ln>
      </dgm:spPr>
      <dgm:t>
        <a:bodyPr/>
        <a:lstStyle/>
        <a:p>
          <a:pPr rtl="0"/>
          <a:r>
            <a:rPr lang="en-US" dirty="0"/>
            <a:t>An instruction may specify that the sequence of execution be altered</a:t>
          </a:r>
        </a:p>
      </dgm:t>
    </dgm:pt>
    <dgm:pt modelId="{72731113-6F18-964E-8503-BCF66C911230}" type="parTrans" cxnId="{C6046B50-61C0-1044-B1C1-B45E94873634}">
      <dgm:prSet/>
      <dgm:spPr/>
      <dgm:t>
        <a:bodyPr/>
        <a:lstStyle/>
        <a:p>
          <a:endParaRPr lang="en-US"/>
        </a:p>
      </dgm:t>
    </dgm:pt>
    <dgm:pt modelId="{866AF356-E9F9-0744-A7E2-B0A0AA159C9C}" type="sibTrans" cxnId="{C6046B50-61C0-1044-B1C1-B45E94873634}">
      <dgm:prSet/>
      <dgm:spPr/>
      <dgm:t>
        <a:bodyPr/>
        <a:lstStyle/>
        <a:p>
          <a:endParaRPr lang="en-US"/>
        </a:p>
      </dgm:t>
    </dgm:pt>
    <dgm:pt modelId="{B6D267FD-09DA-104F-871C-15256C7ADB06}" type="pres">
      <dgm:prSet presAssocID="{1C91299F-D68C-9C4C-8BF1-0C6C2FB8035E}" presName="cycleMatrixDiagram" presStyleCnt="0">
        <dgm:presLayoutVars>
          <dgm:chMax val="1"/>
          <dgm:dir/>
          <dgm:animLvl val="lvl"/>
          <dgm:resizeHandles val="exact"/>
        </dgm:presLayoutVars>
      </dgm:prSet>
      <dgm:spPr/>
    </dgm:pt>
    <dgm:pt modelId="{93853970-7B39-A749-B247-29573B129C76}" type="pres">
      <dgm:prSet presAssocID="{1C91299F-D68C-9C4C-8BF1-0C6C2FB8035E}" presName="children" presStyleCnt="0"/>
      <dgm:spPr/>
    </dgm:pt>
    <dgm:pt modelId="{D0A02F44-6D2D-E146-BE0D-6F1132160A42}" type="pres">
      <dgm:prSet presAssocID="{1C91299F-D68C-9C4C-8BF1-0C6C2FB8035E}" presName="child1group" presStyleCnt="0"/>
      <dgm:spPr/>
    </dgm:pt>
    <dgm:pt modelId="{9F8AAC68-863D-194A-94BC-958615861BE8}" type="pres">
      <dgm:prSet presAssocID="{1C91299F-D68C-9C4C-8BF1-0C6C2FB8035E}" presName="child1" presStyleLbl="bgAcc1" presStyleIdx="0" presStyleCnt="4"/>
      <dgm:spPr/>
    </dgm:pt>
    <dgm:pt modelId="{05AADD49-61D9-8140-AE00-C44A70E0E84F}" type="pres">
      <dgm:prSet presAssocID="{1C91299F-D68C-9C4C-8BF1-0C6C2FB8035E}" presName="child1Text" presStyleLbl="bgAcc1" presStyleIdx="0" presStyleCnt="4">
        <dgm:presLayoutVars>
          <dgm:bulletEnabled val="1"/>
        </dgm:presLayoutVars>
      </dgm:prSet>
      <dgm:spPr/>
    </dgm:pt>
    <dgm:pt modelId="{62F450E4-2274-264B-BC72-058FC73AD90A}" type="pres">
      <dgm:prSet presAssocID="{1C91299F-D68C-9C4C-8BF1-0C6C2FB8035E}" presName="child2group" presStyleCnt="0"/>
      <dgm:spPr/>
    </dgm:pt>
    <dgm:pt modelId="{FA7231E4-FE93-2E44-B26F-43C0B0662DE3}" type="pres">
      <dgm:prSet presAssocID="{1C91299F-D68C-9C4C-8BF1-0C6C2FB8035E}" presName="child2" presStyleLbl="bgAcc1" presStyleIdx="1" presStyleCnt="4"/>
      <dgm:spPr/>
    </dgm:pt>
    <dgm:pt modelId="{BD2ACE57-62A0-C64E-BB52-93C7869D86BC}" type="pres">
      <dgm:prSet presAssocID="{1C91299F-D68C-9C4C-8BF1-0C6C2FB8035E}" presName="child2Text" presStyleLbl="bgAcc1" presStyleIdx="1" presStyleCnt="4">
        <dgm:presLayoutVars>
          <dgm:bulletEnabled val="1"/>
        </dgm:presLayoutVars>
      </dgm:prSet>
      <dgm:spPr/>
    </dgm:pt>
    <dgm:pt modelId="{55FC0761-B9D6-4B46-BF3A-053217CC174B}" type="pres">
      <dgm:prSet presAssocID="{1C91299F-D68C-9C4C-8BF1-0C6C2FB8035E}" presName="child3group" presStyleCnt="0"/>
      <dgm:spPr/>
    </dgm:pt>
    <dgm:pt modelId="{D4B4A3D9-04BB-FF44-A8A8-6AB4DC697EE2}" type="pres">
      <dgm:prSet presAssocID="{1C91299F-D68C-9C4C-8BF1-0C6C2FB8035E}" presName="child3" presStyleLbl="bgAcc1" presStyleIdx="2" presStyleCnt="4" custLinFactNeighborX="9209" custLinFactNeighborY="2052"/>
      <dgm:spPr/>
    </dgm:pt>
    <dgm:pt modelId="{E542AEEC-33F8-D74A-9237-79BE96E8F29F}" type="pres">
      <dgm:prSet presAssocID="{1C91299F-D68C-9C4C-8BF1-0C6C2FB8035E}" presName="child3Text" presStyleLbl="bgAcc1" presStyleIdx="2" presStyleCnt="4">
        <dgm:presLayoutVars>
          <dgm:bulletEnabled val="1"/>
        </dgm:presLayoutVars>
      </dgm:prSet>
      <dgm:spPr/>
    </dgm:pt>
    <dgm:pt modelId="{6B38CA4B-4999-B548-B216-AD0083C90448}" type="pres">
      <dgm:prSet presAssocID="{1C91299F-D68C-9C4C-8BF1-0C6C2FB8035E}" presName="child4group" presStyleCnt="0"/>
      <dgm:spPr/>
    </dgm:pt>
    <dgm:pt modelId="{2776F45E-5FC5-CA43-9A50-D05A48CD1AFA}" type="pres">
      <dgm:prSet presAssocID="{1C91299F-D68C-9C4C-8BF1-0C6C2FB8035E}" presName="child4" presStyleLbl="bgAcc1" presStyleIdx="3" presStyleCnt="4"/>
      <dgm:spPr/>
    </dgm:pt>
    <dgm:pt modelId="{D6C3FA06-5991-2B4C-B5E5-5702BC1D6275}" type="pres">
      <dgm:prSet presAssocID="{1C91299F-D68C-9C4C-8BF1-0C6C2FB8035E}" presName="child4Text" presStyleLbl="bgAcc1" presStyleIdx="3" presStyleCnt="4">
        <dgm:presLayoutVars>
          <dgm:bulletEnabled val="1"/>
        </dgm:presLayoutVars>
      </dgm:prSet>
      <dgm:spPr/>
    </dgm:pt>
    <dgm:pt modelId="{B415FCCA-89C1-9341-AC53-0F0BCC825EF9}" type="pres">
      <dgm:prSet presAssocID="{1C91299F-D68C-9C4C-8BF1-0C6C2FB8035E}" presName="childPlaceholder" presStyleCnt="0"/>
      <dgm:spPr/>
    </dgm:pt>
    <dgm:pt modelId="{1DFE690F-4A75-9A42-807D-CD4EAFA70E3B}" type="pres">
      <dgm:prSet presAssocID="{1C91299F-D68C-9C4C-8BF1-0C6C2FB8035E}" presName="circle" presStyleCnt="0"/>
      <dgm:spPr/>
    </dgm:pt>
    <dgm:pt modelId="{31728101-0A4A-C148-9CC0-7B417D851487}" type="pres">
      <dgm:prSet presAssocID="{1C91299F-D68C-9C4C-8BF1-0C6C2FB8035E}" presName="quadrant1" presStyleLbl="node1" presStyleIdx="0" presStyleCnt="4">
        <dgm:presLayoutVars>
          <dgm:chMax val="1"/>
          <dgm:bulletEnabled val="1"/>
        </dgm:presLayoutVars>
      </dgm:prSet>
      <dgm:spPr/>
    </dgm:pt>
    <dgm:pt modelId="{FB9FD6F2-BE77-E846-84E9-9675E89A206D}" type="pres">
      <dgm:prSet presAssocID="{1C91299F-D68C-9C4C-8BF1-0C6C2FB8035E}" presName="quadrant2" presStyleLbl="node1" presStyleIdx="1" presStyleCnt="4">
        <dgm:presLayoutVars>
          <dgm:chMax val="1"/>
          <dgm:bulletEnabled val="1"/>
        </dgm:presLayoutVars>
      </dgm:prSet>
      <dgm:spPr/>
    </dgm:pt>
    <dgm:pt modelId="{2255D29E-98A3-2841-959C-001A2E7769D2}" type="pres">
      <dgm:prSet presAssocID="{1C91299F-D68C-9C4C-8BF1-0C6C2FB8035E}" presName="quadrant3" presStyleLbl="node1" presStyleIdx="2" presStyleCnt="4">
        <dgm:presLayoutVars>
          <dgm:chMax val="1"/>
          <dgm:bulletEnabled val="1"/>
        </dgm:presLayoutVars>
      </dgm:prSet>
      <dgm:spPr/>
    </dgm:pt>
    <dgm:pt modelId="{AB84E314-BABC-734B-A008-40716B08F420}" type="pres">
      <dgm:prSet presAssocID="{1C91299F-D68C-9C4C-8BF1-0C6C2FB8035E}" presName="quadrant4" presStyleLbl="node1" presStyleIdx="3" presStyleCnt="4">
        <dgm:presLayoutVars>
          <dgm:chMax val="1"/>
          <dgm:bulletEnabled val="1"/>
        </dgm:presLayoutVars>
      </dgm:prSet>
      <dgm:spPr/>
    </dgm:pt>
    <dgm:pt modelId="{64B9AD24-1873-5F4F-8C9E-25478E85FA2F}" type="pres">
      <dgm:prSet presAssocID="{1C91299F-D68C-9C4C-8BF1-0C6C2FB8035E}" presName="quadrantPlaceholder" presStyleCnt="0"/>
      <dgm:spPr/>
    </dgm:pt>
    <dgm:pt modelId="{860CA274-597B-3442-8D13-FB3B68E98947}" type="pres">
      <dgm:prSet presAssocID="{1C91299F-D68C-9C4C-8BF1-0C6C2FB8035E}" presName="center1" presStyleLbl="fgShp" presStyleIdx="0" presStyleCnt="2"/>
      <dgm:spPr>
        <a:solidFill>
          <a:schemeClr val="accent4"/>
        </a:solidFill>
      </dgm:spPr>
    </dgm:pt>
    <dgm:pt modelId="{49BA8253-F2D2-2C49-AA5B-CEAA3BE354E5}" type="pres">
      <dgm:prSet presAssocID="{1C91299F-D68C-9C4C-8BF1-0C6C2FB8035E}" presName="center2" presStyleLbl="fgShp" presStyleIdx="1" presStyleCnt="2"/>
      <dgm:spPr>
        <a:solidFill>
          <a:schemeClr val="accent4"/>
        </a:solidFill>
      </dgm:spPr>
    </dgm:pt>
  </dgm:ptLst>
  <dgm:cxnLst>
    <dgm:cxn modelId="{7A752305-7C80-1540-B2FB-727220A5B12C}" type="presOf" srcId="{1C91299F-D68C-9C4C-8BF1-0C6C2FB8035E}" destId="{B6D267FD-09DA-104F-871C-15256C7ADB06}" srcOrd="0" destOrd="0" presId="urn:microsoft.com/office/officeart/2005/8/layout/cycle4#1"/>
    <dgm:cxn modelId="{8C407C0D-A9D8-5D44-8231-9DD120B1B0D3}" type="presOf" srcId="{0D06A67A-239C-4541-B776-902577A3BA9C}" destId="{FB9FD6F2-BE77-E846-84E9-9675E89A206D}" srcOrd="0" destOrd="0" presId="urn:microsoft.com/office/officeart/2005/8/layout/cycle4#1"/>
    <dgm:cxn modelId="{BFE4660F-2DB8-B74F-8891-6433CE762F5F}" type="presOf" srcId="{EEE5115B-CAE8-F943-B4E4-FAB5123A0074}" destId="{9F8AAC68-863D-194A-94BC-958615861BE8}" srcOrd="0" destOrd="0" presId="urn:microsoft.com/office/officeart/2005/8/layout/cycle4#1"/>
    <dgm:cxn modelId="{F313EC13-9057-0E4D-9D7F-5D02C16A1D99}" srcId="{1C91299F-D68C-9C4C-8BF1-0C6C2FB8035E}" destId="{56085E4A-5C29-A540-9D55-CE6E6A2B5B2E}" srcOrd="3" destOrd="0" parTransId="{A637F62E-2D5C-E54E-8B78-FEAD86CB3753}" sibTransId="{D962EBAF-0CCA-254F-97AB-4B5A6327D6E3}"/>
    <dgm:cxn modelId="{93F16417-D8E9-1940-B69E-8EF2DD406196}" type="presOf" srcId="{371D24A7-74FB-C64E-AE86-03FDE598AB8E}" destId="{2255D29E-98A3-2841-959C-001A2E7769D2}" srcOrd="0" destOrd="0" presId="urn:microsoft.com/office/officeart/2005/8/layout/cycle4#1"/>
    <dgm:cxn modelId="{0A8EBB19-9CA3-5D46-AFCD-AC613E474FC1}" srcId="{1C91299F-D68C-9C4C-8BF1-0C6C2FB8035E}" destId="{0D06A67A-239C-4541-B776-902577A3BA9C}" srcOrd="1" destOrd="0" parTransId="{E8D1500D-6A73-B14F-926C-5FE54BE4FC8A}" sibTransId="{1344C26F-76F2-EE40-A2B1-098B333ECB1C}"/>
    <dgm:cxn modelId="{14FDE135-B5B1-8240-AEDD-0AE23E9DA95B}" srcId="{A9CC95F7-454C-2046-A231-E04268ABBD1D}" destId="{EEE5115B-CAE8-F943-B4E4-FAB5123A0074}" srcOrd="0" destOrd="0" parTransId="{50C51EF7-6C94-2046-ADE5-B05CFA8A0530}" sibTransId="{EB062087-83E8-AB41-8E7A-61547385DD55}"/>
    <dgm:cxn modelId="{0F7B225B-C084-404B-AD8B-4E32ABB6236C}" srcId="{1C91299F-D68C-9C4C-8BF1-0C6C2FB8035E}" destId="{371D24A7-74FB-C64E-AE86-03FDE598AB8E}" srcOrd="2" destOrd="0" parTransId="{53A34056-48B4-CF4F-BFD9-1BB52C6A56BD}" sibTransId="{25F33ABD-9E90-ED4E-919C-CB50F038A287}"/>
    <dgm:cxn modelId="{63914F5F-66B2-1846-844E-799A0D829B25}" type="presOf" srcId="{56D2CB20-CC23-684C-8655-4FCB8BAFA7DF}" destId="{FA7231E4-FE93-2E44-B26F-43C0B0662DE3}" srcOrd="0" destOrd="0" presId="urn:microsoft.com/office/officeart/2005/8/layout/cycle4#1"/>
    <dgm:cxn modelId="{DA1C0643-D727-504B-BAC7-92AB1BFCC012}" type="presOf" srcId="{44BDB83A-6BE0-DD4E-B589-C1A1B2EDE82A}" destId="{E542AEEC-33F8-D74A-9237-79BE96E8F29F}" srcOrd="1" destOrd="0" presId="urn:microsoft.com/office/officeart/2005/8/layout/cycle4#1"/>
    <dgm:cxn modelId="{C6046B50-61C0-1044-B1C1-B45E94873634}" srcId="{56085E4A-5C29-A540-9D55-CE6E6A2B5B2E}" destId="{95800EDA-E360-9B46-86CD-A41851E5E674}" srcOrd="0" destOrd="0" parTransId="{72731113-6F18-964E-8503-BCF66C911230}" sibTransId="{866AF356-E9F9-0744-A7E2-B0A0AA159C9C}"/>
    <dgm:cxn modelId="{698FE556-5753-D842-882A-5B10CD47477D}" type="presOf" srcId="{95800EDA-E360-9B46-86CD-A41851E5E674}" destId="{2776F45E-5FC5-CA43-9A50-D05A48CD1AFA}" srcOrd="0" destOrd="0" presId="urn:microsoft.com/office/officeart/2005/8/layout/cycle4#1"/>
    <dgm:cxn modelId="{8723855A-E2BC-C94B-8522-BE11665067CA}" srcId="{0D06A67A-239C-4541-B776-902577A3BA9C}" destId="{56D2CB20-CC23-684C-8655-4FCB8BAFA7DF}" srcOrd="0" destOrd="0" parTransId="{D1EC88C1-1B69-C946-9C46-710D2096DC36}" sibTransId="{68D8C48D-7182-1F4E-B0A7-8DB708B516A4}"/>
    <dgm:cxn modelId="{B73B7B97-AFED-5144-9C3A-16AA136C6B7E}" type="presOf" srcId="{44BDB83A-6BE0-DD4E-B589-C1A1B2EDE82A}" destId="{D4B4A3D9-04BB-FF44-A8A8-6AB4DC697EE2}" srcOrd="0" destOrd="0" presId="urn:microsoft.com/office/officeart/2005/8/layout/cycle4#1"/>
    <dgm:cxn modelId="{20BDF09A-E0B2-4543-B281-CB966D66564E}" type="presOf" srcId="{95800EDA-E360-9B46-86CD-A41851E5E674}" destId="{D6C3FA06-5991-2B4C-B5E5-5702BC1D6275}" srcOrd="1" destOrd="0" presId="urn:microsoft.com/office/officeart/2005/8/layout/cycle4#1"/>
    <dgm:cxn modelId="{31B9ED9B-7E55-4640-9FE3-F35FF6AA3F06}" type="presOf" srcId="{56085E4A-5C29-A540-9D55-CE6E6A2B5B2E}" destId="{AB84E314-BABC-734B-A008-40716B08F420}" srcOrd="0" destOrd="0" presId="urn:microsoft.com/office/officeart/2005/8/layout/cycle4#1"/>
    <dgm:cxn modelId="{EFA092A0-7623-D548-B96D-1FFA3F09A22A}" type="presOf" srcId="{A9CC95F7-454C-2046-A231-E04268ABBD1D}" destId="{31728101-0A4A-C148-9CC0-7B417D851487}" srcOrd="0" destOrd="0" presId="urn:microsoft.com/office/officeart/2005/8/layout/cycle4#1"/>
    <dgm:cxn modelId="{A2FAD9AF-764F-5143-B9C3-2EF8C4D284C5}" srcId="{371D24A7-74FB-C64E-AE86-03FDE598AB8E}" destId="{44BDB83A-6BE0-DD4E-B589-C1A1B2EDE82A}" srcOrd="0" destOrd="0" parTransId="{80F8BCA0-82FA-784F-941F-E18ADA72A515}" sibTransId="{1DD51B85-640F-1643-80A3-FABC197F162E}"/>
    <dgm:cxn modelId="{4A106DB6-1D01-0946-AFF9-38C9D01BE88C}" type="presOf" srcId="{EEE5115B-CAE8-F943-B4E4-FAB5123A0074}" destId="{05AADD49-61D9-8140-AE00-C44A70E0E84F}" srcOrd="1" destOrd="0" presId="urn:microsoft.com/office/officeart/2005/8/layout/cycle4#1"/>
    <dgm:cxn modelId="{501121C3-D5BC-1B46-8445-2992FCAD6F21}" type="presOf" srcId="{56D2CB20-CC23-684C-8655-4FCB8BAFA7DF}" destId="{BD2ACE57-62A0-C64E-BB52-93C7869D86BC}" srcOrd="1" destOrd="0" presId="urn:microsoft.com/office/officeart/2005/8/layout/cycle4#1"/>
    <dgm:cxn modelId="{542E33C4-52BB-0A49-AA11-19C513F64A6B}" srcId="{1C91299F-D68C-9C4C-8BF1-0C6C2FB8035E}" destId="{A9CC95F7-454C-2046-A231-E04268ABBD1D}" srcOrd="0" destOrd="0" parTransId="{C2E1FA3B-86A7-A048-B00E-2B932655B605}" sibTransId="{489961BB-0415-1F45-99AA-4CB69D109E4E}"/>
    <dgm:cxn modelId="{7E3A6DC6-77E7-2440-B499-99834709B54B}" type="presParOf" srcId="{B6D267FD-09DA-104F-871C-15256C7ADB06}" destId="{93853970-7B39-A749-B247-29573B129C76}" srcOrd="0" destOrd="0" presId="urn:microsoft.com/office/officeart/2005/8/layout/cycle4#1"/>
    <dgm:cxn modelId="{B7AA9606-93C3-E147-8880-EB6D3609674E}" type="presParOf" srcId="{93853970-7B39-A749-B247-29573B129C76}" destId="{D0A02F44-6D2D-E146-BE0D-6F1132160A42}" srcOrd="0" destOrd="0" presId="urn:microsoft.com/office/officeart/2005/8/layout/cycle4#1"/>
    <dgm:cxn modelId="{B14593DA-62A3-F947-9E3D-6ACCFF641C8B}" type="presParOf" srcId="{D0A02F44-6D2D-E146-BE0D-6F1132160A42}" destId="{9F8AAC68-863D-194A-94BC-958615861BE8}" srcOrd="0" destOrd="0" presId="urn:microsoft.com/office/officeart/2005/8/layout/cycle4#1"/>
    <dgm:cxn modelId="{69247437-B2E1-864E-8723-F68430045C8A}" type="presParOf" srcId="{D0A02F44-6D2D-E146-BE0D-6F1132160A42}" destId="{05AADD49-61D9-8140-AE00-C44A70E0E84F}" srcOrd="1" destOrd="0" presId="urn:microsoft.com/office/officeart/2005/8/layout/cycle4#1"/>
    <dgm:cxn modelId="{0382EC10-B2BD-0C4C-95B7-6BE9AD7191CE}" type="presParOf" srcId="{93853970-7B39-A749-B247-29573B129C76}" destId="{62F450E4-2274-264B-BC72-058FC73AD90A}" srcOrd="1" destOrd="0" presId="urn:microsoft.com/office/officeart/2005/8/layout/cycle4#1"/>
    <dgm:cxn modelId="{5D84A803-F0BA-5E4A-A99B-B5404A7ADDE8}" type="presParOf" srcId="{62F450E4-2274-264B-BC72-058FC73AD90A}" destId="{FA7231E4-FE93-2E44-B26F-43C0B0662DE3}" srcOrd="0" destOrd="0" presId="urn:microsoft.com/office/officeart/2005/8/layout/cycle4#1"/>
    <dgm:cxn modelId="{E0651100-2B89-DF48-B4DC-844BE4FAD89E}" type="presParOf" srcId="{62F450E4-2274-264B-BC72-058FC73AD90A}" destId="{BD2ACE57-62A0-C64E-BB52-93C7869D86BC}" srcOrd="1" destOrd="0" presId="urn:microsoft.com/office/officeart/2005/8/layout/cycle4#1"/>
    <dgm:cxn modelId="{9BDFB4DA-BCDD-A94D-A8F8-93BFCB4411EA}" type="presParOf" srcId="{93853970-7B39-A749-B247-29573B129C76}" destId="{55FC0761-B9D6-4B46-BF3A-053217CC174B}" srcOrd="2" destOrd="0" presId="urn:microsoft.com/office/officeart/2005/8/layout/cycle4#1"/>
    <dgm:cxn modelId="{FD2EA69E-66B0-4E45-8691-C8AF95A840D7}" type="presParOf" srcId="{55FC0761-B9D6-4B46-BF3A-053217CC174B}" destId="{D4B4A3D9-04BB-FF44-A8A8-6AB4DC697EE2}" srcOrd="0" destOrd="0" presId="urn:microsoft.com/office/officeart/2005/8/layout/cycle4#1"/>
    <dgm:cxn modelId="{9313B752-6E89-0540-BA5B-2C0D7D9F644E}" type="presParOf" srcId="{55FC0761-B9D6-4B46-BF3A-053217CC174B}" destId="{E542AEEC-33F8-D74A-9237-79BE96E8F29F}" srcOrd="1" destOrd="0" presId="urn:microsoft.com/office/officeart/2005/8/layout/cycle4#1"/>
    <dgm:cxn modelId="{61CA8A5D-3B1E-194F-BE93-01C4C9D216B0}" type="presParOf" srcId="{93853970-7B39-A749-B247-29573B129C76}" destId="{6B38CA4B-4999-B548-B216-AD0083C90448}" srcOrd="3" destOrd="0" presId="urn:microsoft.com/office/officeart/2005/8/layout/cycle4#1"/>
    <dgm:cxn modelId="{88CFFE6F-C36E-224D-9ACC-4E5BA098D6FB}" type="presParOf" srcId="{6B38CA4B-4999-B548-B216-AD0083C90448}" destId="{2776F45E-5FC5-CA43-9A50-D05A48CD1AFA}" srcOrd="0" destOrd="0" presId="urn:microsoft.com/office/officeart/2005/8/layout/cycle4#1"/>
    <dgm:cxn modelId="{28A2609F-2899-EA4C-B00E-15BE69EAECBA}" type="presParOf" srcId="{6B38CA4B-4999-B548-B216-AD0083C90448}" destId="{D6C3FA06-5991-2B4C-B5E5-5702BC1D6275}" srcOrd="1" destOrd="0" presId="urn:microsoft.com/office/officeart/2005/8/layout/cycle4#1"/>
    <dgm:cxn modelId="{472D821B-10C0-7849-B5CD-7409CCEEC401}" type="presParOf" srcId="{93853970-7B39-A749-B247-29573B129C76}" destId="{B415FCCA-89C1-9341-AC53-0F0BCC825EF9}" srcOrd="4" destOrd="0" presId="urn:microsoft.com/office/officeart/2005/8/layout/cycle4#1"/>
    <dgm:cxn modelId="{B41E98BE-2839-ED47-ADB1-2B471CC3D271}" type="presParOf" srcId="{B6D267FD-09DA-104F-871C-15256C7ADB06}" destId="{1DFE690F-4A75-9A42-807D-CD4EAFA70E3B}" srcOrd="1" destOrd="0" presId="urn:microsoft.com/office/officeart/2005/8/layout/cycle4#1"/>
    <dgm:cxn modelId="{5A174453-2D33-6C40-BE9D-BDDF37A844EA}" type="presParOf" srcId="{1DFE690F-4A75-9A42-807D-CD4EAFA70E3B}" destId="{31728101-0A4A-C148-9CC0-7B417D851487}" srcOrd="0" destOrd="0" presId="urn:microsoft.com/office/officeart/2005/8/layout/cycle4#1"/>
    <dgm:cxn modelId="{E455D0BB-999A-E347-951C-F20A59E979E6}" type="presParOf" srcId="{1DFE690F-4A75-9A42-807D-CD4EAFA70E3B}" destId="{FB9FD6F2-BE77-E846-84E9-9675E89A206D}" srcOrd="1" destOrd="0" presId="urn:microsoft.com/office/officeart/2005/8/layout/cycle4#1"/>
    <dgm:cxn modelId="{E7741AB5-AF72-4148-98C6-275779DA5AF4}" type="presParOf" srcId="{1DFE690F-4A75-9A42-807D-CD4EAFA70E3B}" destId="{2255D29E-98A3-2841-959C-001A2E7769D2}" srcOrd="2" destOrd="0" presId="urn:microsoft.com/office/officeart/2005/8/layout/cycle4#1"/>
    <dgm:cxn modelId="{A4383747-58A8-A74B-8503-012016CEF2C8}" type="presParOf" srcId="{1DFE690F-4A75-9A42-807D-CD4EAFA70E3B}" destId="{AB84E314-BABC-734B-A008-40716B08F420}" srcOrd="3" destOrd="0" presId="urn:microsoft.com/office/officeart/2005/8/layout/cycle4#1"/>
    <dgm:cxn modelId="{A5CAA3B4-AA7D-FC48-9D60-150D40C46A40}" type="presParOf" srcId="{1DFE690F-4A75-9A42-807D-CD4EAFA70E3B}" destId="{64B9AD24-1873-5F4F-8C9E-25478E85FA2F}" srcOrd="4" destOrd="0" presId="urn:microsoft.com/office/officeart/2005/8/layout/cycle4#1"/>
    <dgm:cxn modelId="{B56FEBBF-84B8-E848-B121-77178A52560A}" type="presParOf" srcId="{B6D267FD-09DA-104F-871C-15256C7ADB06}" destId="{860CA274-597B-3442-8D13-FB3B68E98947}" srcOrd="2" destOrd="0" presId="urn:microsoft.com/office/officeart/2005/8/layout/cycle4#1"/>
    <dgm:cxn modelId="{BDD6090F-9E61-1A46-B73E-10D24856EEE5}" type="presParOf" srcId="{B6D267FD-09DA-104F-871C-15256C7ADB06}" destId="{49BA8253-F2D2-2C49-AA5B-CEAA3BE354E5}"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72E376-93AA-7B4D-9885-28AF32E8FCD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7553587-2D3D-FC4F-8137-B6F55B24A175}">
      <dgm:prSet/>
      <dgm:spPr>
        <a:ln>
          <a:solidFill>
            <a:schemeClr val="accent1"/>
          </a:solidFill>
        </a:ln>
      </dgm:spPr>
      <dgm:t>
        <a:bodyPr/>
        <a:lstStyle/>
        <a:p>
          <a:pPr rtl="0"/>
          <a:r>
            <a:rPr lang="en-US" dirty="0"/>
            <a:t>Memory to processor</a:t>
          </a:r>
        </a:p>
      </dgm:t>
    </dgm:pt>
    <dgm:pt modelId="{AAD6EF3C-7740-3E4C-A83E-96AAE81658CF}" type="parTrans" cxnId="{48C3BE14-FEFF-EF4C-B5C3-740FCA21D859}">
      <dgm:prSet/>
      <dgm:spPr/>
      <dgm:t>
        <a:bodyPr/>
        <a:lstStyle/>
        <a:p>
          <a:endParaRPr lang="en-US"/>
        </a:p>
      </dgm:t>
    </dgm:pt>
    <dgm:pt modelId="{F44BECFC-EFD4-6144-BFA1-E5B06586B633}" type="sibTrans" cxnId="{48C3BE14-FEFF-EF4C-B5C3-740FCA21D859}">
      <dgm:prSet/>
      <dgm:spPr/>
      <dgm:t>
        <a:bodyPr/>
        <a:lstStyle/>
        <a:p>
          <a:endParaRPr lang="en-US"/>
        </a:p>
      </dgm:t>
    </dgm:pt>
    <dgm:pt modelId="{1286E93E-3D4E-5F40-A299-38A73B219078}">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Processor reads an instruction or a unit of data from memory</a:t>
          </a:r>
        </a:p>
      </dgm:t>
    </dgm:pt>
    <dgm:pt modelId="{9FE1951F-60F6-EC4C-8351-64E56839097B}" type="parTrans" cxnId="{612D204D-D926-D042-B13D-40DBA5645E6C}">
      <dgm:prSet/>
      <dgm:spPr/>
      <dgm:t>
        <a:bodyPr/>
        <a:lstStyle/>
        <a:p>
          <a:endParaRPr lang="en-US"/>
        </a:p>
      </dgm:t>
    </dgm:pt>
    <dgm:pt modelId="{7C4BBB3D-2E9F-BD46-83A4-82A0B58D05BF}" type="sibTrans" cxnId="{612D204D-D926-D042-B13D-40DBA5645E6C}">
      <dgm:prSet/>
      <dgm:spPr/>
      <dgm:t>
        <a:bodyPr/>
        <a:lstStyle/>
        <a:p>
          <a:endParaRPr lang="en-US"/>
        </a:p>
      </dgm:t>
    </dgm:pt>
    <dgm:pt modelId="{0C55DB15-68B7-6846-9986-2C88DD67F02C}">
      <dgm:prSet/>
      <dgm:spPr>
        <a:ln>
          <a:solidFill>
            <a:schemeClr val="accent3"/>
          </a:solidFill>
        </a:ln>
      </dgm:spPr>
      <dgm:t>
        <a:bodyPr/>
        <a:lstStyle/>
        <a:p>
          <a:pPr rtl="0"/>
          <a:r>
            <a:rPr lang="en-US" dirty="0"/>
            <a:t>Processor to memory</a:t>
          </a:r>
        </a:p>
      </dgm:t>
    </dgm:pt>
    <dgm:pt modelId="{E374D18C-FC37-7E46-8DF0-A696CFB37577}" type="parTrans" cxnId="{0D583322-4DE0-CC4E-B487-AC695E4BFC69}">
      <dgm:prSet/>
      <dgm:spPr/>
      <dgm:t>
        <a:bodyPr/>
        <a:lstStyle/>
        <a:p>
          <a:endParaRPr lang="en-US"/>
        </a:p>
      </dgm:t>
    </dgm:pt>
    <dgm:pt modelId="{9B873074-9EDC-1343-A88A-19E42D2B3F39}" type="sibTrans" cxnId="{0D583322-4DE0-CC4E-B487-AC695E4BFC69}">
      <dgm:prSet/>
      <dgm:spPr/>
      <dgm:t>
        <a:bodyPr/>
        <a:lstStyle/>
        <a:p>
          <a:endParaRPr lang="en-US"/>
        </a:p>
      </dgm:t>
    </dgm:pt>
    <dgm:pt modelId="{7274456E-D11E-6E42-89C9-E7036B04E061}">
      <dgm:prSet/>
      <dgm:spPr>
        <a:ln>
          <a:solidFill>
            <a:schemeClr val="accent1"/>
          </a:solidFill>
        </a:ln>
      </dgm:spPr>
      <dgm:t>
        <a:bodyPr/>
        <a:lstStyle/>
        <a:p>
          <a:pPr rtl="0"/>
          <a:r>
            <a:rPr lang="en-US" b="1" dirty="0">
              <a:effectLst>
                <a:outerShdw blurRad="38100" dist="38100" dir="2700000" algn="tl">
                  <a:srgbClr val="000000">
                    <a:alpha val="43137"/>
                  </a:srgbClr>
                </a:outerShdw>
              </a:effectLst>
            </a:rPr>
            <a:t>Processor writes a unit of data to memory</a:t>
          </a:r>
        </a:p>
      </dgm:t>
    </dgm:pt>
    <dgm:pt modelId="{501B6CF1-4DE8-3F49-AB1D-2F9B7194EB7E}" type="parTrans" cxnId="{DFED623F-B037-6444-B390-3F382C5107D2}">
      <dgm:prSet/>
      <dgm:spPr/>
      <dgm:t>
        <a:bodyPr/>
        <a:lstStyle/>
        <a:p>
          <a:endParaRPr lang="en-US"/>
        </a:p>
      </dgm:t>
    </dgm:pt>
    <dgm:pt modelId="{3307B062-95DF-224B-B5BB-2B07AB821E42}" type="sibTrans" cxnId="{DFED623F-B037-6444-B390-3F382C5107D2}">
      <dgm:prSet/>
      <dgm:spPr/>
      <dgm:t>
        <a:bodyPr/>
        <a:lstStyle/>
        <a:p>
          <a:endParaRPr lang="en-US"/>
        </a:p>
      </dgm:t>
    </dgm:pt>
    <dgm:pt modelId="{64B1C973-0182-0343-888C-8B1FBF55A968}">
      <dgm:prSet/>
      <dgm:spPr>
        <a:ln>
          <a:solidFill>
            <a:schemeClr val="accent1"/>
          </a:solidFill>
        </a:ln>
      </dgm:spPr>
      <dgm:t>
        <a:bodyPr/>
        <a:lstStyle/>
        <a:p>
          <a:pPr rtl="0"/>
          <a:r>
            <a:rPr lang="en-US" dirty="0"/>
            <a:t>I/O to processor</a:t>
          </a:r>
        </a:p>
      </dgm:t>
    </dgm:pt>
    <dgm:pt modelId="{29B41521-B914-FE40-BFC4-CAEE5D6536A5}" type="parTrans" cxnId="{5EF088D2-139E-D64C-AF0A-EFC14442FA86}">
      <dgm:prSet/>
      <dgm:spPr/>
      <dgm:t>
        <a:bodyPr/>
        <a:lstStyle/>
        <a:p>
          <a:endParaRPr lang="en-US"/>
        </a:p>
      </dgm:t>
    </dgm:pt>
    <dgm:pt modelId="{3CCCF409-E713-C24A-9553-8A0A256B7D5F}" type="sibTrans" cxnId="{5EF088D2-139E-D64C-AF0A-EFC14442FA86}">
      <dgm:prSet/>
      <dgm:spPr/>
      <dgm:t>
        <a:bodyPr/>
        <a:lstStyle/>
        <a:p>
          <a:endParaRPr lang="en-US"/>
        </a:p>
      </dgm:t>
    </dgm:pt>
    <dgm:pt modelId="{FCC1073E-90D1-2244-BA4B-C9BDAE7018E3}">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Processor reads data from an I/O device via an I/O module</a:t>
          </a:r>
        </a:p>
      </dgm:t>
    </dgm:pt>
    <dgm:pt modelId="{9CDE52FE-4CE8-6E4E-8D5D-AD2BB891D809}" type="parTrans" cxnId="{26E63FDE-F8CA-F744-9202-7EAB6142A93F}">
      <dgm:prSet/>
      <dgm:spPr/>
      <dgm:t>
        <a:bodyPr/>
        <a:lstStyle/>
        <a:p>
          <a:endParaRPr lang="en-US"/>
        </a:p>
      </dgm:t>
    </dgm:pt>
    <dgm:pt modelId="{1AF2ABE1-57F2-6E4F-9FA8-1184FBD758E0}" type="sibTrans" cxnId="{26E63FDE-F8CA-F744-9202-7EAB6142A93F}">
      <dgm:prSet/>
      <dgm:spPr/>
      <dgm:t>
        <a:bodyPr/>
        <a:lstStyle/>
        <a:p>
          <a:endParaRPr lang="en-US"/>
        </a:p>
      </dgm:t>
    </dgm:pt>
    <dgm:pt modelId="{D2A707C6-0E91-8144-BDBE-B55204826D27}">
      <dgm:prSet/>
      <dgm:spPr>
        <a:ln>
          <a:solidFill>
            <a:schemeClr val="accent3"/>
          </a:solidFill>
        </a:ln>
      </dgm:spPr>
      <dgm:t>
        <a:bodyPr/>
        <a:lstStyle/>
        <a:p>
          <a:pPr rtl="0"/>
          <a:r>
            <a:rPr lang="en-US" dirty="0"/>
            <a:t>Processor to I/O</a:t>
          </a:r>
        </a:p>
      </dgm:t>
    </dgm:pt>
    <dgm:pt modelId="{F2E9205F-8629-7249-BCF1-197AF3DD5861}" type="parTrans" cxnId="{E78FCCE1-04E2-024E-9737-77B681D614D0}">
      <dgm:prSet/>
      <dgm:spPr/>
      <dgm:t>
        <a:bodyPr/>
        <a:lstStyle/>
        <a:p>
          <a:endParaRPr lang="en-US"/>
        </a:p>
      </dgm:t>
    </dgm:pt>
    <dgm:pt modelId="{82697742-FE9D-0645-B374-E12FBC7CB575}" type="sibTrans" cxnId="{E78FCCE1-04E2-024E-9737-77B681D614D0}">
      <dgm:prSet/>
      <dgm:spPr/>
      <dgm:t>
        <a:bodyPr/>
        <a:lstStyle/>
        <a:p>
          <a:endParaRPr lang="en-US"/>
        </a:p>
      </dgm:t>
    </dgm:pt>
    <dgm:pt modelId="{AB810B26-0B0A-0E46-AEA9-22C9541B3480}">
      <dgm:prSet/>
      <dgm:spPr>
        <a:ln>
          <a:solidFill>
            <a:schemeClr val="accent1"/>
          </a:solidFill>
        </a:ln>
      </dgm:spPr>
      <dgm:t>
        <a:bodyPr/>
        <a:lstStyle/>
        <a:p>
          <a:pPr rtl="0"/>
          <a:r>
            <a:rPr lang="en-US" b="1" dirty="0">
              <a:effectLst>
                <a:outerShdw blurRad="38100" dist="38100" dir="2700000" algn="tl">
                  <a:srgbClr val="000000">
                    <a:alpha val="43137"/>
                  </a:srgbClr>
                </a:outerShdw>
              </a:effectLst>
            </a:rPr>
            <a:t>Processor sends data to the I/O device</a:t>
          </a:r>
        </a:p>
      </dgm:t>
    </dgm:pt>
    <dgm:pt modelId="{C6F50772-FD02-2F41-AC4A-C94C4D20B33B}" type="parTrans" cxnId="{C2E4A999-F670-7844-AB7B-5D560AC7F999}">
      <dgm:prSet/>
      <dgm:spPr/>
      <dgm:t>
        <a:bodyPr/>
        <a:lstStyle/>
        <a:p>
          <a:endParaRPr lang="en-US"/>
        </a:p>
      </dgm:t>
    </dgm:pt>
    <dgm:pt modelId="{F979FD07-152C-E642-B13E-D867E2DE64FE}" type="sibTrans" cxnId="{C2E4A999-F670-7844-AB7B-5D560AC7F999}">
      <dgm:prSet/>
      <dgm:spPr/>
      <dgm:t>
        <a:bodyPr/>
        <a:lstStyle/>
        <a:p>
          <a:endParaRPr lang="en-US"/>
        </a:p>
      </dgm:t>
    </dgm:pt>
    <dgm:pt modelId="{CF04471B-2672-AC42-B681-E03987162B5B}">
      <dgm:prSet/>
      <dgm:spPr>
        <a:ln>
          <a:solidFill>
            <a:schemeClr val="accent1"/>
          </a:solidFill>
        </a:ln>
      </dgm:spPr>
      <dgm:t>
        <a:bodyPr/>
        <a:lstStyle/>
        <a:p>
          <a:pPr rtl="0"/>
          <a:r>
            <a:rPr lang="en-US" dirty="0"/>
            <a:t>I/O to or from memory</a:t>
          </a:r>
        </a:p>
      </dgm:t>
    </dgm:pt>
    <dgm:pt modelId="{EF65FC60-47DB-9B46-88F0-A9E6650944D0}" type="parTrans" cxnId="{FAA575A3-5FB5-D84C-9157-CA9DEBAD93A2}">
      <dgm:prSet/>
      <dgm:spPr/>
      <dgm:t>
        <a:bodyPr/>
        <a:lstStyle/>
        <a:p>
          <a:endParaRPr lang="en-US"/>
        </a:p>
      </dgm:t>
    </dgm:pt>
    <dgm:pt modelId="{69F0FA8E-F017-6440-81D5-65A27BC7301E}" type="sibTrans" cxnId="{FAA575A3-5FB5-D84C-9157-CA9DEBAD93A2}">
      <dgm:prSet/>
      <dgm:spPr/>
      <dgm:t>
        <a:bodyPr/>
        <a:lstStyle/>
        <a:p>
          <a:endParaRPr lang="en-US"/>
        </a:p>
      </dgm:t>
    </dgm:pt>
    <dgm:pt modelId="{8E2A642D-4705-AF49-BAD9-9130601CC302}">
      <dgm:prSet/>
      <dgm:spPr>
        <a:solidFill>
          <a:schemeClr val="accent3"/>
        </a:solidFill>
        <a:ln>
          <a:solidFill>
            <a:schemeClr val="accent3"/>
          </a:solidFill>
        </a:ln>
      </dgm:spPr>
      <dgm:t>
        <a:bodyPr/>
        <a:lstStyle/>
        <a:p>
          <a:pPr rtl="0"/>
          <a:r>
            <a:rPr lang="en-GB" b="1" dirty="0">
              <a:effectLst>
                <a:outerShdw blurRad="38100" dist="38100" dir="2700000" algn="tl">
                  <a:srgbClr val="000000">
                    <a:alpha val="43137"/>
                  </a:srgbClr>
                </a:outerShdw>
              </a:effectLst>
            </a:rPr>
            <a:t>An I/O module is allowed to exchange data directly with memory without going through the processor </a:t>
          </a:r>
          <a:r>
            <a:rPr lang="en-GB" b="1">
              <a:effectLst>
                <a:outerShdw blurRad="38100" dist="38100" dir="2700000" algn="tl">
                  <a:srgbClr val="000000">
                    <a:alpha val="43137"/>
                  </a:srgbClr>
                </a:outerShdw>
              </a:effectLst>
            </a:rPr>
            <a:t>using direct memory access</a:t>
          </a:r>
          <a:endParaRPr lang="en-GB" b="1" dirty="0">
            <a:effectLst>
              <a:outerShdw blurRad="38100" dist="38100" dir="2700000" algn="tl">
                <a:srgbClr val="000000">
                  <a:alpha val="43137"/>
                </a:srgbClr>
              </a:outerShdw>
            </a:effectLst>
          </a:endParaRPr>
        </a:p>
      </dgm:t>
    </dgm:pt>
    <dgm:pt modelId="{CF1BC13E-6945-CA4C-9A70-4B416793648F}" type="parTrans" cxnId="{D79828F9-EC04-5C41-91BE-8534BE9D90DC}">
      <dgm:prSet/>
      <dgm:spPr/>
      <dgm:t>
        <a:bodyPr/>
        <a:lstStyle/>
        <a:p>
          <a:endParaRPr lang="en-US"/>
        </a:p>
      </dgm:t>
    </dgm:pt>
    <dgm:pt modelId="{F069093E-8665-E844-8AAB-E7FBF4EB7830}" type="sibTrans" cxnId="{D79828F9-EC04-5C41-91BE-8534BE9D90DC}">
      <dgm:prSet/>
      <dgm:spPr/>
      <dgm:t>
        <a:bodyPr/>
        <a:lstStyle/>
        <a:p>
          <a:endParaRPr lang="en-US"/>
        </a:p>
      </dgm:t>
    </dgm:pt>
    <dgm:pt modelId="{E71AEFF5-B35F-3E4F-9A69-85A29FBB056F}" type="pres">
      <dgm:prSet presAssocID="{BA72E376-93AA-7B4D-9885-28AF32E8FCD0}" presName="theList" presStyleCnt="0">
        <dgm:presLayoutVars>
          <dgm:dir/>
          <dgm:animLvl val="lvl"/>
          <dgm:resizeHandles val="exact"/>
        </dgm:presLayoutVars>
      </dgm:prSet>
      <dgm:spPr/>
    </dgm:pt>
    <dgm:pt modelId="{D8BE2D59-81BB-2743-800B-6E98E3E455F2}" type="pres">
      <dgm:prSet presAssocID="{17553587-2D3D-FC4F-8137-B6F55B24A175}" presName="compNode" presStyleCnt="0"/>
      <dgm:spPr/>
    </dgm:pt>
    <dgm:pt modelId="{9061850C-66F8-294A-83B1-1E6583C99DE7}" type="pres">
      <dgm:prSet presAssocID="{17553587-2D3D-FC4F-8137-B6F55B24A175}" presName="aNode" presStyleLbl="bgShp" presStyleIdx="0" presStyleCnt="5"/>
      <dgm:spPr/>
    </dgm:pt>
    <dgm:pt modelId="{8D70B0D6-0FC4-4B4B-B3A6-877C0FF37A51}" type="pres">
      <dgm:prSet presAssocID="{17553587-2D3D-FC4F-8137-B6F55B24A175}" presName="textNode" presStyleLbl="bgShp" presStyleIdx="0" presStyleCnt="5"/>
      <dgm:spPr/>
    </dgm:pt>
    <dgm:pt modelId="{5A5C8930-B167-E541-BA27-83AD1BCBE719}" type="pres">
      <dgm:prSet presAssocID="{17553587-2D3D-FC4F-8137-B6F55B24A175}" presName="compChildNode" presStyleCnt="0"/>
      <dgm:spPr/>
    </dgm:pt>
    <dgm:pt modelId="{230831EC-FC11-D940-9F5D-AC53B79AA041}" type="pres">
      <dgm:prSet presAssocID="{17553587-2D3D-FC4F-8137-B6F55B24A175}" presName="theInnerList" presStyleCnt="0"/>
      <dgm:spPr/>
    </dgm:pt>
    <dgm:pt modelId="{7A289841-0DFA-DC40-B41C-1ABB1BB9507C}" type="pres">
      <dgm:prSet presAssocID="{1286E93E-3D4E-5F40-A299-38A73B219078}" presName="childNode" presStyleLbl="node1" presStyleIdx="0" presStyleCnt="5">
        <dgm:presLayoutVars>
          <dgm:bulletEnabled val="1"/>
        </dgm:presLayoutVars>
      </dgm:prSet>
      <dgm:spPr/>
    </dgm:pt>
    <dgm:pt modelId="{093001CC-44ED-3049-AEA9-7C2F91806448}" type="pres">
      <dgm:prSet presAssocID="{17553587-2D3D-FC4F-8137-B6F55B24A175}" presName="aSpace" presStyleCnt="0"/>
      <dgm:spPr/>
    </dgm:pt>
    <dgm:pt modelId="{A22C07BD-C9AB-774D-9D9A-D68C2D6502ED}" type="pres">
      <dgm:prSet presAssocID="{0C55DB15-68B7-6846-9986-2C88DD67F02C}" presName="compNode" presStyleCnt="0"/>
      <dgm:spPr/>
    </dgm:pt>
    <dgm:pt modelId="{B2BA994D-30F9-6C41-A55D-ED7B7441E20B}" type="pres">
      <dgm:prSet presAssocID="{0C55DB15-68B7-6846-9986-2C88DD67F02C}" presName="aNode" presStyleLbl="bgShp" presStyleIdx="1" presStyleCnt="5"/>
      <dgm:spPr/>
    </dgm:pt>
    <dgm:pt modelId="{7ABC80D2-827C-C244-8E22-58D79F96E4BC}" type="pres">
      <dgm:prSet presAssocID="{0C55DB15-68B7-6846-9986-2C88DD67F02C}" presName="textNode" presStyleLbl="bgShp" presStyleIdx="1" presStyleCnt="5"/>
      <dgm:spPr/>
    </dgm:pt>
    <dgm:pt modelId="{63276522-4A8E-0E4B-8044-86029389C521}" type="pres">
      <dgm:prSet presAssocID="{0C55DB15-68B7-6846-9986-2C88DD67F02C}" presName="compChildNode" presStyleCnt="0"/>
      <dgm:spPr/>
    </dgm:pt>
    <dgm:pt modelId="{5A5430A4-48C0-C346-BCB3-3D1B8DE88CCA}" type="pres">
      <dgm:prSet presAssocID="{0C55DB15-68B7-6846-9986-2C88DD67F02C}" presName="theInnerList" presStyleCnt="0"/>
      <dgm:spPr/>
    </dgm:pt>
    <dgm:pt modelId="{FFF01117-2D73-4C4A-8AA2-26B5E57EA22A}" type="pres">
      <dgm:prSet presAssocID="{7274456E-D11E-6E42-89C9-E7036B04E061}" presName="childNode" presStyleLbl="node1" presStyleIdx="1" presStyleCnt="5">
        <dgm:presLayoutVars>
          <dgm:bulletEnabled val="1"/>
        </dgm:presLayoutVars>
      </dgm:prSet>
      <dgm:spPr/>
    </dgm:pt>
    <dgm:pt modelId="{B30A2049-8A66-6A49-A2FE-89110EA51DC0}" type="pres">
      <dgm:prSet presAssocID="{0C55DB15-68B7-6846-9986-2C88DD67F02C}" presName="aSpace" presStyleCnt="0"/>
      <dgm:spPr/>
    </dgm:pt>
    <dgm:pt modelId="{EB67BA81-261E-4B49-AF00-7888DCA50827}" type="pres">
      <dgm:prSet presAssocID="{64B1C973-0182-0343-888C-8B1FBF55A968}" presName="compNode" presStyleCnt="0"/>
      <dgm:spPr/>
    </dgm:pt>
    <dgm:pt modelId="{723A76A5-AF66-704D-89E4-E12C687128C3}" type="pres">
      <dgm:prSet presAssocID="{64B1C973-0182-0343-888C-8B1FBF55A968}" presName="aNode" presStyleLbl="bgShp" presStyleIdx="2" presStyleCnt="5"/>
      <dgm:spPr/>
    </dgm:pt>
    <dgm:pt modelId="{9FA69D95-BE40-EC4E-979A-EAF928AA7B0B}" type="pres">
      <dgm:prSet presAssocID="{64B1C973-0182-0343-888C-8B1FBF55A968}" presName="textNode" presStyleLbl="bgShp" presStyleIdx="2" presStyleCnt="5"/>
      <dgm:spPr/>
    </dgm:pt>
    <dgm:pt modelId="{2AB1DDFC-56E8-6841-B976-0EDC74C7BD16}" type="pres">
      <dgm:prSet presAssocID="{64B1C973-0182-0343-888C-8B1FBF55A968}" presName="compChildNode" presStyleCnt="0"/>
      <dgm:spPr/>
    </dgm:pt>
    <dgm:pt modelId="{41866185-9B66-7946-AD24-7601EF9BE8A9}" type="pres">
      <dgm:prSet presAssocID="{64B1C973-0182-0343-888C-8B1FBF55A968}" presName="theInnerList" presStyleCnt="0"/>
      <dgm:spPr/>
    </dgm:pt>
    <dgm:pt modelId="{F3794D44-2421-604F-9FD1-6C436C8561DE}" type="pres">
      <dgm:prSet presAssocID="{FCC1073E-90D1-2244-BA4B-C9BDAE7018E3}" presName="childNode" presStyleLbl="node1" presStyleIdx="2" presStyleCnt="5">
        <dgm:presLayoutVars>
          <dgm:bulletEnabled val="1"/>
        </dgm:presLayoutVars>
      </dgm:prSet>
      <dgm:spPr/>
    </dgm:pt>
    <dgm:pt modelId="{FECBA00A-747B-7E4B-A756-DCD93C92DACA}" type="pres">
      <dgm:prSet presAssocID="{64B1C973-0182-0343-888C-8B1FBF55A968}" presName="aSpace" presStyleCnt="0"/>
      <dgm:spPr/>
    </dgm:pt>
    <dgm:pt modelId="{8A48EC06-0FCB-DE49-BDFA-2F2D46071650}" type="pres">
      <dgm:prSet presAssocID="{D2A707C6-0E91-8144-BDBE-B55204826D27}" presName="compNode" presStyleCnt="0"/>
      <dgm:spPr/>
    </dgm:pt>
    <dgm:pt modelId="{9E9C8D55-3148-6340-864D-ABBC62D922A9}" type="pres">
      <dgm:prSet presAssocID="{D2A707C6-0E91-8144-BDBE-B55204826D27}" presName="aNode" presStyleLbl="bgShp" presStyleIdx="3" presStyleCnt="5"/>
      <dgm:spPr/>
    </dgm:pt>
    <dgm:pt modelId="{4F4B6C10-CD58-DB43-A37F-24A6FD08ED0F}" type="pres">
      <dgm:prSet presAssocID="{D2A707C6-0E91-8144-BDBE-B55204826D27}" presName="textNode" presStyleLbl="bgShp" presStyleIdx="3" presStyleCnt="5"/>
      <dgm:spPr/>
    </dgm:pt>
    <dgm:pt modelId="{B04BAA6F-E280-5649-978E-D47BCA692F53}" type="pres">
      <dgm:prSet presAssocID="{D2A707C6-0E91-8144-BDBE-B55204826D27}" presName="compChildNode" presStyleCnt="0"/>
      <dgm:spPr/>
    </dgm:pt>
    <dgm:pt modelId="{2ED2AF36-6784-604C-9556-C676F2D305B4}" type="pres">
      <dgm:prSet presAssocID="{D2A707C6-0E91-8144-BDBE-B55204826D27}" presName="theInnerList" presStyleCnt="0"/>
      <dgm:spPr/>
    </dgm:pt>
    <dgm:pt modelId="{548D6EDE-B8B3-C746-B02A-81D3EAD378CC}" type="pres">
      <dgm:prSet presAssocID="{AB810B26-0B0A-0E46-AEA9-22C9541B3480}" presName="childNode" presStyleLbl="node1" presStyleIdx="3" presStyleCnt="5">
        <dgm:presLayoutVars>
          <dgm:bulletEnabled val="1"/>
        </dgm:presLayoutVars>
      </dgm:prSet>
      <dgm:spPr/>
    </dgm:pt>
    <dgm:pt modelId="{FA043391-5FFD-404E-B9CD-9900D2978B88}" type="pres">
      <dgm:prSet presAssocID="{D2A707C6-0E91-8144-BDBE-B55204826D27}" presName="aSpace" presStyleCnt="0"/>
      <dgm:spPr/>
    </dgm:pt>
    <dgm:pt modelId="{0585A31A-DFAA-4047-A1A4-D8D59E3C3A72}" type="pres">
      <dgm:prSet presAssocID="{CF04471B-2672-AC42-B681-E03987162B5B}" presName="compNode" presStyleCnt="0"/>
      <dgm:spPr/>
    </dgm:pt>
    <dgm:pt modelId="{D2904A41-28E5-B841-BDD0-D02AAA21D5D0}" type="pres">
      <dgm:prSet presAssocID="{CF04471B-2672-AC42-B681-E03987162B5B}" presName="aNode" presStyleLbl="bgShp" presStyleIdx="4" presStyleCnt="5"/>
      <dgm:spPr/>
    </dgm:pt>
    <dgm:pt modelId="{08CEF94A-E93E-574E-989A-04C40BF07E2B}" type="pres">
      <dgm:prSet presAssocID="{CF04471B-2672-AC42-B681-E03987162B5B}" presName="textNode" presStyleLbl="bgShp" presStyleIdx="4" presStyleCnt="5"/>
      <dgm:spPr/>
    </dgm:pt>
    <dgm:pt modelId="{A76A7FA8-FD2C-F54F-9DBD-B7DB3036D0FF}" type="pres">
      <dgm:prSet presAssocID="{CF04471B-2672-AC42-B681-E03987162B5B}" presName="compChildNode" presStyleCnt="0"/>
      <dgm:spPr/>
    </dgm:pt>
    <dgm:pt modelId="{E06C6E87-597C-914F-BC9A-73B303952AB9}" type="pres">
      <dgm:prSet presAssocID="{CF04471B-2672-AC42-B681-E03987162B5B}" presName="theInnerList" presStyleCnt="0"/>
      <dgm:spPr/>
    </dgm:pt>
    <dgm:pt modelId="{CB75F928-42A8-694A-BAC0-2BC29682B0C3}" type="pres">
      <dgm:prSet presAssocID="{8E2A642D-4705-AF49-BAD9-9130601CC302}" presName="childNode" presStyleLbl="node1" presStyleIdx="4" presStyleCnt="5">
        <dgm:presLayoutVars>
          <dgm:bulletEnabled val="1"/>
        </dgm:presLayoutVars>
      </dgm:prSet>
      <dgm:spPr/>
    </dgm:pt>
  </dgm:ptLst>
  <dgm:cxnLst>
    <dgm:cxn modelId="{CB7E6000-CBDA-2A4A-8A88-F35298C16512}" type="presOf" srcId="{64B1C973-0182-0343-888C-8B1FBF55A968}" destId="{9FA69D95-BE40-EC4E-979A-EAF928AA7B0B}" srcOrd="1" destOrd="0" presId="urn:microsoft.com/office/officeart/2005/8/layout/lProcess2"/>
    <dgm:cxn modelId="{CDBBA705-9656-0B47-8E8C-30BB27FE6F7F}" type="presOf" srcId="{8E2A642D-4705-AF49-BAD9-9130601CC302}" destId="{CB75F928-42A8-694A-BAC0-2BC29682B0C3}" srcOrd="0" destOrd="0" presId="urn:microsoft.com/office/officeart/2005/8/layout/lProcess2"/>
    <dgm:cxn modelId="{48C3BE14-FEFF-EF4C-B5C3-740FCA21D859}" srcId="{BA72E376-93AA-7B4D-9885-28AF32E8FCD0}" destId="{17553587-2D3D-FC4F-8137-B6F55B24A175}" srcOrd="0" destOrd="0" parTransId="{AAD6EF3C-7740-3E4C-A83E-96AAE81658CF}" sibTransId="{F44BECFC-EFD4-6144-BFA1-E5B06586B633}"/>
    <dgm:cxn modelId="{0D583322-4DE0-CC4E-B487-AC695E4BFC69}" srcId="{BA72E376-93AA-7B4D-9885-28AF32E8FCD0}" destId="{0C55DB15-68B7-6846-9986-2C88DD67F02C}" srcOrd="1" destOrd="0" parTransId="{E374D18C-FC37-7E46-8DF0-A696CFB37577}" sibTransId="{9B873074-9EDC-1343-A88A-19E42D2B3F39}"/>
    <dgm:cxn modelId="{DFED623F-B037-6444-B390-3F382C5107D2}" srcId="{0C55DB15-68B7-6846-9986-2C88DD67F02C}" destId="{7274456E-D11E-6E42-89C9-E7036B04E061}" srcOrd="0" destOrd="0" parTransId="{501B6CF1-4DE8-3F49-AB1D-2F9B7194EB7E}" sibTransId="{3307B062-95DF-224B-B5BB-2B07AB821E42}"/>
    <dgm:cxn modelId="{9E91753F-18E0-DD46-911D-D0C8589DF698}" type="presOf" srcId="{64B1C973-0182-0343-888C-8B1FBF55A968}" destId="{723A76A5-AF66-704D-89E4-E12C687128C3}" srcOrd="0" destOrd="0" presId="urn:microsoft.com/office/officeart/2005/8/layout/lProcess2"/>
    <dgm:cxn modelId="{3AB48946-0522-CD49-8B58-89A36FB1EA27}" type="presOf" srcId="{CF04471B-2672-AC42-B681-E03987162B5B}" destId="{D2904A41-28E5-B841-BDD0-D02AAA21D5D0}" srcOrd="0" destOrd="0" presId="urn:microsoft.com/office/officeart/2005/8/layout/lProcess2"/>
    <dgm:cxn modelId="{612D204D-D926-D042-B13D-40DBA5645E6C}" srcId="{17553587-2D3D-FC4F-8137-B6F55B24A175}" destId="{1286E93E-3D4E-5F40-A299-38A73B219078}" srcOrd="0" destOrd="0" parTransId="{9FE1951F-60F6-EC4C-8351-64E56839097B}" sibTransId="{7C4BBB3D-2E9F-BD46-83A4-82A0B58D05BF}"/>
    <dgm:cxn modelId="{73D7E87A-10FC-1E47-9F0E-951E01162F1F}" type="presOf" srcId="{7274456E-D11E-6E42-89C9-E7036B04E061}" destId="{FFF01117-2D73-4C4A-8AA2-26B5E57EA22A}" srcOrd="0" destOrd="0" presId="urn:microsoft.com/office/officeart/2005/8/layout/lProcess2"/>
    <dgm:cxn modelId="{414E907B-35D6-774D-A73F-E3D93EEC9DC3}" type="presOf" srcId="{17553587-2D3D-FC4F-8137-B6F55B24A175}" destId="{9061850C-66F8-294A-83B1-1E6583C99DE7}" srcOrd="0" destOrd="0" presId="urn:microsoft.com/office/officeart/2005/8/layout/lProcess2"/>
    <dgm:cxn modelId="{77E8B786-58B2-7B45-8203-1EF757597BC3}" type="presOf" srcId="{AB810B26-0B0A-0E46-AEA9-22C9541B3480}" destId="{548D6EDE-B8B3-C746-B02A-81D3EAD378CC}" srcOrd="0" destOrd="0" presId="urn:microsoft.com/office/officeart/2005/8/layout/lProcess2"/>
    <dgm:cxn modelId="{EAACCA8B-EB36-9042-B180-9FC809197B89}" type="presOf" srcId="{D2A707C6-0E91-8144-BDBE-B55204826D27}" destId="{9E9C8D55-3148-6340-864D-ABBC62D922A9}" srcOrd="0" destOrd="0" presId="urn:microsoft.com/office/officeart/2005/8/layout/lProcess2"/>
    <dgm:cxn modelId="{C2E4A999-F670-7844-AB7B-5D560AC7F999}" srcId="{D2A707C6-0E91-8144-BDBE-B55204826D27}" destId="{AB810B26-0B0A-0E46-AEA9-22C9541B3480}" srcOrd="0" destOrd="0" parTransId="{C6F50772-FD02-2F41-AC4A-C94C4D20B33B}" sibTransId="{F979FD07-152C-E642-B13E-D867E2DE64FE}"/>
    <dgm:cxn modelId="{6DC1D2A1-98D8-814C-AF39-A7BEA93F8584}" type="presOf" srcId="{0C55DB15-68B7-6846-9986-2C88DD67F02C}" destId="{B2BA994D-30F9-6C41-A55D-ED7B7441E20B}" srcOrd="0" destOrd="0" presId="urn:microsoft.com/office/officeart/2005/8/layout/lProcess2"/>
    <dgm:cxn modelId="{FAA575A3-5FB5-D84C-9157-CA9DEBAD93A2}" srcId="{BA72E376-93AA-7B4D-9885-28AF32E8FCD0}" destId="{CF04471B-2672-AC42-B681-E03987162B5B}" srcOrd="4" destOrd="0" parTransId="{EF65FC60-47DB-9B46-88F0-A9E6650944D0}" sibTransId="{69F0FA8E-F017-6440-81D5-65A27BC7301E}"/>
    <dgm:cxn modelId="{BC4207A8-2E5C-D549-A96D-9C168FF89087}" type="presOf" srcId="{CF04471B-2672-AC42-B681-E03987162B5B}" destId="{08CEF94A-E93E-574E-989A-04C40BF07E2B}" srcOrd="1" destOrd="0" presId="urn:microsoft.com/office/officeart/2005/8/layout/lProcess2"/>
    <dgm:cxn modelId="{B51572B0-A312-D64F-8226-583C73265811}" type="presOf" srcId="{17553587-2D3D-FC4F-8137-B6F55B24A175}" destId="{8D70B0D6-0FC4-4B4B-B3A6-877C0FF37A51}" srcOrd="1" destOrd="0" presId="urn:microsoft.com/office/officeart/2005/8/layout/lProcess2"/>
    <dgm:cxn modelId="{5EF088D2-139E-D64C-AF0A-EFC14442FA86}" srcId="{BA72E376-93AA-7B4D-9885-28AF32E8FCD0}" destId="{64B1C973-0182-0343-888C-8B1FBF55A968}" srcOrd="2" destOrd="0" parTransId="{29B41521-B914-FE40-BFC4-CAEE5D6536A5}" sibTransId="{3CCCF409-E713-C24A-9553-8A0A256B7D5F}"/>
    <dgm:cxn modelId="{294CAAD9-BE41-A74A-BDC5-DFC703591853}" type="presOf" srcId="{BA72E376-93AA-7B4D-9885-28AF32E8FCD0}" destId="{E71AEFF5-B35F-3E4F-9A69-85A29FBB056F}" srcOrd="0" destOrd="0" presId="urn:microsoft.com/office/officeart/2005/8/layout/lProcess2"/>
    <dgm:cxn modelId="{26E63FDE-F8CA-F744-9202-7EAB6142A93F}" srcId="{64B1C973-0182-0343-888C-8B1FBF55A968}" destId="{FCC1073E-90D1-2244-BA4B-C9BDAE7018E3}" srcOrd="0" destOrd="0" parTransId="{9CDE52FE-4CE8-6E4E-8D5D-AD2BB891D809}" sibTransId="{1AF2ABE1-57F2-6E4F-9FA8-1184FBD758E0}"/>
    <dgm:cxn modelId="{E78FCCE1-04E2-024E-9737-77B681D614D0}" srcId="{BA72E376-93AA-7B4D-9885-28AF32E8FCD0}" destId="{D2A707C6-0E91-8144-BDBE-B55204826D27}" srcOrd="3" destOrd="0" parTransId="{F2E9205F-8629-7249-BCF1-197AF3DD5861}" sibTransId="{82697742-FE9D-0645-B374-E12FBC7CB575}"/>
    <dgm:cxn modelId="{3E8957E4-6AFA-CA41-B641-726CB974620E}" type="presOf" srcId="{1286E93E-3D4E-5F40-A299-38A73B219078}" destId="{7A289841-0DFA-DC40-B41C-1ABB1BB9507C}" srcOrd="0" destOrd="0" presId="urn:microsoft.com/office/officeart/2005/8/layout/lProcess2"/>
    <dgm:cxn modelId="{72E36CE7-AEB5-5448-8DDA-B687544CAF77}" type="presOf" srcId="{0C55DB15-68B7-6846-9986-2C88DD67F02C}" destId="{7ABC80D2-827C-C244-8E22-58D79F96E4BC}" srcOrd="1" destOrd="0" presId="urn:microsoft.com/office/officeart/2005/8/layout/lProcess2"/>
    <dgm:cxn modelId="{E7CD3FE9-390D-DC4C-82F2-7B32BABDA3C6}" type="presOf" srcId="{D2A707C6-0E91-8144-BDBE-B55204826D27}" destId="{4F4B6C10-CD58-DB43-A37F-24A6FD08ED0F}" srcOrd="1" destOrd="0" presId="urn:microsoft.com/office/officeart/2005/8/layout/lProcess2"/>
    <dgm:cxn modelId="{46DF06EF-BD48-FB40-A645-060FEDAEDE7A}" type="presOf" srcId="{FCC1073E-90D1-2244-BA4B-C9BDAE7018E3}" destId="{F3794D44-2421-604F-9FD1-6C436C8561DE}" srcOrd="0" destOrd="0" presId="urn:microsoft.com/office/officeart/2005/8/layout/lProcess2"/>
    <dgm:cxn modelId="{D79828F9-EC04-5C41-91BE-8534BE9D90DC}" srcId="{CF04471B-2672-AC42-B681-E03987162B5B}" destId="{8E2A642D-4705-AF49-BAD9-9130601CC302}" srcOrd="0" destOrd="0" parTransId="{CF1BC13E-6945-CA4C-9A70-4B416793648F}" sibTransId="{F069093E-8665-E844-8AAB-E7FBF4EB7830}"/>
    <dgm:cxn modelId="{A631739E-3B14-AF4D-9AC7-1E23B5D319AC}" type="presParOf" srcId="{E71AEFF5-B35F-3E4F-9A69-85A29FBB056F}" destId="{D8BE2D59-81BB-2743-800B-6E98E3E455F2}" srcOrd="0" destOrd="0" presId="urn:microsoft.com/office/officeart/2005/8/layout/lProcess2"/>
    <dgm:cxn modelId="{2050DC01-60F9-614B-A85D-04079FB2BB42}" type="presParOf" srcId="{D8BE2D59-81BB-2743-800B-6E98E3E455F2}" destId="{9061850C-66F8-294A-83B1-1E6583C99DE7}" srcOrd="0" destOrd="0" presId="urn:microsoft.com/office/officeart/2005/8/layout/lProcess2"/>
    <dgm:cxn modelId="{DC190FFF-4B75-C84A-A768-9F60493DC849}" type="presParOf" srcId="{D8BE2D59-81BB-2743-800B-6E98E3E455F2}" destId="{8D70B0D6-0FC4-4B4B-B3A6-877C0FF37A51}" srcOrd="1" destOrd="0" presId="urn:microsoft.com/office/officeart/2005/8/layout/lProcess2"/>
    <dgm:cxn modelId="{A525EDB0-B66D-9147-A4DC-FB110E9735B1}" type="presParOf" srcId="{D8BE2D59-81BB-2743-800B-6E98E3E455F2}" destId="{5A5C8930-B167-E541-BA27-83AD1BCBE719}" srcOrd="2" destOrd="0" presId="urn:microsoft.com/office/officeart/2005/8/layout/lProcess2"/>
    <dgm:cxn modelId="{8D8FE6F7-30CF-2D4D-B7C3-DD2D73F769B3}" type="presParOf" srcId="{5A5C8930-B167-E541-BA27-83AD1BCBE719}" destId="{230831EC-FC11-D940-9F5D-AC53B79AA041}" srcOrd="0" destOrd="0" presId="urn:microsoft.com/office/officeart/2005/8/layout/lProcess2"/>
    <dgm:cxn modelId="{A8D48428-05B0-E34B-921B-F16BD2394524}" type="presParOf" srcId="{230831EC-FC11-D940-9F5D-AC53B79AA041}" destId="{7A289841-0DFA-DC40-B41C-1ABB1BB9507C}" srcOrd="0" destOrd="0" presId="urn:microsoft.com/office/officeart/2005/8/layout/lProcess2"/>
    <dgm:cxn modelId="{F6138212-0E5C-8945-91B9-1A616A9142D3}" type="presParOf" srcId="{E71AEFF5-B35F-3E4F-9A69-85A29FBB056F}" destId="{093001CC-44ED-3049-AEA9-7C2F91806448}" srcOrd="1" destOrd="0" presId="urn:microsoft.com/office/officeart/2005/8/layout/lProcess2"/>
    <dgm:cxn modelId="{593093DB-7FF3-FB4D-BA3A-EC4FAB2A0C55}" type="presParOf" srcId="{E71AEFF5-B35F-3E4F-9A69-85A29FBB056F}" destId="{A22C07BD-C9AB-774D-9D9A-D68C2D6502ED}" srcOrd="2" destOrd="0" presId="urn:microsoft.com/office/officeart/2005/8/layout/lProcess2"/>
    <dgm:cxn modelId="{AF43C0B6-1497-2B45-AB05-97E5B4DF4391}" type="presParOf" srcId="{A22C07BD-C9AB-774D-9D9A-D68C2D6502ED}" destId="{B2BA994D-30F9-6C41-A55D-ED7B7441E20B}" srcOrd="0" destOrd="0" presId="urn:microsoft.com/office/officeart/2005/8/layout/lProcess2"/>
    <dgm:cxn modelId="{B40C77D1-A0D6-384A-A7DE-30A6D47B87D6}" type="presParOf" srcId="{A22C07BD-C9AB-774D-9D9A-D68C2D6502ED}" destId="{7ABC80D2-827C-C244-8E22-58D79F96E4BC}" srcOrd="1" destOrd="0" presId="urn:microsoft.com/office/officeart/2005/8/layout/lProcess2"/>
    <dgm:cxn modelId="{F5279AFF-FC7A-6E4C-9193-11758B0F96F3}" type="presParOf" srcId="{A22C07BD-C9AB-774D-9D9A-D68C2D6502ED}" destId="{63276522-4A8E-0E4B-8044-86029389C521}" srcOrd="2" destOrd="0" presId="urn:microsoft.com/office/officeart/2005/8/layout/lProcess2"/>
    <dgm:cxn modelId="{D453334F-A69E-4440-8838-D0E7EA63B5BB}" type="presParOf" srcId="{63276522-4A8E-0E4B-8044-86029389C521}" destId="{5A5430A4-48C0-C346-BCB3-3D1B8DE88CCA}" srcOrd="0" destOrd="0" presId="urn:microsoft.com/office/officeart/2005/8/layout/lProcess2"/>
    <dgm:cxn modelId="{C6D761B0-B110-E04F-807C-956A80E906E5}" type="presParOf" srcId="{5A5430A4-48C0-C346-BCB3-3D1B8DE88CCA}" destId="{FFF01117-2D73-4C4A-8AA2-26B5E57EA22A}" srcOrd="0" destOrd="0" presId="urn:microsoft.com/office/officeart/2005/8/layout/lProcess2"/>
    <dgm:cxn modelId="{689C7E9C-597D-A541-9C63-E263C4127C9D}" type="presParOf" srcId="{E71AEFF5-B35F-3E4F-9A69-85A29FBB056F}" destId="{B30A2049-8A66-6A49-A2FE-89110EA51DC0}" srcOrd="3" destOrd="0" presId="urn:microsoft.com/office/officeart/2005/8/layout/lProcess2"/>
    <dgm:cxn modelId="{8A8885B2-A3ED-0E4C-8C77-9B70F3064E57}" type="presParOf" srcId="{E71AEFF5-B35F-3E4F-9A69-85A29FBB056F}" destId="{EB67BA81-261E-4B49-AF00-7888DCA50827}" srcOrd="4" destOrd="0" presId="urn:microsoft.com/office/officeart/2005/8/layout/lProcess2"/>
    <dgm:cxn modelId="{B19CCD6F-D6D6-8342-90D8-16BEDD6C46D1}" type="presParOf" srcId="{EB67BA81-261E-4B49-AF00-7888DCA50827}" destId="{723A76A5-AF66-704D-89E4-E12C687128C3}" srcOrd="0" destOrd="0" presId="urn:microsoft.com/office/officeart/2005/8/layout/lProcess2"/>
    <dgm:cxn modelId="{44003A28-8C75-EB42-B0C8-BE65828CF886}" type="presParOf" srcId="{EB67BA81-261E-4B49-AF00-7888DCA50827}" destId="{9FA69D95-BE40-EC4E-979A-EAF928AA7B0B}" srcOrd="1" destOrd="0" presId="urn:microsoft.com/office/officeart/2005/8/layout/lProcess2"/>
    <dgm:cxn modelId="{D2F9E1BC-7C46-D141-9E40-40131B8A99CB}" type="presParOf" srcId="{EB67BA81-261E-4B49-AF00-7888DCA50827}" destId="{2AB1DDFC-56E8-6841-B976-0EDC74C7BD16}" srcOrd="2" destOrd="0" presId="urn:microsoft.com/office/officeart/2005/8/layout/lProcess2"/>
    <dgm:cxn modelId="{7E74F540-F41C-2348-999C-631896D85D6C}" type="presParOf" srcId="{2AB1DDFC-56E8-6841-B976-0EDC74C7BD16}" destId="{41866185-9B66-7946-AD24-7601EF9BE8A9}" srcOrd="0" destOrd="0" presId="urn:microsoft.com/office/officeart/2005/8/layout/lProcess2"/>
    <dgm:cxn modelId="{FA6802AD-AB04-4248-A9A0-16A9A8118C72}" type="presParOf" srcId="{41866185-9B66-7946-AD24-7601EF9BE8A9}" destId="{F3794D44-2421-604F-9FD1-6C436C8561DE}" srcOrd="0" destOrd="0" presId="urn:microsoft.com/office/officeart/2005/8/layout/lProcess2"/>
    <dgm:cxn modelId="{1F0190DA-A6D1-AE40-AC34-7656EA2B06AB}" type="presParOf" srcId="{E71AEFF5-B35F-3E4F-9A69-85A29FBB056F}" destId="{FECBA00A-747B-7E4B-A756-DCD93C92DACA}" srcOrd="5" destOrd="0" presId="urn:microsoft.com/office/officeart/2005/8/layout/lProcess2"/>
    <dgm:cxn modelId="{3F472F9D-1AC7-B14B-9345-98B99A1D504B}" type="presParOf" srcId="{E71AEFF5-B35F-3E4F-9A69-85A29FBB056F}" destId="{8A48EC06-0FCB-DE49-BDFA-2F2D46071650}" srcOrd="6" destOrd="0" presId="urn:microsoft.com/office/officeart/2005/8/layout/lProcess2"/>
    <dgm:cxn modelId="{F36655C7-7B22-BB43-89F9-2EB741711CE8}" type="presParOf" srcId="{8A48EC06-0FCB-DE49-BDFA-2F2D46071650}" destId="{9E9C8D55-3148-6340-864D-ABBC62D922A9}" srcOrd="0" destOrd="0" presId="urn:microsoft.com/office/officeart/2005/8/layout/lProcess2"/>
    <dgm:cxn modelId="{870CDE8C-A1F9-C946-8296-0C5014E19835}" type="presParOf" srcId="{8A48EC06-0FCB-DE49-BDFA-2F2D46071650}" destId="{4F4B6C10-CD58-DB43-A37F-24A6FD08ED0F}" srcOrd="1" destOrd="0" presId="urn:microsoft.com/office/officeart/2005/8/layout/lProcess2"/>
    <dgm:cxn modelId="{A6AC2FE3-1CBA-E745-805D-61FAD8F6C0A7}" type="presParOf" srcId="{8A48EC06-0FCB-DE49-BDFA-2F2D46071650}" destId="{B04BAA6F-E280-5649-978E-D47BCA692F53}" srcOrd="2" destOrd="0" presId="urn:microsoft.com/office/officeart/2005/8/layout/lProcess2"/>
    <dgm:cxn modelId="{E4C401DD-8A45-9949-B8B4-0D09D3BE190A}" type="presParOf" srcId="{B04BAA6F-E280-5649-978E-D47BCA692F53}" destId="{2ED2AF36-6784-604C-9556-C676F2D305B4}" srcOrd="0" destOrd="0" presId="urn:microsoft.com/office/officeart/2005/8/layout/lProcess2"/>
    <dgm:cxn modelId="{F77E8E70-F03E-7F4E-A1ED-674187483ABF}" type="presParOf" srcId="{2ED2AF36-6784-604C-9556-C676F2D305B4}" destId="{548D6EDE-B8B3-C746-B02A-81D3EAD378CC}" srcOrd="0" destOrd="0" presId="urn:microsoft.com/office/officeart/2005/8/layout/lProcess2"/>
    <dgm:cxn modelId="{12B7915C-4FF4-E449-B83A-4A2B4F38998D}" type="presParOf" srcId="{E71AEFF5-B35F-3E4F-9A69-85A29FBB056F}" destId="{FA043391-5FFD-404E-B9CD-9900D2978B88}" srcOrd="7" destOrd="0" presId="urn:microsoft.com/office/officeart/2005/8/layout/lProcess2"/>
    <dgm:cxn modelId="{AD2A9505-1361-EA42-A521-BCA34D40DD92}" type="presParOf" srcId="{E71AEFF5-B35F-3E4F-9A69-85A29FBB056F}" destId="{0585A31A-DFAA-4047-A1A4-D8D59E3C3A72}" srcOrd="8" destOrd="0" presId="urn:microsoft.com/office/officeart/2005/8/layout/lProcess2"/>
    <dgm:cxn modelId="{17E94E0D-66C8-E944-B42A-32AD416439F0}" type="presParOf" srcId="{0585A31A-DFAA-4047-A1A4-D8D59E3C3A72}" destId="{D2904A41-28E5-B841-BDD0-D02AAA21D5D0}" srcOrd="0" destOrd="0" presId="urn:microsoft.com/office/officeart/2005/8/layout/lProcess2"/>
    <dgm:cxn modelId="{AA98C200-548D-6E46-9195-6B988B22322B}" type="presParOf" srcId="{0585A31A-DFAA-4047-A1A4-D8D59E3C3A72}" destId="{08CEF94A-E93E-574E-989A-04C40BF07E2B}" srcOrd="1" destOrd="0" presId="urn:microsoft.com/office/officeart/2005/8/layout/lProcess2"/>
    <dgm:cxn modelId="{9955CA61-CC9D-884E-B7C9-F08BB1378F5D}" type="presParOf" srcId="{0585A31A-DFAA-4047-A1A4-D8D59E3C3A72}" destId="{A76A7FA8-FD2C-F54F-9DBD-B7DB3036D0FF}" srcOrd="2" destOrd="0" presId="urn:microsoft.com/office/officeart/2005/8/layout/lProcess2"/>
    <dgm:cxn modelId="{9B3F4419-E2DB-E240-8DE7-D647C0742EAC}" type="presParOf" srcId="{A76A7FA8-FD2C-F54F-9DBD-B7DB3036D0FF}" destId="{E06C6E87-597C-914F-BC9A-73B303952AB9}" srcOrd="0" destOrd="0" presId="urn:microsoft.com/office/officeart/2005/8/layout/lProcess2"/>
    <dgm:cxn modelId="{0B0AF696-3EDC-6A42-A9AF-BFDD67337721}" type="presParOf" srcId="{E06C6E87-597C-914F-BC9A-73B303952AB9}" destId="{CB75F928-42A8-694A-BAC0-2BC29682B0C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636429-2738-F546-A916-80EEDF1E10FA}"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E09C3467-9E26-444A-9A55-589C58FED186}">
      <dgm:prSet/>
      <dgm:spPr>
        <a:solidFill>
          <a:schemeClr val="accent4"/>
        </a:solidFill>
      </dgm:spPr>
      <dgm:t>
        <a:bodyPr/>
        <a:lstStyle/>
        <a:p>
          <a:pPr rtl="0"/>
          <a:r>
            <a:rPr lang="en-US" dirty="0"/>
            <a:t>A communication pathway connecting two or more devices</a:t>
          </a:r>
        </a:p>
      </dgm:t>
    </dgm:pt>
    <dgm:pt modelId="{9A6D1CD1-0E23-9142-A2F9-0C44E776B3B9}" type="parTrans" cxnId="{4870A548-57CA-A440-9FB7-55EC1395DD57}">
      <dgm:prSet/>
      <dgm:spPr/>
      <dgm:t>
        <a:bodyPr/>
        <a:lstStyle/>
        <a:p>
          <a:endParaRPr lang="en-US"/>
        </a:p>
      </dgm:t>
    </dgm:pt>
    <dgm:pt modelId="{27D62082-75CC-184C-9FB7-60E6C8978923}" type="sibTrans" cxnId="{4870A548-57CA-A440-9FB7-55EC1395DD57}">
      <dgm:prSet/>
      <dgm:spPr/>
      <dgm:t>
        <a:bodyPr/>
        <a:lstStyle/>
        <a:p>
          <a:endParaRPr lang="en-US" dirty="0"/>
        </a:p>
      </dgm:t>
    </dgm:pt>
    <dgm:pt modelId="{8F003CF4-8A60-984A-9D02-B6B83050EFD0}">
      <dgm:prSet/>
      <dgm:spPr>
        <a:solidFill>
          <a:schemeClr val="accent4"/>
        </a:solidFill>
      </dgm:spPr>
      <dgm:t>
        <a:bodyPr/>
        <a:lstStyle/>
        <a:p>
          <a:pPr rtl="0"/>
          <a:r>
            <a:rPr lang="en-US" dirty="0"/>
            <a:t>Key characteristic is that it is a shared transmission medium</a:t>
          </a:r>
        </a:p>
      </dgm:t>
    </dgm:pt>
    <dgm:pt modelId="{E5F39706-E472-1549-A1DE-3650F1A7EE56}" type="parTrans" cxnId="{FF41DF3B-8F02-5945-B921-3CCF47CC9A4F}">
      <dgm:prSet/>
      <dgm:spPr/>
      <dgm:t>
        <a:bodyPr/>
        <a:lstStyle/>
        <a:p>
          <a:endParaRPr lang="en-US"/>
        </a:p>
      </dgm:t>
    </dgm:pt>
    <dgm:pt modelId="{3657E415-3A19-C14A-A100-CDCD225A6C98}" type="sibTrans" cxnId="{FF41DF3B-8F02-5945-B921-3CCF47CC9A4F}">
      <dgm:prSet/>
      <dgm:spPr/>
      <dgm:t>
        <a:bodyPr/>
        <a:lstStyle/>
        <a:p>
          <a:endParaRPr lang="en-US"/>
        </a:p>
      </dgm:t>
    </dgm:pt>
    <dgm:pt modelId="{CB4A86C1-E3C9-3F4E-A3D7-ADA5832AF8F4}">
      <dgm:prSet/>
      <dgm:spPr/>
      <dgm:t>
        <a:bodyPr/>
        <a:lstStyle/>
        <a:p>
          <a:pPr rtl="0"/>
          <a:r>
            <a:rPr lang="en-US" dirty="0"/>
            <a:t>Signals transmitted by any one device are available for reception by all other devices attached to the bus</a:t>
          </a:r>
        </a:p>
      </dgm:t>
    </dgm:pt>
    <dgm:pt modelId="{B8D28C66-3AC0-A149-A08C-BA984C1BC79C}" type="parTrans" cxnId="{75CA6EDC-3FAF-5149-9018-8FED8A7BD37D}">
      <dgm:prSet/>
      <dgm:spPr/>
      <dgm:t>
        <a:bodyPr/>
        <a:lstStyle/>
        <a:p>
          <a:endParaRPr lang="en-US"/>
        </a:p>
      </dgm:t>
    </dgm:pt>
    <dgm:pt modelId="{953D51F2-F817-5E4D-8D86-196CB93CCC36}" type="sibTrans" cxnId="{75CA6EDC-3FAF-5149-9018-8FED8A7BD37D}">
      <dgm:prSet/>
      <dgm:spPr>
        <a:blipFill rotWithShape="0">
          <a:blip xmlns:r="http://schemas.openxmlformats.org/officeDocument/2006/relationships" r:embed="rId1"/>
          <a:stretch>
            <a:fillRect/>
          </a:stretch>
        </a:blipFill>
      </dgm:spPr>
      <dgm:t>
        <a:bodyPr/>
        <a:lstStyle/>
        <a:p>
          <a:endParaRPr lang="en-US" dirty="0"/>
        </a:p>
      </dgm:t>
    </dgm:pt>
    <dgm:pt modelId="{CE39FD04-B2A9-5A45-85CD-5495455BDD3B}">
      <dgm:prSet/>
      <dgm:spPr/>
      <dgm:t>
        <a:bodyPr/>
        <a:lstStyle/>
        <a:p>
          <a:pPr rtl="0"/>
          <a:r>
            <a:rPr lang="en-US" dirty="0"/>
            <a:t>If two devices transmit during the same time period their signals will overlap and become garbled</a:t>
          </a:r>
        </a:p>
      </dgm:t>
    </dgm:pt>
    <dgm:pt modelId="{BD4BE912-0DB4-7E40-A21B-E9232D61E886}" type="parTrans" cxnId="{2059DCFF-53E0-974E-A713-1C509D93A546}">
      <dgm:prSet/>
      <dgm:spPr/>
      <dgm:t>
        <a:bodyPr/>
        <a:lstStyle/>
        <a:p>
          <a:endParaRPr lang="en-US"/>
        </a:p>
      </dgm:t>
    </dgm:pt>
    <dgm:pt modelId="{8E79852C-9C95-DA4F-BA96-D2C0410A69D0}" type="sibTrans" cxnId="{2059DCFF-53E0-974E-A713-1C509D93A546}">
      <dgm:prSet/>
      <dgm:spPr/>
      <dgm:t>
        <a:bodyPr/>
        <a:lstStyle/>
        <a:p>
          <a:endParaRPr lang="en-US"/>
        </a:p>
      </dgm:t>
    </dgm:pt>
    <dgm:pt modelId="{853B68A4-E045-6C44-81AC-BD6D2EDD6120}">
      <dgm:prSet/>
      <dgm:spPr>
        <a:solidFill>
          <a:schemeClr val="accent3"/>
        </a:solidFill>
      </dgm:spPr>
      <dgm:t>
        <a:bodyPr/>
        <a:lstStyle/>
        <a:p>
          <a:pPr rtl="0"/>
          <a:r>
            <a:rPr lang="en-US" dirty="0"/>
            <a:t>Typically consists of multiple communication lines</a:t>
          </a:r>
        </a:p>
      </dgm:t>
    </dgm:pt>
    <dgm:pt modelId="{E4A0037A-F217-1844-B047-E9B0F378373C}" type="parTrans" cxnId="{15A5C6EC-52BB-DB46-B48C-669F4803E4F1}">
      <dgm:prSet/>
      <dgm:spPr/>
      <dgm:t>
        <a:bodyPr/>
        <a:lstStyle/>
        <a:p>
          <a:endParaRPr lang="en-US"/>
        </a:p>
      </dgm:t>
    </dgm:pt>
    <dgm:pt modelId="{C2D31CE6-9201-EC44-B718-1FF04AE572E4}" type="sibTrans" cxnId="{15A5C6EC-52BB-DB46-B48C-669F4803E4F1}">
      <dgm:prSet/>
      <dgm:spPr/>
      <dgm:t>
        <a:bodyPr/>
        <a:lstStyle/>
        <a:p>
          <a:endParaRPr lang="en-US" dirty="0"/>
        </a:p>
      </dgm:t>
    </dgm:pt>
    <dgm:pt modelId="{5E2D62BE-266A-0D45-B906-1B29BDF34799}">
      <dgm:prSet/>
      <dgm:spPr>
        <a:solidFill>
          <a:schemeClr val="accent3"/>
        </a:solidFill>
      </dgm:spPr>
      <dgm:t>
        <a:bodyPr/>
        <a:lstStyle/>
        <a:p>
          <a:pPr rtl="0"/>
          <a:r>
            <a:rPr lang="en-US" dirty="0"/>
            <a:t>Each line is capable of transmitting signals representing binary 1 and binary 0</a:t>
          </a:r>
        </a:p>
      </dgm:t>
    </dgm:pt>
    <dgm:pt modelId="{D610DF42-3128-7A46-9764-92CC058A4459}" type="parTrans" cxnId="{EF81B034-F645-CB4C-B13B-6979989D1400}">
      <dgm:prSet/>
      <dgm:spPr/>
      <dgm:t>
        <a:bodyPr/>
        <a:lstStyle/>
        <a:p>
          <a:endParaRPr lang="en-US"/>
        </a:p>
      </dgm:t>
    </dgm:pt>
    <dgm:pt modelId="{61584508-4468-A04C-B932-71D19C1A3A71}" type="sibTrans" cxnId="{EF81B034-F645-CB4C-B13B-6979989D1400}">
      <dgm:prSet/>
      <dgm:spPr/>
      <dgm:t>
        <a:bodyPr/>
        <a:lstStyle/>
        <a:p>
          <a:endParaRPr lang="en-US"/>
        </a:p>
      </dgm:t>
    </dgm:pt>
    <dgm:pt modelId="{1DD15041-7803-0446-9821-1DE8F32CE256}">
      <dgm:prSet/>
      <dgm:spPr>
        <a:solidFill>
          <a:schemeClr val="accent3"/>
        </a:solidFill>
      </dgm:spPr>
      <dgm:t>
        <a:bodyPr/>
        <a:lstStyle/>
        <a:p>
          <a:pPr rtl="0"/>
          <a:r>
            <a:rPr lang="en-US" dirty="0"/>
            <a:t>Computer systems contain a number of different buses that provide pathways between components at various levels of the computer system hierarchy</a:t>
          </a:r>
        </a:p>
      </dgm:t>
    </dgm:pt>
    <dgm:pt modelId="{19707EF3-5F9A-B24F-A7F5-F811CD9FA81C}" type="parTrans" cxnId="{BD11BB93-7303-7D44-B65C-8B362008FC53}">
      <dgm:prSet/>
      <dgm:spPr/>
      <dgm:t>
        <a:bodyPr/>
        <a:lstStyle/>
        <a:p>
          <a:endParaRPr lang="en-US"/>
        </a:p>
      </dgm:t>
    </dgm:pt>
    <dgm:pt modelId="{893785DB-B566-C34C-9F83-50CFBE946D7E}" type="sibTrans" cxnId="{BD11BB93-7303-7D44-B65C-8B362008FC53}">
      <dgm:prSet/>
      <dgm:spPr/>
      <dgm:t>
        <a:bodyPr/>
        <a:lstStyle/>
        <a:p>
          <a:endParaRPr lang="en-US" dirty="0"/>
        </a:p>
      </dgm:t>
    </dgm:pt>
    <dgm:pt modelId="{7525A05C-DEEF-D049-B433-AEDEF823843A}">
      <dgm:prSet/>
      <dgm:spPr/>
      <dgm:t>
        <a:bodyPr/>
        <a:lstStyle/>
        <a:p>
          <a:pPr rtl="0"/>
          <a:r>
            <a:rPr lang="en-US" i="1" dirty="0"/>
            <a:t>System bus</a:t>
          </a:r>
          <a:endParaRPr lang="en-US" dirty="0"/>
        </a:p>
      </dgm:t>
    </dgm:pt>
    <dgm:pt modelId="{E735B630-CC49-9E48-8EED-DA8014D4EE6B}" type="parTrans" cxnId="{FD2E9F45-5DFA-CE49-BAD9-A76390B6C77C}">
      <dgm:prSet/>
      <dgm:spPr/>
      <dgm:t>
        <a:bodyPr/>
        <a:lstStyle/>
        <a:p>
          <a:endParaRPr lang="en-US"/>
        </a:p>
      </dgm:t>
    </dgm:pt>
    <dgm:pt modelId="{D77C5A79-43C5-E749-B5E4-BAA9AF38EDBC}" type="sibTrans" cxnId="{FD2E9F45-5DFA-CE49-BAD9-A76390B6C77C}">
      <dgm:prSet/>
      <dgm:spPr/>
      <dgm:t>
        <a:bodyPr/>
        <a:lstStyle/>
        <a:p>
          <a:endParaRPr lang="en-US" dirty="0"/>
        </a:p>
      </dgm:t>
    </dgm:pt>
    <dgm:pt modelId="{C55C8E9B-FD37-074C-BFF6-DD30EBBEBEA5}">
      <dgm:prSet/>
      <dgm:spPr/>
      <dgm:t>
        <a:bodyPr/>
        <a:lstStyle/>
        <a:p>
          <a:pPr rtl="0"/>
          <a:r>
            <a:rPr lang="en-US" dirty="0"/>
            <a:t>A bus that connects major computer components (processor, memory, I/O)</a:t>
          </a:r>
        </a:p>
      </dgm:t>
    </dgm:pt>
    <dgm:pt modelId="{F23FBEB8-51B6-D54D-A709-F8CF761EE4F2}" type="parTrans" cxnId="{3413FAC6-9E2A-6D4C-8592-9F31D272D137}">
      <dgm:prSet/>
      <dgm:spPr/>
      <dgm:t>
        <a:bodyPr/>
        <a:lstStyle/>
        <a:p>
          <a:endParaRPr lang="en-US"/>
        </a:p>
      </dgm:t>
    </dgm:pt>
    <dgm:pt modelId="{F1D0A3C7-FD5B-B843-88CC-469769BC25B8}" type="sibTrans" cxnId="{3413FAC6-9E2A-6D4C-8592-9F31D272D137}">
      <dgm:prSet/>
      <dgm:spPr/>
      <dgm:t>
        <a:bodyPr/>
        <a:lstStyle/>
        <a:p>
          <a:endParaRPr lang="en-US"/>
        </a:p>
      </dgm:t>
    </dgm:pt>
    <dgm:pt modelId="{FED9EA23-173A-404C-87C6-AC58E07F2389}">
      <dgm:prSet/>
      <dgm:spPr>
        <a:solidFill>
          <a:schemeClr val="accent4"/>
        </a:solidFill>
      </dgm:spPr>
      <dgm:t>
        <a:bodyPr/>
        <a:lstStyle/>
        <a:p>
          <a:pPr rtl="0"/>
          <a:r>
            <a:rPr lang="en-GB" dirty="0"/>
            <a:t>The most common computer interconnection structures are based on the use of one or more system buses</a:t>
          </a:r>
        </a:p>
      </dgm:t>
    </dgm:pt>
    <dgm:pt modelId="{EF95EAB5-4B6A-7B46-9805-48F1555C5601}" type="parTrans" cxnId="{ED2CF9DF-E8F0-A14C-B970-12021D55A99B}">
      <dgm:prSet/>
      <dgm:spPr/>
      <dgm:t>
        <a:bodyPr/>
        <a:lstStyle/>
        <a:p>
          <a:endParaRPr lang="en-US"/>
        </a:p>
      </dgm:t>
    </dgm:pt>
    <dgm:pt modelId="{E1DD6C9C-D477-2440-99E1-8F42B7070D9F}" type="sibTrans" cxnId="{ED2CF9DF-E8F0-A14C-B970-12021D55A99B}">
      <dgm:prSet/>
      <dgm:spPr/>
      <dgm:t>
        <a:bodyPr/>
        <a:lstStyle/>
        <a:p>
          <a:endParaRPr lang="en-US"/>
        </a:p>
      </dgm:t>
    </dgm:pt>
    <dgm:pt modelId="{C1E8BCA6-215E-E746-AEBE-E22E0BFEF693}" type="pres">
      <dgm:prSet presAssocID="{1C636429-2738-F546-A916-80EEDF1E10FA}" presName="Name0" presStyleCnt="0">
        <dgm:presLayoutVars>
          <dgm:dir/>
          <dgm:resizeHandles val="exact"/>
        </dgm:presLayoutVars>
      </dgm:prSet>
      <dgm:spPr/>
    </dgm:pt>
    <dgm:pt modelId="{4198B288-5E33-5949-9D82-DB2307909588}" type="pres">
      <dgm:prSet presAssocID="{E09C3467-9E26-444A-9A55-589C58FED186}" presName="node" presStyleLbl="node1" presStyleIdx="0" presStyleCnt="6">
        <dgm:presLayoutVars>
          <dgm:bulletEnabled val="1"/>
        </dgm:presLayoutVars>
      </dgm:prSet>
      <dgm:spPr/>
    </dgm:pt>
    <dgm:pt modelId="{631121B5-F90D-4E46-B8FD-6CEC9D573020}" type="pres">
      <dgm:prSet presAssocID="{27D62082-75CC-184C-9FB7-60E6C8978923}" presName="sibTrans" presStyleLbl="sibTrans1D1" presStyleIdx="0" presStyleCnt="5"/>
      <dgm:spPr/>
    </dgm:pt>
    <dgm:pt modelId="{7F0E2F1E-C94E-DA40-B648-541F47EB3C53}" type="pres">
      <dgm:prSet presAssocID="{27D62082-75CC-184C-9FB7-60E6C8978923}" presName="connectorText" presStyleLbl="sibTrans1D1" presStyleIdx="0" presStyleCnt="5"/>
      <dgm:spPr/>
    </dgm:pt>
    <dgm:pt modelId="{5E43B7A7-1089-3A4F-B1C4-0B9B8381D3AD}" type="pres">
      <dgm:prSet presAssocID="{CB4A86C1-E3C9-3F4E-A3D7-ADA5832AF8F4}" presName="node" presStyleLbl="node1" presStyleIdx="1" presStyleCnt="6">
        <dgm:presLayoutVars>
          <dgm:bulletEnabled val="1"/>
        </dgm:presLayoutVars>
      </dgm:prSet>
      <dgm:spPr/>
    </dgm:pt>
    <dgm:pt modelId="{6E7EBF88-55F2-0E4E-90DA-D1819370D293}" type="pres">
      <dgm:prSet presAssocID="{953D51F2-F817-5E4D-8D86-196CB93CCC36}" presName="sibTrans" presStyleLbl="sibTrans1D1" presStyleIdx="1" presStyleCnt="5"/>
      <dgm:spPr/>
    </dgm:pt>
    <dgm:pt modelId="{9BF7BD5C-860D-934F-89CF-ACA271BC028C}" type="pres">
      <dgm:prSet presAssocID="{953D51F2-F817-5E4D-8D86-196CB93CCC36}" presName="connectorText" presStyleLbl="sibTrans1D1" presStyleIdx="1" presStyleCnt="5"/>
      <dgm:spPr/>
    </dgm:pt>
    <dgm:pt modelId="{9631B1BB-A22D-5A45-ABBF-FE947F511F80}" type="pres">
      <dgm:prSet presAssocID="{853B68A4-E045-6C44-81AC-BD6D2EDD6120}" presName="node" presStyleLbl="node1" presStyleIdx="2" presStyleCnt="6">
        <dgm:presLayoutVars>
          <dgm:bulletEnabled val="1"/>
        </dgm:presLayoutVars>
      </dgm:prSet>
      <dgm:spPr/>
    </dgm:pt>
    <dgm:pt modelId="{51079562-9429-E64A-9F8F-15ABD7DBF7FD}" type="pres">
      <dgm:prSet presAssocID="{C2D31CE6-9201-EC44-B718-1FF04AE572E4}" presName="sibTrans" presStyleLbl="sibTrans1D1" presStyleIdx="2" presStyleCnt="5"/>
      <dgm:spPr/>
    </dgm:pt>
    <dgm:pt modelId="{E7CBA334-3534-BB45-AC94-C45FF46DDE2D}" type="pres">
      <dgm:prSet presAssocID="{C2D31CE6-9201-EC44-B718-1FF04AE572E4}" presName="connectorText" presStyleLbl="sibTrans1D1" presStyleIdx="2" presStyleCnt="5"/>
      <dgm:spPr/>
    </dgm:pt>
    <dgm:pt modelId="{B109764F-60F3-E749-9AE5-95B69D3F63D9}" type="pres">
      <dgm:prSet presAssocID="{1DD15041-7803-0446-9821-1DE8F32CE256}" presName="node" presStyleLbl="node1" presStyleIdx="3" presStyleCnt="6">
        <dgm:presLayoutVars>
          <dgm:bulletEnabled val="1"/>
        </dgm:presLayoutVars>
      </dgm:prSet>
      <dgm:spPr/>
    </dgm:pt>
    <dgm:pt modelId="{C1D27491-8205-D643-90DC-71FD8A31FE32}" type="pres">
      <dgm:prSet presAssocID="{893785DB-B566-C34C-9F83-50CFBE946D7E}" presName="sibTrans" presStyleLbl="sibTrans1D1" presStyleIdx="3" presStyleCnt="5"/>
      <dgm:spPr/>
    </dgm:pt>
    <dgm:pt modelId="{0B0338DD-BBC5-D445-A1DF-1C17B2010AD2}" type="pres">
      <dgm:prSet presAssocID="{893785DB-B566-C34C-9F83-50CFBE946D7E}" presName="connectorText" presStyleLbl="sibTrans1D1" presStyleIdx="3" presStyleCnt="5"/>
      <dgm:spPr/>
    </dgm:pt>
    <dgm:pt modelId="{D48F7CAA-0278-8240-8FAA-FE067A5D04D9}" type="pres">
      <dgm:prSet presAssocID="{7525A05C-DEEF-D049-B433-AEDEF823843A}" presName="node" presStyleLbl="node1" presStyleIdx="4" presStyleCnt="6">
        <dgm:presLayoutVars>
          <dgm:bulletEnabled val="1"/>
        </dgm:presLayoutVars>
      </dgm:prSet>
      <dgm:spPr/>
    </dgm:pt>
    <dgm:pt modelId="{71B0C6C9-D4C6-D84F-8A1A-6C057EDBC2A7}" type="pres">
      <dgm:prSet presAssocID="{D77C5A79-43C5-E749-B5E4-BAA9AF38EDBC}" presName="sibTrans" presStyleLbl="sibTrans1D1" presStyleIdx="4" presStyleCnt="5"/>
      <dgm:spPr/>
    </dgm:pt>
    <dgm:pt modelId="{62EFFE04-00EA-D148-93F4-E1428BE2580F}" type="pres">
      <dgm:prSet presAssocID="{D77C5A79-43C5-E749-B5E4-BAA9AF38EDBC}" presName="connectorText" presStyleLbl="sibTrans1D1" presStyleIdx="4" presStyleCnt="5"/>
      <dgm:spPr/>
    </dgm:pt>
    <dgm:pt modelId="{4A9314AF-31E5-2F46-A15A-D4ED62769F9A}" type="pres">
      <dgm:prSet presAssocID="{FED9EA23-173A-404C-87C6-AC58E07F2389}" presName="node" presStyleLbl="node1" presStyleIdx="5" presStyleCnt="6">
        <dgm:presLayoutVars>
          <dgm:bulletEnabled val="1"/>
        </dgm:presLayoutVars>
      </dgm:prSet>
      <dgm:spPr/>
    </dgm:pt>
  </dgm:ptLst>
  <dgm:cxnLst>
    <dgm:cxn modelId="{07F1F00F-DBCB-FB42-88D6-E78440CC24B3}" type="presOf" srcId="{27D62082-75CC-184C-9FB7-60E6C8978923}" destId="{631121B5-F90D-4E46-B8FD-6CEC9D573020}" srcOrd="0" destOrd="0" presId="urn:microsoft.com/office/officeart/2005/8/layout/bProcess3"/>
    <dgm:cxn modelId="{0E556C1A-9695-4749-922E-E7E6ED13556D}" type="presOf" srcId="{D77C5A79-43C5-E749-B5E4-BAA9AF38EDBC}" destId="{62EFFE04-00EA-D148-93F4-E1428BE2580F}" srcOrd="1" destOrd="0" presId="urn:microsoft.com/office/officeart/2005/8/layout/bProcess3"/>
    <dgm:cxn modelId="{62B59A1C-A224-0540-9F76-154D2D900A80}" type="presOf" srcId="{953D51F2-F817-5E4D-8D86-196CB93CCC36}" destId="{9BF7BD5C-860D-934F-89CF-ACA271BC028C}" srcOrd="1" destOrd="0" presId="urn:microsoft.com/office/officeart/2005/8/layout/bProcess3"/>
    <dgm:cxn modelId="{2C88BC25-E45E-CD48-8864-BF3C727BFA21}" type="presOf" srcId="{C55C8E9B-FD37-074C-BFF6-DD30EBBEBEA5}" destId="{D48F7CAA-0278-8240-8FAA-FE067A5D04D9}" srcOrd="0" destOrd="1" presId="urn:microsoft.com/office/officeart/2005/8/layout/bProcess3"/>
    <dgm:cxn modelId="{F9F6F226-9270-5A4C-8BAE-0355E0C1FDE0}" type="presOf" srcId="{CB4A86C1-E3C9-3F4E-A3D7-ADA5832AF8F4}" destId="{5E43B7A7-1089-3A4F-B1C4-0B9B8381D3AD}" srcOrd="0" destOrd="0" presId="urn:microsoft.com/office/officeart/2005/8/layout/bProcess3"/>
    <dgm:cxn modelId="{11A4AF2D-5EE7-E34B-913D-88830DC4F30B}" type="presOf" srcId="{C2D31CE6-9201-EC44-B718-1FF04AE572E4}" destId="{E7CBA334-3534-BB45-AC94-C45FF46DDE2D}" srcOrd="1" destOrd="0" presId="urn:microsoft.com/office/officeart/2005/8/layout/bProcess3"/>
    <dgm:cxn modelId="{C3C83930-E0AD-944E-BED2-A1A5340AFE49}" type="presOf" srcId="{853B68A4-E045-6C44-81AC-BD6D2EDD6120}" destId="{9631B1BB-A22D-5A45-ABBF-FE947F511F80}" srcOrd="0" destOrd="0" presId="urn:microsoft.com/office/officeart/2005/8/layout/bProcess3"/>
    <dgm:cxn modelId="{AE604032-3B31-1347-88E1-AE7B30D2ABEB}" type="presOf" srcId="{E09C3467-9E26-444A-9A55-589C58FED186}" destId="{4198B288-5E33-5949-9D82-DB2307909588}" srcOrd="0" destOrd="0" presId="urn:microsoft.com/office/officeart/2005/8/layout/bProcess3"/>
    <dgm:cxn modelId="{EF81B034-F645-CB4C-B13B-6979989D1400}" srcId="{853B68A4-E045-6C44-81AC-BD6D2EDD6120}" destId="{5E2D62BE-266A-0D45-B906-1B29BDF34799}" srcOrd="0" destOrd="0" parTransId="{D610DF42-3128-7A46-9764-92CC058A4459}" sibTransId="{61584508-4468-A04C-B932-71D19C1A3A71}"/>
    <dgm:cxn modelId="{FF41DF3B-8F02-5945-B921-3CCF47CC9A4F}" srcId="{E09C3467-9E26-444A-9A55-589C58FED186}" destId="{8F003CF4-8A60-984A-9D02-B6B83050EFD0}" srcOrd="0" destOrd="0" parTransId="{E5F39706-E472-1549-A1DE-3650F1A7EE56}" sibTransId="{3657E415-3A19-C14A-A100-CDCD225A6C98}"/>
    <dgm:cxn modelId="{9D812C61-E5C4-984A-895C-8A81CDB77470}" type="presOf" srcId="{FED9EA23-173A-404C-87C6-AC58E07F2389}" destId="{4A9314AF-31E5-2F46-A15A-D4ED62769F9A}" srcOrd="0" destOrd="0" presId="urn:microsoft.com/office/officeart/2005/8/layout/bProcess3"/>
    <dgm:cxn modelId="{FD2E9F45-5DFA-CE49-BAD9-A76390B6C77C}" srcId="{1C636429-2738-F546-A916-80EEDF1E10FA}" destId="{7525A05C-DEEF-D049-B433-AEDEF823843A}" srcOrd="4" destOrd="0" parTransId="{E735B630-CC49-9E48-8EED-DA8014D4EE6B}" sibTransId="{D77C5A79-43C5-E749-B5E4-BAA9AF38EDBC}"/>
    <dgm:cxn modelId="{23627A47-FCAC-E646-822E-FCB10549E760}" type="presOf" srcId="{CE39FD04-B2A9-5A45-85CD-5495455BDD3B}" destId="{5E43B7A7-1089-3A4F-B1C4-0B9B8381D3AD}" srcOrd="0" destOrd="1" presId="urn:microsoft.com/office/officeart/2005/8/layout/bProcess3"/>
    <dgm:cxn modelId="{4870A548-57CA-A440-9FB7-55EC1395DD57}" srcId="{1C636429-2738-F546-A916-80EEDF1E10FA}" destId="{E09C3467-9E26-444A-9A55-589C58FED186}" srcOrd="0" destOrd="0" parTransId="{9A6D1CD1-0E23-9142-A2F9-0C44E776B3B9}" sibTransId="{27D62082-75CC-184C-9FB7-60E6C8978923}"/>
    <dgm:cxn modelId="{140C364B-10E1-4F47-9F59-C92498A2E08E}" type="presOf" srcId="{893785DB-B566-C34C-9F83-50CFBE946D7E}" destId="{0B0338DD-BBC5-D445-A1DF-1C17B2010AD2}" srcOrd="1" destOrd="0" presId="urn:microsoft.com/office/officeart/2005/8/layout/bProcess3"/>
    <dgm:cxn modelId="{9BABC76F-F228-284D-BCDC-76F12750D332}" type="presOf" srcId="{1C636429-2738-F546-A916-80EEDF1E10FA}" destId="{C1E8BCA6-215E-E746-AEBE-E22E0BFEF693}" srcOrd="0" destOrd="0" presId="urn:microsoft.com/office/officeart/2005/8/layout/bProcess3"/>
    <dgm:cxn modelId="{6F212F72-79A3-9A4C-856F-4BA488B4879A}" type="presOf" srcId="{5E2D62BE-266A-0D45-B906-1B29BDF34799}" destId="{9631B1BB-A22D-5A45-ABBF-FE947F511F80}" srcOrd="0" destOrd="1" presId="urn:microsoft.com/office/officeart/2005/8/layout/bProcess3"/>
    <dgm:cxn modelId="{9996DF7F-EDC8-704D-8256-7168583C0E34}" type="presOf" srcId="{953D51F2-F817-5E4D-8D86-196CB93CCC36}" destId="{6E7EBF88-55F2-0E4E-90DA-D1819370D293}" srcOrd="0" destOrd="0" presId="urn:microsoft.com/office/officeart/2005/8/layout/bProcess3"/>
    <dgm:cxn modelId="{9B77358C-DE90-9145-BF6C-1F3307857ADA}" type="presOf" srcId="{C2D31CE6-9201-EC44-B718-1FF04AE572E4}" destId="{51079562-9429-E64A-9F8F-15ABD7DBF7FD}" srcOrd="0" destOrd="0" presId="urn:microsoft.com/office/officeart/2005/8/layout/bProcess3"/>
    <dgm:cxn modelId="{E88D488E-7DB9-5E44-B439-9C141F045096}" type="presOf" srcId="{893785DB-B566-C34C-9F83-50CFBE946D7E}" destId="{C1D27491-8205-D643-90DC-71FD8A31FE32}" srcOrd="0" destOrd="0" presId="urn:microsoft.com/office/officeart/2005/8/layout/bProcess3"/>
    <dgm:cxn modelId="{BD11BB93-7303-7D44-B65C-8B362008FC53}" srcId="{1C636429-2738-F546-A916-80EEDF1E10FA}" destId="{1DD15041-7803-0446-9821-1DE8F32CE256}" srcOrd="3" destOrd="0" parTransId="{19707EF3-5F9A-B24F-A7F5-F811CD9FA81C}" sibTransId="{893785DB-B566-C34C-9F83-50CFBE946D7E}"/>
    <dgm:cxn modelId="{83C117A0-3500-3347-9E53-F195171DD773}" type="presOf" srcId="{D77C5A79-43C5-E749-B5E4-BAA9AF38EDBC}" destId="{71B0C6C9-D4C6-D84F-8A1A-6C057EDBC2A7}" srcOrd="0" destOrd="0" presId="urn:microsoft.com/office/officeart/2005/8/layout/bProcess3"/>
    <dgm:cxn modelId="{3413FAC6-9E2A-6D4C-8592-9F31D272D137}" srcId="{7525A05C-DEEF-D049-B433-AEDEF823843A}" destId="{C55C8E9B-FD37-074C-BFF6-DD30EBBEBEA5}" srcOrd="0" destOrd="0" parTransId="{F23FBEB8-51B6-D54D-A709-F8CF761EE4F2}" sibTransId="{F1D0A3C7-FD5B-B843-88CC-469769BC25B8}"/>
    <dgm:cxn modelId="{AE0A59C8-4CFB-F54E-8A20-2CDF8A0F2002}" type="presOf" srcId="{7525A05C-DEEF-D049-B433-AEDEF823843A}" destId="{D48F7CAA-0278-8240-8FAA-FE067A5D04D9}" srcOrd="0" destOrd="0" presId="urn:microsoft.com/office/officeart/2005/8/layout/bProcess3"/>
    <dgm:cxn modelId="{7C07FBD4-EAD3-4D4E-BF2D-18600565EA33}" type="presOf" srcId="{27D62082-75CC-184C-9FB7-60E6C8978923}" destId="{7F0E2F1E-C94E-DA40-B648-541F47EB3C53}" srcOrd="1" destOrd="0" presId="urn:microsoft.com/office/officeart/2005/8/layout/bProcess3"/>
    <dgm:cxn modelId="{75CA6EDC-3FAF-5149-9018-8FED8A7BD37D}" srcId="{1C636429-2738-F546-A916-80EEDF1E10FA}" destId="{CB4A86C1-E3C9-3F4E-A3D7-ADA5832AF8F4}" srcOrd="1" destOrd="0" parTransId="{B8D28C66-3AC0-A149-A08C-BA984C1BC79C}" sibTransId="{953D51F2-F817-5E4D-8D86-196CB93CCC36}"/>
    <dgm:cxn modelId="{ED2CF9DF-E8F0-A14C-B970-12021D55A99B}" srcId="{1C636429-2738-F546-A916-80EEDF1E10FA}" destId="{FED9EA23-173A-404C-87C6-AC58E07F2389}" srcOrd="5" destOrd="0" parTransId="{EF95EAB5-4B6A-7B46-9805-48F1555C5601}" sibTransId="{E1DD6C9C-D477-2440-99E1-8F42B7070D9F}"/>
    <dgm:cxn modelId="{147CEFEA-A202-5B40-A2D9-A3C9DCD1BD6E}" type="presOf" srcId="{8F003CF4-8A60-984A-9D02-B6B83050EFD0}" destId="{4198B288-5E33-5949-9D82-DB2307909588}" srcOrd="0" destOrd="1" presId="urn:microsoft.com/office/officeart/2005/8/layout/bProcess3"/>
    <dgm:cxn modelId="{15A5C6EC-52BB-DB46-B48C-669F4803E4F1}" srcId="{1C636429-2738-F546-A916-80EEDF1E10FA}" destId="{853B68A4-E045-6C44-81AC-BD6D2EDD6120}" srcOrd="2" destOrd="0" parTransId="{E4A0037A-F217-1844-B047-E9B0F378373C}" sibTransId="{C2D31CE6-9201-EC44-B718-1FF04AE572E4}"/>
    <dgm:cxn modelId="{F092D1F4-B90D-C549-9991-4175A5FECA83}" type="presOf" srcId="{1DD15041-7803-0446-9821-1DE8F32CE256}" destId="{B109764F-60F3-E749-9AE5-95B69D3F63D9}" srcOrd="0" destOrd="0" presId="urn:microsoft.com/office/officeart/2005/8/layout/bProcess3"/>
    <dgm:cxn modelId="{2059DCFF-53E0-974E-A713-1C509D93A546}" srcId="{CB4A86C1-E3C9-3F4E-A3D7-ADA5832AF8F4}" destId="{CE39FD04-B2A9-5A45-85CD-5495455BDD3B}" srcOrd="0" destOrd="0" parTransId="{BD4BE912-0DB4-7E40-A21B-E9232D61E886}" sibTransId="{8E79852C-9C95-DA4F-BA96-D2C0410A69D0}"/>
    <dgm:cxn modelId="{45C66AD1-7C7E-2541-BE5B-536F796538FA}" type="presParOf" srcId="{C1E8BCA6-215E-E746-AEBE-E22E0BFEF693}" destId="{4198B288-5E33-5949-9D82-DB2307909588}" srcOrd="0" destOrd="0" presId="urn:microsoft.com/office/officeart/2005/8/layout/bProcess3"/>
    <dgm:cxn modelId="{FEDC2418-FB59-E646-8426-C60326DC6763}" type="presParOf" srcId="{C1E8BCA6-215E-E746-AEBE-E22E0BFEF693}" destId="{631121B5-F90D-4E46-B8FD-6CEC9D573020}" srcOrd="1" destOrd="0" presId="urn:microsoft.com/office/officeart/2005/8/layout/bProcess3"/>
    <dgm:cxn modelId="{3BA37769-9FC1-2745-91EB-588463F88803}" type="presParOf" srcId="{631121B5-F90D-4E46-B8FD-6CEC9D573020}" destId="{7F0E2F1E-C94E-DA40-B648-541F47EB3C53}" srcOrd="0" destOrd="0" presId="urn:microsoft.com/office/officeart/2005/8/layout/bProcess3"/>
    <dgm:cxn modelId="{D339BECC-4C71-D942-98A7-26C365670F4B}" type="presParOf" srcId="{C1E8BCA6-215E-E746-AEBE-E22E0BFEF693}" destId="{5E43B7A7-1089-3A4F-B1C4-0B9B8381D3AD}" srcOrd="2" destOrd="0" presId="urn:microsoft.com/office/officeart/2005/8/layout/bProcess3"/>
    <dgm:cxn modelId="{A204AF74-CC8E-D74C-A16A-2C677BF367AA}" type="presParOf" srcId="{C1E8BCA6-215E-E746-AEBE-E22E0BFEF693}" destId="{6E7EBF88-55F2-0E4E-90DA-D1819370D293}" srcOrd="3" destOrd="0" presId="urn:microsoft.com/office/officeart/2005/8/layout/bProcess3"/>
    <dgm:cxn modelId="{25207581-28D5-DC48-8A7A-74E6A9FB6488}" type="presParOf" srcId="{6E7EBF88-55F2-0E4E-90DA-D1819370D293}" destId="{9BF7BD5C-860D-934F-89CF-ACA271BC028C}" srcOrd="0" destOrd="0" presId="urn:microsoft.com/office/officeart/2005/8/layout/bProcess3"/>
    <dgm:cxn modelId="{20665886-4032-774D-BF3E-5F750FEE49F0}" type="presParOf" srcId="{C1E8BCA6-215E-E746-AEBE-E22E0BFEF693}" destId="{9631B1BB-A22D-5A45-ABBF-FE947F511F80}" srcOrd="4" destOrd="0" presId="urn:microsoft.com/office/officeart/2005/8/layout/bProcess3"/>
    <dgm:cxn modelId="{83D42006-4953-DD4E-95DA-239742B2C749}" type="presParOf" srcId="{C1E8BCA6-215E-E746-AEBE-E22E0BFEF693}" destId="{51079562-9429-E64A-9F8F-15ABD7DBF7FD}" srcOrd="5" destOrd="0" presId="urn:microsoft.com/office/officeart/2005/8/layout/bProcess3"/>
    <dgm:cxn modelId="{EEE7CC3B-2654-884A-A37E-5298812A56AF}" type="presParOf" srcId="{51079562-9429-E64A-9F8F-15ABD7DBF7FD}" destId="{E7CBA334-3534-BB45-AC94-C45FF46DDE2D}" srcOrd="0" destOrd="0" presId="urn:microsoft.com/office/officeart/2005/8/layout/bProcess3"/>
    <dgm:cxn modelId="{62F2329E-DA06-6D4E-966E-EDAFC82ED476}" type="presParOf" srcId="{C1E8BCA6-215E-E746-AEBE-E22E0BFEF693}" destId="{B109764F-60F3-E749-9AE5-95B69D3F63D9}" srcOrd="6" destOrd="0" presId="urn:microsoft.com/office/officeart/2005/8/layout/bProcess3"/>
    <dgm:cxn modelId="{17B91066-E056-7F4D-B2AB-6DFC79AF8046}" type="presParOf" srcId="{C1E8BCA6-215E-E746-AEBE-E22E0BFEF693}" destId="{C1D27491-8205-D643-90DC-71FD8A31FE32}" srcOrd="7" destOrd="0" presId="urn:microsoft.com/office/officeart/2005/8/layout/bProcess3"/>
    <dgm:cxn modelId="{5ED82122-3124-DE48-BDED-CD37825BBAEA}" type="presParOf" srcId="{C1D27491-8205-D643-90DC-71FD8A31FE32}" destId="{0B0338DD-BBC5-D445-A1DF-1C17B2010AD2}" srcOrd="0" destOrd="0" presId="urn:microsoft.com/office/officeart/2005/8/layout/bProcess3"/>
    <dgm:cxn modelId="{2935AB04-ED26-164A-8EF7-D0E5C409EAF6}" type="presParOf" srcId="{C1E8BCA6-215E-E746-AEBE-E22E0BFEF693}" destId="{D48F7CAA-0278-8240-8FAA-FE067A5D04D9}" srcOrd="8" destOrd="0" presId="urn:microsoft.com/office/officeart/2005/8/layout/bProcess3"/>
    <dgm:cxn modelId="{2DB0C3C2-9400-2241-B1F6-5E4907A11C4D}" type="presParOf" srcId="{C1E8BCA6-215E-E746-AEBE-E22E0BFEF693}" destId="{71B0C6C9-D4C6-D84F-8A1A-6C057EDBC2A7}" srcOrd="9" destOrd="0" presId="urn:microsoft.com/office/officeart/2005/8/layout/bProcess3"/>
    <dgm:cxn modelId="{720AF23A-C09C-D446-8E4F-3CBCD4DFFFAB}" type="presParOf" srcId="{71B0C6C9-D4C6-D84F-8A1A-6C057EDBC2A7}" destId="{62EFFE04-00EA-D148-93F4-E1428BE2580F}" srcOrd="0" destOrd="0" presId="urn:microsoft.com/office/officeart/2005/8/layout/bProcess3"/>
    <dgm:cxn modelId="{ABE7D861-E79B-324E-9026-EF48DB72974A}" type="presParOf" srcId="{C1E8BCA6-215E-E746-AEBE-E22E0BFEF693}" destId="{4A9314AF-31E5-2F46-A15A-D4ED62769F9A}"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95C8B2-9642-0449-93F7-3C51760F1A34}"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06D0CE47-97A5-E24F-9275-7182B155D4CD}">
      <dgm:prSet/>
      <dgm:spPr>
        <a:ln>
          <a:solidFill>
            <a:schemeClr val="accent2"/>
          </a:solidFill>
        </a:ln>
      </dgm:spPr>
      <dgm:t>
        <a:bodyPr/>
        <a:lstStyle/>
        <a:p>
          <a:pPr rtl="0"/>
          <a:r>
            <a:rPr lang="en-US" dirty="0">
              <a:effectLst>
                <a:outerShdw blurRad="38100" dist="38100" dir="2700000" algn="tl">
                  <a:srgbClr val="000000">
                    <a:alpha val="43137"/>
                  </a:srgbClr>
                </a:outerShdw>
              </a:effectLst>
            </a:rPr>
            <a:t>Principal reason for change was the electrical constraints encountered with increasing the frequency of wide synchronous buses</a:t>
          </a:r>
        </a:p>
      </dgm:t>
    </dgm:pt>
    <dgm:pt modelId="{EB207F82-D916-2740-A9B1-6723AA31F9D2}" type="parTrans" cxnId="{55EAE053-F070-A74B-96BD-D29900398303}">
      <dgm:prSet/>
      <dgm:spPr/>
      <dgm:t>
        <a:bodyPr/>
        <a:lstStyle/>
        <a:p>
          <a:endParaRPr lang="en-US"/>
        </a:p>
      </dgm:t>
    </dgm:pt>
    <dgm:pt modelId="{77F8759A-B7FA-5440-9D4A-AEC7CC3FF598}" type="sibTrans" cxnId="{55EAE053-F070-A74B-96BD-D29900398303}">
      <dgm:prSet/>
      <dgm:spPr/>
      <dgm:t>
        <a:bodyPr/>
        <a:lstStyle/>
        <a:p>
          <a:endParaRPr lang="en-US" dirty="0"/>
        </a:p>
      </dgm:t>
    </dgm:pt>
    <dgm:pt modelId="{43CD7155-CA35-A546-B59F-D879E8CE0CEA}">
      <dgm:prSet/>
      <dgm:spPr>
        <a:solidFill>
          <a:schemeClr val="accent4"/>
        </a:solidFill>
        <a:ln>
          <a:solidFill>
            <a:schemeClr val="accent4"/>
          </a:solidFill>
        </a:ln>
      </dgm:spPr>
      <dgm:t>
        <a:bodyPr/>
        <a:lstStyle/>
        <a:p>
          <a:pPr rtl="0"/>
          <a:r>
            <a:rPr lang="en-US" b="0" dirty="0">
              <a:effectLst>
                <a:outerShdw blurRad="38100" dist="38100" dir="2700000" algn="tl">
                  <a:srgbClr val="000000">
                    <a:alpha val="43137"/>
                  </a:srgbClr>
                </a:outerShdw>
              </a:effectLst>
            </a:rPr>
            <a:t>At higher and higher data rates it becomes increasingly difficult to perform the synchronization and arbitration functions in a timely fashion</a:t>
          </a:r>
        </a:p>
      </dgm:t>
    </dgm:pt>
    <dgm:pt modelId="{B0850E44-DB3D-7042-8539-593427B1A81C}" type="parTrans" cxnId="{765D3A70-C70C-514B-8B25-A133F06666E2}">
      <dgm:prSet/>
      <dgm:spPr/>
      <dgm:t>
        <a:bodyPr/>
        <a:lstStyle/>
        <a:p>
          <a:endParaRPr lang="en-US"/>
        </a:p>
      </dgm:t>
    </dgm:pt>
    <dgm:pt modelId="{CDDAF040-0E7B-984B-9E87-869488C1B894}" type="sibTrans" cxnId="{765D3A70-C70C-514B-8B25-A133F06666E2}">
      <dgm:prSet/>
      <dgm:spPr/>
      <dgm:t>
        <a:bodyPr/>
        <a:lstStyle/>
        <a:p>
          <a:endParaRPr lang="en-US" dirty="0"/>
        </a:p>
      </dgm:t>
    </dgm:pt>
    <dgm:pt modelId="{1AAC6EEE-461B-3842-B0ED-A4593E9F817B}">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A conventional shared bus on the same chip magnified the difficulties of increasing bus data rate and reducing bus latency to keep up with the processors</a:t>
          </a:r>
        </a:p>
      </dgm:t>
    </dgm:pt>
    <dgm:pt modelId="{F5202892-F649-0144-887D-7AC32FA73BEF}" type="parTrans" cxnId="{8BC6AFC2-7B9C-5341-A791-A07442635419}">
      <dgm:prSet/>
      <dgm:spPr/>
      <dgm:t>
        <a:bodyPr/>
        <a:lstStyle/>
        <a:p>
          <a:endParaRPr lang="en-US"/>
        </a:p>
      </dgm:t>
    </dgm:pt>
    <dgm:pt modelId="{933BF280-5C8B-8946-83F6-817B5202C80D}" type="sibTrans" cxnId="{8BC6AFC2-7B9C-5341-A791-A07442635419}">
      <dgm:prSet/>
      <dgm:spPr/>
      <dgm:t>
        <a:bodyPr/>
        <a:lstStyle/>
        <a:p>
          <a:endParaRPr lang="en-US" dirty="0"/>
        </a:p>
      </dgm:t>
    </dgm:pt>
    <dgm:pt modelId="{7B5C7865-F134-744D-B38B-370CA10A1AC5}">
      <dgm:prSet/>
      <dgm:spPr>
        <a:ln>
          <a:solidFill>
            <a:schemeClr val="accent2"/>
          </a:solidFill>
        </a:ln>
      </dgm:spPr>
      <dgm:t>
        <a:bodyPr/>
        <a:lstStyle/>
        <a:p>
          <a:pPr rtl="0"/>
          <a:r>
            <a:rPr lang="en-US" dirty="0">
              <a:effectLst>
                <a:outerShdw blurRad="38100" dist="38100" dir="2700000" algn="tl">
                  <a:srgbClr val="000000">
                    <a:alpha val="43137"/>
                  </a:srgbClr>
                </a:outerShdw>
              </a:effectLst>
            </a:rPr>
            <a:t>Has lower latency, higher data rate, and better scalability</a:t>
          </a:r>
        </a:p>
      </dgm:t>
    </dgm:pt>
    <dgm:pt modelId="{9A8ABE53-5AAF-7B49-AAF4-E838FDE1E54A}" type="parTrans" cxnId="{C860E854-92C1-4C4A-A17B-6F95D63D6EEB}">
      <dgm:prSet/>
      <dgm:spPr/>
      <dgm:t>
        <a:bodyPr/>
        <a:lstStyle/>
        <a:p>
          <a:endParaRPr lang="en-US"/>
        </a:p>
      </dgm:t>
    </dgm:pt>
    <dgm:pt modelId="{7AE049DE-2BAF-C846-9A4A-9961465A48A9}" type="sibTrans" cxnId="{C860E854-92C1-4C4A-A17B-6F95D63D6EEB}">
      <dgm:prSet/>
      <dgm:spPr/>
      <dgm:t>
        <a:bodyPr/>
        <a:lstStyle/>
        <a:p>
          <a:endParaRPr lang="en-US"/>
        </a:p>
      </dgm:t>
    </dgm:pt>
    <dgm:pt modelId="{28739320-CC9B-1940-B126-6E14B9E0E2D9}" type="pres">
      <dgm:prSet presAssocID="{2495C8B2-9642-0449-93F7-3C51760F1A34}" presName="Name0" presStyleCnt="0">
        <dgm:presLayoutVars>
          <dgm:dir/>
          <dgm:resizeHandles val="exact"/>
        </dgm:presLayoutVars>
      </dgm:prSet>
      <dgm:spPr/>
    </dgm:pt>
    <dgm:pt modelId="{FB6AD10D-0170-A941-8C38-590D121EC16D}" type="pres">
      <dgm:prSet presAssocID="{06D0CE47-97A5-E24F-9275-7182B155D4CD}" presName="node" presStyleLbl="node1" presStyleIdx="0" presStyleCnt="4">
        <dgm:presLayoutVars>
          <dgm:bulletEnabled val="1"/>
        </dgm:presLayoutVars>
      </dgm:prSet>
      <dgm:spPr/>
    </dgm:pt>
    <dgm:pt modelId="{C7584B08-0A1F-BA49-88AC-29D02014566B}" type="pres">
      <dgm:prSet presAssocID="{77F8759A-B7FA-5440-9D4A-AEC7CC3FF598}" presName="sibTrans" presStyleLbl="sibTrans1D1" presStyleIdx="0" presStyleCnt="3"/>
      <dgm:spPr/>
    </dgm:pt>
    <dgm:pt modelId="{9358B347-AADE-6F4E-BA2C-D53B138F8F09}" type="pres">
      <dgm:prSet presAssocID="{77F8759A-B7FA-5440-9D4A-AEC7CC3FF598}" presName="connectorText" presStyleLbl="sibTrans1D1" presStyleIdx="0" presStyleCnt="3"/>
      <dgm:spPr/>
    </dgm:pt>
    <dgm:pt modelId="{C5C28F71-B6F1-6140-ABE4-F2F8EFEA2A60}" type="pres">
      <dgm:prSet presAssocID="{43CD7155-CA35-A546-B59F-D879E8CE0CEA}" presName="node" presStyleLbl="node1" presStyleIdx="1" presStyleCnt="4">
        <dgm:presLayoutVars>
          <dgm:bulletEnabled val="1"/>
        </dgm:presLayoutVars>
      </dgm:prSet>
      <dgm:spPr/>
    </dgm:pt>
    <dgm:pt modelId="{7C6C8CC4-8DDC-DB4A-A864-BBAD91FF52D0}" type="pres">
      <dgm:prSet presAssocID="{CDDAF040-0E7B-984B-9E87-869488C1B894}" presName="sibTrans" presStyleLbl="sibTrans1D1" presStyleIdx="1" presStyleCnt="3"/>
      <dgm:spPr/>
    </dgm:pt>
    <dgm:pt modelId="{B3398396-CF36-4049-A997-2CC644C2C964}" type="pres">
      <dgm:prSet presAssocID="{CDDAF040-0E7B-984B-9E87-869488C1B894}" presName="connectorText" presStyleLbl="sibTrans1D1" presStyleIdx="1" presStyleCnt="3"/>
      <dgm:spPr/>
    </dgm:pt>
    <dgm:pt modelId="{21465F50-952A-4B49-80A1-8A7E476A9ABC}" type="pres">
      <dgm:prSet presAssocID="{1AAC6EEE-461B-3842-B0ED-A4593E9F817B}" presName="node" presStyleLbl="node1" presStyleIdx="2" presStyleCnt="4">
        <dgm:presLayoutVars>
          <dgm:bulletEnabled val="1"/>
        </dgm:presLayoutVars>
      </dgm:prSet>
      <dgm:spPr/>
    </dgm:pt>
    <dgm:pt modelId="{CF1B19A3-10CB-BC46-BEE6-87DE4C2D918F}" type="pres">
      <dgm:prSet presAssocID="{933BF280-5C8B-8946-83F6-817B5202C80D}" presName="sibTrans" presStyleLbl="sibTrans1D1" presStyleIdx="2" presStyleCnt="3"/>
      <dgm:spPr/>
    </dgm:pt>
    <dgm:pt modelId="{FF20F125-3D9B-FD44-9BBD-6B12C47252B4}" type="pres">
      <dgm:prSet presAssocID="{933BF280-5C8B-8946-83F6-817B5202C80D}" presName="connectorText" presStyleLbl="sibTrans1D1" presStyleIdx="2" presStyleCnt="3"/>
      <dgm:spPr/>
    </dgm:pt>
    <dgm:pt modelId="{3448E9C8-F176-0341-AC42-1CEFBB051AEF}" type="pres">
      <dgm:prSet presAssocID="{7B5C7865-F134-744D-B38B-370CA10A1AC5}" presName="node" presStyleLbl="node1" presStyleIdx="3" presStyleCnt="4">
        <dgm:presLayoutVars>
          <dgm:bulletEnabled val="1"/>
        </dgm:presLayoutVars>
      </dgm:prSet>
      <dgm:spPr/>
    </dgm:pt>
  </dgm:ptLst>
  <dgm:cxnLst>
    <dgm:cxn modelId="{E9549512-72C6-3748-BA62-EB0E51FB9339}" type="presOf" srcId="{43CD7155-CA35-A546-B59F-D879E8CE0CEA}" destId="{C5C28F71-B6F1-6140-ABE4-F2F8EFEA2A60}" srcOrd="0" destOrd="0" presId="urn:microsoft.com/office/officeart/2005/8/layout/bProcess3"/>
    <dgm:cxn modelId="{E3D09C21-7C03-244E-8E42-8DCCEDAFCB73}" type="presOf" srcId="{2495C8B2-9642-0449-93F7-3C51760F1A34}" destId="{28739320-CC9B-1940-B126-6E14B9E0E2D9}" srcOrd="0" destOrd="0" presId="urn:microsoft.com/office/officeart/2005/8/layout/bProcess3"/>
    <dgm:cxn modelId="{7338FC63-0C7A-1C42-AE91-0777F34ED8C5}" type="presOf" srcId="{CDDAF040-0E7B-984B-9E87-869488C1B894}" destId="{7C6C8CC4-8DDC-DB4A-A864-BBAD91FF52D0}" srcOrd="0" destOrd="0" presId="urn:microsoft.com/office/officeart/2005/8/layout/bProcess3"/>
    <dgm:cxn modelId="{ECF24F6A-A43F-F649-808B-8F9173359E10}" type="presOf" srcId="{933BF280-5C8B-8946-83F6-817B5202C80D}" destId="{FF20F125-3D9B-FD44-9BBD-6B12C47252B4}" srcOrd="1" destOrd="0" presId="urn:microsoft.com/office/officeart/2005/8/layout/bProcess3"/>
    <dgm:cxn modelId="{9458954F-5364-AF42-ABDB-5199DF3161CB}" type="presOf" srcId="{7B5C7865-F134-744D-B38B-370CA10A1AC5}" destId="{3448E9C8-F176-0341-AC42-1CEFBB051AEF}" srcOrd="0" destOrd="0" presId="urn:microsoft.com/office/officeart/2005/8/layout/bProcess3"/>
    <dgm:cxn modelId="{765D3A70-C70C-514B-8B25-A133F06666E2}" srcId="{2495C8B2-9642-0449-93F7-3C51760F1A34}" destId="{43CD7155-CA35-A546-B59F-D879E8CE0CEA}" srcOrd="1" destOrd="0" parTransId="{B0850E44-DB3D-7042-8539-593427B1A81C}" sibTransId="{CDDAF040-0E7B-984B-9E87-869488C1B894}"/>
    <dgm:cxn modelId="{55EAE053-F070-A74B-96BD-D29900398303}" srcId="{2495C8B2-9642-0449-93F7-3C51760F1A34}" destId="{06D0CE47-97A5-E24F-9275-7182B155D4CD}" srcOrd="0" destOrd="0" parTransId="{EB207F82-D916-2740-A9B1-6723AA31F9D2}" sibTransId="{77F8759A-B7FA-5440-9D4A-AEC7CC3FF598}"/>
    <dgm:cxn modelId="{C860E854-92C1-4C4A-A17B-6F95D63D6EEB}" srcId="{2495C8B2-9642-0449-93F7-3C51760F1A34}" destId="{7B5C7865-F134-744D-B38B-370CA10A1AC5}" srcOrd="3" destOrd="0" parTransId="{9A8ABE53-5AAF-7B49-AAF4-E838FDE1E54A}" sibTransId="{7AE049DE-2BAF-C846-9A4A-9961465A48A9}"/>
    <dgm:cxn modelId="{C8632283-988B-A246-A92A-72B594A3D257}" type="presOf" srcId="{CDDAF040-0E7B-984B-9E87-869488C1B894}" destId="{B3398396-CF36-4049-A997-2CC644C2C964}" srcOrd="1" destOrd="0" presId="urn:microsoft.com/office/officeart/2005/8/layout/bProcess3"/>
    <dgm:cxn modelId="{59312584-B37E-9541-8693-6BC02B22D025}" type="presOf" srcId="{1AAC6EEE-461B-3842-B0ED-A4593E9F817B}" destId="{21465F50-952A-4B49-80A1-8A7E476A9ABC}" srcOrd="0" destOrd="0" presId="urn:microsoft.com/office/officeart/2005/8/layout/bProcess3"/>
    <dgm:cxn modelId="{8FA95391-58C3-F54E-9758-14E0340229A1}" type="presOf" srcId="{77F8759A-B7FA-5440-9D4A-AEC7CC3FF598}" destId="{9358B347-AADE-6F4E-BA2C-D53B138F8F09}" srcOrd="1" destOrd="0" presId="urn:microsoft.com/office/officeart/2005/8/layout/bProcess3"/>
    <dgm:cxn modelId="{8BC6AFC2-7B9C-5341-A791-A07442635419}" srcId="{2495C8B2-9642-0449-93F7-3C51760F1A34}" destId="{1AAC6EEE-461B-3842-B0ED-A4593E9F817B}" srcOrd="2" destOrd="0" parTransId="{F5202892-F649-0144-887D-7AC32FA73BEF}" sibTransId="{933BF280-5C8B-8946-83F6-817B5202C80D}"/>
    <dgm:cxn modelId="{A3F802C7-05DD-7D45-90BA-C5130D09741A}" type="presOf" srcId="{933BF280-5C8B-8946-83F6-817B5202C80D}" destId="{CF1B19A3-10CB-BC46-BEE6-87DE4C2D918F}" srcOrd="0" destOrd="0" presId="urn:microsoft.com/office/officeart/2005/8/layout/bProcess3"/>
    <dgm:cxn modelId="{2ED9D9CE-331D-104C-9EC8-1758966DECB2}" type="presOf" srcId="{77F8759A-B7FA-5440-9D4A-AEC7CC3FF598}" destId="{C7584B08-0A1F-BA49-88AC-29D02014566B}" srcOrd="0" destOrd="0" presId="urn:microsoft.com/office/officeart/2005/8/layout/bProcess3"/>
    <dgm:cxn modelId="{9495C5F0-933F-8E43-909F-361499935C83}" type="presOf" srcId="{06D0CE47-97A5-E24F-9275-7182B155D4CD}" destId="{FB6AD10D-0170-A941-8C38-590D121EC16D}" srcOrd="0" destOrd="0" presId="urn:microsoft.com/office/officeart/2005/8/layout/bProcess3"/>
    <dgm:cxn modelId="{21B0EDCD-1C2D-504D-907E-26327BAE45E5}" type="presParOf" srcId="{28739320-CC9B-1940-B126-6E14B9E0E2D9}" destId="{FB6AD10D-0170-A941-8C38-590D121EC16D}" srcOrd="0" destOrd="0" presId="urn:microsoft.com/office/officeart/2005/8/layout/bProcess3"/>
    <dgm:cxn modelId="{F9C0C3AF-B32E-5F44-8929-CBBC68B1B936}" type="presParOf" srcId="{28739320-CC9B-1940-B126-6E14B9E0E2D9}" destId="{C7584B08-0A1F-BA49-88AC-29D02014566B}" srcOrd="1" destOrd="0" presId="urn:microsoft.com/office/officeart/2005/8/layout/bProcess3"/>
    <dgm:cxn modelId="{C56917E2-100E-934A-AD83-EE470D8DC82A}" type="presParOf" srcId="{C7584B08-0A1F-BA49-88AC-29D02014566B}" destId="{9358B347-AADE-6F4E-BA2C-D53B138F8F09}" srcOrd="0" destOrd="0" presId="urn:microsoft.com/office/officeart/2005/8/layout/bProcess3"/>
    <dgm:cxn modelId="{A42601D1-3327-C249-B028-E87FCA642DD2}" type="presParOf" srcId="{28739320-CC9B-1940-B126-6E14B9E0E2D9}" destId="{C5C28F71-B6F1-6140-ABE4-F2F8EFEA2A60}" srcOrd="2" destOrd="0" presId="urn:microsoft.com/office/officeart/2005/8/layout/bProcess3"/>
    <dgm:cxn modelId="{D802B615-8883-D341-BAA5-959A348DF83F}" type="presParOf" srcId="{28739320-CC9B-1940-B126-6E14B9E0E2D9}" destId="{7C6C8CC4-8DDC-DB4A-A864-BBAD91FF52D0}" srcOrd="3" destOrd="0" presId="urn:microsoft.com/office/officeart/2005/8/layout/bProcess3"/>
    <dgm:cxn modelId="{C52AF1AA-7899-7446-81E5-240CCDC925B6}" type="presParOf" srcId="{7C6C8CC4-8DDC-DB4A-A864-BBAD91FF52D0}" destId="{B3398396-CF36-4049-A997-2CC644C2C964}" srcOrd="0" destOrd="0" presId="urn:microsoft.com/office/officeart/2005/8/layout/bProcess3"/>
    <dgm:cxn modelId="{C6882C9B-C439-7246-9624-2CD59A9C8F7E}" type="presParOf" srcId="{28739320-CC9B-1940-B126-6E14B9E0E2D9}" destId="{21465F50-952A-4B49-80A1-8A7E476A9ABC}" srcOrd="4" destOrd="0" presId="urn:microsoft.com/office/officeart/2005/8/layout/bProcess3"/>
    <dgm:cxn modelId="{CC71DB90-ACB1-E74C-B299-DA5F4C9B24AF}" type="presParOf" srcId="{28739320-CC9B-1940-B126-6E14B9E0E2D9}" destId="{CF1B19A3-10CB-BC46-BEE6-87DE4C2D918F}" srcOrd="5" destOrd="0" presId="urn:microsoft.com/office/officeart/2005/8/layout/bProcess3"/>
    <dgm:cxn modelId="{E3D24B5B-F6B2-834C-85A4-E207DCC57ABD}" type="presParOf" srcId="{CF1B19A3-10CB-BC46-BEE6-87DE4C2D918F}" destId="{FF20F125-3D9B-FD44-9BBD-6B12C47252B4}" srcOrd="0" destOrd="0" presId="urn:microsoft.com/office/officeart/2005/8/layout/bProcess3"/>
    <dgm:cxn modelId="{56378566-8BE8-9044-B3D8-C81DBBAB9C0C}" type="presParOf" srcId="{28739320-CC9B-1940-B126-6E14B9E0E2D9}" destId="{3448E9C8-F176-0341-AC42-1CEFBB051AEF}"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2244F-0972-284B-BD79-4BDF0FE0F3E9}">
      <dsp:nvSpPr>
        <dsp:cNvPr id="0" name=""/>
        <dsp:cNvSpPr/>
      </dsp:nvSpPr>
      <dsp:spPr>
        <a:xfrm>
          <a:off x="0" y="7087"/>
          <a:ext cx="6248400" cy="491399"/>
        </a:xfrm>
        <a:prstGeom prst="round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Software</a:t>
          </a:r>
        </a:p>
      </dsp:txBody>
      <dsp:txXfrm>
        <a:off x="23988" y="31075"/>
        <a:ext cx="6200424" cy="443423"/>
      </dsp:txXfrm>
    </dsp:sp>
    <dsp:sp modelId="{13B14588-5A20-EA4F-979E-F796522A9FDC}">
      <dsp:nvSpPr>
        <dsp:cNvPr id="0" name=""/>
        <dsp:cNvSpPr/>
      </dsp:nvSpPr>
      <dsp:spPr>
        <a:xfrm>
          <a:off x="0" y="498487"/>
          <a:ext cx="6248400"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A sequence of codes or instructions</a:t>
          </a:r>
        </a:p>
        <a:p>
          <a:pPr marL="171450" lvl="1" indent="-171450" algn="l" defTabSz="711200" rtl="0">
            <a:lnSpc>
              <a:spcPct val="90000"/>
            </a:lnSpc>
            <a:spcBef>
              <a:spcPct val="0"/>
            </a:spcBef>
            <a:spcAft>
              <a:spcPct val="20000"/>
            </a:spcAft>
            <a:buChar char="•"/>
          </a:pPr>
          <a:r>
            <a:rPr lang="en-US" sz="1600" kern="1200" dirty="0"/>
            <a:t>Part of the hardware interprets each instruction and generates control signals</a:t>
          </a:r>
        </a:p>
        <a:p>
          <a:pPr marL="171450" lvl="1" indent="-171450" algn="l" defTabSz="711200" rtl="0">
            <a:lnSpc>
              <a:spcPct val="90000"/>
            </a:lnSpc>
            <a:spcBef>
              <a:spcPct val="0"/>
            </a:spcBef>
            <a:spcAft>
              <a:spcPct val="20000"/>
            </a:spcAft>
            <a:buChar char="•"/>
          </a:pPr>
          <a:r>
            <a:rPr lang="en-US" sz="1600" kern="1200" dirty="0"/>
            <a:t>Provide a new sequence of codes for each new program instead of rewiring the hardware</a:t>
          </a:r>
        </a:p>
      </dsp:txBody>
      <dsp:txXfrm>
        <a:off x="0" y="498487"/>
        <a:ext cx="6248400" cy="1238895"/>
      </dsp:txXfrm>
    </dsp:sp>
    <dsp:sp modelId="{759BB5A2-667B-D94C-B06E-5A570D0844D7}">
      <dsp:nvSpPr>
        <dsp:cNvPr id="0" name=""/>
        <dsp:cNvSpPr/>
      </dsp:nvSpPr>
      <dsp:spPr>
        <a:xfrm>
          <a:off x="0" y="1737382"/>
          <a:ext cx="6248400" cy="491399"/>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Major components:</a:t>
          </a:r>
        </a:p>
      </dsp:txBody>
      <dsp:txXfrm>
        <a:off x="23988" y="1761370"/>
        <a:ext cx="6200424" cy="443423"/>
      </dsp:txXfrm>
    </dsp:sp>
    <dsp:sp modelId="{71A7FB0B-C6BF-A948-80B4-3819DEC8407E}">
      <dsp:nvSpPr>
        <dsp:cNvPr id="0" name=""/>
        <dsp:cNvSpPr/>
      </dsp:nvSpPr>
      <dsp:spPr>
        <a:xfrm>
          <a:off x="0" y="2228782"/>
          <a:ext cx="6248400" cy="2564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CPU	</a:t>
          </a:r>
        </a:p>
        <a:p>
          <a:pPr marL="342900" lvl="2" indent="-171450" algn="l" defTabSz="711200" rtl="0">
            <a:lnSpc>
              <a:spcPct val="90000"/>
            </a:lnSpc>
            <a:spcBef>
              <a:spcPct val="0"/>
            </a:spcBef>
            <a:spcAft>
              <a:spcPct val="20000"/>
            </a:spcAft>
            <a:buChar char="•"/>
          </a:pPr>
          <a:r>
            <a:rPr lang="en-US" sz="1600" kern="1200" dirty="0"/>
            <a:t>Instruction interpreter</a:t>
          </a:r>
        </a:p>
        <a:p>
          <a:pPr marL="342900" lvl="2" indent="-171450" algn="l" defTabSz="711200" rtl="0">
            <a:lnSpc>
              <a:spcPct val="90000"/>
            </a:lnSpc>
            <a:spcBef>
              <a:spcPct val="0"/>
            </a:spcBef>
            <a:spcAft>
              <a:spcPct val="20000"/>
            </a:spcAft>
            <a:buChar char="•"/>
          </a:pPr>
          <a:r>
            <a:rPr lang="en-US" sz="1600" kern="1200" dirty="0"/>
            <a:t>Module of general-purpose arithmetic and logic functions</a:t>
          </a:r>
        </a:p>
        <a:p>
          <a:pPr marL="171450" lvl="1" indent="-171450" algn="l" defTabSz="711200" rtl="0">
            <a:lnSpc>
              <a:spcPct val="90000"/>
            </a:lnSpc>
            <a:spcBef>
              <a:spcPct val="0"/>
            </a:spcBef>
            <a:spcAft>
              <a:spcPct val="20000"/>
            </a:spcAft>
            <a:buChar char="•"/>
          </a:pPr>
          <a:r>
            <a:rPr lang="en-US" sz="1600" kern="1200" dirty="0"/>
            <a:t>I/O Components</a:t>
          </a:r>
        </a:p>
        <a:p>
          <a:pPr marL="342900" lvl="2" indent="-171450" algn="l" defTabSz="711200" rtl="0">
            <a:lnSpc>
              <a:spcPct val="90000"/>
            </a:lnSpc>
            <a:spcBef>
              <a:spcPct val="0"/>
            </a:spcBef>
            <a:spcAft>
              <a:spcPct val="20000"/>
            </a:spcAft>
            <a:buChar char="•"/>
          </a:pPr>
          <a:r>
            <a:rPr lang="en-US" sz="1600" kern="1200" dirty="0"/>
            <a:t>Input module</a:t>
          </a:r>
        </a:p>
        <a:p>
          <a:pPr marL="514350" lvl="3" indent="-171450" algn="l" defTabSz="711200" rtl="0">
            <a:lnSpc>
              <a:spcPct val="90000"/>
            </a:lnSpc>
            <a:spcBef>
              <a:spcPct val="0"/>
            </a:spcBef>
            <a:spcAft>
              <a:spcPct val="20000"/>
            </a:spcAft>
            <a:buChar char="•"/>
          </a:pPr>
          <a:r>
            <a:rPr lang="en-US" sz="1600" kern="1200" dirty="0"/>
            <a:t>Contains basic components for accepting data and instructions and converting them into an internal form of signals usable by the system</a:t>
          </a:r>
        </a:p>
        <a:p>
          <a:pPr marL="342900" lvl="2" indent="-171450" algn="l" defTabSz="711200" rtl="0">
            <a:lnSpc>
              <a:spcPct val="90000"/>
            </a:lnSpc>
            <a:spcBef>
              <a:spcPct val="0"/>
            </a:spcBef>
            <a:spcAft>
              <a:spcPct val="20000"/>
            </a:spcAft>
            <a:buChar char="•"/>
          </a:pPr>
          <a:r>
            <a:rPr lang="en-US" sz="1600" kern="1200" dirty="0"/>
            <a:t>Output module</a:t>
          </a:r>
        </a:p>
        <a:p>
          <a:pPr marL="514350" lvl="3" indent="-171450" algn="l" defTabSz="711200" rtl="0">
            <a:lnSpc>
              <a:spcPct val="90000"/>
            </a:lnSpc>
            <a:spcBef>
              <a:spcPct val="0"/>
            </a:spcBef>
            <a:spcAft>
              <a:spcPct val="20000"/>
            </a:spcAft>
            <a:buChar char="•"/>
          </a:pPr>
          <a:r>
            <a:rPr lang="en-US" sz="1600" kern="1200" dirty="0"/>
            <a:t>Means of reporting results</a:t>
          </a:r>
        </a:p>
      </dsp:txBody>
      <dsp:txXfrm>
        <a:off x="0" y="2228782"/>
        <a:ext cx="6248400" cy="2564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3435A-1843-9E4D-86D0-607B7423AE6C}">
      <dsp:nvSpPr>
        <dsp:cNvPr id="0" name=""/>
        <dsp:cNvSpPr/>
      </dsp:nvSpPr>
      <dsp:spPr>
        <a:xfrm>
          <a:off x="670672" y="0"/>
          <a:ext cx="4629149" cy="4629149"/>
        </a:xfrm>
        <a:prstGeom prst="quadArrow">
          <a:avLst>
            <a:gd name="adj1" fmla="val 2000"/>
            <a:gd name="adj2" fmla="val 4000"/>
            <a:gd name="adj3" fmla="val 5000"/>
          </a:avLst>
        </a:prstGeom>
        <a:solidFill>
          <a:schemeClr val="accent3">
            <a:lumMod val="60000"/>
            <a:lumOff val="40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B4E5ECE-AE35-9C49-8316-64B43915F2B2}">
      <dsp:nvSpPr>
        <dsp:cNvPr id="0" name=""/>
        <dsp:cNvSpPr/>
      </dsp:nvSpPr>
      <dsp:spPr>
        <a:xfrm>
          <a:off x="971567" y="300894"/>
          <a:ext cx="1851659" cy="1851659"/>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Memory address register (MAR)</a:t>
          </a:r>
        </a:p>
        <a:p>
          <a:pPr marL="114300" lvl="1" indent="-114300" algn="l" defTabSz="533400" rtl="0">
            <a:lnSpc>
              <a:spcPct val="90000"/>
            </a:lnSpc>
            <a:spcBef>
              <a:spcPct val="0"/>
            </a:spcBef>
            <a:spcAft>
              <a:spcPct val="15000"/>
            </a:spcAft>
            <a:buChar char="•"/>
          </a:pPr>
          <a:r>
            <a:rPr lang="en-US" sz="1200" kern="1200" dirty="0"/>
            <a:t>Specifies the address in memory for the next read or write</a:t>
          </a:r>
        </a:p>
      </dsp:txBody>
      <dsp:txXfrm>
        <a:off x="1061958" y="391285"/>
        <a:ext cx="1670877" cy="1670877"/>
      </dsp:txXfrm>
    </dsp:sp>
    <dsp:sp modelId="{97999900-43C2-D54D-B582-06A49E5B2881}">
      <dsp:nvSpPr>
        <dsp:cNvPr id="0" name=""/>
        <dsp:cNvSpPr/>
      </dsp:nvSpPr>
      <dsp:spPr>
        <a:xfrm>
          <a:off x="3147267" y="300894"/>
          <a:ext cx="1851659" cy="1851659"/>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Memory buffer register (MBR)</a:t>
          </a:r>
        </a:p>
        <a:p>
          <a:pPr marL="114300" lvl="1" indent="-114300" algn="l" defTabSz="533400" rtl="0">
            <a:lnSpc>
              <a:spcPct val="90000"/>
            </a:lnSpc>
            <a:spcBef>
              <a:spcPct val="0"/>
            </a:spcBef>
            <a:spcAft>
              <a:spcPct val="15000"/>
            </a:spcAft>
            <a:buChar char="•"/>
          </a:pPr>
          <a:r>
            <a:rPr lang="en-US" sz="1200" kern="1200" dirty="0"/>
            <a:t>Contains the data to be written into memory or receives the data read from memory</a:t>
          </a:r>
        </a:p>
      </dsp:txBody>
      <dsp:txXfrm>
        <a:off x="3237658" y="391285"/>
        <a:ext cx="1670877" cy="1670877"/>
      </dsp:txXfrm>
    </dsp:sp>
    <dsp:sp modelId="{FE6EC989-1B64-3F42-878F-156D7B406D89}">
      <dsp:nvSpPr>
        <dsp:cNvPr id="0" name=""/>
        <dsp:cNvSpPr/>
      </dsp:nvSpPr>
      <dsp:spPr>
        <a:xfrm>
          <a:off x="971567" y="2476594"/>
          <a:ext cx="1851659" cy="1851659"/>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I/O address register (I/OAR)</a:t>
          </a:r>
        </a:p>
        <a:p>
          <a:pPr marL="114300" lvl="1" indent="-114300" algn="l" defTabSz="533400" rtl="0">
            <a:lnSpc>
              <a:spcPct val="90000"/>
            </a:lnSpc>
            <a:spcBef>
              <a:spcPct val="0"/>
            </a:spcBef>
            <a:spcAft>
              <a:spcPct val="15000"/>
            </a:spcAft>
            <a:buChar char="•"/>
          </a:pPr>
          <a:r>
            <a:rPr lang="en-US" sz="1200" kern="1200" dirty="0"/>
            <a:t>Specifies a particular I/O device</a:t>
          </a:r>
        </a:p>
      </dsp:txBody>
      <dsp:txXfrm>
        <a:off x="1061958" y="2566985"/>
        <a:ext cx="1670877" cy="1670877"/>
      </dsp:txXfrm>
    </dsp:sp>
    <dsp:sp modelId="{646D4236-03AD-7E41-8503-EF196816C95A}">
      <dsp:nvSpPr>
        <dsp:cNvPr id="0" name=""/>
        <dsp:cNvSpPr/>
      </dsp:nvSpPr>
      <dsp:spPr>
        <a:xfrm>
          <a:off x="3147267" y="2476594"/>
          <a:ext cx="1851659" cy="1851659"/>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I/O buffer register (I/OBR)</a:t>
          </a:r>
        </a:p>
        <a:p>
          <a:pPr marL="114300" lvl="1" indent="-114300" algn="l" defTabSz="533400" rtl="0">
            <a:lnSpc>
              <a:spcPct val="90000"/>
            </a:lnSpc>
            <a:spcBef>
              <a:spcPct val="0"/>
            </a:spcBef>
            <a:spcAft>
              <a:spcPct val="15000"/>
            </a:spcAft>
            <a:buChar char="•"/>
          </a:pPr>
          <a:r>
            <a:rPr lang="en-US" sz="1200" kern="1200" dirty="0"/>
            <a:t>Used for the exchange of data between an I/O module and the CPU</a:t>
          </a:r>
        </a:p>
      </dsp:txBody>
      <dsp:txXfrm>
        <a:off x="3237658" y="2566985"/>
        <a:ext cx="1670877" cy="1670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A3D9-04BB-FF44-A8A8-6AB4DC697EE2}">
      <dsp:nvSpPr>
        <dsp:cNvPr id="0" name=""/>
        <dsp:cNvSpPr/>
      </dsp:nvSpPr>
      <dsp:spPr>
        <a:xfrm>
          <a:off x="4543424" y="2603754"/>
          <a:ext cx="1891550" cy="12252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rtl="0">
            <a:lnSpc>
              <a:spcPct val="90000"/>
            </a:lnSpc>
            <a:spcBef>
              <a:spcPct val="0"/>
            </a:spcBef>
            <a:spcAft>
              <a:spcPct val="15000"/>
            </a:spcAft>
            <a:buChar char="•"/>
          </a:pPr>
          <a:r>
            <a:rPr lang="en-US" sz="900" kern="1200" dirty="0"/>
            <a:t>The processor may perform some arithmetic or logic operation on data</a:t>
          </a:r>
        </a:p>
      </dsp:txBody>
      <dsp:txXfrm>
        <a:off x="5137805" y="2936994"/>
        <a:ext cx="1270253" cy="865140"/>
      </dsp:txXfrm>
    </dsp:sp>
    <dsp:sp modelId="{2776F45E-5FC5-CA43-9A50-D05A48CD1AFA}">
      <dsp:nvSpPr>
        <dsp:cNvPr id="0" name=""/>
        <dsp:cNvSpPr/>
      </dsp:nvSpPr>
      <dsp:spPr>
        <a:xfrm>
          <a:off x="1283017" y="2603753"/>
          <a:ext cx="1891550" cy="1225296"/>
        </a:xfrm>
        <a:prstGeom prst="roundRect">
          <a:avLst>
            <a:gd name="adj" fmla="val 10000"/>
          </a:avLst>
        </a:prstGeom>
        <a:solidFill>
          <a:schemeClr val="lt1">
            <a:alpha val="9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rtl="0">
            <a:lnSpc>
              <a:spcPct val="90000"/>
            </a:lnSpc>
            <a:spcBef>
              <a:spcPct val="0"/>
            </a:spcBef>
            <a:spcAft>
              <a:spcPct val="15000"/>
            </a:spcAft>
            <a:buChar char="•"/>
          </a:pPr>
          <a:r>
            <a:rPr lang="en-US" sz="900" kern="1200" dirty="0"/>
            <a:t>An instruction may specify that the sequence of execution be altered</a:t>
          </a:r>
        </a:p>
      </dsp:txBody>
      <dsp:txXfrm>
        <a:off x="1309933" y="2936993"/>
        <a:ext cx="1270253" cy="865140"/>
      </dsp:txXfrm>
    </dsp:sp>
    <dsp:sp modelId="{FA7231E4-FE93-2E44-B26F-43C0B0662DE3}">
      <dsp:nvSpPr>
        <dsp:cNvPr id="0" name=""/>
        <dsp:cNvSpPr/>
      </dsp:nvSpPr>
      <dsp:spPr>
        <a:xfrm>
          <a:off x="4369231" y="0"/>
          <a:ext cx="1891550" cy="1225296"/>
        </a:xfrm>
        <a:prstGeom prst="roundRect">
          <a:avLst>
            <a:gd name="adj" fmla="val 10000"/>
          </a:avLst>
        </a:prstGeom>
        <a:solidFill>
          <a:schemeClr val="lt1">
            <a:alpha val="9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rtl="0">
            <a:lnSpc>
              <a:spcPct val="90000"/>
            </a:lnSpc>
            <a:spcBef>
              <a:spcPct val="0"/>
            </a:spcBef>
            <a:spcAft>
              <a:spcPct val="15000"/>
            </a:spcAft>
            <a:buChar char="•"/>
          </a:pPr>
          <a:r>
            <a:rPr lang="en-US" sz="900" kern="1200" dirty="0"/>
            <a:t>Data transferred to or from a peripheral device by transferring between the processor and an I/O module</a:t>
          </a:r>
        </a:p>
      </dsp:txBody>
      <dsp:txXfrm>
        <a:off x="4963613" y="26916"/>
        <a:ext cx="1270253" cy="865140"/>
      </dsp:txXfrm>
    </dsp:sp>
    <dsp:sp modelId="{9F8AAC68-863D-194A-94BC-958615861BE8}">
      <dsp:nvSpPr>
        <dsp:cNvPr id="0" name=""/>
        <dsp:cNvSpPr/>
      </dsp:nvSpPr>
      <dsp:spPr>
        <a:xfrm>
          <a:off x="1283017" y="0"/>
          <a:ext cx="1891550" cy="12252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rtl="0">
            <a:lnSpc>
              <a:spcPct val="90000"/>
            </a:lnSpc>
            <a:spcBef>
              <a:spcPct val="0"/>
            </a:spcBef>
            <a:spcAft>
              <a:spcPct val="15000"/>
            </a:spcAft>
            <a:buChar char="•"/>
          </a:pPr>
          <a:r>
            <a:rPr lang="en-US" sz="900" kern="1200" dirty="0"/>
            <a:t>Data transferred from processor to memory or from memory to processor</a:t>
          </a:r>
        </a:p>
      </dsp:txBody>
      <dsp:txXfrm>
        <a:off x="1309933" y="26916"/>
        <a:ext cx="1270253" cy="865140"/>
      </dsp:txXfrm>
    </dsp:sp>
    <dsp:sp modelId="{31728101-0A4A-C148-9CC0-7B417D851487}">
      <dsp:nvSpPr>
        <dsp:cNvPr id="0" name=""/>
        <dsp:cNvSpPr/>
      </dsp:nvSpPr>
      <dsp:spPr>
        <a:xfrm>
          <a:off x="2075630" y="218255"/>
          <a:ext cx="1657978" cy="1657978"/>
        </a:xfrm>
        <a:prstGeom prst="pieWedg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Processor-memory</a:t>
          </a:r>
        </a:p>
      </dsp:txBody>
      <dsp:txXfrm>
        <a:off x="2561241" y="703866"/>
        <a:ext cx="1172367" cy="1172367"/>
      </dsp:txXfrm>
    </dsp:sp>
    <dsp:sp modelId="{FB9FD6F2-BE77-E846-84E9-9675E89A206D}">
      <dsp:nvSpPr>
        <dsp:cNvPr id="0" name=""/>
        <dsp:cNvSpPr/>
      </dsp:nvSpPr>
      <dsp:spPr>
        <a:xfrm rot="5400000">
          <a:off x="3810190" y="218255"/>
          <a:ext cx="1657978" cy="1657978"/>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Processor-I/O</a:t>
          </a:r>
        </a:p>
      </dsp:txBody>
      <dsp:txXfrm rot="-5400000">
        <a:off x="3810190" y="703866"/>
        <a:ext cx="1172367" cy="1172367"/>
      </dsp:txXfrm>
    </dsp:sp>
    <dsp:sp modelId="{2255D29E-98A3-2841-959C-001A2E7769D2}">
      <dsp:nvSpPr>
        <dsp:cNvPr id="0" name=""/>
        <dsp:cNvSpPr/>
      </dsp:nvSpPr>
      <dsp:spPr>
        <a:xfrm rot="10800000">
          <a:off x="3810190" y="1952815"/>
          <a:ext cx="1657978" cy="1657978"/>
        </a:xfrm>
        <a:prstGeom prst="pieWedg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Data processing</a:t>
          </a:r>
        </a:p>
      </dsp:txBody>
      <dsp:txXfrm rot="10800000">
        <a:off x="3810190" y="1952815"/>
        <a:ext cx="1172367" cy="1172367"/>
      </dsp:txXfrm>
    </dsp:sp>
    <dsp:sp modelId="{AB84E314-BABC-734B-A008-40716B08F420}">
      <dsp:nvSpPr>
        <dsp:cNvPr id="0" name=""/>
        <dsp:cNvSpPr/>
      </dsp:nvSpPr>
      <dsp:spPr>
        <a:xfrm rot="16200000">
          <a:off x="2075630" y="1952815"/>
          <a:ext cx="1657978" cy="1657978"/>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rPr>
            <a:t>Control</a:t>
          </a:r>
        </a:p>
      </dsp:txBody>
      <dsp:txXfrm rot="5400000">
        <a:off x="2561241" y="1952815"/>
        <a:ext cx="1172367" cy="1172367"/>
      </dsp:txXfrm>
    </dsp:sp>
    <dsp:sp modelId="{860CA274-597B-3442-8D13-FB3B68E98947}">
      <dsp:nvSpPr>
        <dsp:cNvPr id="0" name=""/>
        <dsp:cNvSpPr/>
      </dsp:nvSpPr>
      <dsp:spPr>
        <a:xfrm>
          <a:off x="3485678" y="1569910"/>
          <a:ext cx="572442" cy="497776"/>
        </a:xfrm>
        <a:prstGeom prst="circularArrow">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49BA8253-F2D2-2C49-AA5B-CEAA3BE354E5}">
      <dsp:nvSpPr>
        <dsp:cNvPr id="0" name=""/>
        <dsp:cNvSpPr/>
      </dsp:nvSpPr>
      <dsp:spPr>
        <a:xfrm rot="10800000">
          <a:off x="3485678" y="1761363"/>
          <a:ext cx="572442" cy="497776"/>
        </a:xfrm>
        <a:prstGeom prst="circularArrow">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0C-66F8-294A-83B1-1E6583C99DE7}">
      <dsp:nvSpPr>
        <dsp:cNvPr id="0" name=""/>
        <dsp:cNvSpPr/>
      </dsp:nvSpPr>
      <dsp:spPr>
        <a:xfrm>
          <a:off x="4542" y="0"/>
          <a:ext cx="1594172" cy="38862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Memory to processor</a:t>
          </a:r>
        </a:p>
      </dsp:txBody>
      <dsp:txXfrm>
        <a:off x="4542" y="0"/>
        <a:ext cx="1594172" cy="1165860"/>
      </dsp:txXfrm>
    </dsp:sp>
    <dsp:sp modelId="{7A289841-0DFA-DC40-B41C-1ABB1BB9507C}">
      <dsp:nvSpPr>
        <dsp:cNvPr id="0" name=""/>
        <dsp:cNvSpPr/>
      </dsp:nvSpPr>
      <dsp:spPr>
        <a:xfrm>
          <a:off x="163960" y="1165860"/>
          <a:ext cx="1275337" cy="252603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Processor reads an instruction or a unit of data from memory</a:t>
          </a:r>
        </a:p>
      </dsp:txBody>
      <dsp:txXfrm>
        <a:off x="201313" y="1203213"/>
        <a:ext cx="1200631" cy="2451324"/>
      </dsp:txXfrm>
    </dsp:sp>
    <dsp:sp modelId="{B2BA994D-30F9-6C41-A55D-ED7B7441E20B}">
      <dsp:nvSpPr>
        <dsp:cNvPr id="0" name=""/>
        <dsp:cNvSpPr/>
      </dsp:nvSpPr>
      <dsp:spPr>
        <a:xfrm>
          <a:off x="1718278" y="0"/>
          <a:ext cx="1594172" cy="38862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Processor to memory</a:t>
          </a:r>
        </a:p>
      </dsp:txBody>
      <dsp:txXfrm>
        <a:off x="1718278" y="0"/>
        <a:ext cx="1594172" cy="1165860"/>
      </dsp:txXfrm>
    </dsp:sp>
    <dsp:sp modelId="{FFF01117-2D73-4C4A-8AA2-26B5E57EA22A}">
      <dsp:nvSpPr>
        <dsp:cNvPr id="0" name=""/>
        <dsp:cNvSpPr/>
      </dsp:nvSpPr>
      <dsp:spPr>
        <a:xfrm>
          <a:off x="1877695" y="1165860"/>
          <a:ext cx="1275337" cy="25260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Processor writes a unit of data to memory</a:t>
          </a:r>
        </a:p>
      </dsp:txBody>
      <dsp:txXfrm>
        <a:off x="1915048" y="1203213"/>
        <a:ext cx="1200631" cy="2451324"/>
      </dsp:txXfrm>
    </dsp:sp>
    <dsp:sp modelId="{723A76A5-AF66-704D-89E4-E12C687128C3}">
      <dsp:nvSpPr>
        <dsp:cNvPr id="0" name=""/>
        <dsp:cNvSpPr/>
      </dsp:nvSpPr>
      <dsp:spPr>
        <a:xfrm>
          <a:off x="3432013" y="0"/>
          <a:ext cx="1594172" cy="38862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I/O to processor</a:t>
          </a:r>
        </a:p>
      </dsp:txBody>
      <dsp:txXfrm>
        <a:off x="3432013" y="0"/>
        <a:ext cx="1594172" cy="1165860"/>
      </dsp:txXfrm>
    </dsp:sp>
    <dsp:sp modelId="{F3794D44-2421-604F-9FD1-6C436C8561DE}">
      <dsp:nvSpPr>
        <dsp:cNvPr id="0" name=""/>
        <dsp:cNvSpPr/>
      </dsp:nvSpPr>
      <dsp:spPr>
        <a:xfrm>
          <a:off x="3591431" y="1165860"/>
          <a:ext cx="1275337" cy="252603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Processor reads data from an I/O device via an I/O module</a:t>
          </a:r>
        </a:p>
      </dsp:txBody>
      <dsp:txXfrm>
        <a:off x="3628784" y="1203213"/>
        <a:ext cx="1200631" cy="2451324"/>
      </dsp:txXfrm>
    </dsp:sp>
    <dsp:sp modelId="{9E9C8D55-3148-6340-864D-ABBC62D922A9}">
      <dsp:nvSpPr>
        <dsp:cNvPr id="0" name=""/>
        <dsp:cNvSpPr/>
      </dsp:nvSpPr>
      <dsp:spPr>
        <a:xfrm>
          <a:off x="5145749" y="0"/>
          <a:ext cx="1594172" cy="38862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Processor to I/O</a:t>
          </a:r>
        </a:p>
      </dsp:txBody>
      <dsp:txXfrm>
        <a:off x="5145749" y="0"/>
        <a:ext cx="1594172" cy="1165860"/>
      </dsp:txXfrm>
    </dsp:sp>
    <dsp:sp modelId="{548D6EDE-B8B3-C746-B02A-81D3EAD378CC}">
      <dsp:nvSpPr>
        <dsp:cNvPr id="0" name=""/>
        <dsp:cNvSpPr/>
      </dsp:nvSpPr>
      <dsp:spPr>
        <a:xfrm>
          <a:off x="5305166" y="1165860"/>
          <a:ext cx="1275337" cy="25260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Processor sends data to the I/O device</a:t>
          </a:r>
        </a:p>
      </dsp:txBody>
      <dsp:txXfrm>
        <a:off x="5342519" y="1203213"/>
        <a:ext cx="1200631" cy="2451324"/>
      </dsp:txXfrm>
    </dsp:sp>
    <dsp:sp modelId="{D2904A41-28E5-B841-BDD0-D02AAA21D5D0}">
      <dsp:nvSpPr>
        <dsp:cNvPr id="0" name=""/>
        <dsp:cNvSpPr/>
      </dsp:nvSpPr>
      <dsp:spPr>
        <a:xfrm>
          <a:off x="6859484" y="0"/>
          <a:ext cx="1594172" cy="38862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I/O to or from memory</a:t>
          </a:r>
        </a:p>
      </dsp:txBody>
      <dsp:txXfrm>
        <a:off x="6859484" y="0"/>
        <a:ext cx="1594172" cy="1165860"/>
      </dsp:txXfrm>
    </dsp:sp>
    <dsp:sp modelId="{CB75F928-42A8-694A-BAC0-2BC29682B0C3}">
      <dsp:nvSpPr>
        <dsp:cNvPr id="0" name=""/>
        <dsp:cNvSpPr/>
      </dsp:nvSpPr>
      <dsp:spPr>
        <a:xfrm>
          <a:off x="7018901" y="1165860"/>
          <a:ext cx="1275337" cy="252603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GB" sz="1300" b="1" kern="1200" dirty="0">
              <a:effectLst>
                <a:outerShdw blurRad="38100" dist="38100" dir="2700000" algn="tl">
                  <a:srgbClr val="000000">
                    <a:alpha val="43137"/>
                  </a:srgbClr>
                </a:outerShdw>
              </a:effectLst>
            </a:rPr>
            <a:t>An I/O module is allowed to exchange data directly with memory without going through the processor </a:t>
          </a:r>
          <a:r>
            <a:rPr lang="en-GB" sz="1300" b="1" kern="1200">
              <a:effectLst>
                <a:outerShdw blurRad="38100" dist="38100" dir="2700000" algn="tl">
                  <a:srgbClr val="000000">
                    <a:alpha val="43137"/>
                  </a:srgbClr>
                </a:outerShdw>
              </a:effectLst>
            </a:rPr>
            <a:t>using direct memory access</a:t>
          </a:r>
          <a:endParaRPr lang="en-GB" sz="1300" b="1" kern="1200" dirty="0">
            <a:effectLst>
              <a:outerShdw blurRad="38100" dist="38100" dir="2700000" algn="tl">
                <a:srgbClr val="000000">
                  <a:alpha val="43137"/>
                </a:srgbClr>
              </a:outerShdw>
            </a:effectLst>
          </a:endParaRPr>
        </a:p>
      </dsp:txBody>
      <dsp:txXfrm>
        <a:off x="7056254" y="1203213"/>
        <a:ext cx="1200631" cy="2451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121B5-F90D-4E46-B8FD-6CEC9D573020}">
      <dsp:nvSpPr>
        <dsp:cNvPr id="0" name=""/>
        <dsp:cNvSpPr/>
      </dsp:nvSpPr>
      <dsp:spPr>
        <a:xfrm>
          <a:off x="2247072" y="1366620"/>
          <a:ext cx="485270" cy="91440"/>
        </a:xfrm>
        <a:custGeom>
          <a:avLst/>
          <a:gdLst/>
          <a:ahLst/>
          <a:cxnLst/>
          <a:rect l="0" t="0" r="0" b="0"/>
          <a:pathLst>
            <a:path>
              <a:moveTo>
                <a:pt x="0" y="45720"/>
              </a:moveTo>
              <a:lnTo>
                <a:pt x="48527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76810" y="1409761"/>
        <a:ext cx="25793" cy="5158"/>
      </dsp:txXfrm>
    </dsp:sp>
    <dsp:sp modelId="{4198B288-5E33-5949-9D82-DB2307909588}">
      <dsp:nvSpPr>
        <dsp:cNvPr id="0" name=""/>
        <dsp:cNvSpPr/>
      </dsp:nvSpPr>
      <dsp:spPr>
        <a:xfrm>
          <a:off x="5958" y="739466"/>
          <a:ext cx="2242914" cy="1345748"/>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en-US" sz="1200" kern="1200" dirty="0"/>
            <a:t>A communication pathway connecting two or more devices</a:t>
          </a:r>
        </a:p>
        <a:p>
          <a:pPr marL="57150" lvl="1" indent="-57150" algn="l" defTabSz="400050" rtl="0">
            <a:lnSpc>
              <a:spcPct val="90000"/>
            </a:lnSpc>
            <a:spcBef>
              <a:spcPct val="0"/>
            </a:spcBef>
            <a:spcAft>
              <a:spcPct val="15000"/>
            </a:spcAft>
            <a:buChar char="•"/>
          </a:pPr>
          <a:r>
            <a:rPr lang="en-US" sz="900" kern="1200" dirty="0"/>
            <a:t>Key characteristic is that it is a shared transmission medium</a:t>
          </a:r>
        </a:p>
      </dsp:txBody>
      <dsp:txXfrm>
        <a:off x="5958" y="739466"/>
        <a:ext cx="2242914" cy="1345748"/>
      </dsp:txXfrm>
    </dsp:sp>
    <dsp:sp modelId="{6E7EBF88-55F2-0E4E-90DA-D1819370D293}">
      <dsp:nvSpPr>
        <dsp:cNvPr id="0" name=""/>
        <dsp:cNvSpPr/>
      </dsp:nvSpPr>
      <dsp:spPr>
        <a:xfrm>
          <a:off x="5005857" y="1366620"/>
          <a:ext cx="485270" cy="91440"/>
        </a:xfrm>
        <a:custGeom>
          <a:avLst/>
          <a:gdLst/>
          <a:ahLst/>
          <a:cxnLst/>
          <a:rect l="0" t="0" r="0" b="0"/>
          <a:pathLst>
            <a:path>
              <a:moveTo>
                <a:pt x="0" y="45720"/>
              </a:moveTo>
              <a:lnTo>
                <a:pt x="48527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235595" y="1409761"/>
        <a:ext cx="25793" cy="5158"/>
      </dsp:txXfrm>
    </dsp:sp>
    <dsp:sp modelId="{5E43B7A7-1089-3A4F-B1C4-0B9B8381D3AD}">
      <dsp:nvSpPr>
        <dsp:cNvPr id="0" name=""/>
        <dsp:cNvSpPr/>
      </dsp:nvSpPr>
      <dsp:spPr>
        <a:xfrm>
          <a:off x="2764742" y="739466"/>
          <a:ext cx="2242914" cy="134574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en-US" sz="1200" kern="1200" dirty="0"/>
            <a:t>Signals transmitted by any one device are available for reception by all other devices attached to the bus</a:t>
          </a:r>
        </a:p>
        <a:p>
          <a:pPr marL="57150" lvl="1" indent="-57150" algn="l" defTabSz="400050" rtl="0">
            <a:lnSpc>
              <a:spcPct val="90000"/>
            </a:lnSpc>
            <a:spcBef>
              <a:spcPct val="0"/>
            </a:spcBef>
            <a:spcAft>
              <a:spcPct val="15000"/>
            </a:spcAft>
            <a:buChar char="•"/>
          </a:pPr>
          <a:r>
            <a:rPr lang="en-US" sz="900" kern="1200" dirty="0"/>
            <a:t>If two devices transmit during the same time period their signals will overlap and become garbled</a:t>
          </a:r>
        </a:p>
      </dsp:txBody>
      <dsp:txXfrm>
        <a:off x="2764742" y="739466"/>
        <a:ext cx="2242914" cy="1345748"/>
      </dsp:txXfrm>
    </dsp:sp>
    <dsp:sp modelId="{51079562-9429-E64A-9F8F-15ABD7DBF7FD}">
      <dsp:nvSpPr>
        <dsp:cNvPr id="0" name=""/>
        <dsp:cNvSpPr/>
      </dsp:nvSpPr>
      <dsp:spPr>
        <a:xfrm>
          <a:off x="1127415" y="2083414"/>
          <a:ext cx="5517569" cy="485270"/>
        </a:xfrm>
        <a:custGeom>
          <a:avLst/>
          <a:gdLst/>
          <a:ahLst/>
          <a:cxnLst/>
          <a:rect l="0" t="0" r="0" b="0"/>
          <a:pathLst>
            <a:path>
              <a:moveTo>
                <a:pt x="5517569" y="0"/>
              </a:moveTo>
              <a:lnTo>
                <a:pt x="5517569" y="259735"/>
              </a:lnTo>
              <a:lnTo>
                <a:pt x="0" y="259735"/>
              </a:lnTo>
              <a:lnTo>
                <a:pt x="0" y="48527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47659" y="2323470"/>
        <a:ext cx="277081" cy="5158"/>
      </dsp:txXfrm>
    </dsp:sp>
    <dsp:sp modelId="{9631B1BB-A22D-5A45-ABBF-FE947F511F80}">
      <dsp:nvSpPr>
        <dsp:cNvPr id="0" name=""/>
        <dsp:cNvSpPr/>
      </dsp:nvSpPr>
      <dsp:spPr>
        <a:xfrm>
          <a:off x="5523527" y="739466"/>
          <a:ext cx="2242914" cy="1345748"/>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en-US" sz="1200" kern="1200" dirty="0"/>
            <a:t>Typically consists of multiple communication lines</a:t>
          </a:r>
        </a:p>
        <a:p>
          <a:pPr marL="57150" lvl="1" indent="-57150" algn="l" defTabSz="400050" rtl="0">
            <a:lnSpc>
              <a:spcPct val="90000"/>
            </a:lnSpc>
            <a:spcBef>
              <a:spcPct val="0"/>
            </a:spcBef>
            <a:spcAft>
              <a:spcPct val="15000"/>
            </a:spcAft>
            <a:buChar char="•"/>
          </a:pPr>
          <a:r>
            <a:rPr lang="en-US" sz="900" kern="1200" dirty="0"/>
            <a:t>Each line is capable of transmitting signals representing binary 1 and binary 0</a:t>
          </a:r>
        </a:p>
      </dsp:txBody>
      <dsp:txXfrm>
        <a:off x="5523527" y="739466"/>
        <a:ext cx="2242914" cy="1345748"/>
      </dsp:txXfrm>
    </dsp:sp>
    <dsp:sp modelId="{C1D27491-8205-D643-90DC-71FD8A31FE32}">
      <dsp:nvSpPr>
        <dsp:cNvPr id="0" name=""/>
        <dsp:cNvSpPr/>
      </dsp:nvSpPr>
      <dsp:spPr>
        <a:xfrm>
          <a:off x="2247072" y="3228239"/>
          <a:ext cx="485270" cy="91440"/>
        </a:xfrm>
        <a:custGeom>
          <a:avLst/>
          <a:gdLst/>
          <a:ahLst/>
          <a:cxnLst/>
          <a:rect l="0" t="0" r="0" b="0"/>
          <a:pathLst>
            <a:path>
              <a:moveTo>
                <a:pt x="0" y="45720"/>
              </a:moveTo>
              <a:lnTo>
                <a:pt x="48527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76810" y="3271380"/>
        <a:ext cx="25793" cy="5158"/>
      </dsp:txXfrm>
    </dsp:sp>
    <dsp:sp modelId="{B109764F-60F3-E749-9AE5-95B69D3F63D9}">
      <dsp:nvSpPr>
        <dsp:cNvPr id="0" name=""/>
        <dsp:cNvSpPr/>
      </dsp:nvSpPr>
      <dsp:spPr>
        <a:xfrm>
          <a:off x="5958" y="2601085"/>
          <a:ext cx="2242914" cy="1345748"/>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t>Computer systems contain a number of different buses that provide pathways between components at various levels of the computer system hierarchy</a:t>
          </a:r>
        </a:p>
      </dsp:txBody>
      <dsp:txXfrm>
        <a:off x="5958" y="2601085"/>
        <a:ext cx="2242914" cy="1345748"/>
      </dsp:txXfrm>
    </dsp:sp>
    <dsp:sp modelId="{71B0C6C9-D4C6-D84F-8A1A-6C057EDBC2A7}">
      <dsp:nvSpPr>
        <dsp:cNvPr id="0" name=""/>
        <dsp:cNvSpPr/>
      </dsp:nvSpPr>
      <dsp:spPr>
        <a:xfrm>
          <a:off x="5005857" y="3228239"/>
          <a:ext cx="485270" cy="91440"/>
        </a:xfrm>
        <a:custGeom>
          <a:avLst/>
          <a:gdLst/>
          <a:ahLst/>
          <a:cxnLst/>
          <a:rect l="0" t="0" r="0" b="0"/>
          <a:pathLst>
            <a:path>
              <a:moveTo>
                <a:pt x="0" y="45720"/>
              </a:moveTo>
              <a:lnTo>
                <a:pt x="48527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235595" y="3271380"/>
        <a:ext cx="25793" cy="5158"/>
      </dsp:txXfrm>
    </dsp:sp>
    <dsp:sp modelId="{D48F7CAA-0278-8240-8FAA-FE067A5D04D9}">
      <dsp:nvSpPr>
        <dsp:cNvPr id="0" name=""/>
        <dsp:cNvSpPr/>
      </dsp:nvSpPr>
      <dsp:spPr>
        <a:xfrm>
          <a:off x="2764742" y="2601085"/>
          <a:ext cx="2242914" cy="134574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en-US" sz="1200" i="1" kern="1200" dirty="0"/>
            <a:t>System bus</a:t>
          </a:r>
          <a:endParaRPr lang="en-US" sz="1200" kern="1200" dirty="0"/>
        </a:p>
        <a:p>
          <a:pPr marL="57150" lvl="1" indent="-57150" algn="l" defTabSz="400050" rtl="0">
            <a:lnSpc>
              <a:spcPct val="90000"/>
            </a:lnSpc>
            <a:spcBef>
              <a:spcPct val="0"/>
            </a:spcBef>
            <a:spcAft>
              <a:spcPct val="15000"/>
            </a:spcAft>
            <a:buChar char="•"/>
          </a:pPr>
          <a:r>
            <a:rPr lang="en-US" sz="900" kern="1200" dirty="0"/>
            <a:t>A bus that connects major computer components (processor, memory, I/O)</a:t>
          </a:r>
        </a:p>
      </dsp:txBody>
      <dsp:txXfrm>
        <a:off x="2764742" y="2601085"/>
        <a:ext cx="2242914" cy="1345748"/>
      </dsp:txXfrm>
    </dsp:sp>
    <dsp:sp modelId="{4A9314AF-31E5-2F46-A15A-D4ED62769F9A}">
      <dsp:nvSpPr>
        <dsp:cNvPr id="0" name=""/>
        <dsp:cNvSpPr/>
      </dsp:nvSpPr>
      <dsp:spPr>
        <a:xfrm>
          <a:off x="5523527" y="2601085"/>
          <a:ext cx="2242914" cy="1345748"/>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GB" sz="1200" kern="1200" dirty="0"/>
            <a:t>The most common computer interconnection structures are based on the use of one or more system buses</a:t>
          </a:r>
        </a:p>
      </dsp:txBody>
      <dsp:txXfrm>
        <a:off x="5523527" y="2601085"/>
        <a:ext cx="2242914" cy="13457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84B08-0A1F-BA49-88AC-29D02014566B}">
      <dsp:nvSpPr>
        <dsp:cNvPr id="0" name=""/>
        <dsp:cNvSpPr/>
      </dsp:nvSpPr>
      <dsp:spPr>
        <a:xfrm>
          <a:off x="2501428" y="607146"/>
          <a:ext cx="469023" cy="91440"/>
        </a:xfrm>
        <a:custGeom>
          <a:avLst/>
          <a:gdLst/>
          <a:ahLst/>
          <a:cxnLst/>
          <a:rect l="0" t="0" r="0" b="0"/>
          <a:pathLst>
            <a:path>
              <a:moveTo>
                <a:pt x="0" y="45720"/>
              </a:moveTo>
              <a:lnTo>
                <a:pt x="46902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723450" y="650368"/>
        <a:ext cx="24981" cy="4996"/>
      </dsp:txXfrm>
    </dsp:sp>
    <dsp:sp modelId="{FB6AD10D-0170-A941-8C38-590D121EC16D}">
      <dsp:nvSpPr>
        <dsp:cNvPr id="0" name=""/>
        <dsp:cNvSpPr/>
      </dsp:nvSpPr>
      <dsp:spPr>
        <a:xfrm>
          <a:off x="330952" y="1183"/>
          <a:ext cx="2172276" cy="130336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effectLst>
                <a:outerShdw blurRad="38100" dist="38100" dir="2700000" algn="tl">
                  <a:srgbClr val="000000">
                    <a:alpha val="43137"/>
                  </a:srgbClr>
                </a:outerShdw>
              </a:effectLst>
            </a:rPr>
            <a:t>Principal reason for change was the electrical constraints encountered with increasing the frequency of wide synchronous buses</a:t>
          </a:r>
        </a:p>
      </dsp:txBody>
      <dsp:txXfrm>
        <a:off x="330952" y="1183"/>
        <a:ext cx="2172276" cy="1303365"/>
      </dsp:txXfrm>
    </dsp:sp>
    <dsp:sp modelId="{7C6C8CC4-8DDC-DB4A-A864-BBAD91FF52D0}">
      <dsp:nvSpPr>
        <dsp:cNvPr id="0" name=""/>
        <dsp:cNvSpPr/>
      </dsp:nvSpPr>
      <dsp:spPr>
        <a:xfrm>
          <a:off x="5173328" y="607146"/>
          <a:ext cx="469023" cy="91440"/>
        </a:xfrm>
        <a:custGeom>
          <a:avLst/>
          <a:gdLst/>
          <a:ahLst/>
          <a:cxnLst/>
          <a:rect l="0" t="0" r="0" b="0"/>
          <a:pathLst>
            <a:path>
              <a:moveTo>
                <a:pt x="0" y="45720"/>
              </a:moveTo>
              <a:lnTo>
                <a:pt x="46902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95349" y="650368"/>
        <a:ext cx="24981" cy="4996"/>
      </dsp:txXfrm>
    </dsp:sp>
    <dsp:sp modelId="{C5C28F71-B6F1-6140-ABE4-F2F8EFEA2A60}">
      <dsp:nvSpPr>
        <dsp:cNvPr id="0" name=""/>
        <dsp:cNvSpPr/>
      </dsp:nvSpPr>
      <dsp:spPr>
        <a:xfrm>
          <a:off x="3002852" y="1183"/>
          <a:ext cx="2172276" cy="1303365"/>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b="0" kern="1200" dirty="0">
              <a:effectLst>
                <a:outerShdw blurRad="38100" dist="38100" dir="2700000" algn="tl">
                  <a:srgbClr val="000000">
                    <a:alpha val="43137"/>
                  </a:srgbClr>
                </a:outerShdw>
              </a:effectLst>
            </a:rPr>
            <a:t>At higher and higher data rates it becomes increasingly difficult to perform the synchronization and arbitration functions in a timely fashion</a:t>
          </a:r>
        </a:p>
      </dsp:txBody>
      <dsp:txXfrm>
        <a:off x="3002852" y="1183"/>
        <a:ext cx="2172276" cy="1303365"/>
      </dsp:txXfrm>
    </dsp:sp>
    <dsp:sp modelId="{CF1B19A3-10CB-BC46-BEE6-87DE4C2D918F}">
      <dsp:nvSpPr>
        <dsp:cNvPr id="0" name=""/>
        <dsp:cNvSpPr/>
      </dsp:nvSpPr>
      <dsp:spPr>
        <a:xfrm>
          <a:off x="1417090" y="1302749"/>
          <a:ext cx="5343799" cy="469023"/>
        </a:xfrm>
        <a:custGeom>
          <a:avLst/>
          <a:gdLst/>
          <a:ahLst/>
          <a:cxnLst/>
          <a:rect l="0" t="0" r="0" b="0"/>
          <a:pathLst>
            <a:path>
              <a:moveTo>
                <a:pt x="5343799" y="0"/>
              </a:moveTo>
              <a:lnTo>
                <a:pt x="5343799" y="251611"/>
              </a:lnTo>
              <a:lnTo>
                <a:pt x="0" y="251611"/>
              </a:lnTo>
              <a:lnTo>
                <a:pt x="0" y="469023"/>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954812" y="1534762"/>
        <a:ext cx="268355" cy="4996"/>
      </dsp:txXfrm>
    </dsp:sp>
    <dsp:sp modelId="{21465F50-952A-4B49-80A1-8A7E476A9ABC}">
      <dsp:nvSpPr>
        <dsp:cNvPr id="0" name=""/>
        <dsp:cNvSpPr/>
      </dsp:nvSpPr>
      <dsp:spPr>
        <a:xfrm>
          <a:off x="5674752" y="1183"/>
          <a:ext cx="2172276" cy="130336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effectLst>
                <a:outerShdw blurRad="38100" dist="38100" dir="2700000" algn="tl">
                  <a:srgbClr val="000000">
                    <a:alpha val="43137"/>
                  </a:srgbClr>
                </a:outerShdw>
              </a:effectLst>
            </a:rPr>
            <a:t>A conventional shared bus on the same chip magnified the difficulties of increasing bus data rate and reducing bus latency to keep up with the processors</a:t>
          </a:r>
        </a:p>
      </dsp:txBody>
      <dsp:txXfrm>
        <a:off x="5674752" y="1183"/>
        <a:ext cx="2172276" cy="1303365"/>
      </dsp:txXfrm>
    </dsp:sp>
    <dsp:sp modelId="{3448E9C8-F176-0341-AC42-1CEFBB051AEF}">
      <dsp:nvSpPr>
        <dsp:cNvPr id="0" name=""/>
        <dsp:cNvSpPr/>
      </dsp:nvSpPr>
      <dsp:spPr>
        <a:xfrm>
          <a:off x="330952" y="1804172"/>
          <a:ext cx="2172276" cy="130336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effectLst>
                <a:outerShdw blurRad="38100" dist="38100" dir="2700000" algn="tl">
                  <a:srgbClr val="000000">
                    <a:alpha val="43137"/>
                  </a:srgbClr>
                </a:outerShdw>
              </a:effectLst>
            </a:rPr>
            <a:t>Has lower latency, higher data rate, and better scalability</a:t>
          </a:r>
        </a:p>
      </dsp:txBody>
      <dsp:txXfrm>
        <a:off x="330952" y="1804172"/>
        <a:ext cx="2172276" cy="13033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2" y="0"/>
            <a:ext cx="3169920" cy="48006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2467"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2468" name="Rectangle 4"/>
          <p:cNvSpPr>
            <a:spLocks noGrp="1" noChangeArrowheads="1"/>
          </p:cNvSpPr>
          <p:nvPr>
            <p:ph type="ftr" sz="quarter" idx="2"/>
          </p:nvPr>
        </p:nvSpPr>
        <p:spPr bwMode="auto">
          <a:xfrm>
            <a:off x="2" y="9121140"/>
            <a:ext cx="3169920" cy="48006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2469"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C627226-B1F1-BB4B-942D-7BCBAF0D2FC7}" type="slidenum">
              <a:rPr lang="en-US"/>
              <a:pPr/>
              <a:t>‹#›</a:t>
            </a:fld>
            <a:endParaRPr lang="en-US" dirty="0"/>
          </a:p>
        </p:txBody>
      </p:sp>
    </p:spTree>
    <p:extLst>
      <p:ext uri="{BB962C8B-B14F-4D97-AF65-F5344CB8AC3E}">
        <p14:creationId xmlns:p14="http://schemas.microsoft.com/office/powerpoint/2010/main" val="13313113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11T16:43:00.748"/>
    </inkml:context>
    <inkml:brush xml:id="br0">
      <inkml:brushProperty name="width" value="0.05292" units="cm"/>
      <inkml:brushProperty name="height" value="0.05292" units="cm"/>
      <inkml:brushProperty name="color" value="#FF0000"/>
    </inkml:brush>
  </inkml:definitions>
  <inkml:trace contextRef="#ctx0" brushRef="#br0">10623 10200 0,'159'185'453,"-120"-185"-62,-25-27-391,-1 27 16,0-13-16,14-26 15,39-1-15,-40 13 16,27-12-16,0-14 15,13-13-15,14-1 16,12 1-16,-12 13 16,-54 14-1,27-1-15,-27 14 16,27-14-16,-26 13 16,12 1-16,-39 13 15,27 0-15,-14-1 31</inkml:trace>
  <inkml:trace contextRef="#ctx0" brushRef="#br0" timeOffset="1655.53">10835 10623 0,'0'0'63,"26"0"-16,1 0-32,-14 0-15,27 26 16,-27-26-16,0 14 15,0-1-15,0 0 16,1-13 47,-14 13-48,26 14-15,-13-27 31,-13 13 219,14-13-250,12 0 16,0 0 0,-12 0-16,-1 0 15,40-13-15,-27-14 16,27 1-16,-26 13 16,-1-14-16,27-12 15,-40 12-15,27-13 16,-27 27-16,27 13 15,-27-13-15,0 0 16,1-1-16,12 1 16,-13 0-1,1 0 1,-1 13 0,0-13-1,-13-1 1,26 1-1,-12 0 1,-14 0 0,13-1-1,13 1 63,-26 0-46</inkml:trace>
  <inkml:trace contextRef="#ctx0" brushRef="#br0" timeOffset="9640.62">17582 9790 0,'0'-14'109,"0"-12"-109,13 13 16,13-1-16,-13 14 15,1 0 1,-1 0-16,0 0 78,-13 14-78,0-1 16,0 40-16,-13-40 15,13 27-15,-27 13 16,14-27-16,0-13 16,0 14-16,-14 12 15,27-25-15,-13-1 16,0 27-16,13-27 16,0 27 30,53-14-30,0-13-16,13 14 16,-13-27-16,0 0 15,0 0-15,-40 0 16,0 0 0,-13-14-1,0 1 1,0 0 15,-26 13-15,-14 0-16,27 0 15,-1 0-15,-25 26 16,26-26-16,-27 40 16,40-13-16,-27-1 15,27 1-15,0-1 16,0 0-16,0 1 15,0-14-15,0 0 16,0 14-16,0-1 16,0-13-1,14 14 1,-14-14-16,0 0 31,0 27-15,0-27-1,0 1 1,0 12-16,-27 0 16,14-12-16,-14-1 15,1-13-15,26 13 16,-13-13-16,0 13 16,-1-26 46</inkml:trace>
  <inkml:trace contextRef="#ctx0" brushRef="#br0" timeOffset="10543.72">18217 9750 0,'-53'26'78,"13"14"-78,0 0 16,27 13-16,-27 0 15,40-27-15,-13-13 16,13 27-16,0-27 16,0 27-1,0-14-15,40-26 16,-27 0-1,0 0-15,14 27 16,-14-27-16,0 0 16,27 0-16,-14 0 15,14 0-15,13 0 16,-40 0-16,40 0 16,0-27-16,-40 14 15,0 0-15,1 0 16,-14-14-16,0 1 15,13-14-15,-13 27 16,0-27-16,0-13 16,0 40-16,-27-66 15,1 52-15,0 1 16,-27-1-16,13 1 31,27 13-15,-27 13-16,27 0 31,-14 0-31,1 0 16</inkml:trace>
  <inkml:trace contextRef="#ctx0" brushRef="#br0" timeOffset="11783.98">18574 9869 0,'13'0'0,"0"0"15,0 0 1,1 0-16,-1 0 0,-13 26 15,13-12-15,14-1 16,-27 0 0,0 14-16,0-1 15,0-13-15,13 0 16,-13 14-16,0-1 16,0 1 15,0-14-31,0 27 15,0-67 95,0-52-110,0 66 15,0-27-15,13 0 16,0 1-16,14 25 16,-27 1-16,13 0 15,-13 0 1,13 13 0,0 0-16,1 0 31,12 0-16,1 13-15,12 0 16,-26 0 0,14 27-1,-14-40 1,0 13-16,-13 1 16,0 38-1,0-25 1,0 13-1,0-1-15,0-25 16,0-1-16,0 0 16,0 0-16,0 0 15</inkml:trace>
  <inkml:trace contextRef="#ctx0" brushRef="#br0" timeOffset="12895.84">19791 9684 0,'0'13'31,"0"0"-15,26-13 62,-26-13-62,0-40-16,0 27 15,0-27-15,0 13 16,0 27-16,-13-27 16,-13 14-16,12 12 15,1 14-15,-13 0 16,12 0-16,-25 0 16,26 0-16,-27 27 15,-26 39-15,39-13 16,-12-13-16,12 13 15,27-27-15,-26 14 16,26-1-16,-14 14 16,14-40-16,0 27 15,0-13-15,0-1 16,14 1 0,-1-14-1,13 0 1,-12 0-16,12 0 15,0-13-15,14 0 16,-13 0-16,26 0 16,-14 0-1,-12 0-15,26 0 16,-40 0-16,13 0 16,1-13-16,-14 0 15,0 0-15,-13 0 16,13-1-16,1 1 15,-1-40-15</inkml:trace>
  <inkml:trace contextRef="#ctx0" brushRef="#br0" timeOffset="13678.84">20002 9723 0,'0'-13'16,"-13"13"-16,-26 0 16,12 27-1,27-14-15,-26 13 16,26 1-16,-14-1 16,14-13-16,0 1 15,0 12-15,0-13 16,0 1-1,14-1-15,-1 0 16,0 0 31,40-13-31,-27 0-16,-12 0 15,12 0-15,1 0 31,-27-39-15,0 25 0,0 1-1,0-13-15,-14 12 94,14 1-78,-13 13 15,-13 0-15,12-26-1,1 13-15</inkml:trace>
  <inkml:trace contextRef="#ctx0" brushRef="#br0" timeOffset="15076.61">20280 9723 0,'0'27'63,"0"52"-47,0 1-16,0-27 15,-26 13-15,26-53 16,0 13-16,0-12 15,0-1 1,0 13-16,0 1 16,0-1-16,0-13 15,0 1 1,0-41 125</inkml:trace>
  <inkml:trace contextRef="#ctx0" brushRef="#br0" timeOffset="15792.74">20241 9737 0,'0'-14'32,"26"1"-32,-13 13 0,1-13 15,12 0-15,-13 13 16,0 0 15,27 0-15,-27 0-16,1 0 15,-1 0-15,13 0 16,1 13-16,12 13 16,-39-12-1,14-1 1,-14 0-16,13 0 15,-13 1-15,0 25 63,0-26-47,0 27-16,-13-13 15,-1-14-15,-12 0 16,13 14-1,-14-14-15,27 0 16,-13-13 47,-13 0-63,-1 0 31,14 0-31,0 0 62</inkml:trace>
  <inkml:trace contextRef="#ctx0" brushRef="#br0" timeOffset="16648.9">20651 9697 0,'13'0'110,"0"26"-110,0-12 15,-13 12-15,0-13 16,0 27 0,14-27-1,-1-13-15,0 40 16,0-27 15,1-13-31,12 13 0,0 14 31,-12-27-31,12 0 16,40 0-16,0 0 16,-13 13-16,-26-13 15,-1 0-15,1 0 16,-1 0-16,-13 0 16,1 0 15,-14-26-16,0-1-15,0 1 16,0-14-16</inkml:trace>
  <inkml:trace contextRef="#ctx0" brushRef="#br0" timeOffset="17231.39">21140 9604 0,'0'67'47,"-13"-15"-47,13 15 15,-13-15-15,-14 41 16,1-14-16,13-12 16,-27 12-16,27-13 15,-1-13-15,1-13 16,13-27-16,0 27 15,-13-27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16T04:50:31.735"/>
    </inkml:context>
    <inkml:brush xml:id="br0">
      <inkml:brushProperty name="width" value="0.05292" units="cm"/>
      <inkml:brushProperty name="height" value="0.05292" units="cm"/>
      <inkml:brushProperty name="color" value="#FF0000"/>
    </inkml:brush>
  </inkml:definitions>
  <inkml:trace contextRef="#ctx0" brushRef="#br0">4617 7144 0,'-410'53'407,"383"-53"-407,14 0 62,0 13 485,0 27-531,13-1-16,0 1 15,-14 26-15,-12 27 16,26-40-16,0 0 16,0 66 15,0-80-31,0 67 31,0-27-15,0-26-1,0-13 1,0-27 0,0 14-1,0-14 1,0 40-1,0-27 1,0 14 0,0 0-1,0 13 17,0-27-17,0 40 1,0-39-1,0 12 1,0 1 0,0-13-1,0 25 1,0-12 0,0-27-1,0 27 1,0-27-1,13 14 1,-13-1 0,0 1-1,0-14 17,0 40-17,0-27 1,0-12-1,0-1 17,0 0 93,13-13-125,1 0 15,-1 0 17,13 0-17,27 0 1,13 0-1,27 0 1,13 0 0,-66 0-16,26 0 15,-53 0 1,40 0 0,-27 0-1,1 0 1,12 0-1,1 0 17,-27 0-17,14 0 1,-14 0 15</inkml:trace>
  <inkml:trace contextRef="#ctx0" brushRef="#br0" timeOffset="1239.58">4630 7832 0,'-39'0'140,"25"0"-140,1 13 16,-13-13-16,12 0 16,-25 13-1,-14 0 16,40 1-15,-14-14 0,1 0-1,-14 0 17,27 0-17,-14 0 1,1 0-16,13 0 15,-27 0 1,13 0 0,14 0 15,0 0-15,0 0-1,-1 0 63,1 0-46</inkml:trace>
  <inkml:trace contextRef="#ctx0" brushRef="#br0" timeOffset="2184.61">5093 8665 0,'0'27'78,"0"25"-62,-13 28-1,0 12 1,13-65-1,0 13-15,0-27 16,0 27 0,0-27 77,13-13-46</inkml:trace>
  <inkml:trace contextRef="#ctx0" brushRef="#br0" timeOffset="3009.16">5133 8572 0,'13'0'62,"53"0"-46,-39 53-1,26 27 1,-27-14 0,14-13 15,-40-13-15,13-27-1,0-13-15,0 0 31,1 0 1,-1 0-32,0 0 15,0 0 1,1 0 31,-14-13-16,0-27-15,0 27-1,0-27 1,-14-39 0,14 12-1,0 28-15,0-14 31,0 40-15,0-1 93</inkml:trace>
  <inkml:trace contextRef="#ctx0" brushRef="#br0" timeOffset="4314.38">5900 8784 0,'-26'0'31,"13"0"-31,-1 0 31,1 0-31,-40 0 63,27 0-48,-1 0 1,14 0-1,-13 0 1,12 0 0,-12 0-1,13 0 17,-14 13-1,27 1 0,0 12-15,0-13-1,13 1 1,1-1-16,-14 0 16,26 0-1,-13 0 1,1 1-16,-1-1 15,-13 0 1,13-13 15,0 0-15,0 0 0,14 0-1,-14 0 16,0 0-31,27 0 16,-13 0 15,-14 0-31,0 0 16,0 0 0,14-13-1,-14 0 1,-13-14-1,0 14 1,0-13 0,0 12-1,0 1 17,-13-13-17,-14 12 1,14 1-1,0 13 1,0-13-16,-1 0 31,1-1-31</inkml:trace>
  <inkml:trace contextRef="#ctx0" brushRef="#br0" timeOffset="5183.46">6046 8493 0,'13'13'93,"-13"14"-77,13 26 0,14 26-1,-14-26 1,0 26 0,-13-12-1,27-1 1,-27-27-1,0-25 1,0-1 15,0 0-31,0 0 78,0 1-46</inkml:trace>
  <inkml:trace contextRef="#ctx0" brushRef="#br0" timeOffset="6176.25">5900 8639 0,'13'-14'31,"1"14"-15,12 0 15,14 0-31,-27 0 16,13 0 15,-12 0-15,-1 0-1,27 0 1,-27 0-1,0 0 64,0 0-48,1 0-16,12 0 32,-13 0-47,0 0 16,14 0 0,-14 0-1,0 0 16,1 0-15,-1 0 0</inkml:trace>
  <inkml:trace contextRef="#ctx0" brushRef="#br0" timeOffset="7600.46">6403 8890 0,'26'0'47,"-12"0"-16,-1 0 1,13 0-32,1 0 15,26 0 1,-27-13 0,14 0-1,-27-1 1,0 1-1,-13 0 1,0 0 15,0-1-15,0 1-16,0 0 31,-13-14-15,0 27-1,-14-26 1,27 13 0,-13 13-1,0 0 1,0 0 0,-1 0-1,1 0 1,-26 0-1,12 0 1,14 0 0,-27 0 15,14 0-15,12 13-1,1 0 1,0 0-1,13 27 1,-13-13 0,13 12-1,0 1 1,0-27 0,0 27-1,0-27 1,39 14-1,-39-14 1,27 13 15,-1 1-15,-12-27 0,-1 13-1,53 0 1,-40-13-1,41 13 1,-41 1 0,0-14-1,-12 0 1,-1 0 0,0 0-1</inkml:trace>
  <inkml:trace contextRef="#ctx0" brushRef="#br0" timeOffset="9234.28">7369 8811 0,'0'13'235,"26"-13"-188,1 0-47,-27-13 31,0-1-15,0 1-1,-14 13-15,-25-13 16,25 13-1,-25-13 1,25 13 0,-12 0-1,13 0 17,0 0-17,-1 0 16,1 0 32,0 13-47,13 0-1,0 0 1,0 1-16,0-1 15,0 0 1,13 14 0,0-1-1,1-13 17,-1 0-32,0 1 31,-13-1-16,13 0-15,0 14 32,1-27-17,-1 0 17,13 13-17,-12 0 1,25 0-1,-25-13 1,12 0 0,14 0-1,-27 0 1,13 0 0,-12-13-16,12-13 15</inkml:trace>
  <inkml:trace contextRef="#ctx0" brushRef="#br0" timeOffset="10097.84">7713 8771 0,'0'-13'31,"-14"13"1,1 0-1,-13 13-15,-1 13-16,1 14 31,26-27-31,0 14 15,0 12 1,0-12 0,0 13-1,0-27 1,0 27 0,13-40-1,27 13 32,-27-13-16,0 0-15,14 0 0,-14 0-1,13 0 1,-12-27-1,-1-26 1,0 14 0,13 25-1,-26-25 17,0 26-17,0-14 1,-13 27 46,-13-13-62,13 13 16,-27 0 0</inkml:trace>
  <inkml:trace contextRef="#ctx0" brushRef="#br0" timeOffset="10856.34">8030 8784 0,'0'27'62,"0"12"-62,-13 54 32,13-27-17,0-53-15,0 27 16,0 0-1,0-27 1,13 0 0,-26-13 156,-14 0-172</inkml:trace>
  <inkml:trace contextRef="#ctx0" brushRef="#br0" timeOffset="11584.45">7964 8639 0,'26'-14'15,"-12"14"1,-1 0-1,13 0-15,-12 0 32,25 0-17,-26 0-15,1 14 16,-14 12 0,26-13-1,-26 1 16,0-1-15,0 13 0,0-13-1,0 27 1,0-13 0,0-1-1,0-13 1,-13 1-1,0-14 17,-67 39-17,41-26 1,25-13 0,-12 14 30</inkml:trace>
  <inkml:trace contextRef="#ctx0" brushRef="#br0" timeOffset="12265.89">8242 8705 0,'26'0'94,"14"39"-79,0 14 1,13 14 0,-27-1-1,-13-40-15,14 1 16,-14-14-1,0 0 32,14-13-47,-1 0 16,0-40 0,-26 1-1,0-14 16</inkml:trace>
  <inkml:trace contextRef="#ctx0" brushRef="#br0" timeOffset="12782.45">8572 8784 0,'0'27'47,"0"12"-32,0-12 1,-13 92-1,0-13 1,0-1 0,13-91-1,0 12-15,0-13 78,0 27-78,0-27 63,-13-13-16,-1 0-32,1 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17T05:40:38.928"/>
    </inkml:context>
    <inkml:brush xml:id="br0">
      <inkml:brushProperty name="width" value="0.05292" units="cm"/>
      <inkml:brushProperty name="height" value="0.05292" units="cm"/>
      <inkml:brushProperty name="color" value="#FF0000"/>
    </inkml:brush>
  </inkml:definitions>
  <inkml:trace contextRef="#ctx0" brushRef="#br0">1085 1971 0,'1217'-860'360,"-1217"847"-345,26 13 1</inkml:trace>
  <inkml:trace contextRef="#ctx0" brushRef="#br0" timeOffset="1079.01">1230 1323 0,'27'0'63,"-1"0"-48,133 145 16,79 279 1,-211-371-17,-1 26-15,14 27 16,-14-93 0,-13 27-1,27-40 32,13-53-31,106-119-1,171-40 1,147-39 0,-94 79-1,279-93 1,-1 14-1,-356 79 1,-186 106 0,-106 66 93</inkml:trace>
  <inkml:trace contextRef="#ctx0" brushRef="#br0" timeOffset="2250.92">873 1640 0,'0'40'78,"0"13"-63,13-27-15,-13 14 16,14 13 0,-14 0-1,26-13 1,0 13-1,-12-27 1,-1-26 312,0 0-312,0 0-1,40-13 1,-26-14 0,-1 1-1,-26-1-15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69920" cy="48006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4516"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75360" y="4560572"/>
            <a:ext cx="5364481" cy="432054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2" y="9121140"/>
            <a:ext cx="3169920" cy="48006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E8A5BC2-82F1-9743-89FF-AFC7C6D81D1B}" type="slidenum">
              <a:rPr lang="en-US"/>
              <a:pPr/>
              <a:t>‹#›</a:t>
            </a:fld>
            <a:endParaRPr lang="en-US" dirty="0"/>
          </a:p>
        </p:txBody>
      </p:sp>
    </p:spTree>
    <p:extLst>
      <p:ext uri="{BB962C8B-B14F-4D97-AF65-F5344CB8AC3E}">
        <p14:creationId xmlns:p14="http://schemas.microsoft.com/office/powerpoint/2010/main" val="2636247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techterms.com/definition/drive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31520" y="4560570"/>
            <a:ext cx="5852160" cy="4320540"/>
          </a:xfrm>
          <a:prstGeom prst="rect">
            <a:avLst/>
          </a:prstGeom>
          <a:noFill/>
          <a:ln>
            <a:noFill/>
          </a:ln>
        </p:spPr>
        <p:txBody>
          <a:bodyPr spcFirstLastPara="1" wrap="square" lIns="95219" tIns="95219" rIns="95219" bIns="95219" anchor="t" anchorCtr="0">
            <a:noAutofit/>
          </a:bodyPr>
          <a:lstStyle/>
          <a:p>
            <a:pPr>
              <a:spcBef>
                <a:spcPts val="0"/>
              </a:spcBef>
              <a:spcAft>
                <a:spcPts val="0"/>
              </a:spcAft>
              <a:buSzPts val="1100"/>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In general, these actions fall into four categories: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Processor-memory: </a:t>
            </a:r>
            <a:r>
              <a:rPr kumimoji="1" lang="en-US" sz="1200" b="0" kern="1200" baseline="0" dirty="0">
                <a:solidFill>
                  <a:schemeClr val="tx1"/>
                </a:solidFill>
                <a:latin typeface="Times New Roman" pitchFamily="33" charset="0"/>
                <a:ea typeface="+mn-ea"/>
                <a:cs typeface="+mn-cs"/>
              </a:rPr>
              <a:t>Data may be transferred from processor to memory or </a:t>
            </a:r>
            <a:r>
              <a:rPr kumimoji="1" lang="en-US" sz="1200" kern="1200" baseline="0" dirty="0">
                <a:solidFill>
                  <a:schemeClr val="tx1"/>
                </a:solidFill>
                <a:latin typeface="Times New Roman" pitchFamily="33" charset="0"/>
                <a:ea typeface="+mn-ea"/>
                <a:cs typeface="+mn-cs"/>
              </a:rPr>
              <a:t>from memory to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Processor-I/O: </a:t>
            </a:r>
            <a:r>
              <a:rPr kumimoji="1" lang="en-US" sz="1200" b="0" kern="1200" baseline="0" dirty="0">
                <a:solidFill>
                  <a:schemeClr val="tx1"/>
                </a:solidFill>
                <a:latin typeface="Times New Roman" pitchFamily="33" charset="0"/>
                <a:ea typeface="+mn-ea"/>
                <a:cs typeface="+mn-cs"/>
              </a:rPr>
              <a:t>Data may be transferred to or from a peripheral device by </a:t>
            </a:r>
            <a:r>
              <a:rPr kumimoji="1" lang="en-US" sz="1200" kern="1200" baseline="0" dirty="0">
                <a:solidFill>
                  <a:schemeClr val="tx1"/>
                </a:solidFill>
                <a:latin typeface="Times New Roman" pitchFamily="33" charset="0"/>
                <a:ea typeface="+mn-ea"/>
                <a:cs typeface="+mn-cs"/>
              </a:rPr>
              <a:t>transferring between the processor and an I/O module.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Data processing: </a:t>
            </a:r>
            <a:r>
              <a:rPr kumimoji="1" lang="en-US" sz="1200" b="0" kern="1200" baseline="0" dirty="0">
                <a:solidFill>
                  <a:schemeClr val="tx1"/>
                </a:solidFill>
                <a:latin typeface="Times New Roman" pitchFamily="33" charset="0"/>
                <a:ea typeface="+mn-ea"/>
                <a:cs typeface="+mn-cs"/>
              </a:rPr>
              <a:t>The processor may perform some arithmetic or logic operation </a:t>
            </a:r>
            <a:r>
              <a:rPr kumimoji="1" lang="en-US" sz="1200" kern="1200" baseline="0" dirty="0">
                <a:solidFill>
                  <a:schemeClr val="tx1"/>
                </a:solidFill>
                <a:latin typeface="Times New Roman" pitchFamily="33" charset="0"/>
                <a:ea typeface="+mn-ea"/>
                <a:cs typeface="+mn-cs"/>
              </a:rPr>
              <a:t>on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Control: An instruction may specify that the sequence of execution be altered.</a:t>
            </a:r>
          </a:p>
          <a:p>
            <a:endParaRPr kumimoji="1" lang="en-US" sz="1200" b="1"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example, the processor may fetch an instruction from location 149, which specifies that the next instruction be from location 182. The processor will remember this fact by setting the program counter to 182. Thus, on the next fetch cycle, the instruction will be fetched from location 182 rather than 150.</a:t>
            </a:r>
            <a:endParaRPr lang="en-GB" dirty="0"/>
          </a:p>
          <a:p>
            <a:endParaRPr lang="en-US" dirty="0"/>
          </a:p>
          <a:p>
            <a:r>
              <a:rPr kumimoji="1" lang="en-US" sz="1200" kern="1200" baseline="0" dirty="0">
                <a:solidFill>
                  <a:schemeClr val="tx1"/>
                </a:solidFill>
                <a:latin typeface="Times New Roman" pitchFamily="33" charset="0"/>
                <a:ea typeface="+mn-ea"/>
                <a:cs typeface="+mn-cs"/>
              </a:rPr>
              <a:t>An instruction’s execution may involve a combination of these actions.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10</a:t>
            </a:fld>
            <a:endParaRPr lang="en-US" dirty="0"/>
          </a:p>
        </p:txBody>
      </p:sp>
    </p:spTree>
    <p:extLst>
      <p:ext uri="{BB962C8B-B14F-4D97-AF65-F5344CB8AC3E}">
        <p14:creationId xmlns:p14="http://schemas.microsoft.com/office/powerpoint/2010/main" val="24717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Consider a simple example using a hypothetical machine that includes the characteristics listed in Figure 3.4. The processor contains a single data register, called an accumulator (AC). Both instructions and data are 16 bits long. Thus, it is convenient to organize memory using 16-bit words. The instruction format provides 4 bits for the opcode, so that there can be as many as 2</a:t>
            </a:r>
            <a:r>
              <a:rPr kumimoji="1" lang="en-US" sz="1200" b="1" kern="1200" baseline="30000" dirty="0">
                <a:solidFill>
                  <a:schemeClr val="tx1"/>
                </a:solidFill>
                <a:latin typeface="Times New Roman" pitchFamily="33" charset="0"/>
                <a:ea typeface="+mn-ea"/>
                <a:cs typeface="+mn-cs"/>
              </a:rPr>
              <a:t>4</a:t>
            </a:r>
            <a:r>
              <a:rPr kumimoji="1" lang="en-US" sz="1200" b="1" kern="1200" baseline="0" dirty="0">
                <a:solidFill>
                  <a:schemeClr val="tx1"/>
                </a:solidFill>
                <a:latin typeface="Times New Roman" pitchFamily="33" charset="0"/>
                <a:ea typeface="+mn-ea"/>
                <a:cs typeface="+mn-cs"/>
              </a:rPr>
              <a:t> = 16 different opcodes, and up to 2</a:t>
            </a:r>
            <a:r>
              <a:rPr kumimoji="1" lang="en-US" sz="1200" b="1" kern="1200" baseline="30000" dirty="0">
                <a:solidFill>
                  <a:schemeClr val="tx1"/>
                </a:solidFill>
                <a:latin typeface="Times New Roman" pitchFamily="33" charset="0"/>
                <a:ea typeface="+mn-ea"/>
                <a:cs typeface="+mn-cs"/>
              </a:rPr>
              <a:t>12</a:t>
            </a:r>
            <a:r>
              <a:rPr kumimoji="1" lang="en-US" sz="1200" b="1" kern="1200" baseline="0" dirty="0">
                <a:solidFill>
                  <a:schemeClr val="tx1"/>
                </a:solidFill>
                <a:latin typeface="Times New Roman" pitchFamily="33" charset="0"/>
                <a:ea typeface="+mn-ea"/>
                <a:cs typeface="+mn-cs"/>
              </a:rPr>
              <a:t> = 4096 (4K) words of memory can be directly addressed.</a:t>
            </a:r>
            <a:endParaRPr lang="en-US" b="1"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11</a:t>
            </a:fld>
            <a:endParaRPr lang="en-US" dirty="0"/>
          </a:p>
        </p:txBody>
      </p:sp>
    </p:spTree>
    <p:extLst>
      <p:ext uri="{BB962C8B-B14F-4D97-AF65-F5344CB8AC3E}">
        <p14:creationId xmlns:p14="http://schemas.microsoft.com/office/powerpoint/2010/main" val="302109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E06EC-8C2C-494A-A338-324AC533F03A}" type="slidenum">
              <a:rPr lang="en-US"/>
              <a:pPr/>
              <a:t>12</a:t>
            </a:fld>
            <a:endParaRPr lang="en-US" dirty="0"/>
          </a:p>
        </p:txBody>
      </p:sp>
      <p:sp>
        <p:nvSpPr>
          <p:cNvPr id="74754" name="Rectangle 2"/>
          <p:cNvSpPr>
            <a:spLocks noGrp="1" noRot="1" noChangeAspect="1" noChangeArrowheads="1" noTextEdit="1"/>
          </p:cNvSpPr>
          <p:nvPr>
            <p:ph type="sldImg"/>
          </p:nvPr>
        </p:nvSpPr>
        <p:spPr>
          <a:xfrm>
            <a:off x="457200" y="719138"/>
            <a:ext cx="6400800" cy="3602037"/>
          </a:xfrm>
          <a:ln/>
        </p:spPr>
      </p:sp>
      <p:sp>
        <p:nvSpPr>
          <p:cNvPr id="7475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3.5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cycles, are required:</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1. The PC contains 300, the address of the first instruction. This instruction (the </a:t>
            </a:r>
            <a:r>
              <a:rPr kumimoji="1" lang="en-US" sz="1200" kern="1200" baseline="0" dirty="0">
                <a:solidFill>
                  <a:schemeClr val="tx1"/>
                </a:solidFill>
                <a:latin typeface="Times New Roman" pitchFamily="33" charset="0"/>
                <a:ea typeface="+mn-ea"/>
                <a:cs typeface="+mn-cs"/>
              </a:rPr>
              <a:t>value 1940 in hexadecimal) is loaded into the instruction register IR, and the PC is incremented. Note that this process involves the use of a memory address register and a memory buffer register. For simplicity, these intermediate registers are ignored.</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2. The first 4 bits (first hexadecimal digit) in the IR indicate that the AC is to be </a:t>
            </a:r>
            <a:r>
              <a:rPr kumimoji="1" lang="en-US" sz="1200" kern="1200" baseline="0" dirty="0">
                <a:solidFill>
                  <a:schemeClr val="tx1"/>
                </a:solidFill>
                <a:latin typeface="Times New Roman" pitchFamily="33" charset="0"/>
                <a:ea typeface="+mn-ea"/>
                <a:cs typeface="+mn-cs"/>
              </a:rPr>
              <a:t>loaded. The remaining 12 bits (three hexadecimal digits) specify the address (940) from which data are to be loaded.</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3. The next instruction (5941) is fetched from location 301, and the PC is </a:t>
            </a:r>
            <a:r>
              <a:rPr kumimoji="1" lang="en-US" sz="1200" kern="1200" baseline="0" dirty="0">
                <a:solidFill>
                  <a:schemeClr val="tx1"/>
                </a:solidFill>
                <a:latin typeface="Times New Roman" pitchFamily="33" charset="0"/>
                <a:ea typeface="+mn-ea"/>
                <a:cs typeface="+mn-cs"/>
              </a:rPr>
              <a:t>incremented.</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4. The old contents of the AC and the contents of location 941 are added, and the result is stored in the AC.</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5. The next instruction (2941) is fetched from location 302, and the PC is </a:t>
            </a:r>
            <a:r>
              <a:rPr kumimoji="1" lang="en-US" sz="1200" kern="1200" baseline="0" dirty="0">
                <a:solidFill>
                  <a:schemeClr val="tx1"/>
                </a:solidFill>
                <a:latin typeface="Times New Roman" pitchFamily="33" charset="0"/>
                <a:ea typeface="+mn-ea"/>
                <a:cs typeface="+mn-cs"/>
              </a:rPr>
              <a:t>incremented.</a:t>
            </a:r>
          </a:p>
          <a:p>
            <a:endParaRPr kumimoji="1" lang="en-US" sz="1200" b="1" kern="1200" baseline="0" dirty="0">
              <a:solidFill>
                <a:schemeClr val="tx1"/>
              </a:solidFill>
              <a:latin typeface="Times New Roman" pitchFamily="33" charset="0"/>
              <a:ea typeface="+mn-ea"/>
              <a:cs typeface="+mn-cs"/>
            </a:endParaRPr>
          </a:p>
          <a:p>
            <a:r>
              <a:rPr kumimoji="1" lang="en-US" sz="1200" b="0" kern="1200" baseline="0" dirty="0">
                <a:solidFill>
                  <a:schemeClr val="tx1"/>
                </a:solidFill>
                <a:latin typeface="Times New Roman" pitchFamily="33" charset="0"/>
                <a:ea typeface="+mn-ea"/>
                <a:cs typeface="+mn-cs"/>
              </a:rPr>
              <a:t>6. The contents of the AC are stored in location 941.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example, three instruction cycles, each consisting of a fetch cycle and an execute cycle, are needed to add the contents of location 940 to the contents of 941. With a more complex set of instructions, fewer cycles would be needed. Some older processors, for example, included instructions that contain more than one memory address. Thus, the execution cycle for a particular instruction on such processors could involve more than one reference to memory. Also, instead of memory references, an instruction may specify an I/O operation.</a:t>
            </a:r>
            <a:endParaRPr lang="en-GB" dirty="0"/>
          </a:p>
        </p:txBody>
      </p:sp>
    </p:spTree>
    <p:extLst>
      <p:ext uri="{BB962C8B-B14F-4D97-AF65-F5344CB8AC3E}">
        <p14:creationId xmlns:p14="http://schemas.microsoft.com/office/powerpoint/2010/main" val="358948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6D7E0-58B7-F64B-B355-38566347351C}" type="slidenum">
              <a:rPr lang="en-US"/>
              <a:pPr/>
              <a:t>13</a:t>
            </a:fld>
            <a:endParaRPr lang="en-US" dirty="0"/>
          </a:p>
        </p:txBody>
      </p:sp>
      <p:sp>
        <p:nvSpPr>
          <p:cNvPr id="75778" name="Rectangle 2"/>
          <p:cNvSpPr>
            <a:spLocks noGrp="1" noRot="1" noChangeAspect="1" noChangeArrowheads="1" noTextEdit="1"/>
          </p:cNvSpPr>
          <p:nvPr>
            <p:ph type="sldImg"/>
          </p:nvPr>
        </p:nvSpPr>
        <p:spPr>
          <a:xfrm>
            <a:off x="457200" y="719138"/>
            <a:ext cx="6400800" cy="3602037"/>
          </a:xfrm>
          <a:ln/>
        </p:spPr>
      </p:sp>
      <p:sp>
        <p:nvSpPr>
          <p:cNvPr id="7577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execution cycle for a particular instruction may involve more than one reference to memory. Also, instead of memory references, an instruction may specify an I/O operation. With these additional considerations in mind, Figure 3.6 provides a more detailed look at the basic instruction cycle of Figure 3.3. The figure is in the form of a state diagram.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any given instruction cycle, some states may be null and others may be visited more than once. The states can be described as follows: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Instruction address calculation (iac): </a:t>
            </a:r>
            <a:r>
              <a:rPr kumimoji="1" lang="en-US" sz="1200" b="0" kern="1200" baseline="0" dirty="0">
                <a:solidFill>
                  <a:schemeClr val="tx1"/>
                </a:solidFill>
                <a:latin typeface="Times New Roman" pitchFamily="33" charset="0"/>
                <a:ea typeface="+mn-ea"/>
                <a:cs typeface="+mn-cs"/>
              </a:rPr>
              <a:t>Determine the address of the next </a:t>
            </a:r>
            <a:r>
              <a:rPr kumimoji="1" lang="en-US" sz="1200" kern="1200" baseline="0" dirty="0">
                <a:solidFill>
                  <a:schemeClr val="tx1"/>
                </a:solidFill>
                <a:latin typeface="Times New Roman" pitchFamily="33" charset="0"/>
                <a:ea typeface="+mn-ea"/>
                <a:cs typeface="+mn-cs"/>
              </a:rPr>
              <a:t>instruction to be executed. Usually, this involves adding a fixed number to the address of the previous instruction. For example, if each instruction is 16 bits long and memory is organized into 16-bit words, then add 1 to the previous address. If, instead, memory is organized as individually addressable 8-bit</a:t>
            </a:r>
          </a:p>
          <a:p>
            <a:r>
              <a:rPr kumimoji="1" lang="en-US" sz="1200" kern="1200" baseline="0" dirty="0">
                <a:solidFill>
                  <a:schemeClr val="tx1"/>
                </a:solidFill>
                <a:latin typeface="Times New Roman" pitchFamily="33" charset="0"/>
                <a:ea typeface="+mn-ea"/>
                <a:cs typeface="+mn-cs"/>
              </a:rPr>
              <a:t>bytes, then add 2 to the previous address.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Instruction fetch (if): </a:t>
            </a:r>
            <a:r>
              <a:rPr kumimoji="1" lang="en-US" sz="1200" b="0" kern="1200" baseline="0" dirty="0">
                <a:solidFill>
                  <a:schemeClr val="tx1"/>
                </a:solidFill>
                <a:latin typeface="Times New Roman" pitchFamily="33" charset="0"/>
                <a:ea typeface="+mn-ea"/>
                <a:cs typeface="+mn-cs"/>
              </a:rPr>
              <a:t>Read instruction from its memory location into the </a:t>
            </a:r>
            <a:r>
              <a:rPr kumimoji="1" lang="en-US" sz="1200" kern="1200" baseline="0" dirty="0">
                <a:solidFill>
                  <a:schemeClr val="tx1"/>
                </a:solidFill>
                <a:latin typeface="Times New Roman" pitchFamily="33" charset="0"/>
                <a:ea typeface="+mn-ea"/>
                <a:cs typeface="+mn-cs"/>
              </a:rPr>
              <a:t>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Instruction operation decoding (iod): </a:t>
            </a:r>
            <a:r>
              <a:rPr kumimoji="1" lang="en-US" sz="1200" b="0" kern="1200" baseline="0" dirty="0">
                <a:solidFill>
                  <a:schemeClr val="tx1"/>
                </a:solidFill>
                <a:latin typeface="Times New Roman" pitchFamily="33" charset="0"/>
                <a:ea typeface="+mn-ea"/>
                <a:cs typeface="+mn-cs"/>
              </a:rPr>
              <a:t>Analyze instruction to determine type </a:t>
            </a:r>
            <a:r>
              <a:rPr kumimoji="1" lang="en-US" sz="1200" kern="1200" baseline="0" dirty="0">
                <a:solidFill>
                  <a:schemeClr val="tx1"/>
                </a:solidFill>
                <a:latin typeface="Times New Roman" pitchFamily="33" charset="0"/>
                <a:ea typeface="+mn-ea"/>
                <a:cs typeface="+mn-cs"/>
              </a:rPr>
              <a:t>of operation to be performed and operand(s) to be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Operand address calculation (oac): </a:t>
            </a:r>
            <a:r>
              <a:rPr kumimoji="1" lang="en-US" sz="1200" b="0" kern="1200" baseline="0" dirty="0">
                <a:solidFill>
                  <a:schemeClr val="tx1"/>
                </a:solidFill>
                <a:latin typeface="Times New Roman" pitchFamily="33" charset="0"/>
                <a:ea typeface="+mn-ea"/>
                <a:cs typeface="+mn-cs"/>
              </a:rPr>
              <a:t>If the operation involves reference to an </a:t>
            </a:r>
            <a:r>
              <a:rPr kumimoji="1" lang="en-US" sz="1200" kern="1200" baseline="0" dirty="0">
                <a:solidFill>
                  <a:schemeClr val="tx1"/>
                </a:solidFill>
                <a:latin typeface="Times New Roman" pitchFamily="33" charset="0"/>
                <a:ea typeface="+mn-ea"/>
                <a:cs typeface="+mn-cs"/>
              </a:rPr>
              <a:t>operand in memory or available via I/O, then determine the address of the operand.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Operand fetch (of): </a:t>
            </a:r>
            <a:r>
              <a:rPr kumimoji="1" lang="en-US" sz="1200" b="0" kern="1200" baseline="0" dirty="0">
                <a:solidFill>
                  <a:schemeClr val="tx1"/>
                </a:solidFill>
                <a:latin typeface="Times New Roman" pitchFamily="33" charset="0"/>
                <a:ea typeface="+mn-ea"/>
                <a:cs typeface="+mn-cs"/>
              </a:rPr>
              <a:t>Fetch the operand from memory or read it in from I/O.</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Data operation (do): </a:t>
            </a:r>
            <a:r>
              <a:rPr kumimoji="1" lang="en-US" sz="1200" b="0" kern="1200" baseline="0" dirty="0">
                <a:solidFill>
                  <a:schemeClr val="tx1"/>
                </a:solidFill>
                <a:latin typeface="Times New Roman" pitchFamily="33" charset="0"/>
                <a:ea typeface="+mn-ea"/>
                <a:cs typeface="+mn-cs"/>
              </a:rPr>
              <a:t>Perform the operation indicated in the instruction.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Operand store (os): </a:t>
            </a:r>
            <a:r>
              <a:rPr kumimoji="1" lang="en-US" sz="1200" b="0" kern="1200" baseline="0" dirty="0">
                <a:solidFill>
                  <a:schemeClr val="tx1"/>
                </a:solidFill>
                <a:latin typeface="Times New Roman" pitchFamily="33" charset="0"/>
                <a:ea typeface="+mn-ea"/>
                <a:cs typeface="+mn-cs"/>
              </a:rPr>
              <a:t>Write the result into memory or out to I/O.</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States in the upper part of Figure 3.6 involve an exchange between the processor and either memory or an I/O module. States in the lower part of the diagram involve only internal processor operations. The oac state appears twice, because an instruction may involve a read, a write, or both. However, the action performed during that state is fundamentally the same in both cases, and so only a single state identifier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Also note that the diagram allows for multiple operands and multiple results, because some instructions on some machines require this. For example, the PDP-11 instruction ADD A,B results in the following sequence of states: iac, if, iod, oac, of, </a:t>
            </a:r>
            <a:r>
              <a:rPr kumimoji="1" lang="en-US" sz="1200" kern="1200" baseline="0" dirty="0" err="1">
                <a:solidFill>
                  <a:schemeClr val="tx1"/>
                </a:solidFill>
                <a:latin typeface="Times New Roman" pitchFamily="33" charset="0"/>
                <a:ea typeface="+mn-ea"/>
                <a:cs typeface="+mn-cs"/>
              </a:rPr>
              <a:t>oac</a:t>
            </a:r>
            <a:r>
              <a:rPr kumimoji="1" lang="en-US" sz="1200" kern="1200" baseline="0" dirty="0">
                <a:solidFill>
                  <a:schemeClr val="tx1"/>
                </a:solidFill>
                <a:latin typeface="Times New Roman" pitchFamily="33" charset="0"/>
                <a:ea typeface="+mn-ea"/>
                <a:cs typeface="+mn-cs"/>
              </a:rPr>
              <a:t>, of, do, oac, os.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Finally, on some machines, a single instruction can specify an operation to be performed on a vector (one-dimensional array) of numbers or a string (one-dimensional array) of characters. As Figure 3.6 indicates, this would involve repetitive operand fetch</a:t>
            </a:r>
          </a:p>
          <a:p>
            <a:r>
              <a:rPr kumimoji="1" lang="en-US" sz="1200" kern="1200" baseline="0" dirty="0">
                <a:solidFill>
                  <a:schemeClr val="tx1"/>
                </a:solidFill>
                <a:latin typeface="Times New Roman" pitchFamily="33" charset="0"/>
                <a:ea typeface="+mn-ea"/>
                <a:cs typeface="+mn-cs"/>
              </a:rPr>
              <a:t>and/or store operations.</a:t>
            </a:r>
            <a:endParaRPr lang="en-GB" dirty="0"/>
          </a:p>
        </p:txBody>
      </p:sp>
    </p:spTree>
    <p:extLst>
      <p:ext uri="{BB962C8B-B14F-4D97-AF65-F5344CB8AC3E}">
        <p14:creationId xmlns:p14="http://schemas.microsoft.com/office/powerpoint/2010/main" val="280047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Virtually all computers provide a mechanism by which other modules (I/O, memory) may </a:t>
            </a:r>
            <a:r>
              <a:rPr kumimoji="1" lang="en-US" sz="1200" b="1" kern="1200" baseline="0" dirty="0">
                <a:solidFill>
                  <a:schemeClr val="tx1"/>
                </a:solidFill>
                <a:latin typeface="Times New Roman" pitchFamily="33" charset="0"/>
                <a:ea typeface="+mn-ea"/>
                <a:cs typeface="+mn-cs"/>
              </a:rPr>
              <a:t>interrupt </a:t>
            </a:r>
            <a:r>
              <a:rPr kumimoji="1" lang="en-US" sz="1200" b="0" kern="1200" baseline="0" dirty="0">
                <a:solidFill>
                  <a:schemeClr val="tx1"/>
                </a:solidFill>
                <a:latin typeface="Times New Roman" pitchFamily="33" charset="0"/>
                <a:ea typeface="+mn-ea"/>
                <a:cs typeface="+mn-cs"/>
              </a:rPr>
              <a:t>the normal processing of the processor. Table 3.1 lists the most common </a:t>
            </a:r>
            <a:r>
              <a:rPr kumimoji="1" lang="en-US" sz="1200" kern="1200" baseline="0" dirty="0">
                <a:solidFill>
                  <a:schemeClr val="tx1"/>
                </a:solidFill>
                <a:latin typeface="Times New Roman" pitchFamily="33" charset="0"/>
                <a:ea typeface="+mn-ea"/>
                <a:cs typeface="+mn-cs"/>
              </a:rPr>
              <a:t>classes of interrupts. The specific nature of these interrupts is examined</a:t>
            </a:r>
          </a:p>
          <a:p>
            <a:r>
              <a:rPr kumimoji="1" lang="en-US" sz="1200" kern="1200" baseline="0" dirty="0">
                <a:solidFill>
                  <a:schemeClr val="tx1"/>
                </a:solidFill>
                <a:latin typeface="Times New Roman" pitchFamily="33" charset="0"/>
                <a:ea typeface="+mn-ea"/>
                <a:cs typeface="+mn-cs"/>
              </a:rPr>
              <a:t>later in this book, especially in Chapters 7 and 14. However, we need to introduce the concept now to understand more clearly the nature of the instruction cycle and the implications of interrupts on the interconnection structure.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14</a:t>
            </a:fld>
            <a:endParaRPr lang="en-US" dirty="0"/>
          </a:p>
        </p:txBody>
      </p:sp>
    </p:spTree>
    <p:extLst>
      <p:ext uri="{BB962C8B-B14F-4D97-AF65-F5344CB8AC3E}">
        <p14:creationId xmlns:p14="http://schemas.microsoft.com/office/powerpoint/2010/main" val="38212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appreciate the gain in efficiency, consider Figure 3.10, which is a timing diagram based on the flow of control in Figures 3.7a and 3.7b. In this figure, user program code segments are shaded green, and I/O program code segments are shaded gray. Figure 3.10a shows the case in which interrupts are not used. The processor must wait while an I/O operation is performed.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Figures 3.7b and 3.10b assume that the time required for the I/O operation is relatively short: less than the time to complete the execution of instructions between write operations in the user program. In this case, the segment of code labeled code segment</a:t>
            </a:r>
          </a:p>
          <a:p>
            <a:r>
              <a:rPr kumimoji="1" lang="en-US" sz="1200" kern="1200" baseline="0" dirty="0">
                <a:solidFill>
                  <a:schemeClr val="tx1"/>
                </a:solidFill>
                <a:latin typeface="Times New Roman" pitchFamily="33" charset="0"/>
                <a:ea typeface="+mn-ea"/>
                <a:cs typeface="+mn-cs"/>
              </a:rPr>
              <a:t>2 is interrupted. A portion of the code (2a) executes (while the I/O operation is performed) and then the interrupt occurs (upon the completion of the I/O operation). After the interrupt is serviced, execution resumes with the remainder of code segment 2 (2b).</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15</a:t>
            </a:fld>
            <a:endParaRPr lang="en-US" dirty="0"/>
          </a:p>
        </p:txBody>
      </p:sp>
    </p:spTree>
    <p:extLst>
      <p:ext uri="{BB962C8B-B14F-4D97-AF65-F5344CB8AC3E}">
        <p14:creationId xmlns:p14="http://schemas.microsoft.com/office/powerpoint/2010/main" val="1842771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The more typical case, especially for a slow device such as a printer, is that the I/O operation will take much more time than executing a sequence of user instructions. Figure 3.7c indicates this state of affairs. In this case, the user program reaches the second WRITE call before the I/O operation spawned by the first call is complete. The result is that the user program is hung up at that point. When the preceding I/O operation is completed, this new WRITE call may be processed, and a new I/O operation may be started. Figure 3.11 shows the timing for this situation with and without the use of interrupts. We can see that there is still a gain in efficiency because part of the time during which the I/O operation is under way overlaps with the execution of user instructions.</a:t>
            </a:r>
            <a:endParaRPr lang="en-US" b="1"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16</a:t>
            </a:fld>
            <a:endParaRPr lang="en-US" dirty="0"/>
          </a:p>
        </p:txBody>
      </p:sp>
    </p:spTree>
    <p:extLst>
      <p:ext uri="{BB962C8B-B14F-4D97-AF65-F5344CB8AC3E}">
        <p14:creationId xmlns:p14="http://schemas.microsoft.com/office/powerpoint/2010/main" val="3625860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463A-006A-0B49-9C41-3375E75D6147}" type="slidenum">
              <a:rPr lang="en-US"/>
              <a:pPr/>
              <a:t>17</a:t>
            </a:fld>
            <a:endParaRPr lang="en-US" dirty="0"/>
          </a:p>
        </p:txBody>
      </p:sp>
      <p:sp>
        <p:nvSpPr>
          <p:cNvPr id="77826" name="Rectangle 2"/>
          <p:cNvSpPr>
            <a:spLocks noGrp="1" noRot="1" noChangeAspect="1" noChangeArrowheads="1" noTextEdit="1"/>
          </p:cNvSpPr>
          <p:nvPr>
            <p:ph type="sldImg"/>
          </p:nvPr>
        </p:nvSpPr>
        <p:spPr>
          <a:xfrm>
            <a:off x="457200" y="719138"/>
            <a:ext cx="6400800" cy="3602037"/>
          </a:xfrm>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Interrupts are provided primarily as a way to improve processing efficiency. For example, most external devices are much slower than the processor. Suppose that the processor is transferring data to a printer using the instruction cycle scheme of Figure 3.3. After each write operation, the processor must pause and remain idle until the printer catches up. The length of this pause may be on the order of many hundreds or even thousands of instruction cycles that do not involve memory. Clearly, this is a very wasteful use of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3.7a illustrates this state of affairs. The user program performs a series of WRITE calls interleaved with processing. Code segments 1, 2, and 3 refer to sequences of instructions that do not involve I/O. The WRITE calls are to an I/O program that is a system utility and that will perform the actual I/O operation. The I/O program consists of three sections: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sequence of instructions, labeled 4 in the figure, to prepare for the actual I/O operation. This may include copying the data to be output into a special buffer and preparing the parameters for a device command.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actual I/O command. Without the use of interrupts, once this command is issued, the program must wait for the I/O device to perform the requested function</a:t>
            </a:r>
          </a:p>
          <a:p>
            <a:r>
              <a:rPr kumimoji="1" lang="en-US" sz="1200" kern="1200" baseline="0" dirty="0">
                <a:solidFill>
                  <a:schemeClr val="tx1"/>
                </a:solidFill>
                <a:latin typeface="Times New Roman" pitchFamily="33" charset="0"/>
                <a:ea typeface="+mn-ea"/>
                <a:cs typeface="+mn-cs"/>
              </a:rPr>
              <a:t>(or periodically poll the device). The program might wait by simply repeatedly performing a test operation to determine if the I/O operation is done.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sequence of instructions, labeled 5 in the figure, to complete the operation. This may include setting a flag indicating the success or failure of the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interrupts, the processor can be engaged in executing other instructions while an I/O operation is in progress. Consider the flow of control in Figure 3.7b.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external device becomes ready to be serviced—that is, when it is ready to accept more data from the processor—the I/O module for that external device sends an </a:t>
            </a:r>
            <a:r>
              <a:rPr kumimoji="1" lang="en-US" sz="1200" i="1" kern="1200" baseline="0" dirty="0">
                <a:solidFill>
                  <a:schemeClr val="tx1"/>
                </a:solidFill>
                <a:latin typeface="Times New Roman" pitchFamily="33" charset="0"/>
                <a:ea typeface="+mn-ea"/>
                <a:cs typeface="+mn-cs"/>
              </a:rPr>
              <a:t>interrupt request </a:t>
            </a:r>
            <a:r>
              <a:rPr kumimoji="1" lang="en-US" sz="1200" i="0" kern="1200" baseline="0" dirty="0">
                <a:solidFill>
                  <a:schemeClr val="tx1"/>
                </a:solidFill>
                <a:latin typeface="Times New Roman" pitchFamily="33" charset="0"/>
                <a:ea typeface="+mn-ea"/>
                <a:cs typeface="+mn-cs"/>
              </a:rPr>
              <a:t>signal to the processor. The processor responds by </a:t>
            </a:r>
            <a:r>
              <a:rPr kumimoji="1" lang="en-US" sz="1200" kern="1200" baseline="0" dirty="0">
                <a:solidFill>
                  <a:schemeClr val="tx1"/>
                </a:solidFill>
                <a:latin typeface="Times New Roman" pitchFamily="33" charset="0"/>
                <a:ea typeface="+mn-ea"/>
                <a:cs typeface="+mn-cs"/>
              </a:rPr>
              <a:t>suspending operation of the current program, branching off to a program to service that particular I/O device, known as an </a:t>
            </a:r>
            <a:r>
              <a:rPr kumimoji="1" lang="en-US" sz="1200" b="1" kern="1200" baseline="0" dirty="0">
                <a:solidFill>
                  <a:schemeClr val="tx1"/>
                </a:solidFill>
                <a:latin typeface="Times New Roman" pitchFamily="33" charset="0"/>
                <a:ea typeface="+mn-ea"/>
                <a:cs typeface="+mn-cs"/>
              </a:rPr>
              <a:t>interrupt handler, </a:t>
            </a:r>
            <a:r>
              <a:rPr kumimoji="1" lang="en-US" sz="1200" b="0" kern="1200" baseline="0" dirty="0">
                <a:solidFill>
                  <a:schemeClr val="tx1"/>
                </a:solidFill>
                <a:latin typeface="Times New Roman" pitchFamily="33" charset="0"/>
                <a:ea typeface="+mn-ea"/>
                <a:cs typeface="+mn-cs"/>
              </a:rPr>
              <a:t>and resuming the original </a:t>
            </a:r>
            <a:r>
              <a:rPr kumimoji="1" lang="en-US" sz="1200" kern="1200" baseline="0" dirty="0">
                <a:solidFill>
                  <a:schemeClr val="tx1"/>
                </a:solidFill>
                <a:latin typeface="Times New Roman" pitchFamily="33" charset="0"/>
                <a:ea typeface="+mn-ea"/>
                <a:cs typeface="+mn-cs"/>
              </a:rPr>
              <a:t>execution after the device is serviced. The points at which such interrupts occur are indicated by an asterisk in Figure 3.7b.</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Let us try to clarify what is happening in Figure 3.7. We have a user program that contains two WRITE commands. There is a segment of code at the beginning, then one WRITE command, then a second segment of code, then a second WRITE command, then a third and final segment of code. The WRITE command invokes the I/O program provided by the OS. Similarly, the I/O program consists of a segment of code, followed by an I/O command, followed by another segment of code. The I/O command invokes a hardware I/O operation.</a:t>
            </a:r>
            <a:endParaRPr lang="en-GB" dirty="0"/>
          </a:p>
        </p:txBody>
      </p:sp>
    </p:spTree>
    <p:extLst>
      <p:ext uri="{BB962C8B-B14F-4D97-AF65-F5344CB8AC3E}">
        <p14:creationId xmlns:p14="http://schemas.microsoft.com/office/powerpoint/2010/main" val="361423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To accommodate interrupts, an </a:t>
            </a:r>
            <a:r>
              <a:rPr kumimoji="1" lang="en-US" sz="1200" i="1" kern="1200" baseline="0" dirty="0">
                <a:solidFill>
                  <a:schemeClr val="tx1"/>
                </a:solidFill>
                <a:latin typeface="Times New Roman" pitchFamily="33" charset="0"/>
                <a:ea typeface="+mn-ea"/>
                <a:cs typeface="+mn-cs"/>
              </a:rPr>
              <a:t>interrupt cycle </a:t>
            </a:r>
            <a:r>
              <a:rPr kumimoji="1" lang="en-US" sz="1200" i="0" kern="1200" baseline="0" dirty="0">
                <a:solidFill>
                  <a:schemeClr val="tx1"/>
                </a:solidFill>
                <a:latin typeface="Times New Roman" pitchFamily="33" charset="0"/>
                <a:ea typeface="+mn-ea"/>
                <a:cs typeface="+mn-cs"/>
              </a:rPr>
              <a:t>is added to the instruction </a:t>
            </a:r>
            <a:r>
              <a:rPr kumimoji="1" lang="en-US" sz="1200" kern="1200" baseline="0" dirty="0">
                <a:solidFill>
                  <a:schemeClr val="tx1"/>
                </a:solidFill>
                <a:latin typeface="Times New Roman" pitchFamily="33" charset="0"/>
                <a:ea typeface="+mn-ea"/>
                <a:cs typeface="+mn-cs"/>
              </a:rPr>
              <a:t>cycle, as shown in Figure 3.9. In the interrupt cycle, the processor checks to see if any interrupts have occurred, indicated by the presence of an interrupt signal. If no interrupts are pending, the processor proceeds to the fetch cycle and fetches the next instruction of the current program. If an interrupt is pending, the processor does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It suspends execution of the current program being executed and saves its context. This means saving the address of the next instruction to be executed (current contents of the program counter) and any other data relevant to the processor’s current activity.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It sets the program counter to the starting address of an </a:t>
            </a:r>
            <a:r>
              <a:rPr kumimoji="1" lang="en-US" sz="1200" i="1" kern="1200" baseline="0" dirty="0">
                <a:solidFill>
                  <a:schemeClr val="tx1"/>
                </a:solidFill>
                <a:latin typeface="Times New Roman" pitchFamily="33" charset="0"/>
                <a:ea typeface="+mn-ea"/>
                <a:cs typeface="+mn-cs"/>
              </a:rPr>
              <a:t>interrupt handler routine.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processor now proceeds to the fetch cycle and fetches the first instruction in the interrupt handler program, which will service the interrupt. The interrupt handler program is generally part of the operating system. Typically, this program determines the nature of the interrupt and performs whatever actions are needed. In the example we have been using, the handler determines which I/O module generated the interrupt and may branch to a program that will write more data out to that I/O module. When the interrupt handler routine is completed, the processor can resume execution of the user program at the point of interruption.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a:t>
            </a:r>
          </a:p>
          <a:p>
            <a:r>
              <a:rPr kumimoji="1" lang="en-US" sz="1200" kern="1200" baseline="0" dirty="0">
                <a:solidFill>
                  <a:schemeClr val="tx1"/>
                </a:solidFill>
                <a:latin typeface="Times New Roman" pitchFamily="33" charset="0"/>
                <a:ea typeface="+mn-ea"/>
                <a:cs typeface="+mn-cs"/>
              </a:rPr>
              <a:t>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18</a:t>
            </a:fld>
            <a:endParaRPr lang="en-US" dirty="0"/>
          </a:p>
        </p:txBody>
      </p:sp>
    </p:spTree>
    <p:extLst>
      <p:ext uri="{BB962C8B-B14F-4D97-AF65-F5344CB8AC3E}">
        <p14:creationId xmlns:p14="http://schemas.microsoft.com/office/powerpoint/2010/main" val="3195678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9FD7A-68AE-2246-9696-D286D4DC51B8}" type="slidenum">
              <a:rPr lang="en-US"/>
              <a:pPr/>
              <a:t>19</a:t>
            </a:fld>
            <a:endParaRPr lang="en-US" dirty="0"/>
          </a:p>
        </p:txBody>
      </p:sp>
      <p:sp>
        <p:nvSpPr>
          <p:cNvPr id="79874" name="Rectangle 2"/>
          <p:cNvSpPr>
            <a:spLocks noGrp="1" noRot="1" noChangeAspect="1" noChangeArrowheads="1" noTextEdit="1"/>
          </p:cNvSpPr>
          <p:nvPr>
            <p:ph type="sldImg"/>
          </p:nvPr>
        </p:nvSpPr>
        <p:spPr>
          <a:xfrm>
            <a:off x="457200" y="719138"/>
            <a:ext cx="6400800" cy="3602037"/>
          </a:xfrm>
          <a:ln/>
        </p:spPr>
      </p:sp>
      <p:sp>
        <p:nvSpPr>
          <p:cNvPr id="7987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3.12 shows a revised instruction cycle state diagram that includes interrupt cycle processing.</a:t>
            </a:r>
            <a:endParaRPr lang="en-GB" dirty="0"/>
          </a:p>
        </p:txBody>
      </p:sp>
    </p:spTree>
    <p:extLst>
      <p:ext uri="{BB962C8B-B14F-4D97-AF65-F5344CB8AC3E}">
        <p14:creationId xmlns:p14="http://schemas.microsoft.com/office/powerpoint/2010/main" val="60269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33" charset="0"/>
                <a:ea typeface="+mn-ea"/>
                <a:cs typeface="+mn-cs"/>
              </a:rPr>
              <a:t>As discussed in Lecture 2, virtually all contemporary computer designs are based on concepts developed by John von Neumann at the Institute for Advanced Studies, Princeton. Such a design is referred to as the </a:t>
            </a:r>
            <a:r>
              <a:rPr kumimoji="1" lang="en-US" sz="1200" i="1" kern="1200" baseline="0" dirty="0">
                <a:solidFill>
                  <a:schemeClr val="tx1"/>
                </a:solidFill>
                <a:latin typeface="Times New Roman" pitchFamily="33" charset="0"/>
                <a:ea typeface="+mn-ea"/>
                <a:cs typeface="+mn-cs"/>
              </a:rPr>
              <a:t>von Neumann architecture </a:t>
            </a:r>
            <a:r>
              <a:rPr kumimoji="1" lang="en-US" sz="1200" i="0" kern="1200" baseline="0" dirty="0">
                <a:solidFill>
                  <a:schemeClr val="tx1"/>
                </a:solidFill>
                <a:latin typeface="Times New Roman" pitchFamily="33" charset="0"/>
                <a:ea typeface="+mn-ea"/>
                <a:cs typeface="+mn-cs"/>
              </a:rPr>
              <a:t>and is based </a:t>
            </a:r>
            <a:r>
              <a:rPr kumimoji="1" lang="en-US" sz="1200" kern="1200" baseline="0" dirty="0">
                <a:solidFill>
                  <a:schemeClr val="tx1"/>
                </a:solidFill>
                <a:latin typeface="Times New Roman" pitchFamily="33" charset="0"/>
                <a:ea typeface="+mn-ea"/>
                <a:cs typeface="+mn-cs"/>
              </a:rPr>
              <a:t>on three key concepts: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Data and instructions are stored in a single read–write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contents of this memory are addressable by location, without regard to the type of data contained there.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Execution occurs in a sequential fashion (unless explicitly modified) from one instruction to the next.</a:t>
            </a:r>
          </a:p>
          <a:p>
            <a:endParaRPr kumimoji="1" lang="en-US" sz="1200" kern="1200" baseline="0" dirty="0">
              <a:solidFill>
                <a:schemeClr val="tx1"/>
              </a:solidFill>
              <a:latin typeface="Times New Roman" pitchFamily="33"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The reasoning behind these concepts was discussed in Chapter 2 but is worth summarizing here. </a:t>
            </a:r>
            <a:r>
              <a:rPr kumimoji="1" lang="en-US" sz="1800" kern="1200" baseline="0" dirty="0">
                <a:solidFill>
                  <a:schemeClr val="tx1"/>
                </a:solidFill>
                <a:latin typeface="Segoe UI Symbol" panose="020B0502040204020203" pitchFamily="34" charset="0"/>
                <a:ea typeface="Segoe UI Symbol" panose="020B0502040204020203" pitchFamily="34" charset="0"/>
                <a:cs typeface="+mn-cs"/>
              </a:rPr>
              <a:t>There is a small set of basic logic components that can be combined in various ways to store binary data and perform arithmetic and logical operations on that data. If there is a particular computation to be performed, a configuration of logic components designed specifically for that computation could be constructed. We can think of the process of connecting the various components in the desired configuration as a form of programming. The resulting “program” is in the form of hardware and is termed as  </a:t>
            </a:r>
            <a:r>
              <a:rPr lang="en-US" sz="1800" i="1" dirty="0">
                <a:latin typeface="Segoe UI Symbol" panose="020B0502040204020203" pitchFamily="34" charset="0"/>
                <a:ea typeface="Segoe UI Symbol" panose="020B0502040204020203" pitchFamily="34" charset="0"/>
              </a:rPr>
              <a:t>Hardwired program.</a:t>
            </a:r>
          </a:p>
          <a:p>
            <a:r>
              <a:rPr kumimoji="1" lang="en-US" sz="1800" i="1" kern="1200" baseline="0" dirty="0">
                <a:solidFill>
                  <a:schemeClr val="tx1"/>
                </a:solidFill>
                <a:latin typeface="Times New Roman" pitchFamily="33" charset="0"/>
                <a:ea typeface="+mn-ea"/>
                <a:cs typeface="+mn-cs"/>
              </a:rPr>
              <a:t> </a:t>
            </a:r>
            <a:endParaRPr lang="en-US" sz="1800"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a:t>
            </a:fld>
            <a:endParaRPr lang="en-US" dirty="0"/>
          </a:p>
        </p:txBody>
      </p:sp>
    </p:spTree>
    <p:extLst>
      <p:ext uri="{BB962C8B-B14F-4D97-AF65-F5344CB8AC3E}">
        <p14:creationId xmlns:p14="http://schemas.microsoft.com/office/powerpoint/2010/main" val="276559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From the point of view of the user program, an interrupt is just that: an interruption of the normal sequence of execution. When the interrupt processing is completed, execution resumes (Figure 3.8). Thus, the user program does not have to contain any special code to accommodate interrupts; the processor and the operating system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20</a:t>
            </a:fld>
            <a:endParaRPr lang="en-US" dirty="0"/>
          </a:p>
        </p:txBody>
      </p:sp>
    </p:spTree>
    <p:extLst>
      <p:ext uri="{BB962C8B-B14F-4D97-AF65-F5344CB8AC3E}">
        <p14:creationId xmlns:p14="http://schemas.microsoft.com/office/powerpoint/2010/main" val="143034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094A4-3155-A841-ACC2-3971B4768073}" type="slidenum">
              <a:rPr lang="en-US"/>
              <a:pPr/>
              <a:t>21</a:t>
            </a:fld>
            <a:endParaRPr lang="en-US" dirty="0"/>
          </a:p>
        </p:txBody>
      </p:sp>
      <p:sp>
        <p:nvSpPr>
          <p:cNvPr id="81922" name="Rectangle 2"/>
          <p:cNvSpPr>
            <a:spLocks noGrp="1" noRot="1" noChangeAspect="1" noChangeArrowheads="1" noTextEdit="1"/>
          </p:cNvSpPr>
          <p:nvPr>
            <p:ph type="sldImg"/>
          </p:nvPr>
        </p:nvSpPr>
        <p:spPr>
          <a:xfrm>
            <a:off x="457200" y="719138"/>
            <a:ext cx="6400800" cy="3602037"/>
          </a:xfrm>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Two approaches can be taken to dealing with multiple interrupts. The first is to disable interrupts while an interrupt is being processed. A </a:t>
            </a:r>
            <a:r>
              <a:rPr kumimoji="1" lang="en-US" sz="1200" b="1" kern="1200" baseline="0" dirty="0">
                <a:solidFill>
                  <a:schemeClr val="tx1"/>
                </a:solidFill>
                <a:latin typeface="Times New Roman" pitchFamily="33" charset="0"/>
                <a:ea typeface="+mn-ea"/>
                <a:cs typeface="+mn-cs"/>
              </a:rPr>
              <a:t>disabled interrupt </a:t>
            </a:r>
            <a:r>
              <a:rPr kumimoji="1" lang="en-US" sz="1200" b="0" kern="1200" baseline="0" dirty="0">
                <a:solidFill>
                  <a:schemeClr val="tx1"/>
                </a:solidFill>
                <a:latin typeface="Times New Roman" pitchFamily="33" charset="0"/>
                <a:ea typeface="+mn-ea"/>
                <a:cs typeface="+mn-cs"/>
              </a:rPr>
              <a:t>simply </a:t>
            </a:r>
            <a:r>
              <a:rPr kumimoji="1" lang="en-US" sz="1200" kern="1200" baseline="0" dirty="0">
                <a:solidFill>
                  <a:schemeClr val="tx1"/>
                </a:solidFill>
                <a:latin typeface="Times New Roman" pitchFamily="33" charset="0"/>
                <a:ea typeface="+mn-ea"/>
                <a:cs typeface="+mn-cs"/>
              </a:rPr>
              <a:t>means that the processor can and will ignore that interrupt request signal. If an interrupt</a:t>
            </a:r>
          </a:p>
          <a:p>
            <a:r>
              <a:rPr kumimoji="1" lang="en-US" sz="1200" kern="1200" baseline="0" dirty="0">
                <a:solidFill>
                  <a:schemeClr val="tx1"/>
                </a:solidFill>
                <a:latin typeface="Times New Roman" pitchFamily="33" charset="0"/>
                <a:ea typeface="+mn-ea"/>
                <a:cs typeface="+mn-cs"/>
              </a:rPr>
              <a:t>occurs during this time, it generally remains pending and will be checked by the processor after the processor has enabled interrupts. Thus, when a user program is executing and an interrupt occurs, interrupts are disabled immediately. After the interrupt handler routine completes, interrupts are enabled before resuming the user program, and the processor checks to see if additional interrupts have occurred. This approach is nice and simple, as interrupts are handled in strict sequential order (Figure 3.13a).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second approach is to define priorities for interrupts and to allow an interrupt of higher priority to cause a lower-priority interrupt handler to be itself interrupted (Figure 3.13b).</a:t>
            </a:r>
            <a:endParaRPr lang="en-GB" dirty="0"/>
          </a:p>
        </p:txBody>
      </p:sp>
    </p:spTree>
    <p:extLst>
      <p:ext uri="{BB962C8B-B14F-4D97-AF65-F5344CB8AC3E}">
        <p14:creationId xmlns:p14="http://schemas.microsoft.com/office/powerpoint/2010/main" val="668271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AAD5B-E719-A746-9D42-C6CCFDA14778}" type="slidenum">
              <a:rPr lang="en-US"/>
              <a:pPr/>
              <a:t>22</a:t>
            </a:fld>
            <a:endParaRPr lang="en-US" dirty="0"/>
          </a:p>
        </p:txBody>
      </p:sp>
      <p:sp>
        <p:nvSpPr>
          <p:cNvPr id="82946" name="Rectangle 2"/>
          <p:cNvSpPr>
            <a:spLocks noGrp="1" noRot="1" noChangeAspect="1" noChangeArrowheads="1" noTextEdit="1"/>
          </p:cNvSpPr>
          <p:nvPr>
            <p:ph type="sldImg"/>
          </p:nvPr>
        </p:nvSpPr>
        <p:spPr>
          <a:xfrm>
            <a:off x="457200" y="719138"/>
            <a:ext cx="6400800" cy="3602037"/>
          </a:xfrm>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an example of this second approach, consider a system with three I/O devices: a printer, a disk, and a communications line, with</a:t>
            </a:r>
          </a:p>
          <a:p>
            <a:r>
              <a:rPr kumimoji="1" lang="en-US" sz="1200" kern="1200" baseline="0" dirty="0">
                <a:solidFill>
                  <a:schemeClr val="tx1"/>
                </a:solidFill>
                <a:latin typeface="Times New Roman" pitchFamily="33" charset="0"/>
                <a:ea typeface="+mn-ea"/>
                <a:cs typeface="+mn-cs"/>
              </a:rPr>
              <a:t>increasing priorities of 2, 4, and 5, respectively. Figure 3.14 illustrates a possible sequence. A user program begins at </a:t>
            </a:r>
            <a:r>
              <a:rPr kumimoji="1" lang="en-US" sz="1200" i="1" kern="1200" baseline="0" dirty="0">
                <a:solidFill>
                  <a:schemeClr val="tx1"/>
                </a:solidFill>
                <a:latin typeface="Times New Roman" pitchFamily="33" charset="0"/>
                <a:ea typeface="+mn-ea"/>
                <a:cs typeface="+mn-cs"/>
              </a:rPr>
              <a:t>t = 0. At t = 10, </a:t>
            </a:r>
            <a:r>
              <a:rPr kumimoji="1" lang="en-US" sz="1200" i="0" kern="1200" baseline="0" dirty="0">
                <a:solidFill>
                  <a:schemeClr val="tx1"/>
                </a:solidFill>
                <a:latin typeface="Times New Roman" pitchFamily="33" charset="0"/>
                <a:ea typeface="+mn-ea"/>
                <a:cs typeface="+mn-cs"/>
              </a:rPr>
              <a:t>a printer interrupt occurs; user </a:t>
            </a:r>
            <a:r>
              <a:rPr kumimoji="1" lang="en-US" sz="1200" kern="1200" baseline="0" dirty="0">
                <a:solidFill>
                  <a:schemeClr val="tx1"/>
                </a:solidFill>
                <a:latin typeface="Times New Roman" pitchFamily="33" charset="0"/>
                <a:ea typeface="+mn-ea"/>
                <a:cs typeface="+mn-cs"/>
              </a:rPr>
              <a:t>information is placed on the system stack and execution continues at the printer </a:t>
            </a:r>
            <a:r>
              <a:rPr kumimoji="1" lang="en-US" sz="1200" b="1" kern="1200" baseline="0" dirty="0">
                <a:solidFill>
                  <a:schemeClr val="tx1"/>
                </a:solidFill>
                <a:latin typeface="Times New Roman" pitchFamily="33" charset="0"/>
                <a:ea typeface="+mn-ea"/>
                <a:cs typeface="+mn-cs"/>
              </a:rPr>
              <a:t>interrupt service routine (ISR). </a:t>
            </a:r>
            <a:r>
              <a:rPr kumimoji="1" lang="en-US" sz="1200" b="0" kern="1200" baseline="0" dirty="0">
                <a:solidFill>
                  <a:schemeClr val="tx1"/>
                </a:solidFill>
                <a:latin typeface="Times New Roman" pitchFamily="33" charset="0"/>
                <a:ea typeface="+mn-ea"/>
                <a:cs typeface="+mn-cs"/>
              </a:rPr>
              <a:t>While this routine is still executing, at </a:t>
            </a:r>
            <a:r>
              <a:rPr kumimoji="1" lang="en-US" sz="1200" b="0" i="1" kern="1200" baseline="0" dirty="0">
                <a:solidFill>
                  <a:schemeClr val="tx1"/>
                </a:solidFill>
                <a:latin typeface="Times New Roman" pitchFamily="33" charset="0"/>
                <a:ea typeface="+mn-ea"/>
                <a:cs typeface="+mn-cs"/>
              </a:rPr>
              <a:t>t = 15, a </a:t>
            </a:r>
            <a:r>
              <a:rPr kumimoji="1" lang="en-US" sz="1200" kern="1200" baseline="0" dirty="0">
                <a:solidFill>
                  <a:schemeClr val="tx1"/>
                </a:solidFill>
                <a:latin typeface="Times New Roman" pitchFamily="33" charset="0"/>
                <a:ea typeface="+mn-ea"/>
                <a:cs typeface="+mn-cs"/>
              </a:rPr>
              <a:t>communications interrupt occurs. Because the communications line has higher priority than the printer, the interrupt is honored. The printer ISR is interrupted, its state is pushed onto the stack, and execution continues at the communications ISR. While this routine is executing, a disk interrupt occurs (</a:t>
            </a:r>
            <a:r>
              <a:rPr kumimoji="1" lang="en-US" sz="1200" i="1" kern="1200" baseline="0" dirty="0">
                <a:solidFill>
                  <a:schemeClr val="tx1"/>
                </a:solidFill>
                <a:latin typeface="Times New Roman" pitchFamily="33" charset="0"/>
                <a:ea typeface="+mn-ea"/>
                <a:cs typeface="+mn-cs"/>
              </a:rPr>
              <a:t>t = 20). Because this </a:t>
            </a:r>
            <a:r>
              <a:rPr kumimoji="1" lang="en-US" sz="1200" kern="1200" baseline="0" dirty="0">
                <a:solidFill>
                  <a:schemeClr val="tx1"/>
                </a:solidFill>
                <a:latin typeface="Times New Roman" pitchFamily="33" charset="0"/>
                <a:ea typeface="+mn-ea"/>
                <a:cs typeface="+mn-cs"/>
              </a:rPr>
              <a:t>interrupt is of lower priority, it is simply held, and the communications ISR runs to completion.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communications ISR is complete (</a:t>
            </a:r>
            <a:r>
              <a:rPr kumimoji="1" lang="en-US" sz="1200" i="1" kern="1200" baseline="0" dirty="0">
                <a:solidFill>
                  <a:schemeClr val="tx1"/>
                </a:solidFill>
                <a:latin typeface="Times New Roman" pitchFamily="33" charset="0"/>
                <a:ea typeface="+mn-ea"/>
                <a:cs typeface="+mn-cs"/>
              </a:rPr>
              <a:t>t = 25), the previous processor </a:t>
            </a:r>
            <a:r>
              <a:rPr kumimoji="1" lang="en-US" sz="1200" kern="1200" baseline="0" dirty="0">
                <a:solidFill>
                  <a:schemeClr val="tx1"/>
                </a:solidFill>
                <a:latin typeface="Times New Roman" pitchFamily="33" charset="0"/>
                <a:ea typeface="+mn-ea"/>
                <a:cs typeface="+mn-cs"/>
              </a:rPr>
              <a:t>state is restored, which is the execution of the printer ISR. However, before even a single instruction in that routine can be executed, the processor honors the higher priority</a:t>
            </a:r>
          </a:p>
          <a:p>
            <a:r>
              <a:rPr kumimoji="1" lang="en-US" sz="1200" kern="1200" baseline="0" dirty="0">
                <a:solidFill>
                  <a:schemeClr val="tx1"/>
                </a:solidFill>
                <a:latin typeface="Times New Roman" pitchFamily="33" charset="0"/>
                <a:ea typeface="+mn-ea"/>
                <a:cs typeface="+mn-cs"/>
              </a:rPr>
              <a:t>disk interrupt and control transfers to the disk ISR. Only when that routine is complete (</a:t>
            </a:r>
            <a:r>
              <a:rPr kumimoji="1" lang="en-US" sz="1200" i="1" kern="1200" baseline="0" dirty="0">
                <a:solidFill>
                  <a:schemeClr val="tx1"/>
                </a:solidFill>
                <a:latin typeface="Times New Roman" pitchFamily="33" charset="0"/>
                <a:ea typeface="+mn-ea"/>
                <a:cs typeface="+mn-cs"/>
              </a:rPr>
              <a:t>t = 35) is the printer ISR resumed. When that routine completes (t = 40), </a:t>
            </a:r>
            <a:r>
              <a:rPr kumimoji="1" lang="en-US" sz="1200" kern="1200" baseline="0" dirty="0">
                <a:solidFill>
                  <a:schemeClr val="tx1"/>
                </a:solidFill>
                <a:latin typeface="Times New Roman" pitchFamily="33" charset="0"/>
                <a:ea typeface="+mn-ea"/>
                <a:cs typeface="+mn-cs"/>
              </a:rPr>
              <a:t>control finally returns to the user program.</a:t>
            </a:r>
            <a:endParaRPr lang="en-GB" dirty="0"/>
          </a:p>
        </p:txBody>
      </p:sp>
    </p:spTree>
    <p:extLst>
      <p:ext uri="{BB962C8B-B14F-4D97-AF65-F5344CB8AC3E}">
        <p14:creationId xmlns:p14="http://schemas.microsoft.com/office/powerpoint/2010/main" val="4032729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F0E0C-5D68-9949-ACBC-82A0D7108A1B}" type="slidenum">
              <a:rPr lang="en-US"/>
              <a:pPr/>
              <a:t>23</a:t>
            </a:fld>
            <a:endParaRPr lang="en-US" dirty="0"/>
          </a:p>
        </p:txBody>
      </p:sp>
      <p:sp>
        <p:nvSpPr>
          <p:cNvPr id="83970" name="Rectangle 2"/>
          <p:cNvSpPr>
            <a:spLocks noGrp="1" noRot="1" noChangeAspect="1" noChangeArrowheads="1" noTextEdit="1"/>
          </p:cNvSpPr>
          <p:nvPr>
            <p:ph type="sldImg"/>
          </p:nvPr>
        </p:nvSpPr>
        <p:spPr>
          <a:xfrm>
            <a:off x="457200" y="719138"/>
            <a:ext cx="6400800" cy="3602037"/>
          </a:xfrm>
          <a:ln/>
        </p:spPr>
      </p:sp>
      <p:sp>
        <p:nvSpPr>
          <p:cNvPr id="839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An I/O module (e.g., a disk controller) can exchange data directly with the processor. Just as the processor can initiate a read or write with memory, designating the address of a specific location, the processor can also read data from or write data to an I/O module. In this latter case, the processor identifies a specific device that is controlled by a particular I/O module. Thus, an instruction sequence similar in form to that of Figure 3.5 could occur, with I/O instructions rather than memory-referencing</a:t>
            </a:r>
          </a:p>
          <a:p>
            <a:r>
              <a:rPr kumimoji="1" lang="en-US" sz="1200" kern="1200" baseline="0" dirty="0">
                <a:solidFill>
                  <a:schemeClr val="tx1"/>
                </a:solidFill>
                <a:latin typeface="Times New Roman" pitchFamily="33" charset="0"/>
                <a:ea typeface="+mn-ea"/>
                <a:cs typeface="+mn-cs"/>
              </a:rPr>
              <a:t>instructions.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some cases, it is desirable to allow I/O exchanges to occur directly with memory. In such a case, the processor grants to an I/O module the authority to read from or write to memory, so that the I/O-memory transfer can occur without tying up the processor. During such a transfer, the I/O module issues read or write commands to memory, relieving the processor of responsibility for the exchange. This operation is known as direct memory access (DMA) and is examined in Chapter 7.</a:t>
            </a:r>
            <a:endParaRPr lang="en-GB" dirty="0"/>
          </a:p>
        </p:txBody>
      </p:sp>
    </p:spTree>
    <p:extLst>
      <p:ext uri="{BB962C8B-B14F-4D97-AF65-F5344CB8AC3E}">
        <p14:creationId xmlns:p14="http://schemas.microsoft.com/office/powerpoint/2010/main" val="2891906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 computer consists of a set of components or modules of three basic types (processor, memory, I/O) that communicate with each other. In effect, a computer is a network of basic modules. Thus, there must be paths for connecting the modules.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collection of paths connecting the various modules is called the </a:t>
            </a:r>
            <a:r>
              <a:rPr kumimoji="1" lang="en-US" sz="1200" i="1" kern="1200" baseline="0" dirty="0">
                <a:solidFill>
                  <a:schemeClr val="tx1"/>
                </a:solidFill>
                <a:latin typeface="Times New Roman" pitchFamily="33" charset="0"/>
                <a:ea typeface="+mn-ea"/>
                <a:cs typeface="+mn-cs"/>
              </a:rPr>
              <a:t>interconnection structure. </a:t>
            </a:r>
            <a:r>
              <a:rPr kumimoji="1" lang="en-US" sz="1200" i="0" kern="1200" baseline="0" dirty="0">
                <a:solidFill>
                  <a:schemeClr val="tx1"/>
                </a:solidFill>
                <a:latin typeface="Times New Roman" pitchFamily="33" charset="0"/>
                <a:ea typeface="+mn-ea"/>
                <a:cs typeface="+mn-cs"/>
              </a:rPr>
              <a:t>The design of this structure will depend on the exchanges that </a:t>
            </a:r>
            <a:r>
              <a:rPr kumimoji="1" lang="en-US" sz="1200" kern="1200" baseline="0" dirty="0">
                <a:solidFill>
                  <a:schemeClr val="tx1"/>
                </a:solidFill>
                <a:latin typeface="Times New Roman" pitchFamily="33" charset="0"/>
                <a:ea typeface="+mn-ea"/>
                <a:cs typeface="+mn-cs"/>
              </a:rPr>
              <a:t>must be made among modules.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3.15 suggests the types of exchanges that are needed by indicating the major forms of input and output for each module type: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a:t>
            </a:r>
            <a:r>
              <a:rPr kumimoji="1" lang="en-US" sz="1200" b="0" kern="1200" baseline="0" dirty="0">
                <a:solidFill>
                  <a:schemeClr val="tx1"/>
                </a:solidFill>
                <a:latin typeface="Times New Roman" pitchFamily="33" charset="0"/>
                <a:ea typeface="+mn-ea"/>
                <a:cs typeface="+mn-cs"/>
              </a:rPr>
              <a:t>Typically, a memory module will consist of </a:t>
            </a:r>
            <a:r>
              <a:rPr kumimoji="1" lang="en-US" sz="1200" b="0" i="1" kern="1200" baseline="0" dirty="0">
                <a:solidFill>
                  <a:schemeClr val="tx1"/>
                </a:solidFill>
                <a:latin typeface="Times New Roman" pitchFamily="33" charset="0"/>
                <a:ea typeface="+mn-ea"/>
                <a:cs typeface="+mn-cs"/>
              </a:rPr>
              <a:t>N words of equal length. </a:t>
            </a:r>
            <a:r>
              <a:rPr kumimoji="1" lang="en-US" sz="1200" kern="1200" baseline="0" dirty="0">
                <a:solidFill>
                  <a:schemeClr val="tx1"/>
                </a:solidFill>
                <a:latin typeface="Times New Roman" pitchFamily="33" charset="0"/>
                <a:ea typeface="+mn-ea"/>
                <a:cs typeface="+mn-cs"/>
              </a:rPr>
              <a:t>Each word is assigned a unique numerical address (0, 1, …, </a:t>
            </a:r>
            <a:r>
              <a:rPr kumimoji="1" lang="en-US" sz="1200" i="1" kern="1200" baseline="0" dirty="0">
                <a:solidFill>
                  <a:schemeClr val="tx1"/>
                </a:solidFill>
                <a:latin typeface="Times New Roman" pitchFamily="33" charset="0"/>
                <a:ea typeface="+mn-ea"/>
                <a:cs typeface="+mn-cs"/>
              </a:rPr>
              <a:t>N - 1). A word of </a:t>
            </a:r>
            <a:r>
              <a:rPr kumimoji="1" lang="en-US" sz="1200" kern="1200" baseline="0" dirty="0">
                <a:solidFill>
                  <a:schemeClr val="tx1"/>
                </a:solidFill>
                <a:latin typeface="Times New Roman" pitchFamily="33" charset="0"/>
                <a:ea typeface="+mn-ea"/>
                <a:cs typeface="+mn-cs"/>
              </a:rPr>
              <a:t>data can be read from or written into the memory. The nature of the operation is indicated by read and write control signals. The location for the operation is specified by an address.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I/O module: </a:t>
            </a:r>
            <a:r>
              <a:rPr kumimoji="1" lang="en-US" sz="1200" b="0" kern="1200" baseline="0" dirty="0">
                <a:solidFill>
                  <a:schemeClr val="tx1"/>
                </a:solidFill>
                <a:latin typeface="Times New Roman" pitchFamily="33" charset="0"/>
                <a:ea typeface="+mn-ea"/>
                <a:cs typeface="+mn-cs"/>
              </a:rPr>
              <a:t>From an internal (to the computer system) point of view, I/O </a:t>
            </a:r>
            <a:r>
              <a:rPr kumimoji="1" lang="en-US" sz="1200" kern="1200" baseline="0" dirty="0">
                <a:solidFill>
                  <a:schemeClr val="tx1"/>
                </a:solidFill>
                <a:latin typeface="Times New Roman" pitchFamily="33" charset="0"/>
                <a:ea typeface="+mn-ea"/>
                <a:cs typeface="+mn-cs"/>
              </a:rPr>
              <a:t>is functionally similar to memory. There are two operations, read and write. Further, an I/O module may control more than one external device. We can refer to each of the interfaces to an external device as a </a:t>
            </a:r>
            <a:r>
              <a:rPr kumimoji="1" lang="en-US" sz="1200" i="1" kern="1200" baseline="0" dirty="0">
                <a:solidFill>
                  <a:schemeClr val="tx1"/>
                </a:solidFill>
                <a:latin typeface="Times New Roman" pitchFamily="33" charset="0"/>
                <a:ea typeface="+mn-ea"/>
                <a:cs typeface="+mn-cs"/>
              </a:rPr>
              <a:t>port </a:t>
            </a:r>
            <a:r>
              <a:rPr kumimoji="1" lang="en-US" sz="1200" i="0" kern="1200" baseline="0" dirty="0">
                <a:solidFill>
                  <a:schemeClr val="tx1"/>
                </a:solidFill>
                <a:latin typeface="Times New Roman" pitchFamily="33" charset="0"/>
                <a:ea typeface="+mn-ea"/>
                <a:cs typeface="+mn-cs"/>
              </a:rPr>
              <a:t>and give each </a:t>
            </a:r>
            <a:r>
              <a:rPr kumimoji="1" lang="en-US" sz="1200" kern="1200" baseline="0" dirty="0">
                <a:solidFill>
                  <a:schemeClr val="tx1"/>
                </a:solidFill>
                <a:latin typeface="Times New Roman" pitchFamily="33" charset="0"/>
                <a:ea typeface="+mn-ea"/>
                <a:cs typeface="+mn-cs"/>
              </a:rPr>
              <a:t>a unique address (e.g., 0, 1, …, </a:t>
            </a:r>
            <a:r>
              <a:rPr kumimoji="1" lang="en-US" sz="1200" i="1" kern="1200" baseline="0" dirty="0">
                <a:solidFill>
                  <a:schemeClr val="tx1"/>
                </a:solidFill>
                <a:latin typeface="Times New Roman" pitchFamily="33" charset="0"/>
                <a:ea typeface="+mn-ea"/>
                <a:cs typeface="+mn-cs"/>
              </a:rPr>
              <a:t>M - 1)</a:t>
            </a:r>
            <a:r>
              <a:rPr kumimoji="1" lang="en-US" sz="1200" i="0" kern="1200" baseline="0" dirty="0">
                <a:solidFill>
                  <a:schemeClr val="tx1"/>
                </a:solidFill>
                <a:latin typeface="Times New Roman" pitchFamily="33" charset="0"/>
                <a:ea typeface="+mn-ea"/>
                <a:cs typeface="+mn-cs"/>
              </a:rPr>
              <a:t>. In addition, there are external data</a:t>
            </a:r>
          </a:p>
          <a:p>
            <a:r>
              <a:rPr kumimoji="1" lang="en-US" sz="1200" kern="1200" baseline="0" dirty="0">
                <a:solidFill>
                  <a:schemeClr val="tx1"/>
                </a:solidFill>
                <a:latin typeface="Times New Roman" pitchFamily="33" charset="0"/>
                <a:ea typeface="+mn-ea"/>
                <a:cs typeface="+mn-cs"/>
              </a:rPr>
              <a:t>paths for the input and output of data with an external device. Finally, an I/O module may be able to send interrupt signals to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Processor: </a:t>
            </a:r>
            <a:r>
              <a:rPr kumimoji="1" lang="en-US" sz="1200" b="0" kern="1200" baseline="0" dirty="0">
                <a:solidFill>
                  <a:schemeClr val="tx1"/>
                </a:solidFill>
                <a:latin typeface="Times New Roman" pitchFamily="33" charset="0"/>
                <a:ea typeface="+mn-ea"/>
                <a:cs typeface="+mn-cs"/>
              </a:rPr>
              <a:t>The processor reads in instructions and data, writes out data after </a:t>
            </a:r>
            <a:r>
              <a:rPr kumimoji="1" lang="en-US" sz="1200" kern="1200" baseline="0" dirty="0">
                <a:solidFill>
                  <a:schemeClr val="tx1"/>
                </a:solidFill>
                <a:latin typeface="Times New Roman" pitchFamily="33" charset="0"/>
                <a:ea typeface="+mn-ea"/>
                <a:cs typeface="+mn-cs"/>
              </a:rPr>
              <a:t>processing, and uses control signals to control the overall operation of the system. It also receives interrupt signals.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24</a:t>
            </a:fld>
            <a:endParaRPr lang="en-US" dirty="0"/>
          </a:p>
        </p:txBody>
      </p:sp>
    </p:spTree>
    <p:extLst>
      <p:ext uri="{BB962C8B-B14F-4D97-AF65-F5344CB8AC3E}">
        <p14:creationId xmlns:p14="http://schemas.microsoft.com/office/powerpoint/2010/main" val="996509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D44FE-DACA-4D42-8C03-AE892A80BD0A}" type="slidenum">
              <a:rPr lang="en-US"/>
              <a:pPr/>
              <a:t>25</a:t>
            </a:fld>
            <a:endParaRPr lang="en-US" dirty="0"/>
          </a:p>
        </p:txBody>
      </p:sp>
      <p:sp>
        <p:nvSpPr>
          <p:cNvPr id="84994" name="Rectangle 2"/>
          <p:cNvSpPr>
            <a:spLocks noGrp="1" noRot="1" noChangeAspect="1" noChangeArrowheads="1" noTextEdit="1"/>
          </p:cNvSpPr>
          <p:nvPr>
            <p:ph type="sldImg"/>
          </p:nvPr>
        </p:nvSpPr>
        <p:spPr>
          <a:xfrm>
            <a:off x="457200" y="719138"/>
            <a:ext cx="6400800" cy="3602037"/>
          </a:xfrm>
          <a:ln/>
        </p:spPr>
      </p:sp>
      <p:sp>
        <p:nvSpPr>
          <p:cNvPr id="849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preceding list defines the data to be exchanged. The interconnection structure must support the following types of transfers: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to processor: </a:t>
            </a:r>
            <a:r>
              <a:rPr kumimoji="1" lang="en-US" sz="1200" b="0" kern="1200" baseline="0" dirty="0">
                <a:solidFill>
                  <a:schemeClr val="tx1"/>
                </a:solidFill>
                <a:latin typeface="Times New Roman" pitchFamily="33" charset="0"/>
                <a:ea typeface="+mn-ea"/>
                <a:cs typeface="+mn-cs"/>
              </a:rPr>
              <a:t>The processor reads an instruction or a unit of data </a:t>
            </a:r>
            <a:r>
              <a:rPr kumimoji="1" lang="en-US" sz="1200" kern="1200" baseline="0" dirty="0">
                <a:solidFill>
                  <a:schemeClr val="tx1"/>
                </a:solidFill>
                <a:latin typeface="Times New Roman" pitchFamily="33" charset="0"/>
                <a:ea typeface="+mn-ea"/>
                <a:cs typeface="+mn-cs"/>
              </a:rPr>
              <a:t>from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Processor to memory: </a:t>
            </a:r>
            <a:r>
              <a:rPr kumimoji="1" lang="en-US" sz="1200" b="0" kern="1200" baseline="0" dirty="0">
                <a:solidFill>
                  <a:schemeClr val="tx1"/>
                </a:solidFill>
                <a:latin typeface="Times New Roman" pitchFamily="33" charset="0"/>
                <a:ea typeface="+mn-ea"/>
                <a:cs typeface="+mn-cs"/>
              </a:rPr>
              <a:t>The processor writes a unit of data to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I/O to processor: </a:t>
            </a:r>
            <a:r>
              <a:rPr kumimoji="1" lang="en-US" sz="1200" b="0" kern="1200" baseline="0" dirty="0">
                <a:solidFill>
                  <a:schemeClr val="tx1"/>
                </a:solidFill>
                <a:latin typeface="Times New Roman" pitchFamily="33" charset="0"/>
                <a:ea typeface="+mn-ea"/>
                <a:cs typeface="+mn-cs"/>
              </a:rPr>
              <a:t>The processor reads data from an I/O device via an I/O module.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Processor to I/O: </a:t>
            </a:r>
            <a:r>
              <a:rPr kumimoji="1" lang="en-US" sz="1200" b="0" kern="1200" baseline="0" dirty="0">
                <a:solidFill>
                  <a:schemeClr val="tx1"/>
                </a:solidFill>
                <a:latin typeface="Times New Roman" pitchFamily="33" charset="0"/>
                <a:ea typeface="+mn-ea"/>
                <a:cs typeface="+mn-cs"/>
              </a:rPr>
              <a:t>The processor sends data to the I/O 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I/O to or from memory: </a:t>
            </a:r>
            <a:r>
              <a:rPr kumimoji="1" lang="en-US" sz="1200" b="0" kern="1200" baseline="0" dirty="0">
                <a:solidFill>
                  <a:schemeClr val="tx1"/>
                </a:solidFill>
                <a:latin typeface="Times New Roman" pitchFamily="33" charset="0"/>
                <a:ea typeface="+mn-ea"/>
                <a:cs typeface="+mn-cs"/>
              </a:rPr>
              <a:t>For these two cases, an I/O module is allowed to exchange </a:t>
            </a:r>
            <a:r>
              <a:rPr kumimoji="1" lang="en-US" sz="1200" kern="1200" baseline="0" dirty="0">
                <a:solidFill>
                  <a:schemeClr val="tx1"/>
                </a:solidFill>
                <a:latin typeface="Times New Roman" pitchFamily="33" charset="0"/>
                <a:ea typeface="+mn-ea"/>
                <a:cs typeface="+mn-cs"/>
              </a:rPr>
              <a:t>data directly with memory, without going through the processor, using direct memory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Over the years, a number of interconnection structures have been tried. By far the most common are (1) the bus and various multiple-bus structures, and (2) point-to-point interconnection structures with packetized data transfer. We devote the remainder of this chapter for a discussion of these structures.</a:t>
            </a:r>
            <a:endParaRPr lang="en-GB" dirty="0"/>
          </a:p>
        </p:txBody>
      </p:sp>
    </p:spTree>
    <p:extLst>
      <p:ext uri="{BB962C8B-B14F-4D97-AF65-F5344CB8AC3E}">
        <p14:creationId xmlns:p14="http://schemas.microsoft.com/office/powerpoint/2010/main" val="380197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16D75-E218-A14B-B9E2-6CD651DC94F8}" type="slidenum">
              <a:rPr lang="en-US"/>
              <a:pPr/>
              <a:t>26</a:t>
            </a:fld>
            <a:endParaRPr lang="en-US" dirty="0"/>
          </a:p>
        </p:txBody>
      </p:sp>
      <p:sp>
        <p:nvSpPr>
          <p:cNvPr id="90114" name="Rectangle 2"/>
          <p:cNvSpPr>
            <a:spLocks noGrp="1" noRot="1" noChangeAspect="1" noChangeArrowheads="1" noTextEdit="1"/>
          </p:cNvSpPr>
          <p:nvPr>
            <p:ph type="sldImg"/>
          </p:nvPr>
        </p:nvSpPr>
        <p:spPr>
          <a:xfrm>
            <a:off x="457200" y="719138"/>
            <a:ext cx="6400800" cy="3602037"/>
          </a:xfrm>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bus is a communication pathway connecting two or more devices. A key characteristic of a bus is that it is a shared transmission medium. Multiple devices connect to the bus, and a signal transmitted by any one device is available for reception by</a:t>
            </a:r>
          </a:p>
          <a:p>
            <a:r>
              <a:rPr kumimoji="1" lang="en-US" sz="1200" kern="1200" baseline="0" dirty="0">
                <a:solidFill>
                  <a:schemeClr val="tx1"/>
                </a:solidFill>
                <a:latin typeface="Times New Roman" pitchFamily="33" charset="0"/>
                <a:ea typeface="+mn-ea"/>
                <a:cs typeface="+mn-cs"/>
              </a:rPr>
              <a:t>all other devices attached to the bus. If two devices transmit during the same time period, their signals will overlap and become garbled. Thus, only one device at a time can successfully transmit.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Typically, a bus consists of multiple communication pathways, or lines. Each line is capable of transmitting signals representing binary 1 and binary 0. Over time, a sequence of binary digits can be transmitted across a single line. Taken together, several lines of a bus can be used to transmit binary digits simultaneously (in parallel). For example, an 8-bit unit of data can be transmitted over eight bus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Computer systems contain a number of different buses that provide pathways between components at various levels of the computer system hierarchy. </a:t>
            </a:r>
            <a:r>
              <a:rPr kumimoji="1" lang="en-US" sz="1200" b="1" kern="1200" baseline="0" dirty="0">
                <a:solidFill>
                  <a:schemeClr val="tx1"/>
                </a:solidFill>
                <a:latin typeface="Times New Roman" pitchFamily="33" charset="0"/>
                <a:ea typeface="+mn-ea"/>
                <a:cs typeface="+mn-cs"/>
              </a:rPr>
              <a:t>A bus that connects major computer components (processor, memory, I/O) is called a</a:t>
            </a:r>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system</a:t>
            </a:r>
          </a:p>
          <a:p>
            <a:r>
              <a:rPr kumimoji="1" lang="en-US" sz="1200" b="1" kern="1200" baseline="0" dirty="0">
                <a:solidFill>
                  <a:schemeClr val="tx1"/>
                </a:solidFill>
                <a:latin typeface="Times New Roman" pitchFamily="33" charset="0"/>
                <a:ea typeface="+mn-ea"/>
                <a:cs typeface="+mn-cs"/>
              </a:rPr>
              <a:t>bus. </a:t>
            </a:r>
            <a:r>
              <a:rPr kumimoji="1" lang="en-US" sz="1200" b="0" kern="1200" baseline="0" dirty="0">
                <a:solidFill>
                  <a:schemeClr val="tx1"/>
                </a:solidFill>
                <a:latin typeface="Times New Roman" pitchFamily="33" charset="0"/>
                <a:ea typeface="+mn-ea"/>
                <a:cs typeface="+mn-cs"/>
              </a:rPr>
              <a:t>The most common computer interconnection structures are based on the use of </a:t>
            </a:r>
            <a:r>
              <a:rPr kumimoji="1" lang="en-US" sz="1200" kern="1200" baseline="0" dirty="0">
                <a:solidFill>
                  <a:schemeClr val="tx1"/>
                </a:solidFill>
                <a:latin typeface="Times New Roman" pitchFamily="33" charset="0"/>
                <a:ea typeface="+mn-ea"/>
                <a:cs typeface="+mn-cs"/>
              </a:rPr>
              <a:t>one or more system buses.</a:t>
            </a:r>
            <a:endParaRPr lang="en-GB" dirty="0"/>
          </a:p>
        </p:txBody>
      </p:sp>
    </p:spTree>
    <p:extLst>
      <p:ext uri="{BB962C8B-B14F-4D97-AF65-F5344CB8AC3E}">
        <p14:creationId xmlns:p14="http://schemas.microsoft.com/office/powerpoint/2010/main" val="2315986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889A1-02AE-F14F-8173-99F7AB073639}" type="slidenum">
              <a:rPr lang="en-US"/>
              <a:pPr/>
              <a:t>27</a:t>
            </a:fld>
            <a:endParaRPr lang="en-US" dirty="0"/>
          </a:p>
        </p:txBody>
      </p:sp>
      <p:sp>
        <p:nvSpPr>
          <p:cNvPr id="91138" name="Rectangle 2"/>
          <p:cNvSpPr>
            <a:spLocks noGrp="1" noRot="1" noChangeAspect="1" noChangeArrowheads="1" noTextEdit="1"/>
          </p:cNvSpPr>
          <p:nvPr>
            <p:ph type="sldImg"/>
          </p:nvPr>
        </p:nvSpPr>
        <p:spPr>
          <a:xfrm>
            <a:off x="457200" y="719138"/>
            <a:ext cx="6400800" cy="3602037"/>
          </a:xfrm>
          <a:ln/>
        </p:spPr>
      </p:sp>
      <p:sp>
        <p:nvSpPr>
          <p:cNvPr id="911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system bus consists, typically, of from about fifty to hundreds of separate lines. The </a:t>
            </a:r>
            <a:r>
              <a:rPr kumimoji="1" lang="en-US" sz="1200" b="1" kern="1200" baseline="0" dirty="0">
                <a:solidFill>
                  <a:schemeClr val="tx1"/>
                </a:solidFill>
                <a:latin typeface="Times New Roman" pitchFamily="33" charset="0"/>
                <a:ea typeface="+mn-ea"/>
                <a:cs typeface="+mn-cs"/>
              </a:rPr>
              <a:t>data lines </a:t>
            </a:r>
            <a:r>
              <a:rPr kumimoji="1" lang="en-US" sz="1200" b="0" kern="1200" baseline="0" dirty="0">
                <a:solidFill>
                  <a:schemeClr val="tx1"/>
                </a:solidFill>
                <a:latin typeface="Times New Roman" pitchFamily="33" charset="0"/>
                <a:ea typeface="+mn-ea"/>
                <a:cs typeface="+mn-cs"/>
              </a:rPr>
              <a:t>provide a path for moving data among system modules. These </a:t>
            </a:r>
            <a:r>
              <a:rPr kumimoji="1" lang="en-US" sz="1200" kern="1200" baseline="0" dirty="0">
                <a:solidFill>
                  <a:schemeClr val="tx1"/>
                </a:solidFill>
                <a:latin typeface="Times New Roman" pitchFamily="33" charset="0"/>
                <a:ea typeface="+mn-ea"/>
                <a:cs typeface="+mn-cs"/>
              </a:rPr>
              <a:t>lines, collectively, are called the </a:t>
            </a:r>
            <a:r>
              <a:rPr kumimoji="1" lang="en-US" sz="1200" b="1" kern="1200" baseline="0" dirty="0">
                <a:solidFill>
                  <a:schemeClr val="tx1"/>
                </a:solidFill>
                <a:latin typeface="Times New Roman" pitchFamily="33" charset="0"/>
                <a:ea typeface="+mn-ea"/>
                <a:cs typeface="+mn-cs"/>
              </a:rPr>
              <a:t>data bus. </a:t>
            </a:r>
            <a:r>
              <a:rPr kumimoji="1" lang="en-US" sz="1200" b="0" kern="1200" baseline="0" dirty="0">
                <a:solidFill>
                  <a:schemeClr val="tx1"/>
                </a:solidFill>
                <a:latin typeface="Times New Roman" pitchFamily="33" charset="0"/>
                <a:ea typeface="+mn-ea"/>
                <a:cs typeface="+mn-cs"/>
              </a:rPr>
              <a:t>The data bus may consist of 32, 64, 128, or </a:t>
            </a:r>
            <a:r>
              <a:rPr kumimoji="1" lang="en-US" sz="1200" kern="1200" baseline="0" dirty="0">
                <a:solidFill>
                  <a:schemeClr val="tx1"/>
                </a:solidFill>
                <a:latin typeface="Times New Roman" pitchFamily="33" charset="0"/>
                <a:ea typeface="+mn-ea"/>
                <a:cs typeface="+mn-cs"/>
              </a:rPr>
              <a:t>even more separate lines, the number of lines being referred to as the </a:t>
            </a:r>
            <a:r>
              <a:rPr kumimoji="1" lang="en-US" sz="1200" i="1" kern="1200" baseline="0" dirty="0">
                <a:solidFill>
                  <a:schemeClr val="tx1"/>
                </a:solidFill>
                <a:latin typeface="Times New Roman" pitchFamily="33" charset="0"/>
                <a:ea typeface="+mn-ea"/>
                <a:cs typeface="+mn-cs"/>
              </a:rPr>
              <a:t>width of the </a:t>
            </a:r>
            <a:r>
              <a:rPr kumimoji="1" lang="en-US" sz="1200" kern="1200" baseline="0" dirty="0">
                <a:solidFill>
                  <a:schemeClr val="tx1"/>
                </a:solidFill>
                <a:latin typeface="Times New Roman" pitchFamily="33" charset="0"/>
                <a:ea typeface="+mn-ea"/>
                <a:cs typeface="+mn-cs"/>
              </a:rPr>
              <a:t>data bus. Because each line can carry only 1 bit at a time, the number of lines determines how many bits can be transferred at a time. The width of the data bus is a key factor in determining overall system performance. For example, if the data bus is 32 bits wide and each instruction is 64 bits long, then the processor must access the memory module twice during each instruction cycle.</a:t>
            </a:r>
          </a:p>
        </p:txBody>
      </p:sp>
    </p:spTree>
    <p:extLst>
      <p:ext uri="{BB962C8B-B14F-4D97-AF65-F5344CB8AC3E}">
        <p14:creationId xmlns:p14="http://schemas.microsoft.com/office/powerpoint/2010/main" val="351551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DFCFA-2CFA-7C4C-BE9D-1BCBF27AFAA1}" type="slidenum">
              <a:rPr lang="en-US"/>
              <a:pPr/>
              <a:t>28</a:t>
            </a:fld>
            <a:endParaRPr lang="en-US" dirty="0"/>
          </a:p>
        </p:txBody>
      </p:sp>
      <p:sp>
        <p:nvSpPr>
          <p:cNvPr id="92162" name="Rectangle 2"/>
          <p:cNvSpPr>
            <a:spLocks noGrp="1" noRot="1" noChangeAspect="1" noChangeArrowheads="1" noTextEdit="1"/>
          </p:cNvSpPr>
          <p:nvPr>
            <p:ph type="sldImg"/>
          </p:nvPr>
        </p:nvSpPr>
        <p:spPr>
          <a:xfrm>
            <a:off x="457200" y="719138"/>
            <a:ext cx="6400800" cy="3602037"/>
          </a:xfrm>
          <a:ln/>
        </p:spPr>
      </p:sp>
      <p:sp>
        <p:nvSpPr>
          <p:cNvPr id="921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a:t>
            </a:r>
            <a:r>
              <a:rPr kumimoji="1" lang="en-US" sz="1200" b="1" kern="1200" baseline="0" dirty="0">
                <a:solidFill>
                  <a:schemeClr val="tx1"/>
                </a:solidFill>
                <a:latin typeface="Times New Roman" pitchFamily="33" charset="0"/>
                <a:ea typeface="+mn-ea"/>
                <a:cs typeface="+mn-cs"/>
              </a:rPr>
              <a:t>address lines </a:t>
            </a:r>
            <a:r>
              <a:rPr kumimoji="1" lang="en-US" sz="1200" b="0" kern="1200" baseline="0" dirty="0">
                <a:solidFill>
                  <a:schemeClr val="tx1"/>
                </a:solidFill>
                <a:latin typeface="Times New Roman" pitchFamily="33" charset="0"/>
                <a:ea typeface="+mn-ea"/>
                <a:cs typeface="+mn-cs"/>
              </a:rPr>
              <a:t>are used to designate the source or destination of the data on </a:t>
            </a:r>
            <a:r>
              <a:rPr kumimoji="1" lang="en-US" sz="1200" kern="1200" baseline="0" dirty="0">
                <a:solidFill>
                  <a:schemeClr val="tx1"/>
                </a:solidFill>
                <a:latin typeface="Times New Roman" pitchFamily="33" charset="0"/>
                <a:ea typeface="+mn-ea"/>
                <a:cs typeface="+mn-cs"/>
              </a:rPr>
              <a:t>the data bus. For example, if the processor wishes to read a word (8, 16, or 32 bits) of data from memory, it puts the address of the desired word on the address lines. Clearly, the width of the </a:t>
            </a:r>
            <a:r>
              <a:rPr kumimoji="1" lang="en-US" sz="1200" b="1" kern="1200" baseline="0" dirty="0">
                <a:solidFill>
                  <a:schemeClr val="tx1"/>
                </a:solidFill>
                <a:latin typeface="Times New Roman" pitchFamily="33" charset="0"/>
                <a:ea typeface="+mn-ea"/>
                <a:cs typeface="+mn-cs"/>
              </a:rPr>
              <a:t>address bus </a:t>
            </a:r>
            <a:r>
              <a:rPr kumimoji="1" lang="en-US" sz="1200" b="0" kern="1200" baseline="0" dirty="0">
                <a:solidFill>
                  <a:schemeClr val="tx1"/>
                </a:solidFill>
                <a:latin typeface="Times New Roman" pitchFamily="33" charset="0"/>
                <a:ea typeface="+mn-ea"/>
                <a:cs typeface="+mn-cs"/>
              </a:rPr>
              <a:t>determines the maximum possible memory </a:t>
            </a:r>
            <a:r>
              <a:rPr kumimoji="1" lang="en-US" sz="1200" kern="1200" baseline="0" dirty="0">
                <a:solidFill>
                  <a:schemeClr val="tx1"/>
                </a:solidFill>
                <a:latin typeface="Times New Roman" pitchFamily="33" charset="0"/>
                <a:ea typeface="+mn-ea"/>
                <a:cs typeface="+mn-cs"/>
              </a:rPr>
              <a:t>capacity of the system. Furthermore, the address lines are generally also used to address I/O ports. Typically, the higher-order bits are used to select a particular module on the bus, and the lower-order bits select a memory location or I/O port within the module. For example, on an 8-bit address bus, address 01111111 and below might reference locations in a memory module (module 0) with 128 words of memory, and address 10000000 and above refer to devices attached to an I/O module (module 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a:t>
            </a:r>
            <a:r>
              <a:rPr kumimoji="1" lang="en-US" sz="1200" b="1" kern="1200" baseline="0" dirty="0">
                <a:solidFill>
                  <a:schemeClr val="tx1"/>
                </a:solidFill>
                <a:latin typeface="Times New Roman" pitchFamily="33" charset="0"/>
                <a:ea typeface="+mn-ea"/>
                <a:cs typeface="+mn-cs"/>
              </a:rPr>
              <a:t>control lines </a:t>
            </a:r>
            <a:r>
              <a:rPr kumimoji="1" lang="en-US" sz="1200" b="0" kern="1200" baseline="0" dirty="0">
                <a:solidFill>
                  <a:schemeClr val="tx1"/>
                </a:solidFill>
                <a:latin typeface="Times New Roman" pitchFamily="33" charset="0"/>
                <a:ea typeface="+mn-ea"/>
                <a:cs typeface="+mn-cs"/>
              </a:rPr>
              <a:t>are used to control the access to and the use of the data and </a:t>
            </a:r>
            <a:r>
              <a:rPr kumimoji="1" lang="en-US" sz="1200" kern="1200" baseline="0" dirty="0">
                <a:solidFill>
                  <a:schemeClr val="tx1"/>
                </a:solidFill>
                <a:latin typeface="Times New Roman" pitchFamily="33" charset="0"/>
                <a:ea typeface="+mn-ea"/>
                <a:cs typeface="+mn-cs"/>
              </a:rPr>
              <a:t>address lines. Because the data and address lines are shared by all components, there must be a means of controlling their use. Control signals transmit both command and timing information among system modules. Timing signals indicate the validity of data and address information. Command signals specify operations to be performed. Typical control lines include:</a:t>
            </a:r>
            <a:endParaRPr kumimoji="1" lang="en-GB"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write: </a:t>
            </a:r>
            <a:r>
              <a:rPr kumimoji="1" lang="en-US" sz="1200" b="0" kern="1200" baseline="0" dirty="0">
                <a:solidFill>
                  <a:schemeClr val="tx1"/>
                </a:solidFill>
                <a:latin typeface="Times New Roman" pitchFamily="33" charset="0"/>
                <a:ea typeface="+mn-ea"/>
                <a:cs typeface="+mn-cs"/>
              </a:rPr>
              <a:t>causes data on the bus to be written into the addressed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read: </a:t>
            </a:r>
            <a:r>
              <a:rPr kumimoji="1" lang="en-US" sz="1200" b="0" kern="1200" baseline="0" dirty="0">
                <a:solidFill>
                  <a:schemeClr val="tx1"/>
                </a:solidFill>
                <a:latin typeface="Times New Roman" pitchFamily="33" charset="0"/>
                <a:ea typeface="+mn-ea"/>
                <a:cs typeface="+mn-cs"/>
              </a:rPr>
              <a:t>causes data from the addressed location to be placed on the </a:t>
            </a:r>
            <a:r>
              <a:rPr kumimoji="1" lang="en-US" sz="1200" kern="1200" baseline="0" dirty="0">
                <a:solidFill>
                  <a:schemeClr val="tx1"/>
                </a:solidFill>
                <a:latin typeface="Times New Roman" pitchFamily="33" charset="0"/>
                <a:ea typeface="+mn-ea"/>
                <a:cs typeface="+mn-cs"/>
              </a:rPr>
              <a:t>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I/O write: </a:t>
            </a:r>
            <a:r>
              <a:rPr kumimoji="1" lang="en-US" sz="1200" b="0" kern="1200" baseline="0" dirty="0">
                <a:solidFill>
                  <a:schemeClr val="tx1"/>
                </a:solidFill>
                <a:latin typeface="Times New Roman" pitchFamily="33" charset="0"/>
                <a:ea typeface="+mn-ea"/>
                <a:cs typeface="+mn-cs"/>
              </a:rPr>
              <a:t>causes data on the bus to be output to the addressed I/O port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I/O read: </a:t>
            </a:r>
            <a:r>
              <a:rPr kumimoji="1" lang="en-US" sz="1200" b="0" kern="1200" baseline="0" dirty="0">
                <a:solidFill>
                  <a:schemeClr val="tx1"/>
                </a:solidFill>
                <a:latin typeface="Times New Roman" pitchFamily="33" charset="0"/>
                <a:ea typeface="+mn-ea"/>
                <a:cs typeface="+mn-cs"/>
              </a:rPr>
              <a:t>causes data from the addressed I/O port to be placed on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ACK</a:t>
            </a:r>
            <a:r>
              <a:rPr kumimoji="1" lang="en-US" sz="1200" b="0" kern="1200" baseline="0" dirty="0">
                <a:solidFill>
                  <a:schemeClr val="tx1"/>
                </a:solidFill>
                <a:latin typeface="Times New Roman" pitchFamily="33" charset="0"/>
                <a:ea typeface="+mn-ea"/>
                <a:cs typeface="+mn-cs"/>
              </a:rPr>
              <a:t>: indicates that data have been accepted from or placed on the </a:t>
            </a:r>
            <a:r>
              <a:rPr kumimoji="1" lang="en-US" sz="1200" kern="1200" baseline="0" dirty="0">
                <a:solidFill>
                  <a:schemeClr val="tx1"/>
                </a:solidFill>
                <a:latin typeface="Times New Roman" pitchFamily="33" charset="0"/>
                <a:ea typeface="+mn-ea"/>
                <a:cs typeface="+mn-cs"/>
              </a:rPr>
              <a:t>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request: </a:t>
            </a:r>
            <a:r>
              <a:rPr kumimoji="1" lang="en-US" sz="1200" b="0" kern="1200" baseline="0" dirty="0">
                <a:solidFill>
                  <a:schemeClr val="tx1"/>
                </a:solidFill>
                <a:latin typeface="Times New Roman" pitchFamily="33" charset="0"/>
                <a:ea typeface="+mn-ea"/>
                <a:cs typeface="+mn-cs"/>
              </a:rPr>
              <a:t>indicates that a module needs to gain control of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grant: </a:t>
            </a:r>
            <a:r>
              <a:rPr kumimoji="1" lang="en-US" sz="1200" b="0" kern="1200" baseline="0" dirty="0">
                <a:solidFill>
                  <a:schemeClr val="tx1"/>
                </a:solidFill>
                <a:latin typeface="Times New Roman" pitchFamily="33" charset="0"/>
                <a:ea typeface="+mn-ea"/>
                <a:cs typeface="+mn-cs"/>
              </a:rPr>
              <a:t>indicates that a requesting module has been granted control of the </a:t>
            </a:r>
            <a:r>
              <a:rPr kumimoji="1" lang="en-US" sz="1200" kern="1200" baseline="0" dirty="0">
                <a:solidFill>
                  <a:schemeClr val="tx1"/>
                </a:solidFill>
                <a:latin typeface="Times New Roman" pitchFamily="33" charset="0"/>
                <a:ea typeface="+mn-ea"/>
                <a:cs typeface="+mn-cs"/>
              </a:rPr>
              <a:t>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Interrupt request: </a:t>
            </a:r>
            <a:r>
              <a:rPr kumimoji="1" lang="en-US" sz="1200" b="0" kern="1200" baseline="0" dirty="0">
                <a:solidFill>
                  <a:schemeClr val="tx1"/>
                </a:solidFill>
                <a:latin typeface="Times New Roman" pitchFamily="33" charset="0"/>
                <a:ea typeface="+mn-ea"/>
                <a:cs typeface="+mn-cs"/>
              </a:rPr>
              <a:t>indicates that an interrupt is pending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Interrupt ACK: </a:t>
            </a:r>
            <a:r>
              <a:rPr kumimoji="1" lang="en-US" sz="1200" b="0" kern="1200" baseline="0" dirty="0">
                <a:solidFill>
                  <a:schemeClr val="tx1"/>
                </a:solidFill>
                <a:latin typeface="Times New Roman" pitchFamily="33" charset="0"/>
                <a:ea typeface="+mn-ea"/>
                <a:cs typeface="+mn-cs"/>
              </a:rPr>
              <a:t>acknowledges that the pending interrupt has been recognized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Clock: </a:t>
            </a:r>
            <a:r>
              <a:rPr kumimoji="1" lang="en-US" sz="1200" b="0" kern="1200" baseline="0" dirty="0">
                <a:solidFill>
                  <a:schemeClr val="tx1"/>
                </a:solidFill>
                <a:latin typeface="Times New Roman" pitchFamily="33" charset="0"/>
                <a:ea typeface="+mn-ea"/>
                <a:cs typeface="+mn-cs"/>
              </a:rPr>
              <a:t>is used to synchronize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Reset: </a:t>
            </a:r>
            <a:r>
              <a:rPr kumimoji="1" lang="en-US" sz="1200" b="0" kern="1200" baseline="0" dirty="0">
                <a:solidFill>
                  <a:schemeClr val="tx1"/>
                </a:solidFill>
                <a:latin typeface="Times New Roman" pitchFamily="33" charset="0"/>
                <a:ea typeface="+mn-ea"/>
                <a:cs typeface="+mn-cs"/>
              </a:rPr>
              <a:t>initializes all modules</a:t>
            </a:r>
          </a:p>
          <a:p>
            <a:endParaRPr kumimoji="1" lang="en-US" sz="1200" b="0" kern="1200" baseline="0" dirty="0">
              <a:solidFill>
                <a:schemeClr val="tx1"/>
              </a:solidFill>
              <a:latin typeface="Times New Roman" pitchFamily="33" charset="0"/>
              <a:ea typeface="+mn-ea"/>
              <a:cs typeface="+mn-cs"/>
            </a:endParaRPr>
          </a:p>
          <a:p>
            <a:endParaRPr lang="en-GB" b="0" dirty="0"/>
          </a:p>
        </p:txBody>
      </p:sp>
    </p:spTree>
    <p:extLst>
      <p:ext uri="{BB962C8B-B14F-4D97-AF65-F5344CB8AC3E}">
        <p14:creationId xmlns:p14="http://schemas.microsoft.com/office/powerpoint/2010/main" val="1929714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F8F30-029E-7644-B43D-D6FE542EBDA3}" type="slidenum">
              <a:rPr lang="en-US"/>
              <a:pPr/>
              <a:t>29</a:t>
            </a:fld>
            <a:endParaRPr lang="en-US" dirty="0"/>
          </a:p>
        </p:txBody>
      </p:sp>
      <p:sp>
        <p:nvSpPr>
          <p:cNvPr id="94210" name="Rectangle 2"/>
          <p:cNvSpPr>
            <a:spLocks noGrp="1" noRot="1" noChangeAspect="1" noChangeArrowheads="1" noTextEdit="1"/>
          </p:cNvSpPr>
          <p:nvPr>
            <p:ph type="sldImg"/>
          </p:nvPr>
        </p:nvSpPr>
        <p:spPr>
          <a:xfrm>
            <a:off x="457200" y="719138"/>
            <a:ext cx="6400800" cy="3602037"/>
          </a:xfrm>
          <a:ln/>
        </p:spPr>
      </p:sp>
      <p:sp>
        <p:nvSpPr>
          <p:cNvPr id="942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operation of the bus is as follows. If one module wishes to send data to another, it must do two things: (1) obtain the use of the bus, and (2) transfer data via the bus. If one module wishes to request data from another module, it must (1) obtain the use of the bus, and (2) transfer a request to the other module over the appropriate control and address lines. It must then wait for that second module to send the data.</a:t>
            </a:r>
            <a:endParaRPr lang="en-GB" dirty="0"/>
          </a:p>
        </p:txBody>
      </p:sp>
    </p:spTree>
    <p:extLst>
      <p:ext uri="{BB962C8B-B14F-4D97-AF65-F5344CB8AC3E}">
        <p14:creationId xmlns:p14="http://schemas.microsoft.com/office/powerpoint/2010/main" val="18638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8A5BC2-82F1-9743-89FF-AFC7C6D81D1B}" type="slidenum">
              <a:rPr lang="en-US" smtClean="0"/>
              <a:pPr/>
              <a:t>3</a:t>
            </a:fld>
            <a:endParaRPr lang="en-US" dirty="0"/>
          </a:p>
        </p:txBody>
      </p:sp>
    </p:spTree>
    <p:extLst>
      <p:ext uri="{BB962C8B-B14F-4D97-AF65-F5344CB8AC3E}">
        <p14:creationId xmlns:p14="http://schemas.microsoft.com/office/powerpoint/2010/main" val="3857854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60A91-EC95-C04A-A9C2-042C83B7A3F8}" type="slidenum">
              <a:rPr lang="en-US"/>
              <a:pPr/>
              <a:t>30</a:t>
            </a:fld>
            <a:endParaRPr lang="en-US" dirty="0"/>
          </a:p>
        </p:txBody>
      </p:sp>
      <p:sp>
        <p:nvSpPr>
          <p:cNvPr id="95234" name="Rectangle 2"/>
          <p:cNvSpPr>
            <a:spLocks noGrp="1" noRot="1" noChangeAspect="1" noChangeArrowheads="1" noTextEdit="1"/>
          </p:cNvSpPr>
          <p:nvPr>
            <p:ph type="sldImg"/>
          </p:nvPr>
        </p:nvSpPr>
        <p:spPr>
          <a:xfrm>
            <a:off x="457200" y="719138"/>
            <a:ext cx="6400800" cy="3602037"/>
          </a:xfrm>
          <a:ln/>
        </p:spPr>
      </p:sp>
      <p:sp>
        <p:nvSpPr>
          <p:cNvPr id="952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great number of devices are connected to the bus, performance will suffer. There are two main causes:</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1. </a:t>
            </a:r>
            <a:r>
              <a:rPr kumimoji="1" lang="en-US" sz="1200" b="0" kern="1200" baseline="0" dirty="0">
                <a:solidFill>
                  <a:schemeClr val="tx1"/>
                </a:solidFill>
                <a:latin typeface="Times New Roman" pitchFamily="33" charset="0"/>
                <a:ea typeface="+mn-ea"/>
                <a:cs typeface="+mn-cs"/>
              </a:rPr>
              <a:t>In general, the more devices attached to the bus, the greater the bus length </a:t>
            </a:r>
            <a:r>
              <a:rPr kumimoji="1" lang="en-US" sz="1200" kern="1200" baseline="0" dirty="0">
                <a:solidFill>
                  <a:schemeClr val="tx1"/>
                </a:solidFill>
                <a:latin typeface="Times New Roman" pitchFamily="33" charset="0"/>
                <a:ea typeface="+mn-ea"/>
                <a:cs typeface="+mn-cs"/>
              </a:rPr>
              <a:t>and hence the greater the propagation delay. This delay determines the time it takes for devices to coordinate the use of the bus. When control of the bus passes from one device to another frequently, these propagation delays can noticeably affect performance.</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2. </a:t>
            </a:r>
            <a:r>
              <a:rPr kumimoji="1" lang="en-US" sz="1200" b="0" kern="1200" baseline="0" dirty="0">
                <a:solidFill>
                  <a:schemeClr val="tx1"/>
                </a:solidFill>
                <a:latin typeface="Times New Roman" pitchFamily="33" charset="0"/>
                <a:ea typeface="+mn-ea"/>
                <a:cs typeface="+mn-cs"/>
              </a:rPr>
              <a:t>The bus may become a bottleneck as the aggregate data transfer demand </a:t>
            </a:r>
            <a:r>
              <a:rPr kumimoji="1" lang="en-US" sz="1200" kern="1200" baseline="0" dirty="0">
                <a:solidFill>
                  <a:schemeClr val="tx1"/>
                </a:solidFill>
                <a:latin typeface="Times New Roman" pitchFamily="33" charset="0"/>
                <a:ea typeface="+mn-ea"/>
                <a:cs typeface="+mn-cs"/>
              </a:rPr>
              <a:t>approaches the capacity of the bus. This problem can be countered to some extent by increasing the data rate that the bus can carry and by using wider buses (e.g., increasing the data bus from 32 to 64 bits). However, because the data rates generated by attached devices (e.g., graphics and video controllers,</a:t>
            </a:r>
          </a:p>
          <a:p>
            <a:r>
              <a:rPr kumimoji="1" lang="en-US" sz="1200" kern="1200" baseline="0" dirty="0">
                <a:solidFill>
                  <a:schemeClr val="tx1"/>
                </a:solidFill>
                <a:latin typeface="Times New Roman" pitchFamily="33" charset="0"/>
                <a:ea typeface="+mn-ea"/>
                <a:cs typeface="+mn-cs"/>
              </a:rPr>
              <a:t>network interfaces) are growing rapidly, this is a race that a single bus is ultimately destined to lose.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Accordingly, most bus-based computer systems use multiple buses, generally laid out in a hierarchy. A typical traditional structure is shown in Figure 3.17a. There is a local bus that connects the processor to a cache memory and that may support one or more local devices. The cache memory controller connects the cache not only to this local bus, but to a system bus to which are attached all of the main memory modules. In contemporary systems, the cache is in the same chip as the processor, and so an external bus or other interconnect scheme is not needed, although there may also be an external cache. As will be discussed in Chapter 4, the use of a cache structure insulates the processor from a requirement to access main memory frequently. Hence, main memory can be moved off of the local bus onto a system bus. In this way, I/O transfers to and from the main memory across the system bus do not interfere with the processor’s activity.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It is possible to connect I/O controllers directly onto the system bus. A more efficient solution is to make use of one or more expansion buses for this purpose. An expansion bus interface buffers data transfers between the system bus and the I/O controllers on the expansion bus. This arrangement allows the system to support a wide variety of I/O devices and at the same time insulate memory-to-processor traffic from I/O traffic.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3.17a shows some typical examples of I/O devices that might be attached to the expansion bus. Network connections include local area networks (LANs) such as a 10-Mbps Ethernet and connections to wide area networks (WANs) such as a packet-switching network. SCSI (small computer system interface) is itself a type of bus used to support local disk drives and other peripherals. A serial port could be used to support a printer or scanner.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traditional bus architecture is reasonably efficient but begins to break down as higher and higher performance is seen in the I/O devices. In response to these growing demands, a common approach taken by industry is to build a high-speed bus that is closely integrated with the rest of the system, requiring only a bridge between the processor’s bus and the high-speed bus. This arrangement is sometimes known as a </a:t>
            </a:r>
            <a:r>
              <a:rPr kumimoji="1" lang="en-US" sz="1200" b="1" kern="1200" baseline="0" dirty="0">
                <a:solidFill>
                  <a:schemeClr val="tx1"/>
                </a:solidFill>
                <a:latin typeface="Times New Roman" pitchFamily="33" charset="0"/>
                <a:ea typeface="+mn-ea"/>
                <a:cs typeface="+mn-cs"/>
              </a:rPr>
              <a:t>mezzanine architecture</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3.17b shows a typical realization of this approach. Again, there is a local bus that connects the processor to a cache controller, which is in turn connected to a system bus that supports main memory. The cache controller is integrated into a bridge, or buffering device, that connects to the high-speed bus. This bus supports connections to high-speed LANs, such as Fast Ethernet at 100 Mbps, video and graphics workstation controllers, as well as interface controllers to local peripheral buses, including SCSI and FireWire. The latter is a high-speed bus arrangement specifically designed to support high-capacity I/O devices. Lower-speed devices are still supported off an expansion bus, with an interface buffering traffic between the expansion bus and the high-speed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advantage of this arrangement is that the high-speed bus brings high demand devices into closer integration with the processor and at the same time is independent of the processor. Thus, differences in processor and high-speed bus speeds and signal line definitions are tolerated. Changes in processor architecture do not affect the high-speed bus, and vice versa.</a:t>
            </a:r>
            <a:endParaRPr lang="en-GB" dirty="0"/>
          </a:p>
        </p:txBody>
      </p:sp>
    </p:spTree>
    <p:extLst>
      <p:ext uri="{BB962C8B-B14F-4D97-AF65-F5344CB8AC3E}">
        <p14:creationId xmlns:p14="http://schemas.microsoft.com/office/powerpoint/2010/main" val="3575148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Although a variety of different bus implementations exist, there are a few basic parameters or design elements that serve to classify and differentiate buses. Table 3.2 lists key elements.</a:t>
            </a:r>
          </a:p>
          <a:p>
            <a:endParaRPr kumimoji="1" lang="en-US" sz="1200" b="1" i="1" kern="1200" baseline="0" dirty="0">
              <a:solidFill>
                <a:schemeClr val="tx1"/>
              </a:solidFill>
              <a:latin typeface="Times New Roman" pitchFamily="33" charset="0"/>
              <a:ea typeface="+mn-ea"/>
              <a:cs typeface="+mn-cs"/>
            </a:endParaRPr>
          </a:p>
          <a:p>
            <a:r>
              <a:rPr kumimoji="1" lang="en-US" sz="1200" b="1" i="1" kern="1200" baseline="0" dirty="0">
                <a:solidFill>
                  <a:schemeClr val="tx1"/>
                </a:solidFill>
                <a:latin typeface="Times New Roman" pitchFamily="33" charset="0"/>
                <a:ea typeface="+mn-ea"/>
                <a:cs typeface="+mn-cs"/>
              </a:rPr>
              <a:t>Bus Types:  </a:t>
            </a:r>
            <a:r>
              <a:rPr kumimoji="1" lang="en-US" sz="1200" b="0" i="0" kern="1200" baseline="0" dirty="0">
                <a:solidFill>
                  <a:schemeClr val="tx1"/>
                </a:solidFill>
                <a:latin typeface="Times New Roman" pitchFamily="33" charset="0"/>
                <a:ea typeface="+mn-ea"/>
                <a:cs typeface="+mn-cs"/>
              </a:rPr>
              <a:t>Bus lines can be separated into two generic types: dedicated and </a:t>
            </a:r>
            <a:r>
              <a:rPr kumimoji="1" lang="en-US" sz="1200" b="0" kern="1200" baseline="0" dirty="0">
                <a:solidFill>
                  <a:schemeClr val="tx1"/>
                </a:solidFill>
                <a:latin typeface="Times New Roman" pitchFamily="33" charset="0"/>
                <a:ea typeface="+mn-ea"/>
                <a:cs typeface="+mn-cs"/>
              </a:rPr>
              <a:t>multiplexed. A dedicated bus line is permanently assigned either to one function or to a physical subset of computer components. </a:t>
            </a:r>
            <a:r>
              <a:rPr kumimoji="1" lang="en-US" sz="1200" kern="1200" baseline="0" dirty="0">
                <a:solidFill>
                  <a:schemeClr val="tx1"/>
                </a:solidFill>
                <a:latin typeface="Times New Roman" pitchFamily="33" charset="0"/>
                <a:ea typeface="+mn-ea"/>
                <a:cs typeface="+mn-cs"/>
              </a:rPr>
              <a:t>An example of functional dedication is the use of separate dedicated address and data lines, which is common on many buses. However, it is not essential. For example, address and data information may be transmitted over the same set of lines using an Address Valid control line. </a:t>
            </a:r>
            <a:r>
              <a:rPr kumimoji="1" lang="en-US" sz="1200" b="1" kern="1200" baseline="0" dirty="0">
                <a:solidFill>
                  <a:schemeClr val="tx2">
                    <a:lumMod val="90000"/>
                    <a:lumOff val="10000"/>
                  </a:schemeClr>
                </a:solidFill>
                <a:latin typeface="Times New Roman" pitchFamily="33" charset="0"/>
                <a:ea typeface="+mn-ea"/>
                <a:cs typeface="+mn-cs"/>
              </a:rPr>
              <a:t>At the beginning of a data transfer, the address is placed on the bus and the Address Valid line is activated. At this point, each module has a specified period of time to copy the address and determine if it is the addressed module. The address is then removed from the bus, and the same bus connections are used for the subsequent read or write data transfer. This method of using the same lines for multiple purposes is known as </a:t>
            </a:r>
            <a:r>
              <a:rPr kumimoji="1" lang="en-US" sz="1200" b="1" i="1" kern="1200" baseline="0" dirty="0">
                <a:solidFill>
                  <a:schemeClr val="tx2">
                    <a:lumMod val="90000"/>
                    <a:lumOff val="10000"/>
                  </a:schemeClr>
                </a:solidFill>
                <a:latin typeface="Times New Roman" pitchFamily="33" charset="0"/>
                <a:ea typeface="+mn-ea"/>
                <a:cs typeface="+mn-cs"/>
              </a:rPr>
              <a:t>time multiplexing.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advantage of time multiplexing is the use </a:t>
            </a:r>
            <a:r>
              <a:rPr kumimoji="1" lang="en-US" sz="1200" b="1" kern="1200" baseline="0" dirty="0">
                <a:solidFill>
                  <a:schemeClr val="tx1"/>
                </a:solidFill>
                <a:latin typeface="Times New Roman" pitchFamily="33" charset="0"/>
                <a:ea typeface="+mn-ea"/>
                <a:cs typeface="+mn-cs"/>
              </a:rPr>
              <a:t>of fewer lines, which saves space and, usually, cost</a:t>
            </a:r>
            <a:r>
              <a:rPr kumimoji="1" lang="en-US" sz="1200" kern="1200" baseline="0" dirty="0">
                <a:solidFill>
                  <a:schemeClr val="tx1"/>
                </a:solidFill>
                <a:latin typeface="Times New Roman" pitchFamily="33" charset="0"/>
                <a:ea typeface="+mn-ea"/>
                <a:cs typeface="+mn-cs"/>
              </a:rPr>
              <a:t>. The disadvantage is that more complex circuitry is needed within each module. Also, there is a potential reduction in performance because certain events that share the same lines cannot take place in parallel.</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Physical dedication </a:t>
            </a:r>
            <a:r>
              <a:rPr kumimoji="1" lang="en-US" sz="1200" i="0" kern="1200" baseline="0" dirty="0">
                <a:solidFill>
                  <a:schemeClr val="tx1"/>
                </a:solidFill>
                <a:latin typeface="Times New Roman" pitchFamily="33" charset="0"/>
                <a:ea typeface="+mn-ea"/>
                <a:cs typeface="+mn-cs"/>
              </a:rPr>
              <a:t>refers to the use of multiple buses, each of which connects </a:t>
            </a:r>
            <a:r>
              <a:rPr kumimoji="1" lang="en-US" sz="1200" kern="1200" baseline="0" dirty="0">
                <a:solidFill>
                  <a:schemeClr val="tx1"/>
                </a:solidFill>
                <a:latin typeface="Times New Roman" pitchFamily="33" charset="0"/>
                <a:ea typeface="+mn-ea"/>
                <a:cs typeface="+mn-cs"/>
              </a:rPr>
              <a:t>only a subset of modules. A typical example is the use of an I/O bus to interconnect all I/O modules; this bus is then connected to the main bus through some type of I/O adapter module. The potential advantage of physical dedication is high throughput, because there is less bus contention. A disadvantage is the increased size and cost of the system.</a:t>
            </a:r>
          </a:p>
          <a:p>
            <a:endParaRPr kumimoji="1" lang="en-US" sz="1200" kern="1200" baseline="0" dirty="0">
              <a:solidFill>
                <a:schemeClr val="tx1"/>
              </a:solidFill>
              <a:latin typeface="Times New Roman" pitchFamily="33" charset="0"/>
              <a:ea typeface="+mn-ea"/>
              <a:cs typeface="+mn-cs"/>
            </a:endParaRPr>
          </a:p>
          <a:p>
            <a:r>
              <a:rPr kumimoji="1" lang="en-US" sz="1200" b="1" i="1" kern="1200" baseline="0" dirty="0">
                <a:solidFill>
                  <a:schemeClr val="tx1"/>
                </a:solidFill>
                <a:latin typeface="Times New Roman" pitchFamily="33" charset="0"/>
                <a:ea typeface="+mn-ea"/>
                <a:cs typeface="+mn-cs"/>
              </a:rPr>
              <a:t>Method of arbitration: </a:t>
            </a:r>
            <a:r>
              <a:rPr kumimoji="1" lang="en-US" sz="1200" b="0" i="0" kern="1200" baseline="0" dirty="0">
                <a:solidFill>
                  <a:schemeClr val="tx1"/>
                </a:solidFill>
                <a:latin typeface="Times New Roman" pitchFamily="33" charset="0"/>
                <a:ea typeface="+mn-ea"/>
                <a:cs typeface="+mn-cs"/>
              </a:rPr>
              <a:t>In all but the simplest systems, more than one module </a:t>
            </a:r>
            <a:r>
              <a:rPr kumimoji="1" lang="en-US" sz="1200" kern="1200" baseline="0" dirty="0">
                <a:solidFill>
                  <a:schemeClr val="tx1"/>
                </a:solidFill>
                <a:latin typeface="Times New Roman" pitchFamily="33" charset="0"/>
                <a:ea typeface="+mn-ea"/>
                <a:cs typeface="+mn-cs"/>
              </a:rPr>
              <a:t>may need control of the bus. For example, an I/O module may need to read or write directly to memory, without sending the data to the processor. Because only one unit</a:t>
            </a:r>
          </a:p>
          <a:p>
            <a:r>
              <a:rPr kumimoji="1" lang="en-US" sz="1200" kern="1200" baseline="0" dirty="0">
                <a:solidFill>
                  <a:schemeClr val="tx1"/>
                </a:solidFill>
                <a:latin typeface="Times New Roman" pitchFamily="33" charset="0"/>
                <a:ea typeface="+mn-ea"/>
                <a:cs typeface="+mn-cs"/>
              </a:rPr>
              <a:t>at a time can successfully transmit over the bus, some method of </a:t>
            </a:r>
            <a:r>
              <a:rPr kumimoji="1" lang="en-US" sz="1200" b="1" kern="1200" baseline="0" dirty="0">
                <a:solidFill>
                  <a:schemeClr val="tx1"/>
                </a:solidFill>
                <a:latin typeface="Times New Roman" pitchFamily="33" charset="0"/>
                <a:ea typeface="+mn-ea"/>
                <a:cs typeface="+mn-cs"/>
              </a:rPr>
              <a:t>arbitration </a:t>
            </a:r>
            <a:r>
              <a:rPr kumimoji="1" lang="en-US" sz="1200" b="0" kern="1200" baseline="0" dirty="0">
                <a:solidFill>
                  <a:schemeClr val="tx1"/>
                </a:solidFill>
                <a:latin typeface="Times New Roman" pitchFamily="33" charset="0"/>
                <a:ea typeface="+mn-ea"/>
                <a:cs typeface="+mn-cs"/>
              </a:rPr>
              <a:t>is needed. </a:t>
            </a:r>
            <a:r>
              <a:rPr kumimoji="1" lang="en-US" sz="1200" kern="1200" baseline="0" dirty="0">
                <a:solidFill>
                  <a:schemeClr val="tx1"/>
                </a:solidFill>
                <a:latin typeface="Times New Roman" pitchFamily="33" charset="0"/>
                <a:ea typeface="+mn-ea"/>
                <a:cs typeface="+mn-cs"/>
              </a:rPr>
              <a:t>The various methods can be roughly classified as being either </a:t>
            </a:r>
            <a:r>
              <a:rPr kumimoji="1" lang="en-US" sz="1200" b="1" kern="1200" baseline="0" dirty="0">
                <a:solidFill>
                  <a:schemeClr val="tx1"/>
                </a:solidFill>
                <a:latin typeface="Times New Roman" pitchFamily="33" charset="0"/>
                <a:ea typeface="+mn-ea"/>
                <a:cs typeface="+mn-cs"/>
              </a:rPr>
              <a:t>centralized arbitration </a:t>
            </a:r>
            <a:r>
              <a:rPr kumimoji="1" lang="en-US" sz="1200" kern="1200" baseline="0" dirty="0">
                <a:solidFill>
                  <a:schemeClr val="tx1"/>
                </a:solidFill>
                <a:latin typeface="Times New Roman" pitchFamily="33" charset="0"/>
                <a:ea typeface="+mn-ea"/>
                <a:cs typeface="+mn-cs"/>
              </a:rPr>
              <a:t>or </a:t>
            </a:r>
            <a:r>
              <a:rPr kumimoji="1" lang="en-US" sz="1200" b="1" kern="1200" baseline="0" dirty="0">
                <a:solidFill>
                  <a:schemeClr val="tx1"/>
                </a:solidFill>
                <a:latin typeface="Times New Roman" pitchFamily="33" charset="0"/>
                <a:ea typeface="+mn-ea"/>
                <a:cs typeface="+mn-cs"/>
              </a:rPr>
              <a:t>distributed arbitration. In a centralized scheme, a single hardware device, referred to as a </a:t>
            </a:r>
            <a:r>
              <a:rPr kumimoji="1" lang="en-US" sz="1200" b="1" i="1" kern="1200" baseline="0" dirty="0">
                <a:solidFill>
                  <a:schemeClr val="tx1"/>
                </a:solidFill>
                <a:latin typeface="Times New Roman" pitchFamily="33" charset="0"/>
                <a:ea typeface="+mn-ea"/>
                <a:cs typeface="+mn-cs"/>
              </a:rPr>
              <a:t>bus controller or arbiter, </a:t>
            </a:r>
            <a:r>
              <a:rPr kumimoji="1" lang="en-US" sz="1200" b="1" i="0" kern="1200" baseline="0" dirty="0">
                <a:solidFill>
                  <a:schemeClr val="tx1"/>
                </a:solidFill>
                <a:latin typeface="Times New Roman" pitchFamily="33" charset="0"/>
                <a:ea typeface="+mn-ea"/>
                <a:cs typeface="+mn-cs"/>
              </a:rPr>
              <a:t>is responsible for allocating time on the bus. </a:t>
            </a:r>
            <a:r>
              <a:rPr kumimoji="1" lang="en-US" sz="1200" i="0" kern="1200" baseline="0" dirty="0">
                <a:solidFill>
                  <a:schemeClr val="tx1"/>
                </a:solidFill>
                <a:latin typeface="Times New Roman" pitchFamily="33" charset="0"/>
                <a:ea typeface="+mn-ea"/>
                <a:cs typeface="+mn-cs"/>
              </a:rPr>
              <a:t>The </a:t>
            </a:r>
            <a:r>
              <a:rPr kumimoji="1" lang="en-US" sz="1200" kern="1200" baseline="0" dirty="0">
                <a:solidFill>
                  <a:schemeClr val="tx1"/>
                </a:solidFill>
                <a:latin typeface="Times New Roman" pitchFamily="33" charset="0"/>
                <a:ea typeface="+mn-ea"/>
                <a:cs typeface="+mn-cs"/>
              </a:rPr>
              <a:t>device may be a separate module or part of the processor</a:t>
            </a:r>
            <a:r>
              <a:rPr kumimoji="1" lang="en-US" sz="1200" b="1" kern="1200" baseline="0" dirty="0">
                <a:solidFill>
                  <a:schemeClr val="tx1"/>
                </a:solidFill>
                <a:latin typeface="Times New Roman" pitchFamily="33" charset="0"/>
                <a:ea typeface="+mn-ea"/>
                <a:cs typeface="+mn-cs"/>
              </a:rPr>
              <a:t>. In a distributed scheme, there is no central controller. Rather, each module contains access control logic and</a:t>
            </a:r>
          </a:p>
          <a:p>
            <a:r>
              <a:rPr kumimoji="1" lang="en-US" sz="1200" b="1" kern="1200" baseline="0" dirty="0">
                <a:solidFill>
                  <a:schemeClr val="tx1"/>
                </a:solidFill>
                <a:latin typeface="Times New Roman" pitchFamily="33" charset="0"/>
                <a:ea typeface="+mn-ea"/>
                <a:cs typeface="+mn-cs"/>
              </a:rPr>
              <a:t>the modules act together to share the bus.</a:t>
            </a:r>
            <a:r>
              <a:rPr kumimoji="1" lang="en-US" sz="1200" kern="1200" baseline="0" dirty="0">
                <a:solidFill>
                  <a:schemeClr val="tx1"/>
                </a:solidFill>
                <a:latin typeface="Times New Roman" pitchFamily="33" charset="0"/>
                <a:ea typeface="+mn-ea"/>
                <a:cs typeface="+mn-cs"/>
              </a:rPr>
              <a:t> With both methods of arbitration, the purpose is to designate one device, either the processor or an I/O module, as master. The master may then initiate a data transfer (e.g., read or write) with some other device, which acts as slave for this particular exchange.</a:t>
            </a:r>
          </a:p>
          <a:p>
            <a:endParaRPr kumimoji="1" lang="en-US" sz="1200" b="1" i="1" kern="1200" baseline="0" dirty="0">
              <a:solidFill>
                <a:schemeClr val="tx1"/>
              </a:solidFill>
              <a:latin typeface="Times New Roman" pitchFamily="33" charset="0"/>
              <a:ea typeface="+mn-ea"/>
              <a:cs typeface="+mn-cs"/>
            </a:endParaRPr>
          </a:p>
          <a:p>
            <a:r>
              <a:rPr kumimoji="1" lang="en-US" sz="1200" b="1" i="1" kern="1200" baseline="0" dirty="0">
                <a:solidFill>
                  <a:schemeClr val="tx1"/>
                </a:solidFill>
                <a:latin typeface="Times New Roman" pitchFamily="33" charset="0"/>
                <a:ea typeface="+mn-ea"/>
                <a:cs typeface="+mn-cs"/>
              </a:rPr>
              <a:t>Timing: </a:t>
            </a:r>
            <a:r>
              <a:rPr kumimoji="1" lang="en-US" sz="1200" b="0" i="0" kern="1200" baseline="0" dirty="0">
                <a:solidFill>
                  <a:schemeClr val="tx1"/>
                </a:solidFill>
                <a:latin typeface="Times New Roman" pitchFamily="33" charset="0"/>
                <a:ea typeface="+mn-ea"/>
                <a:cs typeface="+mn-cs"/>
              </a:rPr>
              <a:t>Timing refers to the way in which events are coordinated on the bus. Buses </a:t>
            </a:r>
            <a:r>
              <a:rPr kumimoji="1" lang="en-US" sz="1200" kern="1200" baseline="0" dirty="0">
                <a:solidFill>
                  <a:schemeClr val="tx1"/>
                </a:solidFill>
                <a:latin typeface="Times New Roman" pitchFamily="33" charset="0"/>
                <a:ea typeface="+mn-ea"/>
                <a:cs typeface="+mn-cs"/>
              </a:rPr>
              <a:t>use either synchronous timing or asynchronous timing.</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31</a:t>
            </a:fld>
            <a:endParaRPr lang="en-US" dirty="0"/>
          </a:p>
        </p:txBody>
      </p:sp>
    </p:spTree>
    <p:extLst>
      <p:ext uri="{BB962C8B-B14F-4D97-AF65-F5344CB8AC3E}">
        <p14:creationId xmlns:p14="http://schemas.microsoft.com/office/powerpoint/2010/main" val="1175439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With </a:t>
            </a:r>
            <a:r>
              <a:rPr kumimoji="1" lang="en-US" sz="1200" b="1" kern="1200" baseline="0" dirty="0">
                <a:solidFill>
                  <a:schemeClr val="tx1"/>
                </a:solidFill>
                <a:latin typeface="Times New Roman" pitchFamily="33" charset="0"/>
                <a:ea typeface="+mn-ea"/>
                <a:cs typeface="+mn-cs"/>
              </a:rPr>
              <a:t>synchronous timing, </a:t>
            </a:r>
            <a:r>
              <a:rPr kumimoji="1" lang="en-US" sz="1200" b="0" kern="1200" baseline="0" dirty="0">
                <a:solidFill>
                  <a:schemeClr val="tx1"/>
                </a:solidFill>
                <a:latin typeface="Times New Roman" pitchFamily="33" charset="0"/>
                <a:ea typeface="+mn-ea"/>
                <a:cs typeface="+mn-cs"/>
              </a:rPr>
              <a:t>the occurrence of events on the bus is determined </a:t>
            </a:r>
            <a:r>
              <a:rPr kumimoji="1" lang="en-US" sz="1200" kern="1200" baseline="0" dirty="0">
                <a:solidFill>
                  <a:schemeClr val="tx1"/>
                </a:solidFill>
                <a:latin typeface="Times New Roman" pitchFamily="33" charset="0"/>
                <a:ea typeface="+mn-ea"/>
                <a:cs typeface="+mn-cs"/>
              </a:rPr>
              <a:t>by a clock. The bus includes a clock line upon which a clock transmits a regular sequence of alternating 1s and 0s of equal duration. A single 1–0 transmission is referred to as a </a:t>
            </a:r>
            <a:r>
              <a:rPr kumimoji="1" lang="en-US" sz="1200" i="1" kern="1200" baseline="0" dirty="0">
                <a:solidFill>
                  <a:schemeClr val="tx1"/>
                </a:solidFill>
                <a:latin typeface="Times New Roman" pitchFamily="33" charset="0"/>
                <a:ea typeface="+mn-ea"/>
                <a:cs typeface="+mn-cs"/>
              </a:rPr>
              <a:t>clock cycle or bus cycle and </a:t>
            </a:r>
            <a:r>
              <a:rPr kumimoji="1" lang="en-US" sz="1200" i="0" kern="1200" baseline="0" dirty="0">
                <a:solidFill>
                  <a:schemeClr val="tx1"/>
                </a:solidFill>
                <a:latin typeface="Times New Roman" pitchFamily="33" charset="0"/>
                <a:ea typeface="+mn-ea"/>
                <a:cs typeface="+mn-cs"/>
              </a:rPr>
              <a:t>defines a time slot. All other devices on </a:t>
            </a:r>
            <a:r>
              <a:rPr kumimoji="1" lang="en-US" sz="1200" kern="1200" baseline="0" dirty="0">
                <a:solidFill>
                  <a:schemeClr val="tx1"/>
                </a:solidFill>
                <a:latin typeface="Times New Roman" pitchFamily="33" charset="0"/>
                <a:ea typeface="+mn-ea"/>
                <a:cs typeface="+mn-cs"/>
              </a:rPr>
              <a:t>the bus can read the clock line, and all events start at the beginning of a clock cycle.</a:t>
            </a:r>
            <a:endParaRPr lang="en-US" dirty="0"/>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3.18 shows a typical, but simplified, timing diagram for synchronous read and write operations (see Appendix N for a description of timing diagrams). Other bus signals may change at the leading edge of the clock signal (with a slight reaction delay). Most events occupy a single clock cycle. In this simple example, the processor places a memory address on the address lines during the first clock cycle and may assert various status lines. Once the address lines have stabilized, the processor issues an address enable signal. For a read operation, the processor issues a read command at the start of the second cycle. A memory module recognizes the address and, after a delay of one cycle, places the data on the data lines. The processor reads the data from the data lines and drops the read signal. For a write operation, the processor puts the data on the data lines at the start of the second cycle and issues a write command after the data lines have stabilized. The memory module copies the information from the data lines during the third clock cycle. </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32</a:t>
            </a:fld>
            <a:endParaRPr lang="en-US" dirty="0"/>
          </a:p>
        </p:txBody>
      </p:sp>
    </p:spTree>
    <p:extLst>
      <p:ext uri="{BB962C8B-B14F-4D97-AF65-F5344CB8AC3E}">
        <p14:creationId xmlns:p14="http://schemas.microsoft.com/office/powerpoint/2010/main" val="4022691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00E7D-588A-0E43-86D8-E40A99012FF5}" type="slidenum">
              <a:rPr lang="en-US"/>
              <a:pPr/>
              <a:t>33</a:t>
            </a:fld>
            <a:endParaRPr lang="en-US" dirty="0"/>
          </a:p>
        </p:txBody>
      </p:sp>
      <p:sp>
        <p:nvSpPr>
          <p:cNvPr id="96258" name="Rectangle 2"/>
          <p:cNvSpPr>
            <a:spLocks noGrp="1" noRot="1" noChangeAspect="1" noChangeArrowheads="1" noTextEdit="1"/>
          </p:cNvSpPr>
          <p:nvPr>
            <p:ph type="sldImg"/>
          </p:nvPr>
        </p:nvSpPr>
        <p:spPr>
          <a:xfrm>
            <a:off x="457200" y="719138"/>
            <a:ext cx="6400800" cy="3602037"/>
          </a:xfrm>
          <a:ln/>
        </p:spPr>
      </p:sp>
      <p:sp>
        <p:nvSpPr>
          <p:cNvPr id="962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With </a:t>
            </a:r>
            <a:r>
              <a:rPr kumimoji="1" lang="en-US" sz="1200" b="1" kern="1200" baseline="0" dirty="0">
                <a:solidFill>
                  <a:schemeClr val="tx1"/>
                </a:solidFill>
                <a:latin typeface="Times New Roman" pitchFamily="33" charset="0"/>
                <a:ea typeface="+mn-ea"/>
                <a:cs typeface="+mn-cs"/>
              </a:rPr>
              <a:t>asynchronous timing, </a:t>
            </a:r>
            <a:r>
              <a:rPr kumimoji="1" lang="en-US" sz="1200" b="0" kern="1200" baseline="0" dirty="0">
                <a:solidFill>
                  <a:schemeClr val="tx1"/>
                </a:solidFill>
                <a:latin typeface="Times New Roman" pitchFamily="33" charset="0"/>
                <a:ea typeface="+mn-ea"/>
                <a:cs typeface="+mn-cs"/>
              </a:rPr>
              <a:t>the occurrence of one event on a bus follows </a:t>
            </a:r>
            <a:r>
              <a:rPr kumimoji="1" lang="en-US" sz="1200" kern="1200" baseline="0" dirty="0">
                <a:solidFill>
                  <a:schemeClr val="tx1"/>
                </a:solidFill>
                <a:latin typeface="Times New Roman" pitchFamily="33" charset="0"/>
                <a:ea typeface="+mn-ea"/>
                <a:cs typeface="+mn-cs"/>
              </a:rPr>
              <a:t>and depends on the occurrence of a previous event. In the simple read example of Figure 3.19a, the processor places address and status signals on the bus. After pausing for these signals to stabilize, it issues a read command, indicating the presence of valid address and control signals. The appropriate memory decodes the address and responds by placing the data on the data line. Once the data lines have stabilized, the memory module asserts the acknowledged line to signal the processor that the data are available. Once the master has read the data from the data lines, it </a:t>
            </a:r>
            <a:r>
              <a:rPr kumimoji="1" lang="en-US" sz="1200" kern="1200" baseline="0" dirty="0" err="1">
                <a:solidFill>
                  <a:schemeClr val="tx1"/>
                </a:solidFill>
                <a:latin typeface="Times New Roman" pitchFamily="33" charset="0"/>
                <a:ea typeface="+mn-ea"/>
                <a:cs typeface="+mn-cs"/>
              </a:rPr>
              <a:t>deasserts</a:t>
            </a:r>
            <a:r>
              <a:rPr kumimoji="1" lang="en-US" sz="1200" kern="1200" baseline="0" dirty="0">
                <a:solidFill>
                  <a:schemeClr val="tx1"/>
                </a:solidFill>
                <a:latin typeface="Times New Roman" pitchFamily="33" charset="0"/>
                <a:ea typeface="+mn-ea"/>
                <a:cs typeface="+mn-cs"/>
              </a:rPr>
              <a:t> the read signal. This causes the memory module to drop the data and acknowledge lines. Finally, once the acknowledge line is dropped, the master removes the address information.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3.19b shows a simple asynchronous write operation. In this case, the master places the data on the data line at the same time that it puts signals on the status and address lines. The memory module responds to the write command by copying the data from the data lines and then asserting the acknowledge line. The master then drops the write signal and the memory module drops the acknowledge signal.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Synchronous timing is simpler to implement and test. However, it is less flexible than asynchronous timing. Because all devices on a synchronous bus are tied to a fixed clock rate, the system cannot take advantage of advances in device performance. With asynchronous timing, a mixture of slow and fast devices, using older and newer technology, can share a bus.</a:t>
            </a:r>
            <a:endParaRPr lang="en-GB" dirty="0"/>
          </a:p>
        </p:txBody>
      </p:sp>
    </p:spTree>
    <p:extLst>
      <p:ext uri="{BB962C8B-B14F-4D97-AF65-F5344CB8AC3E}">
        <p14:creationId xmlns:p14="http://schemas.microsoft.com/office/powerpoint/2010/main" val="1974657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peripheral component interconnect (PCI) is a popular high-bandwidth, processor independent bus that can function as a mezzanine or peripheral bus. Compared with other common bus specifications, PCI delivers better system performance for highspeed I/O subsystems (e.g., graphic display adapters, network interface controllers, and disk controllers).What makes PCI popular is very few chips to implement and support other bus attached to PCI bus. PCI is designed to support a variety of microprocessor based system.</a:t>
            </a:r>
          </a:p>
        </p:txBody>
      </p:sp>
      <p:sp>
        <p:nvSpPr>
          <p:cNvPr id="4" name="Slide Number Placeholder 3"/>
          <p:cNvSpPr>
            <a:spLocks noGrp="1"/>
          </p:cNvSpPr>
          <p:nvPr>
            <p:ph type="sldNum" sz="quarter" idx="5"/>
          </p:nvPr>
        </p:nvSpPr>
        <p:spPr/>
        <p:txBody>
          <a:bodyPr/>
          <a:lstStyle/>
          <a:p>
            <a:fld id="{5E8A5BC2-82F1-9743-89FF-AFC7C6D81D1B}" type="slidenum">
              <a:rPr lang="en-US" smtClean="0"/>
              <a:pPr/>
              <a:t>34</a:t>
            </a:fld>
            <a:endParaRPr lang="en-US" dirty="0"/>
          </a:p>
        </p:txBody>
      </p:sp>
    </p:spTree>
    <p:extLst>
      <p:ext uri="{BB962C8B-B14F-4D97-AF65-F5344CB8AC3E}">
        <p14:creationId xmlns:p14="http://schemas.microsoft.com/office/powerpoint/2010/main" val="4257248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structure is a typical North-South Bridge chip structure based on PCI bus. CPU and Northbridge chip are connected via FSB (Front Side Bus). The Northbridge chip is mainly responsible for controlling data exchange between CPU and high-speed devices (AGP graphics card, memory).</a:t>
            </a:r>
          </a:p>
          <a:p>
            <a:endParaRPr lang="en-US" dirty="0"/>
          </a:p>
          <a:p>
            <a:r>
              <a:rPr lang="en-US" dirty="0"/>
              <a:t>Then, Southbridge is connected to Northbridge via an internal bus (like Hub-Link). The Southbridge chip is mainly responsible for data exchange of low-speed devices like floppy drive, hard disk, keyboard, and add-in card.</a:t>
            </a:r>
          </a:p>
          <a:p>
            <a:endParaRPr lang="en-US" dirty="0"/>
          </a:p>
          <a:p>
            <a:r>
              <a:rPr lang="en-US" dirty="0"/>
              <a:t>Where is PCI? It's under Southbridge. Under Southbridge, there are many buses: PCI, LPC (Low Pin Count), SATA, USB, etc. </a:t>
            </a:r>
            <a:r>
              <a:rPr lang="en-US" b="1" dirty="0"/>
              <a:t>PCI bus is mainly responsible for connecting devices like network card, audio card, and SCSI card.</a:t>
            </a:r>
            <a:r>
              <a:rPr lang="en-US" dirty="0"/>
              <a:t> </a:t>
            </a:r>
            <a:r>
              <a:rPr lang="en-US" b="1" dirty="0"/>
              <a:t>LPC bus is mainly responsible for connecting common low-speed devices like BIOS, keyboard, mouse, floppy disk, etc.</a:t>
            </a:r>
          </a:p>
        </p:txBody>
      </p:sp>
      <p:sp>
        <p:nvSpPr>
          <p:cNvPr id="4" name="Slide Number Placeholder 3"/>
          <p:cNvSpPr>
            <a:spLocks noGrp="1"/>
          </p:cNvSpPr>
          <p:nvPr>
            <p:ph type="sldNum" sz="quarter" idx="10"/>
          </p:nvPr>
        </p:nvSpPr>
        <p:spPr/>
        <p:txBody>
          <a:bodyPr/>
          <a:lstStyle/>
          <a:p>
            <a:fld id="{5E8A5BC2-82F1-9743-89FF-AFC7C6D81D1B}" type="slidenum">
              <a:rPr lang="en-US" smtClean="0"/>
              <a:pPr/>
              <a:t>35</a:t>
            </a:fld>
            <a:endParaRPr lang="en-US" dirty="0"/>
          </a:p>
        </p:txBody>
      </p:sp>
    </p:spTree>
    <p:extLst>
      <p:ext uri="{BB962C8B-B14F-4D97-AF65-F5344CB8AC3E}">
        <p14:creationId xmlns:p14="http://schemas.microsoft.com/office/powerpoint/2010/main" val="1714165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tx1">
                    <a:lumMod val="95000"/>
                    <a:lumOff val="5000"/>
                  </a:schemeClr>
                </a:solidFill>
                <a:effectLst/>
                <a:latin typeface="Open Sans" panose="020B0606030504020204" pitchFamily="34" charset="0"/>
              </a:rPr>
              <a:t>Plug and Play, sometimes, abbreviated PnP, is a catchy phrase used to describe devices that work with a computer system as soon as they are connected. The user does not have to manually install </a:t>
            </a:r>
            <a:r>
              <a:rPr lang="en-US" b="1" i="0" u="none" strike="noStrike" dirty="0">
                <a:solidFill>
                  <a:schemeClr val="tx1">
                    <a:lumMod val="95000"/>
                    <a:lumOff val="5000"/>
                  </a:schemeClr>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drivers</a:t>
            </a:r>
            <a:r>
              <a:rPr lang="en-US" b="1" i="0" dirty="0">
                <a:solidFill>
                  <a:schemeClr val="tx1">
                    <a:lumMod val="95000"/>
                    <a:lumOff val="5000"/>
                  </a:schemeClr>
                </a:solidFill>
                <a:effectLst/>
                <a:latin typeface="Open Sans" panose="020B0606030504020204" pitchFamily="34" charset="0"/>
              </a:rPr>
              <a:t> for the device or even tell the computer that a new device has been added. Instead the computer automatically recognizes the device, loads new drivers for the hardware if needed, and begins to work with the newly connected device.</a:t>
            </a:r>
            <a:endParaRPr lang="en-US" b="1" dirty="0">
              <a:solidFill>
                <a:schemeClr val="tx1">
                  <a:lumMod val="95000"/>
                  <a:lumOff val="5000"/>
                </a:schemeClr>
              </a:solidFill>
            </a:endParaRPr>
          </a:p>
        </p:txBody>
      </p:sp>
      <p:sp>
        <p:nvSpPr>
          <p:cNvPr id="4" name="Slide Number Placeholder 3"/>
          <p:cNvSpPr>
            <a:spLocks noGrp="1"/>
          </p:cNvSpPr>
          <p:nvPr>
            <p:ph type="sldNum" sz="quarter" idx="5"/>
          </p:nvPr>
        </p:nvSpPr>
        <p:spPr/>
        <p:txBody>
          <a:bodyPr/>
          <a:lstStyle/>
          <a:p>
            <a:fld id="{5E8A5BC2-82F1-9743-89FF-AFC7C6D81D1B}" type="slidenum">
              <a:rPr lang="en-US" smtClean="0"/>
              <a:pPr/>
              <a:t>36</a:t>
            </a:fld>
            <a:endParaRPr lang="en-US" dirty="0"/>
          </a:p>
        </p:txBody>
      </p:sp>
    </p:spTree>
    <p:extLst>
      <p:ext uri="{BB962C8B-B14F-4D97-AF65-F5344CB8AC3E}">
        <p14:creationId xmlns:p14="http://schemas.microsoft.com/office/powerpoint/2010/main" val="3736998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Times New Roman" pitchFamily="33" charset="0"/>
                <a:ea typeface="+mn-ea"/>
                <a:cs typeface="+mn-cs"/>
              </a:rPr>
              <a:t>ECN</a:t>
            </a:r>
            <a:r>
              <a:rPr kumimoji="1" lang="en-US" sz="1200" b="0" i="0" kern="1200" dirty="0">
                <a:solidFill>
                  <a:schemeClr val="tx1"/>
                </a:solidFill>
                <a:effectLst/>
                <a:latin typeface="Times New Roman" pitchFamily="33" charset="0"/>
                <a:ea typeface="+mn-ea"/>
                <a:cs typeface="+mn-cs"/>
              </a:rPr>
              <a:t> noun [countable] (electronic communications network) an electronic system</a:t>
            </a:r>
            <a:endParaRPr lang="en-US" dirty="0"/>
          </a:p>
          <a:p>
            <a:r>
              <a:rPr lang="en-US" dirty="0"/>
              <a:t>Errata are functional defects or errors, which may cause the PCI Compiler to deviate from published specifications. Documentation issues include errors, unclear descriptions, or omissions from current published specifications or product documents.</a:t>
            </a:r>
          </a:p>
        </p:txBody>
      </p:sp>
      <p:sp>
        <p:nvSpPr>
          <p:cNvPr id="4" name="Slide Number Placeholder 3"/>
          <p:cNvSpPr>
            <a:spLocks noGrp="1"/>
          </p:cNvSpPr>
          <p:nvPr>
            <p:ph type="sldNum" sz="quarter" idx="10"/>
          </p:nvPr>
        </p:nvSpPr>
        <p:spPr/>
        <p:txBody>
          <a:bodyPr/>
          <a:lstStyle/>
          <a:p>
            <a:fld id="{5E8A5BC2-82F1-9743-89FF-AFC7C6D81D1B}" type="slidenum">
              <a:rPr lang="en-US" smtClean="0"/>
              <a:pPr/>
              <a:t>37</a:t>
            </a:fld>
            <a:endParaRPr lang="en-US" dirty="0"/>
          </a:p>
        </p:txBody>
      </p:sp>
    </p:spTree>
    <p:extLst>
      <p:ext uri="{BB962C8B-B14F-4D97-AF65-F5344CB8AC3E}">
        <p14:creationId xmlns:p14="http://schemas.microsoft.com/office/powerpoint/2010/main" val="446193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r>
              <a:rPr lang="en-US" sz="2000" b="1" i="0" dirty="0">
                <a:solidFill>
                  <a:srgbClr val="202122"/>
                </a:solidFill>
                <a:effectLst/>
                <a:latin typeface="Arial" panose="020B0604020202020204" pitchFamily="34" charset="0"/>
              </a:rPr>
              <a:t>Plug and Play refers to operating system functionality that supports connectivity, configuration and management</a:t>
            </a:r>
            <a:endParaRPr lang="en-US" sz="2000" b="1"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39</a:t>
            </a:fld>
            <a:endParaRPr lang="en-US" dirty="0"/>
          </a:p>
        </p:txBody>
      </p:sp>
    </p:spTree>
    <p:extLst>
      <p:ext uri="{BB962C8B-B14F-4D97-AF65-F5344CB8AC3E}">
        <p14:creationId xmlns:p14="http://schemas.microsoft.com/office/powerpoint/2010/main" val="4005002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595FC-C411-B142-8D1D-655D029645D9}" type="slidenum">
              <a:rPr lang="en-US"/>
              <a:pPr/>
              <a:t>46</a:t>
            </a:fld>
            <a:endParaRPr lang="en-US" dirty="0"/>
          </a:p>
        </p:txBody>
      </p:sp>
      <p:sp>
        <p:nvSpPr>
          <p:cNvPr id="106498" name="Rectangle 2"/>
          <p:cNvSpPr>
            <a:spLocks noGrp="1" noRot="1" noChangeAspect="1" noChangeArrowheads="1" noTextEdit="1"/>
          </p:cNvSpPr>
          <p:nvPr>
            <p:ph type="sldImg"/>
          </p:nvPr>
        </p:nvSpPr>
        <p:spPr>
          <a:xfrm>
            <a:off x="457200" y="719138"/>
            <a:ext cx="6400800" cy="3602037"/>
          </a:xfrm>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a:t>
            </a:r>
            <a:r>
              <a:rPr kumimoji="1" lang="en-US" sz="1200" b="1" kern="1200" baseline="0" dirty="0">
                <a:solidFill>
                  <a:schemeClr val="tx1"/>
                </a:solidFill>
                <a:latin typeface="Times New Roman" pitchFamily="33" charset="0"/>
                <a:ea typeface="+mn-ea"/>
                <a:cs typeface="+mn-cs"/>
              </a:rPr>
              <a:t>peripheral component interconnect (PCI) </a:t>
            </a:r>
            <a:r>
              <a:rPr kumimoji="1" lang="en-US" sz="1200" b="0" kern="1200" baseline="0" dirty="0">
                <a:solidFill>
                  <a:schemeClr val="tx1"/>
                </a:solidFill>
                <a:latin typeface="Times New Roman" pitchFamily="33" charset="0"/>
                <a:ea typeface="+mn-ea"/>
                <a:cs typeface="+mn-cs"/>
              </a:rPr>
              <a:t>is a popular high-bandwidth, processor independent </a:t>
            </a:r>
            <a:r>
              <a:rPr kumimoji="1" lang="en-US" sz="1200" kern="1200" baseline="0" dirty="0">
                <a:solidFill>
                  <a:schemeClr val="tx1"/>
                </a:solidFill>
                <a:latin typeface="Times New Roman" pitchFamily="33" charset="0"/>
                <a:ea typeface="+mn-ea"/>
                <a:cs typeface="+mn-cs"/>
              </a:rPr>
              <a:t>bus that can function as a mezzanine or peripheral bus. Compared with other common bus specifications, PCI delivers better system performance for high speed</a:t>
            </a:r>
          </a:p>
          <a:p>
            <a:r>
              <a:rPr kumimoji="1" lang="en-US" sz="1200" kern="1200" baseline="0" dirty="0">
                <a:solidFill>
                  <a:schemeClr val="tx1"/>
                </a:solidFill>
                <a:latin typeface="Times New Roman" pitchFamily="33" charset="0"/>
                <a:ea typeface="+mn-ea"/>
                <a:cs typeface="+mn-cs"/>
              </a:rPr>
              <a:t>I/O subsystems (e.g., graphic display adapters, network interface controllers, and disk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Intel began work on PCI in 1990 for its Pentium-based systems. Intel soon released all the patents to the public domain and promoted the creation of an industry association, the PCI Special Interest Group (SIG), to develop further and maintain the compatibility of the PCI specifications. The result is that PCI has been widely adopted and is finding increasing use in personal computer, workstation, and server systems. Because the specification is in the public domain and is supported by a broad cross section of the microprocessor and peripheral industry, PCI products built by different vendors are compatible.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with the system bus discussed in the preceding sections, the bus-based PCI scheme has not been able to keep pace with the data rate demands of attached devices. Accordingly, a new version, known as </a:t>
            </a:r>
            <a:r>
              <a:rPr kumimoji="1" lang="en-US" sz="1200" b="1" kern="1200" baseline="0" dirty="0">
                <a:solidFill>
                  <a:schemeClr val="tx1"/>
                </a:solidFill>
                <a:latin typeface="Times New Roman" pitchFamily="33" charset="0"/>
                <a:ea typeface="+mn-ea"/>
                <a:cs typeface="+mn-cs"/>
              </a:rPr>
              <a:t>PCI Express (PCIe) </a:t>
            </a:r>
            <a:r>
              <a:rPr kumimoji="1" lang="en-US" sz="1200" b="0" kern="1200" baseline="0" dirty="0">
                <a:solidFill>
                  <a:schemeClr val="tx1"/>
                </a:solidFill>
                <a:latin typeface="Times New Roman" pitchFamily="33" charset="0"/>
                <a:ea typeface="+mn-ea"/>
                <a:cs typeface="+mn-cs"/>
              </a:rPr>
              <a:t>has been developed. </a:t>
            </a:r>
            <a:r>
              <a:rPr kumimoji="1" lang="en-US" sz="1200" kern="1200" baseline="0" dirty="0" err="1">
                <a:solidFill>
                  <a:schemeClr val="tx1"/>
                </a:solidFill>
                <a:latin typeface="Times New Roman" pitchFamily="33" charset="0"/>
                <a:ea typeface="+mn-ea"/>
                <a:cs typeface="+mn-cs"/>
              </a:rPr>
              <a:t>PCIe</a:t>
            </a:r>
            <a:r>
              <a:rPr kumimoji="1" lang="en-US" sz="1200" kern="1200" baseline="0" dirty="0">
                <a:solidFill>
                  <a:schemeClr val="tx1"/>
                </a:solidFill>
                <a:latin typeface="Times New Roman" pitchFamily="33" charset="0"/>
                <a:ea typeface="+mn-ea"/>
                <a:cs typeface="+mn-cs"/>
              </a:rPr>
              <a:t>, as with QPI, is a point-to-point interconnect scheme intended to replace bus-based schemes such as PCI.</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key requirement for PCIe is high capacity to support the needs of higher data rate I/O devices, such as Gigabit Ethernet. Another requirement deals with the need to support time-dependent data streams. Applications such as video-on-demand and audio redistribution are putting real-time constraints on servers too. Many communications applications and embedded PC control systems also process data in real-time.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Today’s platforms must also deal with multiple concurrent transfers at ever-increasing data rates. It is no longer acceptable to treat all data as equal—it is more important, for example, to process streaming data first since late real-time data is as useless as no</a:t>
            </a:r>
          </a:p>
          <a:p>
            <a:r>
              <a:rPr kumimoji="1" lang="en-US" sz="1200" kern="1200" baseline="0" dirty="0">
                <a:solidFill>
                  <a:schemeClr val="tx1"/>
                </a:solidFill>
                <a:latin typeface="Times New Roman" pitchFamily="33" charset="0"/>
                <a:ea typeface="+mn-ea"/>
                <a:cs typeface="+mn-cs"/>
              </a:rPr>
              <a:t>data. Data needs to be tagged so that an I/O system can prioritize its flow throughout the platform.</a:t>
            </a:r>
          </a:p>
          <a:p>
            <a:endParaRPr lang="en-GB" dirty="0"/>
          </a:p>
        </p:txBody>
      </p:sp>
    </p:spTree>
    <p:extLst>
      <p:ext uri="{BB962C8B-B14F-4D97-AF65-F5344CB8AC3E}">
        <p14:creationId xmlns:p14="http://schemas.microsoft.com/office/powerpoint/2010/main" val="42694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Now consider this alternative. Suppose we construct a general-purpose configuration of arithmetic and logic functions. This set of hardware will perform various functions on data depending on control signals applied to the hardware. In the original case of customized hardware, the system accepts data and produces results (Figure 3.1a). With general-purpose hardware, the system accepts data and control signals and produces results. Thus, instead of rewiring the hardware for each new program, the programmer merely needs to supply a new set of control signals. </a:t>
            </a:r>
            <a:r>
              <a:rPr kumimoji="1" lang="en-US" sz="1200" b="1" kern="1200" baseline="0" dirty="0">
                <a:solidFill>
                  <a:schemeClr val="tx1"/>
                </a:solidFill>
                <a:latin typeface="Times New Roman" pitchFamily="33" charset="0"/>
                <a:ea typeface="+mn-ea"/>
                <a:cs typeface="+mn-cs"/>
              </a:rPr>
              <a:t>How shall control signals be supplied? The answer is simple but subtle. The entire program is actually a sequence of steps. At each step, some arithmetic or logical operation is performed on some data. For each step, a new set of control signals is needed. Let us provide a unique code for each possible set of control</a:t>
            </a:r>
          </a:p>
          <a:p>
            <a:r>
              <a:rPr kumimoji="1" lang="en-US" sz="1200" b="1" kern="1200" baseline="0" dirty="0">
                <a:solidFill>
                  <a:schemeClr val="tx1"/>
                </a:solidFill>
                <a:latin typeface="Times New Roman" pitchFamily="33" charset="0"/>
                <a:ea typeface="+mn-ea"/>
                <a:cs typeface="+mn-cs"/>
              </a:rPr>
              <a:t>signals, and let us add to the general-purpose hardware a segment that can accept a code and generate control signals (Figure 3.1b).</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4</a:t>
            </a:fld>
            <a:endParaRPr lang="en-US" dirty="0"/>
          </a:p>
        </p:txBody>
      </p:sp>
    </p:spTree>
    <p:extLst>
      <p:ext uri="{BB962C8B-B14F-4D97-AF65-F5344CB8AC3E}">
        <p14:creationId xmlns:p14="http://schemas.microsoft.com/office/powerpoint/2010/main" val="17014873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digital electronics, the fan-out is the number of gate inputs driven by the output of another single logic gate. The maximum fan-out of an output measures its load-driving capability: it is the greatest number of inputs of gates of the same type to which the output can be safely connected.</a:t>
            </a:r>
          </a:p>
        </p:txBody>
      </p:sp>
      <p:sp>
        <p:nvSpPr>
          <p:cNvPr id="4" name="Slide Number Placeholder 3"/>
          <p:cNvSpPr>
            <a:spLocks noGrp="1"/>
          </p:cNvSpPr>
          <p:nvPr>
            <p:ph type="sldNum" sz="quarter" idx="10"/>
          </p:nvPr>
        </p:nvSpPr>
        <p:spPr/>
        <p:txBody>
          <a:bodyPr/>
          <a:lstStyle/>
          <a:p>
            <a:fld id="{5E8A5BC2-82F1-9743-89FF-AFC7C6D81D1B}" type="slidenum">
              <a:rPr lang="en-US" smtClean="0"/>
              <a:pPr/>
              <a:t>48</a:t>
            </a:fld>
            <a:endParaRPr lang="en-US" dirty="0"/>
          </a:p>
        </p:txBody>
      </p:sp>
    </p:spTree>
    <p:extLst>
      <p:ext uri="{BB962C8B-B14F-4D97-AF65-F5344CB8AC3E}">
        <p14:creationId xmlns:p14="http://schemas.microsoft.com/office/powerpoint/2010/main" val="2828890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56BBD-201C-C542-A0EB-8CA635601B51}" type="slidenum">
              <a:rPr lang="en-US"/>
              <a:pPr/>
              <a:t>49</a:t>
            </a:fld>
            <a:endParaRPr lang="en-US" dirty="0"/>
          </a:p>
        </p:txBody>
      </p:sp>
      <p:sp>
        <p:nvSpPr>
          <p:cNvPr id="97282" name="Rectangle 2"/>
          <p:cNvSpPr>
            <a:spLocks noGrp="1" noRot="1" noChangeAspect="1" noChangeArrowheads="1" noTextEdit="1"/>
          </p:cNvSpPr>
          <p:nvPr>
            <p:ph type="sldImg"/>
          </p:nvPr>
        </p:nvSpPr>
        <p:spPr>
          <a:xfrm>
            <a:off x="457200" y="719138"/>
            <a:ext cx="6400800" cy="3602037"/>
          </a:xfrm>
          <a:ln/>
        </p:spPr>
      </p:sp>
      <p:sp>
        <p:nvSpPr>
          <p:cNvPr id="972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shared bus architecture was the standard approach to interconnection between the processor and other components (memory, I/O, and so on) for decades. But contemporary systems increasingly rely on point-to-point interconnection rather than shared buses.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principal reason driving the change from bus to point-to-point interconnect was the electrical constraints encountered with increasing the frequency of wide synchronous buses. At higher and higher data rates, it becomes increasingly difficult</a:t>
            </a:r>
          </a:p>
          <a:p>
            <a:r>
              <a:rPr kumimoji="1" lang="en-US" sz="1200" kern="1200" baseline="0" dirty="0">
                <a:solidFill>
                  <a:schemeClr val="tx1"/>
                </a:solidFill>
                <a:latin typeface="Times New Roman" pitchFamily="33" charset="0"/>
                <a:ea typeface="+mn-ea"/>
                <a:cs typeface="+mn-cs"/>
              </a:rPr>
              <a:t>to perform the synchronization and arbitration functions in a timely fashion. Further, with the advent of multi-core chips, with multiple processors and significant memory on a single chip, it was found that the use of a conventional shared bus on the same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chip magnified the difficulties of increasing bus data rate and reducing bus latency to keep up interconnect has lower latency, higher data rate, and better scalability.</a:t>
            </a:r>
            <a:endParaRPr lang="en-GB" dirty="0"/>
          </a:p>
        </p:txBody>
      </p:sp>
    </p:spTree>
    <p:extLst>
      <p:ext uri="{BB962C8B-B14F-4D97-AF65-F5344CB8AC3E}">
        <p14:creationId xmlns:p14="http://schemas.microsoft.com/office/powerpoint/2010/main" val="90822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B4332-7FF5-144A-AC6B-2F4D5417C477}" type="slidenum">
              <a:rPr lang="en-US"/>
              <a:pPr/>
              <a:t>50</a:t>
            </a:fld>
            <a:endParaRPr lang="en-US" dirty="0"/>
          </a:p>
        </p:txBody>
      </p:sp>
      <p:sp>
        <p:nvSpPr>
          <p:cNvPr id="98306" name="Rectangle 2"/>
          <p:cNvSpPr>
            <a:spLocks noGrp="1" noRot="1" noChangeAspect="1" noChangeArrowheads="1" noTextEdit="1"/>
          </p:cNvSpPr>
          <p:nvPr>
            <p:ph type="sldImg"/>
          </p:nvPr>
        </p:nvSpPr>
        <p:spPr>
          <a:xfrm>
            <a:off x="457200" y="719138"/>
            <a:ext cx="6400800" cy="3602037"/>
          </a:xfrm>
          <a:ln/>
        </p:spPr>
      </p:sp>
      <p:sp>
        <p:nvSpPr>
          <p:cNvPr id="9830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this section, we look at an important and representative example of the point-to-point interconnect approach: Intel’s </a:t>
            </a:r>
            <a:r>
              <a:rPr kumimoji="1" lang="en-US" sz="1200" b="1" kern="1200" baseline="0" dirty="0">
                <a:solidFill>
                  <a:schemeClr val="tx1"/>
                </a:solidFill>
                <a:latin typeface="Times New Roman" pitchFamily="33" charset="0"/>
                <a:ea typeface="+mn-ea"/>
                <a:cs typeface="+mn-cs"/>
              </a:rPr>
              <a:t>QuickPath Interconnect (QPI), </a:t>
            </a:r>
            <a:r>
              <a:rPr kumimoji="1" lang="en-US" sz="1200" b="0" kern="1200" baseline="0" dirty="0">
                <a:solidFill>
                  <a:schemeClr val="tx1"/>
                </a:solidFill>
                <a:latin typeface="Times New Roman" pitchFamily="33" charset="0"/>
                <a:ea typeface="+mn-ea"/>
                <a:cs typeface="+mn-cs"/>
              </a:rPr>
              <a:t>which </a:t>
            </a:r>
            <a:r>
              <a:rPr kumimoji="1" lang="en-US" sz="1200" kern="1200" baseline="0" dirty="0">
                <a:solidFill>
                  <a:schemeClr val="tx1"/>
                </a:solidFill>
                <a:latin typeface="Times New Roman" pitchFamily="33" charset="0"/>
                <a:ea typeface="+mn-ea"/>
                <a:cs typeface="+mn-cs"/>
              </a:rPr>
              <a:t>was introduced in 2008.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following are significant characteristics of QPI and other point-to-point interconnect schemes: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Multiple direct connections: </a:t>
            </a:r>
            <a:r>
              <a:rPr kumimoji="1" lang="en-US" sz="1200" b="0" kern="1200" baseline="0" dirty="0">
                <a:solidFill>
                  <a:schemeClr val="tx1"/>
                </a:solidFill>
                <a:latin typeface="Times New Roman" pitchFamily="33" charset="0"/>
                <a:ea typeface="+mn-ea"/>
                <a:cs typeface="+mn-cs"/>
              </a:rPr>
              <a:t>Multiple components within the system enjoy </a:t>
            </a:r>
            <a:r>
              <a:rPr kumimoji="1" lang="en-US" sz="1200" kern="1200" baseline="0" dirty="0">
                <a:solidFill>
                  <a:schemeClr val="tx1"/>
                </a:solidFill>
                <a:latin typeface="Times New Roman" pitchFamily="33" charset="0"/>
                <a:ea typeface="+mn-ea"/>
                <a:cs typeface="+mn-cs"/>
              </a:rPr>
              <a:t>direct pairwise connections to other components. This eliminates the need for arbitration found in shared transmission systems.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Layered protocol architecture: </a:t>
            </a:r>
            <a:r>
              <a:rPr kumimoji="1" lang="en-US" sz="1200" b="0" kern="1200" baseline="0" dirty="0">
                <a:solidFill>
                  <a:schemeClr val="tx1"/>
                </a:solidFill>
                <a:latin typeface="Times New Roman" pitchFamily="33" charset="0"/>
                <a:ea typeface="+mn-ea"/>
                <a:cs typeface="+mn-cs"/>
              </a:rPr>
              <a:t>As found in network environments, such as </a:t>
            </a:r>
            <a:r>
              <a:rPr kumimoji="1" lang="en-US" sz="1200" kern="1200" baseline="0" dirty="0">
                <a:solidFill>
                  <a:schemeClr val="tx1"/>
                </a:solidFill>
                <a:latin typeface="Times New Roman" pitchFamily="33" charset="0"/>
                <a:ea typeface="+mn-ea"/>
                <a:cs typeface="+mn-cs"/>
              </a:rPr>
              <a:t>TCP/IP-based data networks, these processor-level interconnects use a layered protocol architecture, rather than the simple use of control signals found in shared bus arrangements.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Packetized data transfer: </a:t>
            </a:r>
            <a:r>
              <a:rPr kumimoji="1" lang="en-US" sz="1200" b="0" kern="1200" baseline="0" dirty="0">
                <a:solidFill>
                  <a:schemeClr val="tx1"/>
                </a:solidFill>
                <a:latin typeface="Times New Roman" pitchFamily="33" charset="0"/>
                <a:ea typeface="+mn-ea"/>
                <a:cs typeface="+mn-cs"/>
              </a:rPr>
              <a:t>Data are not sent as a raw bit stream. Rather, data </a:t>
            </a:r>
            <a:r>
              <a:rPr kumimoji="1" lang="en-US" sz="1200" kern="1200" baseline="0" dirty="0">
                <a:solidFill>
                  <a:schemeClr val="tx1"/>
                </a:solidFill>
                <a:latin typeface="Times New Roman" pitchFamily="33" charset="0"/>
                <a:ea typeface="+mn-ea"/>
                <a:cs typeface="+mn-cs"/>
              </a:rPr>
              <a:t>are sent as a sequence of packets, each of which includes control headers and error control codes.</a:t>
            </a:r>
            <a:endParaRPr lang="en-GB" dirty="0"/>
          </a:p>
        </p:txBody>
      </p:sp>
    </p:spTree>
    <p:extLst>
      <p:ext uri="{BB962C8B-B14F-4D97-AF65-F5344CB8AC3E}">
        <p14:creationId xmlns:p14="http://schemas.microsoft.com/office/powerpoint/2010/main" val="544262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972D69-858A-9C42-B2F4-79AE340BF7A8}" type="slidenum">
              <a:rPr lang="en-US"/>
              <a:pPr/>
              <a:t>51</a:t>
            </a:fld>
            <a:endParaRPr lang="en-US" dirty="0"/>
          </a:p>
        </p:txBody>
      </p:sp>
      <p:sp>
        <p:nvSpPr>
          <p:cNvPr id="99330" name="Rectangle 2"/>
          <p:cNvSpPr>
            <a:spLocks noGrp="1" noRot="1" noChangeAspect="1" noChangeArrowheads="1" noTextEdit="1"/>
          </p:cNvSpPr>
          <p:nvPr>
            <p:ph type="sldImg"/>
          </p:nvPr>
        </p:nvSpPr>
        <p:spPr>
          <a:xfrm>
            <a:off x="457200" y="719138"/>
            <a:ext cx="6400800" cy="3602037"/>
          </a:xfrm>
          <a:ln/>
        </p:spPr>
      </p:sp>
      <p:sp>
        <p:nvSpPr>
          <p:cNvPr id="993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3.20 illustrates a typical use of QPI on a multi-core computer. The QPI links (indicated by the green arrow pairs in the figure) form a switching fabric that enables data to move throughout the network. Direct QPI connections can be established between each pair of core processors. If core A in Figure 3.20 needs to access the memory controller in core D, it sends its request through either cores B or C, which must in turn forward that request on to the memory controller in core D. Similarly, larger systems with eight or more processors can be built using processors with three links and routing traffic through intermediate processors.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addition, QPI is used to connect to an I/O module, called an I/O hub (IOH). The IOH acts as a switch directing traffic to and from I/O devices. Typically in newer systems, the link from the IOH to the I/O device controller uses an interconnect technology called PCI Express (PCIe), described later in this chapter. The IOH translates between the QPI protocols and formats and the PCIe protocols and formats. A core also links to a main memory module (typically the memory uses dynamic access random memory (DRAM) technology) using a dedicated memory bus.</a:t>
            </a:r>
            <a:endParaRPr lang="en-GB" dirty="0"/>
          </a:p>
        </p:txBody>
      </p:sp>
    </p:spTree>
    <p:extLst>
      <p:ext uri="{BB962C8B-B14F-4D97-AF65-F5344CB8AC3E}">
        <p14:creationId xmlns:p14="http://schemas.microsoft.com/office/powerpoint/2010/main" val="3419669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F5E57-A427-654F-8B36-2EC29B171039}" type="slidenum">
              <a:rPr lang="en-US"/>
              <a:pPr/>
              <a:t>52</a:t>
            </a:fld>
            <a:endParaRPr lang="en-US" dirty="0"/>
          </a:p>
        </p:txBody>
      </p:sp>
      <p:sp>
        <p:nvSpPr>
          <p:cNvPr id="100354" name="Rectangle 2"/>
          <p:cNvSpPr>
            <a:spLocks noGrp="1" noRot="1" noChangeAspect="1" noChangeArrowheads="1" noTextEdit="1"/>
          </p:cNvSpPr>
          <p:nvPr>
            <p:ph type="sldImg"/>
          </p:nvPr>
        </p:nvSpPr>
        <p:spPr>
          <a:xfrm>
            <a:off x="457200" y="719138"/>
            <a:ext cx="6400800" cy="3602037"/>
          </a:xfrm>
          <a:ln/>
        </p:spPr>
      </p:sp>
      <p:sp>
        <p:nvSpPr>
          <p:cNvPr id="10035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QPI is defined as a four-layer protocol architecture, encompassing the following layers (Figure 3.21):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Physical: </a:t>
            </a:r>
            <a:r>
              <a:rPr kumimoji="1" lang="en-US" sz="1200" b="0" kern="1200" baseline="0" dirty="0">
                <a:solidFill>
                  <a:schemeClr val="tx1"/>
                </a:solidFill>
                <a:latin typeface="Times New Roman" pitchFamily="33" charset="0"/>
                <a:ea typeface="+mn-ea"/>
                <a:cs typeface="+mn-cs"/>
              </a:rPr>
              <a:t>Consists of the actual wires carrying the signals, as well as circuitry </a:t>
            </a:r>
            <a:r>
              <a:rPr kumimoji="1" lang="en-US" sz="1200" kern="1200" baseline="0" dirty="0">
                <a:solidFill>
                  <a:schemeClr val="tx1"/>
                </a:solidFill>
                <a:latin typeface="Times New Roman" pitchFamily="33" charset="0"/>
                <a:ea typeface="+mn-ea"/>
                <a:cs typeface="+mn-cs"/>
              </a:rPr>
              <a:t>and logic to support ancillary features required in the transmission and receipt of the 1s and 0s. The unit of transfer at the Physical layer is 20 bits, which is called a </a:t>
            </a:r>
            <a:r>
              <a:rPr kumimoji="1" lang="en-US" sz="1200" b="1" kern="1200" baseline="0" dirty="0">
                <a:solidFill>
                  <a:schemeClr val="tx1"/>
                </a:solidFill>
                <a:latin typeface="Times New Roman" pitchFamily="33" charset="0"/>
                <a:ea typeface="+mn-ea"/>
                <a:cs typeface="+mn-cs"/>
              </a:rPr>
              <a:t>Phit </a:t>
            </a:r>
            <a:r>
              <a:rPr kumimoji="1" lang="en-US" sz="1200" b="0" kern="1200" baseline="0" dirty="0">
                <a:solidFill>
                  <a:schemeClr val="tx1"/>
                </a:solidFill>
                <a:latin typeface="Times New Roman" pitchFamily="33" charset="0"/>
                <a:ea typeface="+mn-ea"/>
                <a:cs typeface="+mn-cs"/>
              </a:rPr>
              <a:t>(physical unit).</a:t>
            </a:r>
          </a:p>
          <a:p>
            <a:pPr marL="0" indent="0">
              <a:buFont typeface="Arial" panose="020B0604020202020204" pitchFamily="34" charset="0"/>
              <a:buNone/>
            </a:pPr>
            <a:endParaRPr kumimoji="1" lang="en-US" sz="1200" b="0" kern="1200" baseline="0" dirty="0">
              <a:solidFill>
                <a:schemeClr val="tx1"/>
              </a:solidFill>
              <a:latin typeface="Times New Roman" pitchFamily="33" charset="0"/>
              <a:ea typeface="+mn-ea"/>
              <a:cs typeface="+mn-cs"/>
            </a:endParaRPr>
          </a:p>
          <a:p>
            <a:pPr marL="171450" indent="-171450">
              <a:buFont typeface="Arial" panose="020B0604020202020204" pitchFamily="34" charset="0"/>
              <a:buChar char="•"/>
            </a:pPr>
            <a:r>
              <a:rPr kumimoji="1" lang="en-US" sz="1200" b="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Link: </a:t>
            </a:r>
            <a:r>
              <a:rPr kumimoji="1" lang="en-US" sz="1200" b="0" kern="1200" baseline="0" dirty="0">
                <a:solidFill>
                  <a:schemeClr val="tx1"/>
                </a:solidFill>
                <a:latin typeface="Times New Roman" pitchFamily="33" charset="0"/>
                <a:ea typeface="+mn-ea"/>
                <a:cs typeface="+mn-cs"/>
              </a:rPr>
              <a:t>Responsible for reliable transmission and flow control. The Link layer’s </a:t>
            </a:r>
            <a:r>
              <a:rPr kumimoji="1" lang="en-US" sz="1200" kern="1200" baseline="0" dirty="0">
                <a:solidFill>
                  <a:schemeClr val="tx1"/>
                </a:solidFill>
                <a:latin typeface="Times New Roman" pitchFamily="33" charset="0"/>
                <a:ea typeface="+mn-ea"/>
                <a:cs typeface="+mn-cs"/>
              </a:rPr>
              <a:t>unit of transfer is an 80-bit </a:t>
            </a:r>
            <a:r>
              <a:rPr kumimoji="1" lang="en-US" sz="1200" b="1" kern="1200" baseline="0" dirty="0">
                <a:solidFill>
                  <a:schemeClr val="tx1"/>
                </a:solidFill>
                <a:latin typeface="Times New Roman" pitchFamily="33" charset="0"/>
                <a:ea typeface="+mn-ea"/>
                <a:cs typeface="+mn-cs"/>
              </a:rPr>
              <a:t>Flit </a:t>
            </a:r>
            <a:r>
              <a:rPr kumimoji="1" lang="en-US" sz="1200" b="0" kern="1200" baseline="0" dirty="0">
                <a:solidFill>
                  <a:schemeClr val="tx1"/>
                </a:solidFill>
                <a:latin typeface="Times New Roman" pitchFamily="33" charset="0"/>
                <a:ea typeface="+mn-ea"/>
                <a:cs typeface="+mn-cs"/>
              </a:rPr>
              <a:t>(flow control unit).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Routing: </a:t>
            </a:r>
            <a:r>
              <a:rPr kumimoji="1" lang="en-US" sz="1200" b="0" kern="1200" baseline="0" dirty="0">
                <a:solidFill>
                  <a:schemeClr val="tx1"/>
                </a:solidFill>
                <a:latin typeface="Times New Roman" pitchFamily="33" charset="0"/>
                <a:ea typeface="+mn-ea"/>
                <a:cs typeface="+mn-cs"/>
              </a:rPr>
              <a:t>Provides the framework for directing packets through the fabric.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Protocol: </a:t>
            </a:r>
            <a:r>
              <a:rPr kumimoji="1" lang="en-US" sz="1200" b="0" kern="1200" baseline="0" dirty="0">
                <a:solidFill>
                  <a:schemeClr val="tx1"/>
                </a:solidFill>
                <a:latin typeface="Times New Roman" pitchFamily="33" charset="0"/>
                <a:ea typeface="+mn-ea"/>
                <a:cs typeface="+mn-cs"/>
              </a:rPr>
              <a:t>The high-level set of rules for exchanging </a:t>
            </a:r>
            <a:r>
              <a:rPr kumimoji="1" lang="en-US" sz="1200" b="1" kern="1200" baseline="0" dirty="0">
                <a:solidFill>
                  <a:schemeClr val="tx1"/>
                </a:solidFill>
                <a:latin typeface="Times New Roman" pitchFamily="33" charset="0"/>
                <a:ea typeface="+mn-ea"/>
                <a:cs typeface="+mn-cs"/>
              </a:rPr>
              <a:t>packets</a:t>
            </a:r>
            <a:r>
              <a:rPr kumimoji="1" lang="en-US" sz="1200" b="0" kern="1200" baseline="0" dirty="0">
                <a:solidFill>
                  <a:schemeClr val="tx1"/>
                </a:solidFill>
                <a:latin typeface="Times New Roman" pitchFamily="33" charset="0"/>
                <a:ea typeface="+mn-ea"/>
                <a:cs typeface="+mn-cs"/>
              </a:rPr>
              <a:t> of data between </a:t>
            </a:r>
            <a:r>
              <a:rPr kumimoji="1" lang="en-US" sz="1200" kern="1200" baseline="0" dirty="0">
                <a:solidFill>
                  <a:schemeClr val="tx1"/>
                </a:solidFill>
                <a:latin typeface="Times New Roman" pitchFamily="33" charset="0"/>
                <a:ea typeface="+mn-ea"/>
                <a:cs typeface="+mn-cs"/>
              </a:rPr>
              <a:t>devices. A packet is comprised of an integral number of Flits.</a:t>
            </a:r>
          </a:p>
          <a:p>
            <a:endParaRPr kumimoji="1" lang="en-US" sz="1200" b="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(https://en.wikipedia.org/wiki/Intel_QuickPath_Interconnect)</a:t>
            </a:r>
            <a:endParaRPr lang="en-GB" b="1" dirty="0"/>
          </a:p>
        </p:txBody>
      </p:sp>
    </p:spTree>
    <p:extLst>
      <p:ext uri="{BB962C8B-B14F-4D97-AF65-F5344CB8AC3E}">
        <p14:creationId xmlns:p14="http://schemas.microsoft.com/office/powerpoint/2010/main" val="1309680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30012-D3DD-9A4E-ADF6-CAEDD31750F5}" type="slidenum">
              <a:rPr lang="en-US"/>
              <a:pPr/>
              <a:t>53</a:t>
            </a:fld>
            <a:endParaRPr lang="en-US" dirty="0"/>
          </a:p>
        </p:txBody>
      </p:sp>
      <p:sp>
        <p:nvSpPr>
          <p:cNvPr id="101378" name="Rectangle 2"/>
          <p:cNvSpPr>
            <a:spLocks noGrp="1" noRot="1" noChangeAspect="1" noChangeArrowheads="1" noTextEdit="1"/>
          </p:cNvSpPr>
          <p:nvPr>
            <p:ph type="sldImg"/>
          </p:nvPr>
        </p:nvSpPr>
        <p:spPr>
          <a:xfrm>
            <a:off x="457200" y="719138"/>
            <a:ext cx="6400800" cy="3602037"/>
          </a:xfrm>
          <a:ln/>
        </p:spPr>
      </p:sp>
      <p:sp>
        <p:nvSpPr>
          <p:cNvPr id="10137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3.22 shows the physical architecture of a QPI port. The QPI port consists of 84 individual links grouped as follows. Each data path consists of a pair of wires that  transmits data one bit at a time; the pair is referred to as a </a:t>
            </a:r>
            <a:r>
              <a:rPr kumimoji="1" lang="en-US" sz="1200" b="1" kern="1200" baseline="0" dirty="0">
                <a:solidFill>
                  <a:schemeClr val="tx1"/>
                </a:solidFill>
                <a:latin typeface="Times New Roman" pitchFamily="33" charset="0"/>
                <a:ea typeface="+mn-ea"/>
                <a:cs typeface="+mn-cs"/>
              </a:rPr>
              <a:t>lane. </a:t>
            </a:r>
            <a:r>
              <a:rPr kumimoji="1" lang="en-US" sz="1200" b="0" kern="1200" baseline="0" dirty="0">
                <a:solidFill>
                  <a:schemeClr val="tx1"/>
                </a:solidFill>
                <a:latin typeface="Times New Roman" pitchFamily="33" charset="0"/>
                <a:ea typeface="+mn-ea"/>
                <a:cs typeface="+mn-cs"/>
              </a:rPr>
              <a:t>There are 20 data lanes</a:t>
            </a:r>
          </a:p>
          <a:p>
            <a:r>
              <a:rPr kumimoji="1" lang="en-US" sz="1200" kern="1200" baseline="0" dirty="0">
                <a:solidFill>
                  <a:schemeClr val="tx1"/>
                </a:solidFill>
                <a:latin typeface="Times New Roman" pitchFamily="33" charset="0"/>
                <a:ea typeface="+mn-ea"/>
                <a:cs typeface="+mn-cs"/>
              </a:rPr>
              <a:t>in each direction (transmit and receive), plus a clock lane in each direction. Thus, QPI is capable of transmitting 20 bits in parallel in each direction. The 20-bit unit is referred to as a </a:t>
            </a:r>
            <a:r>
              <a:rPr kumimoji="1" lang="en-US" sz="1200" i="1" kern="1200" baseline="0" dirty="0">
                <a:solidFill>
                  <a:schemeClr val="tx1"/>
                </a:solidFill>
                <a:latin typeface="Times New Roman" pitchFamily="33" charset="0"/>
                <a:ea typeface="+mn-ea"/>
                <a:cs typeface="+mn-cs"/>
              </a:rPr>
              <a:t>phit. </a:t>
            </a:r>
            <a:r>
              <a:rPr kumimoji="1" lang="en-US" sz="1200" i="0" kern="1200" baseline="0" dirty="0">
                <a:solidFill>
                  <a:schemeClr val="tx1"/>
                </a:solidFill>
                <a:latin typeface="Times New Roman" pitchFamily="33" charset="0"/>
                <a:ea typeface="+mn-ea"/>
                <a:cs typeface="+mn-cs"/>
              </a:rPr>
              <a:t>Typical signaling speeds of the link in current products calls for operation</a:t>
            </a:r>
          </a:p>
          <a:p>
            <a:r>
              <a:rPr kumimoji="1" lang="en-US" sz="1200" kern="1200" baseline="0" dirty="0">
                <a:solidFill>
                  <a:schemeClr val="tx1"/>
                </a:solidFill>
                <a:latin typeface="Times New Roman" pitchFamily="33" charset="0"/>
                <a:ea typeface="+mn-ea"/>
                <a:cs typeface="+mn-cs"/>
              </a:rPr>
              <a:t>at 6.4 GT/s (transfers per second). At 20 bits per transfer, that adds up to 16 GB/s, and since QPI links involve dedicated bidirectional pairs, the total capacity is 32 GB/s.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lanes in each direction are grouped into four quadrants of 5 lanes each. In some applications, the link can also operate at half or quarter widths in order to reduce power consumption or work around failures.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form of transmission on each lane is known as </a:t>
            </a:r>
            <a:r>
              <a:rPr kumimoji="1" lang="en-US" sz="1200" b="1" kern="1200" baseline="0" dirty="0">
                <a:solidFill>
                  <a:schemeClr val="tx1"/>
                </a:solidFill>
                <a:latin typeface="Times New Roman" pitchFamily="33" charset="0"/>
                <a:ea typeface="+mn-ea"/>
                <a:cs typeface="+mn-cs"/>
              </a:rPr>
              <a:t>differential signaling, or balanced transmission. </a:t>
            </a:r>
            <a:r>
              <a:rPr kumimoji="1" lang="en-US" sz="1200" b="0" kern="1200" baseline="0" dirty="0">
                <a:solidFill>
                  <a:schemeClr val="tx1"/>
                </a:solidFill>
                <a:latin typeface="Times New Roman" pitchFamily="33" charset="0"/>
                <a:ea typeface="+mn-ea"/>
                <a:cs typeface="+mn-cs"/>
              </a:rPr>
              <a:t>With balanced transmission, signals are transmitted as a </a:t>
            </a:r>
            <a:r>
              <a:rPr kumimoji="1" lang="en-US" sz="1200" kern="1200" baseline="0" dirty="0">
                <a:solidFill>
                  <a:schemeClr val="tx1"/>
                </a:solidFill>
                <a:latin typeface="Times New Roman" pitchFamily="33" charset="0"/>
                <a:ea typeface="+mn-ea"/>
                <a:cs typeface="+mn-cs"/>
              </a:rPr>
              <a:t>current that travels down one conductor and returns on the other. The binary value depends on the voltage difference. Typically, one line has a positive voltage value and the other line has zero voltage, and one line is associated with binary 1 and one line is associated with binary 0. Specifically, the technique used by QPI is known as </a:t>
            </a:r>
            <a:r>
              <a:rPr kumimoji="1" lang="en-US" sz="1200" i="1" kern="1200" baseline="0" dirty="0">
                <a:solidFill>
                  <a:schemeClr val="tx1"/>
                </a:solidFill>
                <a:latin typeface="Times New Roman" pitchFamily="33" charset="0"/>
                <a:ea typeface="+mn-ea"/>
                <a:cs typeface="+mn-cs"/>
              </a:rPr>
              <a:t>low-voltage differential signaling (LVDS). </a:t>
            </a:r>
            <a:r>
              <a:rPr kumimoji="1" lang="en-US" sz="1200" i="0" kern="1200" baseline="0" dirty="0">
                <a:solidFill>
                  <a:schemeClr val="tx1"/>
                </a:solidFill>
                <a:latin typeface="Times New Roman" pitchFamily="33" charset="0"/>
                <a:ea typeface="+mn-ea"/>
                <a:cs typeface="+mn-cs"/>
              </a:rPr>
              <a:t>In a typical implementation, the transmitter </a:t>
            </a:r>
            <a:r>
              <a:rPr kumimoji="1" lang="en-US" sz="1200" kern="1200" baseline="0" dirty="0">
                <a:solidFill>
                  <a:schemeClr val="tx1"/>
                </a:solidFill>
                <a:latin typeface="Times New Roman" pitchFamily="33" charset="0"/>
                <a:ea typeface="+mn-ea"/>
                <a:cs typeface="+mn-cs"/>
              </a:rPr>
              <a:t>injects a small current into one wire or the other, depending on the logic level to</a:t>
            </a:r>
          </a:p>
          <a:p>
            <a:r>
              <a:rPr kumimoji="1" lang="en-US" sz="1200" kern="1200" baseline="0" dirty="0">
                <a:solidFill>
                  <a:schemeClr val="tx1"/>
                </a:solidFill>
                <a:latin typeface="Times New Roman" pitchFamily="33" charset="0"/>
                <a:ea typeface="+mn-ea"/>
                <a:cs typeface="+mn-cs"/>
              </a:rPr>
              <a:t>be sent. The current passes through a resistor at the receiving end, and then returns in the opposite direction along the other wire. The receiver senses the polarity of the voltage across the resistor to determine the logic level.</a:t>
            </a:r>
          </a:p>
        </p:txBody>
      </p:sp>
    </p:spTree>
    <p:extLst>
      <p:ext uri="{BB962C8B-B14F-4D97-AF65-F5344CB8AC3E}">
        <p14:creationId xmlns:p14="http://schemas.microsoft.com/office/powerpoint/2010/main" val="731308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26103-75E0-5149-9E6C-9A0B76ED7111}" type="slidenum">
              <a:rPr lang="en-US"/>
              <a:pPr/>
              <a:t>54</a:t>
            </a:fld>
            <a:endParaRPr lang="en-US" dirty="0"/>
          </a:p>
        </p:txBody>
      </p:sp>
      <p:sp>
        <p:nvSpPr>
          <p:cNvPr id="104450" name="Rectangle 2"/>
          <p:cNvSpPr>
            <a:spLocks noGrp="1" noRot="1" noChangeAspect="1" noChangeArrowheads="1" noTextEdit="1"/>
          </p:cNvSpPr>
          <p:nvPr>
            <p:ph type="sldImg"/>
          </p:nvPr>
        </p:nvSpPr>
        <p:spPr>
          <a:xfrm>
            <a:off x="457200" y="719138"/>
            <a:ext cx="6400800" cy="3602037"/>
          </a:xfrm>
          <a:ln/>
        </p:spPr>
      </p:sp>
      <p:sp>
        <p:nvSpPr>
          <p:cNvPr id="1044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QPI link layer performs two key functions: flow control and error control. These functions are performed as part of the QPI link layer protocol, and operate on the level of the flit (flow control unit). Each flit consists of a 72-bit message payload and an 8-bit error control code called a cyclic redundancy check (CRC). We discuss error control codes in Chapter 5.</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flit payload may consist of data or message information. The data flits transfer the actual bits of data between cores or between a core and an IOH. The message flits are used for such functions as flow control, error control, and cache coherence. We discuss cache coherence in Chapters 5 and 17.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a:t>
            </a:r>
            <a:r>
              <a:rPr kumimoji="1" lang="en-US" sz="1200" b="1" kern="1200" baseline="0" dirty="0">
                <a:solidFill>
                  <a:schemeClr val="tx1"/>
                </a:solidFill>
                <a:latin typeface="Times New Roman" pitchFamily="33" charset="0"/>
                <a:ea typeface="+mn-ea"/>
                <a:cs typeface="+mn-cs"/>
              </a:rPr>
              <a:t>flow control function </a:t>
            </a:r>
            <a:r>
              <a:rPr kumimoji="1" lang="en-US" sz="1200" b="0" kern="1200" baseline="0" dirty="0">
                <a:solidFill>
                  <a:schemeClr val="tx1"/>
                </a:solidFill>
                <a:latin typeface="Times New Roman" pitchFamily="33" charset="0"/>
                <a:ea typeface="+mn-ea"/>
                <a:cs typeface="+mn-cs"/>
              </a:rPr>
              <a:t>is needed to ensure that a sending QPI entity does </a:t>
            </a:r>
            <a:r>
              <a:rPr kumimoji="1" lang="en-US" sz="1200" kern="1200" baseline="0" dirty="0">
                <a:solidFill>
                  <a:schemeClr val="tx1"/>
                </a:solidFill>
                <a:latin typeface="Times New Roman" pitchFamily="33" charset="0"/>
                <a:ea typeface="+mn-ea"/>
                <a:cs typeface="+mn-cs"/>
              </a:rPr>
              <a:t>not overwhelm a receiving QPI entity by sending data faster than the receiver can process the data and clear buffers for more incoming data. To control the flow of data, QPI makes use of a credit scheme. During initialization, a sender is given a set number of credits to send flits to a receiver. Whenever a flit is sent to the receiver, the sender decrements its credit counters by one credit. Whenever a buffer is freed at the receiver, a credit is returned to the sender for that buffer. Thus, the receiver controls that pace at which data is transmitted over a QPI link.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Occasionally, a bit transmitted at the physical layer is changed during transmission, due to noise or some other phenomenon. The </a:t>
            </a:r>
            <a:r>
              <a:rPr kumimoji="1" lang="en-US" sz="1200" b="1" kern="1200" baseline="0" dirty="0">
                <a:solidFill>
                  <a:schemeClr val="tx1"/>
                </a:solidFill>
                <a:latin typeface="Times New Roman" pitchFamily="33" charset="0"/>
                <a:ea typeface="+mn-ea"/>
                <a:cs typeface="+mn-cs"/>
              </a:rPr>
              <a:t>error control </a:t>
            </a:r>
            <a:r>
              <a:rPr kumimoji="1" lang="en-US" sz="1200" b="0" kern="1200" baseline="0" dirty="0">
                <a:solidFill>
                  <a:schemeClr val="tx1"/>
                </a:solidFill>
                <a:latin typeface="Times New Roman" pitchFamily="33" charset="0"/>
                <a:ea typeface="+mn-ea"/>
                <a:cs typeface="+mn-cs"/>
              </a:rPr>
              <a:t>function at the </a:t>
            </a:r>
            <a:r>
              <a:rPr kumimoji="1" lang="en-US" sz="1200" kern="1200" baseline="0" dirty="0">
                <a:solidFill>
                  <a:schemeClr val="tx1"/>
                </a:solidFill>
                <a:latin typeface="Times New Roman" pitchFamily="33" charset="0"/>
                <a:ea typeface="+mn-ea"/>
                <a:cs typeface="+mn-cs"/>
              </a:rPr>
              <a:t>link layer detects and recovers from such bit errors, and so isolates higher layers from experiencing bit errors. The procedure works as follows for a flow of data from system A to system B:</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1. </a:t>
            </a:r>
            <a:r>
              <a:rPr kumimoji="1" lang="en-US" sz="1200" b="0" kern="1200" baseline="0" dirty="0">
                <a:solidFill>
                  <a:schemeClr val="tx1"/>
                </a:solidFill>
                <a:latin typeface="Times New Roman" pitchFamily="33" charset="0"/>
                <a:ea typeface="+mn-ea"/>
                <a:cs typeface="+mn-cs"/>
              </a:rPr>
              <a:t>As mentioned, each 80-bit flit includes an 8-bit CRC field. The CRC is a function </a:t>
            </a:r>
            <a:r>
              <a:rPr kumimoji="1" lang="en-US" sz="1200" kern="1200" baseline="0" dirty="0">
                <a:solidFill>
                  <a:schemeClr val="tx1"/>
                </a:solidFill>
                <a:latin typeface="Times New Roman" pitchFamily="33" charset="0"/>
                <a:ea typeface="+mn-ea"/>
                <a:cs typeface="+mn-cs"/>
              </a:rPr>
              <a:t>of the value of the remaining 72 bits. On transmission, A calculates a CRC value for each flit and inserts that value into the flit.</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2. </a:t>
            </a:r>
            <a:r>
              <a:rPr kumimoji="1" lang="en-US" sz="1200" b="0" kern="1200" baseline="0" dirty="0">
                <a:solidFill>
                  <a:schemeClr val="tx1"/>
                </a:solidFill>
                <a:latin typeface="Times New Roman" pitchFamily="33" charset="0"/>
                <a:ea typeface="+mn-ea"/>
                <a:cs typeface="+mn-cs"/>
              </a:rPr>
              <a:t>When a flit is received, B calculates a CRC value for the 72-bit payload and </a:t>
            </a:r>
            <a:r>
              <a:rPr kumimoji="1" lang="en-US" sz="1200" kern="1200" baseline="0" dirty="0">
                <a:solidFill>
                  <a:schemeClr val="tx1"/>
                </a:solidFill>
                <a:latin typeface="Times New Roman" pitchFamily="33" charset="0"/>
                <a:ea typeface="+mn-ea"/>
                <a:cs typeface="+mn-cs"/>
              </a:rPr>
              <a:t>compares this value with the value of the incoming CRC value in the flit. If the two CRC values do not match, an error has been detected.</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3. </a:t>
            </a:r>
            <a:r>
              <a:rPr kumimoji="1" lang="en-US" sz="1200" b="0" kern="1200" baseline="0" dirty="0">
                <a:solidFill>
                  <a:schemeClr val="tx1"/>
                </a:solidFill>
                <a:latin typeface="Times New Roman" pitchFamily="33" charset="0"/>
                <a:ea typeface="+mn-ea"/>
                <a:cs typeface="+mn-cs"/>
              </a:rPr>
              <a:t>When B detects an error, it sends a request to A to retransmit the flit that is </a:t>
            </a:r>
            <a:r>
              <a:rPr kumimoji="1" lang="en-US" sz="1200" kern="1200" baseline="0" dirty="0">
                <a:solidFill>
                  <a:schemeClr val="tx1"/>
                </a:solidFill>
                <a:latin typeface="Times New Roman" pitchFamily="33" charset="0"/>
                <a:ea typeface="+mn-ea"/>
                <a:cs typeface="+mn-cs"/>
              </a:rPr>
              <a:t>in error. However, because A may have had sufficient credit to send a stream of flits, so that additional flits have been transmitted after the flit in error and before A receives the request to retransmit. Therefore, the request is for A to back up and retransmit the damaged flit plus all subsequent flits.</a:t>
            </a:r>
            <a:endParaRPr lang="en-GB" dirty="0"/>
          </a:p>
        </p:txBody>
      </p:sp>
    </p:spTree>
    <p:extLst>
      <p:ext uri="{BB962C8B-B14F-4D97-AF65-F5344CB8AC3E}">
        <p14:creationId xmlns:p14="http://schemas.microsoft.com/office/powerpoint/2010/main" val="2834783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B0F89-8C55-C149-926C-8C5B24A24615}" type="slidenum">
              <a:rPr lang="en-US"/>
              <a:pPr/>
              <a:t>55</a:t>
            </a:fld>
            <a:endParaRPr lang="en-US" dirty="0"/>
          </a:p>
        </p:txBody>
      </p:sp>
      <p:sp>
        <p:nvSpPr>
          <p:cNvPr id="105474" name="Rectangle 2"/>
          <p:cNvSpPr>
            <a:spLocks noGrp="1" noRot="1" noChangeAspect="1" noChangeArrowheads="1" noTextEdit="1"/>
          </p:cNvSpPr>
          <p:nvPr>
            <p:ph type="sldImg"/>
          </p:nvPr>
        </p:nvSpPr>
        <p:spPr>
          <a:xfrm>
            <a:off x="457200" y="719138"/>
            <a:ext cx="6400800" cy="3602037"/>
          </a:xfrm>
          <a:ln/>
        </p:spPr>
      </p:sp>
      <p:sp>
        <p:nvSpPr>
          <p:cNvPr id="10547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Routing layer is used to determine the course that a packet will traverse across the available system interconnects. Routing tables are defined by firmware and describe the possible paths that a packet can follow. In small configurations, such as a two-socket platform, the routing options are limited and the routing tables quite simple. For larger systems, the routing table options are more complex, giving the flexibility of routing and rerouting traffic depending on how (1) devices are populated in the platform, (2) system resources are partitioned, and (3) reliability events result in mapping around a failing resource.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layer, the packet is defined as the unit of transfer. The packet contents definition is standardized with some flexibility allowed to meet differing market segment requirements. One key function performed at this level is a cache coherency protocol, which deals with making sure that main memory values held in multiple caches are consistent. A typical data packet payload is a block of data</a:t>
            </a:r>
          </a:p>
          <a:p>
            <a:r>
              <a:rPr kumimoji="1" lang="en-US" sz="1200" kern="1200" baseline="0" dirty="0">
                <a:solidFill>
                  <a:schemeClr val="tx1"/>
                </a:solidFill>
                <a:latin typeface="Times New Roman" pitchFamily="33" charset="0"/>
                <a:ea typeface="+mn-ea"/>
                <a:cs typeface="+mn-cs"/>
              </a:rPr>
              <a:t>being sent to or from a cache.</a:t>
            </a:r>
            <a:endParaRPr lang="en-GB" dirty="0"/>
          </a:p>
        </p:txBody>
      </p:sp>
    </p:spTree>
    <p:extLst>
      <p:ext uri="{BB962C8B-B14F-4D97-AF65-F5344CB8AC3E}">
        <p14:creationId xmlns:p14="http://schemas.microsoft.com/office/powerpoint/2010/main" val="17175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Programming is now much easier. Instead of rewiring the hardware for each new program, all we need to do is provide a new sequence of codes. Each code is, in effect, an instruction, and part of the hardware interprets each instruction and generates control signals. To distinguish this new method of programming, a sequence of codes or instructions is called </a:t>
            </a:r>
            <a:r>
              <a:rPr kumimoji="1" lang="en-US" sz="1200" i="1" kern="1200" baseline="0" dirty="0">
                <a:solidFill>
                  <a:schemeClr val="tx1"/>
                </a:solidFill>
                <a:latin typeface="Times New Roman" pitchFamily="33" charset="0"/>
                <a:ea typeface="+mn-ea"/>
                <a:cs typeface="+mn-cs"/>
              </a:rPr>
              <a:t>software.</a:t>
            </a:r>
            <a:endParaRPr lang="en-US" dirty="0"/>
          </a:p>
          <a:p>
            <a:endParaRPr lang="en-US" dirty="0"/>
          </a:p>
          <a:p>
            <a:r>
              <a:rPr kumimoji="1" lang="en-US" sz="1200" kern="1200" baseline="0" dirty="0">
                <a:solidFill>
                  <a:schemeClr val="tx1"/>
                </a:solidFill>
                <a:latin typeface="Times New Roman" pitchFamily="33" charset="0"/>
                <a:ea typeface="+mn-ea"/>
                <a:cs typeface="+mn-cs"/>
              </a:rPr>
              <a:t>Figure 3.1b indicates two major components of the system: an instruction interpreter and a module of general-purpose arithmetic and logic functions. These two constitute the CPU. Several other components are needed to yield a functioning computer. Data and instructions must be put into the system. For this we need some sort of input module. This module contains basic components for accepting data and instructions in some form and converting them into an internal form of signals usable by the system. A means of reporting results is needed, and this is in the form of an output module. Taken together, these are referred to as </a:t>
            </a:r>
            <a:r>
              <a:rPr kumimoji="1" lang="en-US" sz="1200" i="1" kern="1200" baseline="0" dirty="0">
                <a:solidFill>
                  <a:schemeClr val="tx1"/>
                </a:solidFill>
                <a:latin typeface="Times New Roman" pitchFamily="33" charset="0"/>
                <a:ea typeface="+mn-ea"/>
                <a:cs typeface="+mn-cs"/>
              </a:rPr>
              <a:t>I/O components.</a:t>
            </a:r>
          </a:p>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5</a:t>
            </a:fld>
            <a:endParaRPr lang="en-US" dirty="0"/>
          </a:p>
        </p:txBody>
      </p:sp>
    </p:spTree>
    <p:extLst>
      <p:ext uri="{BB962C8B-B14F-4D97-AF65-F5344CB8AC3E}">
        <p14:creationId xmlns:p14="http://schemas.microsoft.com/office/powerpoint/2010/main" val="238767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One more component is needed. An input device will bring instructions and data in sequentially. But a program is not invariably executed sequentially; it may jump around (e.g., the IAS jump instruction). Similarly, operations on data may require access to more than just one element at a time in a predetermined sequence. Thus, there must be a place to store temporarily both instructions and data. That module is called </a:t>
            </a:r>
            <a:r>
              <a:rPr kumimoji="1" lang="en-US" sz="1200" i="1" kern="1200" baseline="0" dirty="0">
                <a:solidFill>
                  <a:schemeClr val="tx1"/>
                </a:solidFill>
                <a:latin typeface="Times New Roman" pitchFamily="33" charset="0"/>
                <a:ea typeface="+mn-ea"/>
                <a:cs typeface="+mn-cs"/>
              </a:rPr>
              <a:t>memory, or main memory, </a:t>
            </a:r>
            <a:r>
              <a:rPr kumimoji="1" lang="en-US" sz="1200" i="0" kern="1200" baseline="0" dirty="0">
                <a:solidFill>
                  <a:schemeClr val="tx1"/>
                </a:solidFill>
                <a:latin typeface="Times New Roman" pitchFamily="33" charset="0"/>
                <a:ea typeface="+mn-ea"/>
                <a:cs typeface="+mn-cs"/>
              </a:rPr>
              <a:t>to distinguish it from external storage or </a:t>
            </a:r>
            <a:r>
              <a:rPr kumimoji="1" lang="en-US" sz="1200" kern="1200" baseline="0" dirty="0">
                <a:solidFill>
                  <a:schemeClr val="tx1"/>
                </a:solidFill>
                <a:latin typeface="Times New Roman" pitchFamily="33" charset="0"/>
                <a:ea typeface="+mn-ea"/>
                <a:cs typeface="+mn-cs"/>
              </a:rPr>
              <a:t>peripheral devices. Von Neumann pointed out that the same memory could be used to store both instructions and data.</a:t>
            </a:r>
            <a:endParaRPr lang="en-US" dirty="0"/>
          </a:p>
          <a:p>
            <a:endParaRPr lang="en-US" dirty="0"/>
          </a:p>
          <a:p>
            <a:r>
              <a:rPr kumimoji="1" lang="en-US" sz="1200" kern="1200" baseline="0" dirty="0">
                <a:solidFill>
                  <a:schemeClr val="tx1"/>
                </a:solidFill>
                <a:latin typeface="Times New Roman" pitchFamily="33" charset="0"/>
                <a:ea typeface="+mn-ea"/>
                <a:cs typeface="+mn-cs"/>
              </a:rPr>
              <a:t>The CPU exchanges data with memory. For this purpose, it typically makes use of two internal (to the CPU) registers: a </a:t>
            </a:r>
            <a:r>
              <a:rPr kumimoji="1" lang="en-US" sz="1200" b="1" kern="1200" baseline="0" dirty="0">
                <a:solidFill>
                  <a:schemeClr val="tx1"/>
                </a:solidFill>
                <a:latin typeface="Times New Roman" pitchFamily="33" charset="0"/>
                <a:ea typeface="+mn-ea"/>
                <a:cs typeface="+mn-cs"/>
              </a:rPr>
              <a:t>memory address register (MAR), </a:t>
            </a:r>
            <a:r>
              <a:rPr kumimoji="1" lang="en-US" sz="1200" kern="1200" baseline="0" dirty="0">
                <a:solidFill>
                  <a:schemeClr val="tx1"/>
                </a:solidFill>
                <a:latin typeface="Times New Roman" pitchFamily="33" charset="0"/>
                <a:ea typeface="+mn-ea"/>
                <a:cs typeface="+mn-cs"/>
              </a:rPr>
              <a:t>which specifies the address in memory for the next read or write, and a </a:t>
            </a:r>
            <a:r>
              <a:rPr kumimoji="1" lang="en-US" sz="1200" b="1" kern="1200" baseline="0" dirty="0">
                <a:solidFill>
                  <a:schemeClr val="tx1"/>
                </a:solidFill>
                <a:latin typeface="Times New Roman" pitchFamily="33" charset="0"/>
                <a:ea typeface="+mn-ea"/>
                <a:cs typeface="+mn-cs"/>
              </a:rPr>
              <a:t>memory buffer register (MBR), </a:t>
            </a:r>
            <a:r>
              <a:rPr kumimoji="1" lang="en-US" sz="1200" b="0" kern="1200" baseline="0" dirty="0">
                <a:solidFill>
                  <a:schemeClr val="tx1"/>
                </a:solidFill>
                <a:latin typeface="Times New Roman" pitchFamily="33" charset="0"/>
                <a:ea typeface="+mn-ea"/>
                <a:cs typeface="+mn-cs"/>
              </a:rPr>
              <a:t>which contains the data to be written into memory or receives </a:t>
            </a:r>
            <a:r>
              <a:rPr kumimoji="1" lang="en-US" sz="1200" kern="1200" baseline="0" dirty="0">
                <a:solidFill>
                  <a:schemeClr val="tx1"/>
                </a:solidFill>
                <a:latin typeface="Times New Roman" pitchFamily="33" charset="0"/>
                <a:ea typeface="+mn-ea"/>
                <a:cs typeface="+mn-cs"/>
              </a:rPr>
              <a:t>the data read from memory. Similarly, an I/O address register (I/OAR) specifies a particular I/O device. An I/O buffer (I/OBR) register is used for the exchange of data between an I/O module and the CPU.</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6</a:t>
            </a:fld>
            <a:endParaRPr lang="en-US" dirty="0"/>
          </a:p>
        </p:txBody>
      </p:sp>
    </p:spTree>
    <p:extLst>
      <p:ext uri="{BB962C8B-B14F-4D97-AF65-F5344CB8AC3E}">
        <p14:creationId xmlns:p14="http://schemas.microsoft.com/office/powerpoint/2010/main" val="53926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7</a:t>
            </a:fld>
            <a:endParaRPr lang="en-US" dirty="0"/>
          </a:p>
        </p:txBody>
      </p:sp>
      <p:sp>
        <p:nvSpPr>
          <p:cNvPr id="70658" name="Rectangle 2"/>
          <p:cNvSpPr>
            <a:spLocks noGrp="1" noRot="1" noChangeAspect="1" noChangeArrowheads="1" noTextEdit="1"/>
          </p:cNvSpPr>
          <p:nvPr>
            <p:ph type="sldImg"/>
          </p:nvPr>
        </p:nvSpPr>
        <p:spPr>
          <a:xfrm>
            <a:off x="457200" y="719138"/>
            <a:ext cx="6400800" cy="3602037"/>
          </a:xfrm>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3.2 illustrates these top-level components and suggests the interactions among them.</a:t>
            </a:r>
          </a:p>
          <a:p>
            <a:endParaRPr kumimoji="1" lang="en-US" sz="1200" kern="1200" baseline="0" dirty="0">
              <a:solidFill>
                <a:schemeClr val="tx1"/>
              </a:solidFill>
              <a:latin typeface="Times New Roman" pitchFamily="33" charset="0"/>
              <a:ea typeface="+mn-ea"/>
              <a:cs typeface="+mn-cs"/>
            </a:endParaRPr>
          </a:p>
          <a:p>
            <a:r>
              <a:rPr kumimoji="1" lang="en-US" sz="1400" b="1" kern="1200" baseline="0" dirty="0">
                <a:solidFill>
                  <a:schemeClr val="tx1"/>
                </a:solidFill>
                <a:latin typeface="Times New Roman" pitchFamily="33" charset="0"/>
                <a:ea typeface="+mn-ea"/>
                <a:cs typeface="+mn-cs"/>
              </a:rPr>
              <a:t>A memory module consists of a set of locations, defined by sequentially numbered addresses. Each location contains a binary number that can be interpreted as either an instruction or data. An I/O module transfers data from external devices</a:t>
            </a:r>
          </a:p>
          <a:p>
            <a:r>
              <a:rPr kumimoji="1" lang="en-US" sz="1400" b="1" kern="1200" baseline="0" dirty="0">
                <a:solidFill>
                  <a:schemeClr val="tx1"/>
                </a:solidFill>
                <a:latin typeface="Times New Roman" pitchFamily="33" charset="0"/>
                <a:ea typeface="+mn-ea"/>
                <a:cs typeface="+mn-cs"/>
              </a:rPr>
              <a:t>to CPU and memory, and vice versa. It contains internal buffers for temporarily holding these data until they can be sent on.</a:t>
            </a:r>
            <a:endParaRPr lang="en-GB" sz="1400" b="1" dirty="0"/>
          </a:p>
        </p:txBody>
      </p:sp>
    </p:spTree>
    <p:extLst>
      <p:ext uri="{BB962C8B-B14F-4D97-AF65-F5344CB8AC3E}">
        <p14:creationId xmlns:p14="http://schemas.microsoft.com/office/powerpoint/2010/main" val="105369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E033D-50CC-1E44-AAA0-6DD604099704}" type="slidenum">
              <a:rPr lang="en-US"/>
              <a:pPr/>
              <a:t>8</a:t>
            </a:fld>
            <a:endParaRPr lang="en-US" dirty="0"/>
          </a:p>
        </p:txBody>
      </p:sp>
      <p:sp>
        <p:nvSpPr>
          <p:cNvPr id="71682" name="Rectangle 2"/>
          <p:cNvSpPr>
            <a:spLocks noGrp="1" noRot="1" noChangeAspect="1" noChangeArrowheads="1" noTextEdit="1"/>
          </p:cNvSpPr>
          <p:nvPr>
            <p:ph type="sldImg"/>
          </p:nvPr>
        </p:nvSpPr>
        <p:spPr>
          <a:xfrm>
            <a:off x="457200" y="719138"/>
            <a:ext cx="6400800" cy="3602037"/>
          </a:xfrm>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its simplest form, instruction processing</a:t>
            </a:r>
          </a:p>
          <a:p>
            <a:r>
              <a:rPr kumimoji="1" lang="en-US" sz="1200" kern="1200" baseline="0" dirty="0">
                <a:solidFill>
                  <a:schemeClr val="tx1"/>
                </a:solidFill>
                <a:latin typeface="Times New Roman" pitchFamily="33" charset="0"/>
                <a:ea typeface="+mn-ea"/>
                <a:cs typeface="+mn-cs"/>
              </a:rPr>
              <a:t>consists of two steps: The processor reads (</a:t>
            </a:r>
            <a:r>
              <a:rPr kumimoji="1" lang="en-US" sz="1200" i="1" kern="1200" baseline="0" dirty="0">
                <a:solidFill>
                  <a:schemeClr val="tx1"/>
                </a:solidFill>
                <a:latin typeface="Times New Roman" pitchFamily="33" charset="0"/>
                <a:ea typeface="+mn-ea"/>
                <a:cs typeface="+mn-cs"/>
              </a:rPr>
              <a:t>fetches</a:t>
            </a:r>
            <a:r>
              <a:rPr kumimoji="1" lang="en-US" sz="1200" i="0" kern="1200" baseline="0" dirty="0">
                <a:solidFill>
                  <a:schemeClr val="tx1"/>
                </a:solidFill>
                <a:latin typeface="Times New Roman" pitchFamily="33" charset="0"/>
                <a:ea typeface="+mn-ea"/>
                <a:cs typeface="+mn-cs"/>
              </a:rPr>
              <a:t>) instructions from memory one </a:t>
            </a:r>
            <a:r>
              <a:rPr kumimoji="1" lang="en-US" sz="1200" kern="1200" baseline="0" dirty="0">
                <a:solidFill>
                  <a:schemeClr val="tx1"/>
                </a:solidFill>
                <a:latin typeface="Times New Roman" pitchFamily="33" charset="0"/>
                <a:ea typeface="+mn-ea"/>
                <a:cs typeface="+mn-cs"/>
              </a:rPr>
              <a:t>at a time and executes each instruction. Program execution consists of repeating the process of instruction fetch and instruction execution. The instruction execution may involve several operations and depends on the nature of the instruction.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processing required for a single instruction is called an </a:t>
            </a:r>
            <a:r>
              <a:rPr kumimoji="1" lang="en-US" sz="1200" b="1" kern="1200" baseline="0" dirty="0">
                <a:solidFill>
                  <a:schemeClr val="tx1"/>
                </a:solidFill>
                <a:latin typeface="Times New Roman" pitchFamily="33" charset="0"/>
                <a:ea typeface="+mn-ea"/>
                <a:cs typeface="+mn-cs"/>
              </a:rPr>
              <a:t>instruction cycle. </a:t>
            </a:r>
            <a:r>
              <a:rPr kumimoji="1" lang="en-US" sz="1200" kern="1200" baseline="0" dirty="0">
                <a:solidFill>
                  <a:schemeClr val="tx1"/>
                </a:solidFill>
                <a:latin typeface="Times New Roman" pitchFamily="33" charset="0"/>
                <a:ea typeface="+mn-ea"/>
                <a:cs typeface="+mn-cs"/>
              </a:rPr>
              <a:t>Using the simplified two-step description given previously, the instruction cycle is depicted in Figure 3.3. The two steps are referred to as the </a:t>
            </a:r>
            <a:r>
              <a:rPr kumimoji="1" lang="en-US" sz="1200" b="1" kern="1200" baseline="0" dirty="0">
                <a:solidFill>
                  <a:schemeClr val="tx1"/>
                </a:solidFill>
                <a:latin typeface="Times New Roman" pitchFamily="33" charset="0"/>
                <a:ea typeface="+mn-ea"/>
                <a:cs typeface="+mn-cs"/>
              </a:rPr>
              <a:t>fetch cycle </a:t>
            </a:r>
            <a:r>
              <a:rPr kumimoji="1" lang="en-US" sz="1200" b="0" kern="1200" baseline="0" dirty="0">
                <a:solidFill>
                  <a:schemeClr val="tx1"/>
                </a:solidFill>
                <a:latin typeface="Times New Roman" pitchFamily="33" charset="0"/>
                <a:ea typeface="+mn-ea"/>
                <a:cs typeface="+mn-cs"/>
              </a:rPr>
              <a:t>and the </a:t>
            </a:r>
            <a:r>
              <a:rPr kumimoji="1" lang="en-US" sz="1200" b="1" kern="1200" baseline="0" dirty="0">
                <a:solidFill>
                  <a:schemeClr val="tx1"/>
                </a:solidFill>
                <a:latin typeface="Times New Roman" pitchFamily="33" charset="0"/>
                <a:ea typeface="+mn-ea"/>
                <a:cs typeface="+mn-cs"/>
              </a:rPr>
              <a:t>execute</a:t>
            </a:r>
          </a:p>
          <a:p>
            <a:r>
              <a:rPr kumimoji="1" lang="en-US" sz="1200" b="1" kern="1200" baseline="0" dirty="0">
                <a:solidFill>
                  <a:schemeClr val="tx1"/>
                </a:solidFill>
                <a:latin typeface="Times New Roman" pitchFamily="33" charset="0"/>
                <a:ea typeface="+mn-ea"/>
                <a:cs typeface="+mn-cs"/>
              </a:rPr>
              <a:t>cycle. </a:t>
            </a:r>
            <a:r>
              <a:rPr kumimoji="1" lang="en-US" sz="1200" b="0" kern="1200" baseline="0" dirty="0">
                <a:solidFill>
                  <a:schemeClr val="tx1"/>
                </a:solidFill>
                <a:latin typeface="Times New Roman" pitchFamily="33" charset="0"/>
                <a:ea typeface="+mn-ea"/>
                <a:cs typeface="+mn-cs"/>
              </a:rPr>
              <a:t>Program execution halts only if the machine is turned off, some sort of unrecoverable </a:t>
            </a:r>
            <a:r>
              <a:rPr kumimoji="1" lang="en-US" sz="1200" kern="1200" baseline="0" dirty="0">
                <a:solidFill>
                  <a:schemeClr val="tx1"/>
                </a:solidFill>
                <a:latin typeface="Times New Roman" pitchFamily="33" charset="0"/>
                <a:ea typeface="+mn-ea"/>
                <a:cs typeface="+mn-cs"/>
              </a:rPr>
              <a:t>error occurs, or a program instruction that halts the computer is encountered.</a:t>
            </a:r>
            <a:endParaRPr lang="en-GB" dirty="0"/>
          </a:p>
        </p:txBody>
      </p:sp>
    </p:spTree>
    <p:extLst>
      <p:ext uri="{BB962C8B-B14F-4D97-AF65-F5344CB8AC3E}">
        <p14:creationId xmlns:p14="http://schemas.microsoft.com/office/powerpoint/2010/main" val="414733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483BA-5995-B74C-A3C4-0B5F68142E61}" type="slidenum">
              <a:rPr lang="en-US"/>
              <a:pPr/>
              <a:t>9</a:t>
            </a:fld>
            <a:endParaRPr lang="en-US" dirty="0"/>
          </a:p>
        </p:txBody>
      </p:sp>
      <p:sp>
        <p:nvSpPr>
          <p:cNvPr id="72706" name="Rectangle 2"/>
          <p:cNvSpPr>
            <a:spLocks noGrp="1" noRot="1" noChangeAspect="1" noChangeArrowheads="1" noTextEdit="1"/>
          </p:cNvSpPr>
          <p:nvPr>
            <p:ph type="sldImg"/>
          </p:nvPr>
        </p:nvSpPr>
        <p:spPr>
          <a:xfrm>
            <a:off x="457200" y="719138"/>
            <a:ext cx="6400800" cy="3602037"/>
          </a:xfrm>
          <a:ln/>
        </p:spPr>
      </p:sp>
      <p:sp>
        <p:nvSpPr>
          <p:cNvPr id="72707" name="Rectangle 3"/>
          <p:cNvSpPr>
            <a:spLocks noGrp="1" noChangeArrowheads="1"/>
          </p:cNvSpPr>
          <p:nvPr>
            <p:ph type="body" idx="1"/>
          </p:nvPr>
        </p:nvSpPr>
        <p:spPr/>
        <p:txBody>
          <a:bodyPr/>
          <a:lstStyle/>
          <a:p>
            <a:r>
              <a:rPr kumimoji="1" lang="en-US" sz="1200" b="1" kern="1200" baseline="0" dirty="0">
                <a:solidFill>
                  <a:schemeClr val="tx1"/>
                </a:solidFill>
                <a:latin typeface="Times New Roman" pitchFamily="33" charset="0"/>
                <a:ea typeface="+mn-ea"/>
                <a:cs typeface="+mn-cs"/>
              </a:rPr>
              <a:t>At the beginning of each instruction cycle, the processor fetches an instruction from memory. In a typical processor, a register called the program counter (PC) holds the address of the instruction to be fetched next. Unless told otherwise, the processor always increments the PC after each instruction fetch so that it will fetch the next instruction in sequence (i.e., the instruction located at the next higher memory address). So, for example, consider a computer in which each instruction occupies one 16-bit word of memory. Assume that the program counter is set to memory location 300, where the location address refers to a 16-bit word. The processor will next fetch the instruction at location 300. On succeeding instruction cycles, it will fetch instructions from locations 301, 302, 303, and so on. This sequence may be altered, as explained presently.</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The fetched instruction is loaded into a register in the processor known as the instruction register (IR). The instruction contains bits that specify the action the processor is to take. The processor interprets the instruction and performs the required action. </a:t>
            </a:r>
            <a:endParaRPr lang="en-GB" b="1" dirty="0"/>
          </a:p>
        </p:txBody>
      </p:sp>
    </p:spTree>
    <p:extLst>
      <p:ext uri="{BB962C8B-B14F-4D97-AF65-F5344CB8AC3E}">
        <p14:creationId xmlns:p14="http://schemas.microsoft.com/office/powerpoint/2010/main" val="341280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468501"/>
            <a:ext cx="4038600" cy="700088"/>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4171950"/>
            <a:ext cx="4038600" cy="561415"/>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4819230"/>
            <a:ext cx="1232647" cy="273844"/>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4819230"/>
            <a:ext cx="2617694" cy="273844"/>
          </a:xfrm>
        </p:spPr>
        <p:txBody>
          <a:bodyPr/>
          <a:lstStyle>
            <a:lvl1pPr algn="r">
              <a:defRPr/>
            </a:lvl1pPr>
          </a:lstStyle>
          <a:p>
            <a:endParaRPr lang="en-GB" dirty="0"/>
          </a:p>
        </p:txBody>
      </p:sp>
      <p:sp>
        <p:nvSpPr>
          <p:cNvPr id="7" name="Rectangle 6"/>
          <p:cNvSpPr/>
          <p:nvPr/>
        </p:nvSpPr>
        <p:spPr>
          <a:xfrm>
            <a:off x="282575" y="171450"/>
            <a:ext cx="4235450" cy="3140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171450"/>
            <a:ext cx="2057400" cy="15293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1783080"/>
            <a:ext cx="2057400" cy="1529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2" y="131109"/>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171450"/>
            <a:ext cx="2057400" cy="15293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1783080"/>
            <a:ext cx="2057400" cy="15293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8/31/2021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8/31/2021</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11930"/>
            <a:ext cx="685800" cy="226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8/31/2021</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6" y="171450"/>
            <a:ext cx="3451225" cy="4758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1928812"/>
            <a:ext cx="3255264" cy="871538"/>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6" y="204788"/>
            <a:ext cx="4597399" cy="4389835"/>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2800351"/>
            <a:ext cx="3255264" cy="179427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4817689"/>
            <a:ext cx="1537447" cy="273844"/>
          </a:xfrm>
        </p:spPr>
        <p:txBody>
          <a:bodyPr/>
          <a:lstStyle/>
          <a:p>
            <a:fld id="{CBDCDF1B-54EC-4432-8649-0FE40DD46F86}" type="datetime1">
              <a:rPr lang="en-US"/>
              <a:pPr/>
              <a:t>8/31/2021</a:t>
            </a:fld>
            <a:endParaRPr/>
          </a:p>
        </p:txBody>
      </p:sp>
      <p:sp>
        <p:nvSpPr>
          <p:cNvPr id="6" name="Footer Placeholder 5"/>
          <p:cNvSpPr>
            <a:spLocks noGrp="1"/>
          </p:cNvSpPr>
          <p:nvPr>
            <p:ph type="ftr" sz="quarter" idx="11"/>
          </p:nvPr>
        </p:nvSpPr>
        <p:spPr>
          <a:xfrm>
            <a:off x="3859306" y="4817689"/>
            <a:ext cx="3316941" cy="273844"/>
          </a:xfrm>
        </p:spPr>
        <p:txBody>
          <a:bodyPr/>
          <a:lstStyle/>
          <a:p>
            <a:r>
              <a:t>
              </a:t>
            </a:r>
          </a:p>
        </p:txBody>
      </p:sp>
      <p:sp>
        <p:nvSpPr>
          <p:cNvPr id="9" name="TextBox 8"/>
          <p:cNvSpPr txBox="1"/>
          <p:nvPr/>
        </p:nvSpPr>
        <p:spPr>
          <a:xfrm>
            <a:off x="424892" y="131109"/>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11930"/>
            <a:ext cx="685800" cy="226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2343150"/>
            <a:ext cx="3898272" cy="653654"/>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171450"/>
            <a:ext cx="3460658" cy="47589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2996803"/>
            <a:ext cx="3898272" cy="16109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4817689"/>
            <a:ext cx="1537447" cy="273844"/>
          </a:xfrm>
        </p:spPr>
        <p:txBody>
          <a:bodyPr/>
          <a:lstStyle/>
          <a:p>
            <a:fld id="{4CDA6A0B-D499-425D-9760-7E378B1D24E7}" type="datetime1">
              <a:rPr lang="en-US"/>
              <a:pPr/>
              <a:t>8/31/2021</a:t>
            </a:fld>
            <a:endParaRPr/>
          </a:p>
        </p:txBody>
      </p:sp>
      <p:sp>
        <p:nvSpPr>
          <p:cNvPr id="6" name="Footer Placeholder 5"/>
          <p:cNvSpPr>
            <a:spLocks noGrp="1"/>
          </p:cNvSpPr>
          <p:nvPr>
            <p:ph type="ftr" sz="quarter" idx="11"/>
          </p:nvPr>
        </p:nvSpPr>
        <p:spPr>
          <a:xfrm>
            <a:off x="4191000" y="4817689"/>
            <a:ext cx="3005138" cy="273844"/>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2528048"/>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6" y="3318061"/>
            <a:ext cx="6191157" cy="625289"/>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171450"/>
            <a:ext cx="6378389" cy="31409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6" y="3943350"/>
            <a:ext cx="6191157" cy="664369"/>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8/31/2021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171450"/>
            <a:ext cx="2057400" cy="1529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1783080"/>
            <a:ext cx="2057400" cy="15293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3474594"/>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5" y="171450"/>
            <a:ext cx="6387167" cy="4758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1928812"/>
            <a:ext cx="6181611" cy="871538"/>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2800351"/>
            <a:ext cx="6179566" cy="179427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4676706"/>
            <a:ext cx="1348398" cy="273844"/>
          </a:xfrm>
        </p:spPr>
        <p:txBody>
          <a:bodyPr/>
          <a:lstStyle>
            <a:lvl1pPr>
              <a:defRPr>
                <a:solidFill>
                  <a:schemeClr val="bg1"/>
                </a:solidFill>
              </a:defRPr>
            </a:lvl1pPr>
          </a:lstStyle>
          <a:p>
            <a:fld id="{5CBBBDE9-5D16-425E-B13A-2B2E02B8AFC8}" type="datetime1">
              <a:rPr lang="en-US"/>
              <a:pPr/>
              <a:t>8/31/2021</a:t>
            </a:fld>
            <a:endParaRPr/>
          </a:p>
        </p:txBody>
      </p:sp>
      <p:sp>
        <p:nvSpPr>
          <p:cNvPr id="6" name="Footer Placeholder 5"/>
          <p:cNvSpPr>
            <a:spLocks noGrp="1"/>
          </p:cNvSpPr>
          <p:nvPr>
            <p:ph type="ftr" sz="quarter" idx="11"/>
          </p:nvPr>
        </p:nvSpPr>
        <p:spPr>
          <a:xfrm>
            <a:off x="381096" y="4676706"/>
            <a:ext cx="4648105" cy="273844"/>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2" y="131109"/>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171450"/>
            <a:ext cx="2057400" cy="15293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1781205"/>
            <a:ext cx="2057400" cy="1529334"/>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3401568"/>
            <a:ext cx="2057400" cy="1529334"/>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171450"/>
            <a:ext cx="4235450" cy="4758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1928812"/>
            <a:ext cx="4016633" cy="871538"/>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2800351"/>
            <a:ext cx="4015304" cy="179427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4676706"/>
            <a:ext cx="1348398" cy="273844"/>
          </a:xfrm>
        </p:spPr>
        <p:txBody>
          <a:bodyPr/>
          <a:lstStyle>
            <a:lvl1pPr>
              <a:defRPr>
                <a:solidFill>
                  <a:schemeClr val="bg1"/>
                </a:solidFill>
              </a:defRPr>
            </a:lvl1pPr>
          </a:lstStyle>
          <a:p>
            <a:fld id="{272344D9-246E-4D78-97F7-CDDE15C7C47A}" type="datetime1">
              <a:rPr lang="en-US"/>
              <a:pPr/>
              <a:t>8/31/2021</a:t>
            </a:fld>
            <a:endParaRPr/>
          </a:p>
        </p:txBody>
      </p:sp>
      <p:sp>
        <p:nvSpPr>
          <p:cNvPr id="6" name="Footer Placeholder 5"/>
          <p:cNvSpPr>
            <a:spLocks noGrp="1"/>
          </p:cNvSpPr>
          <p:nvPr>
            <p:ph type="ftr" sz="quarter" idx="11"/>
          </p:nvPr>
        </p:nvSpPr>
        <p:spPr>
          <a:xfrm>
            <a:off x="381096" y="4676706"/>
            <a:ext cx="2590705" cy="273844"/>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2" y="131109"/>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171450"/>
            <a:ext cx="2057400" cy="15293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3401045"/>
            <a:ext cx="2057400" cy="1529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171450"/>
            <a:ext cx="2057400" cy="1529334"/>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1786247"/>
            <a:ext cx="2057400" cy="1529334"/>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1786247"/>
            <a:ext cx="2057400" cy="3140964"/>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11930"/>
            <a:ext cx="685800" cy="226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2343150"/>
            <a:ext cx="3108960" cy="653654"/>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1773936"/>
            <a:ext cx="4240119" cy="31409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2996803"/>
            <a:ext cx="3108960" cy="16109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4817689"/>
            <a:ext cx="1537447" cy="273844"/>
          </a:xfrm>
        </p:spPr>
        <p:txBody>
          <a:bodyPr/>
          <a:lstStyle/>
          <a:p>
            <a:fld id="{546CB8D4-A311-4DB1-9E65-F6E7BA49F613}" type="datetime1">
              <a:rPr lang="en-US"/>
              <a:pPr/>
              <a:t>8/31/2021</a:t>
            </a:fld>
            <a:endParaRPr/>
          </a:p>
        </p:txBody>
      </p:sp>
      <p:sp>
        <p:nvSpPr>
          <p:cNvPr id="6" name="Footer Placeholder 5"/>
          <p:cNvSpPr>
            <a:spLocks noGrp="1"/>
          </p:cNvSpPr>
          <p:nvPr>
            <p:ph type="ftr" sz="quarter" idx="11"/>
          </p:nvPr>
        </p:nvSpPr>
        <p:spPr>
          <a:xfrm>
            <a:off x="4191000" y="4817689"/>
            <a:ext cx="3005138" cy="273844"/>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2528048"/>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171450"/>
            <a:ext cx="2057400" cy="1529334"/>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171450"/>
            <a:ext cx="2057400" cy="1529334"/>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8/31/2021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1" y="211931"/>
            <a:ext cx="642097"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8/31/2021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11931"/>
            <a:ext cx="91440"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11930"/>
            <a:ext cx="685800" cy="226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716056"/>
            <a:ext cx="681318" cy="3878567"/>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719067"/>
            <a:ext cx="6858000" cy="3888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8/31/2021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625725" y="352001"/>
            <a:ext cx="195682"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cxnSp>
        <p:nvCxnSpPr>
          <p:cNvPr id="8" name="Google Shape;8;p12"/>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sp>
        <p:nvSpPr>
          <p:cNvPr id="9" name="Google Shape;9;p12"/>
          <p:cNvSpPr txBox="1">
            <a:spLocks noGrp="1"/>
          </p:cNvSpPr>
          <p:nvPr>
            <p:ph type="ctrTitle"/>
          </p:nvPr>
        </p:nvSpPr>
        <p:spPr>
          <a:xfrm>
            <a:off x="1745273" y="1573035"/>
            <a:ext cx="5653454" cy="1318846"/>
          </a:xfrm>
          <a:prstGeom prst="rect">
            <a:avLst/>
          </a:prstGeom>
          <a:noFill/>
          <a:ln>
            <a:noFill/>
          </a:ln>
        </p:spPr>
        <p:txBody>
          <a:bodyPr spcFirstLastPara="1" wrap="square" lIns="68575" tIns="34275" rIns="68575" bIns="34275" anchor="b" anchorCtr="0">
            <a:noAutofit/>
          </a:bodyPr>
          <a:lstStyle>
            <a:lvl1pPr marR="0" lvl="0" algn="ctr"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10" name="Google Shape;10;p12"/>
          <p:cNvPicPr preferRelativeResize="0"/>
          <p:nvPr/>
        </p:nvPicPr>
        <p:blipFill rotWithShape="1">
          <a:blip r:embed="rId2">
            <a:alphaModFix/>
          </a:blip>
          <a:srcRect/>
          <a:stretch/>
        </p:blipFill>
        <p:spPr>
          <a:xfrm>
            <a:off x="4084402" y="426270"/>
            <a:ext cx="998138" cy="952950"/>
          </a:xfrm>
          <a:prstGeom prst="rect">
            <a:avLst/>
          </a:prstGeom>
          <a:noFill/>
          <a:ln>
            <a:noFill/>
          </a:ln>
        </p:spPr>
      </p:pic>
    </p:spTree>
    <p:extLst>
      <p:ext uri="{BB962C8B-B14F-4D97-AF65-F5344CB8AC3E}">
        <p14:creationId xmlns:p14="http://schemas.microsoft.com/office/powerpoint/2010/main" val="1705421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marR="0" lvl="0" algn="l" rtl="0">
              <a:lnSpc>
                <a:spcPct val="85000"/>
              </a:lnSpc>
              <a:spcBef>
                <a:spcPts val="0"/>
              </a:spcBef>
              <a:spcAft>
                <a:spcPts val="0"/>
              </a:spcAft>
              <a:buClr>
                <a:srgbClr val="262626"/>
              </a:buClr>
              <a:buSzPts val="6000"/>
              <a:buFont typeface="Calibri"/>
              <a:buNone/>
              <a:defRPr sz="4000" b="0" i="0" u="none" strike="noStrike" cap="none">
                <a:solidFill>
                  <a:srgbClr val="26262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15"/>
          <p:cNvSpPr txBox="1">
            <a:spLocks noGrp="1"/>
          </p:cNvSpPr>
          <p:nvPr>
            <p:ph type="body" idx="1"/>
          </p:nvPr>
        </p:nvSpPr>
        <p:spPr>
          <a:xfrm>
            <a:off x="822960" y="3339845"/>
            <a:ext cx="4732333" cy="912609"/>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cxnSp>
        <p:nvCxnSpPr>
          <p:cNvPr id="27" name="Google Shape;27;p15"/>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15" descr="Military Institute of Science and Technology - Wikipedia"/>
          <p:cNvPicPr preferRelativeResize="0"/>
          <p:nvPr/>
        </p:nvPicPr>
        <p:blipFill rotWithShape="1">
          <a:blip r:embed="rId2">
            <a:alphaModFix/>
          </a:blip>
          <a:srcRect/>
          <a:stretch/>
        </p:blipFill>
        <p:spPr>
          <a:xfrm>
            <a:off x="6809792" y="3416871"/>
            <a:ext cx="1225655" cy="1101123"/>
          </a:xfrm>
          <a:prstGeom prst="rect">
            <a:avLst/>
          </a:prstGeom>
          <a:noFill/>
          <a:ln>
            <a:noFill/>
          </a:ln>
        </p:spPr>
      </p:pic>
      <p:sp>
        <p:nvSpPr>
          <p:cNvPr id="29" name="Google Shape;29;p15"/>
          <p:cNvSpPr txBox="1"/>
          <p:nvPr/>
        </p:nvSpPr>
        <p:spPr>
          <a:xfrm>
            <a:off x="0" y="4866362"/>
            <a:ext cx="488515" cy="261610"/>
          </a:xfrm>
          <a:prstGeom prst="rect">
            <a:avLst/>
          </a:prstGeom>
          <a:noFill/>
          <a:ln>
            <a:noFill/>
          </a:ln>
        </p:spPr>
        <p:txBody>
          <a:bodyPr spcFirstLastPara="1" wrap="square" lIns="91425" tIns="45700" rIns="91425" bIns="45700" anchor="t" anchorCtr="0">
            <a:spAutoFit/>
          </a:bodyPr>
          <a:lstStyle/>
          <a:p>
            <a:pPr eaLnBrk="1" fontAlgn="auto" hangingPunct="1">
              <a:spcBef>
                <a:spcPts val="0"/>
              </a:spcBef>
              <a:spcAft>
                <a:spcPts val="0"/>
              </a:spcAft>
              <a:buClr>
                <a:srgbClr val="000000"/>
              </a:buClr>
              <a:buFont typeface="Arial"/>
              <a:buNone/>
            </a:pPr>
            <a:fld id="{00000000-1234-1234-1234-123412341234}" type="slidenum">
              <a:rPr lang="en-US" sz="1100" kern="0">
                <a:solidFill>
                  <a:srgbClr val="000000"/>
                </a:solidFill>
                <a:latin typeface="Arial"/>
                <a:ea typeface="Arial"/>
                <a:cs typeface="Arial"/>
                <a:sym typeface="Arial"/>
              </a:rPr>
              <a:pPr eaLnBrk="1" fontAlgn="auto" hangingPunct="1">
                <a:spcBef>
                  <a:spcPts val="0"/>
                </a:spcBef>
                <a:spcAft>
                  <a:spcPts val="0"/>
                </a:spcAft>
                <a:buClr>
                  <a:srgbClr val="000000"/>
                </a:buClr>
                <a:buFont typeface="Arial"/>
                <a:buNone/>
              </a:pPr>
              <a:t>‹#›</a:t>
            </a:fld>
            <a:endParaRPr sz="1400" kern="0">
              <a:solidFill>
                <a:srgbClr val="000000"/>
              </a:solidFill>
              <a:latin typeface="Arial"/>
              <a:ea typeface="Arial"/>
              <a:cs typeface="Arial"/>
              <a:sym typeface="Arial"/>
            </a:endParaRPr>
          </a:p>
        </p:txBody>
      </p:sp>
      <p:sp>
        <p:nvSpPr>
          <p:cNvPr id="30" name="Google Shape;30;p15"/>
          <p:cNvSpPr/>
          <p:nvPr/>
        </p:nvSpPr>
        <p:spPr>
          <a:xfrm>
            <a:off x="7871011" y="4922294"/>
            <a:ext cx="1281267" cy="227470"/>
          </a:xfrm>
          <a:custGeom>
            <a:avLst/>
            <a:gdLst/>
            <a:ahLst/>
            <a:cxnLst/>
            <a:rect l="l" t="t" r="r" b="b"/>
            <a:pathLst>
              <a:path w="1411193" h="268372" extrusionOk="0">
                <a:moveTo>
                  <a:pt x="0" y="262109"/>
                </a:moveTo>
                <a:lnTo>
                  <a:pt x="102818" y="5976"/>
                </a:lnTo>
                <a:lnTo>
                  <a:pt x="1401564" y="0"/>
                </a:lnTo>
                <a:lnTo>
                  <a:pt x="1411193" y="268372"/>
                </a:lnTo>
                <a:lnTo>
                  <a:pt x="0" y="262109"/>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eaLnBrk="1" fontAlgn="auto" hangingPunct="1">
              <a:spcBef>
                <a:spcPts val="0"/>
              </a:spcBef>
              <a:spcAft>
                <a:spcPts val="0"/>
              </a:spcAft>
              <a:buClr>
                <a:srgbClr val="000000"/>
              </a:buClr>
              <a:buSzPts val="1400"/>
              <a:buFont typeface="Arial"/>
              <a:buNone/>
            </a:pPr>
            <a:endParaRPr sz="1400" kern="0">
              <a:solidFill>
                <a:srgbClr val="000000"/>
              </a:solidFill>
              <a:latin typeface="Arial"/>
              <a:ea typeface="Arial"/>
              <a:cs typeface="Arial"/>
              <a:sym typeface="Arial"/>
            </a:endParaRPr>
          </a:p>
        </p:txBody>
      </p:sp>
      <p:sp>
        <p:nvSpPr>
          <p:cNvPr id="31" name="Google Shape;31;p15"/>
          <p:cNvSpPr txBox="1"/>
          <p:nvPr/>
        </p:nvSpPr>
        <p:spPr>
          <a:xfrm>
            <a:off x="7972612" y="4943292"/>
            <a:ext cx="1171368" cy="184680"/>
          </a:xfrm>
          <a:prstGeom prst="rect">
            <a:avLst/>
          </a:prstGeom>
          <a:no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050"/>
              <a:buFont typeface="Arial"/>
              <a:buNone/>
            </a:pPr>
            <a:r>
              <a:rPr lang="en-US" sz="1050" b="1" kern="0">
                <a:solidFill>
                  <a:srgbClr val="FFFFFF"/>
                </a:solidFill>
                <a:latin typeface="Calibri"/>
                <a:ea typeface="Calibri"/>
                <a:cs typeface="Calibri"/>
                <a:sym typeface="Calibri"/>
              </a:rPr>
              <a:t>Dept of CSE, MIST</a:t>
            </a:r>
            <a:endParaRPr sz="1050" b="1"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6806660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2"/>
        <p:cNvGrpSpPr/>
        <p:nvPr/>
      </p:nvGrpSpPr>
      <p:grpSpPr>
        <a:xfrm>
          <a:off x="0" y="0"/>
          <a:ext cx="0" cy="0"/>
          <a:chOff x="0" y="0"/>
          <a:chExt cx="0" cy="0"/>
        </a:xfrm>
      </p:grpSpPr>
      <p:sp>
        <p:nvSpPr>
          <p:cNvPr id="33" name="Google Shape;33;p16"/>
          <p:cNvSpPr txBox="1">
            <a:spLocks noGrp="1"/>
          </p:cNvSpPr>
          <p:nvPr>
            <p:ph type="body" idx="1"/>
          </p:nvPr>
        </p:nvSpPr>
        <p:spPr>
          <a:xfrm>
            <a:off x="822960" y="1384300"/>
            <a:ext cx="3703200" cy="30174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34" name="Google Shape;34;p16"/>
          <p:cNvSpPr txBox="1">
            <a:spLocks noGrp="1"/>
          </p:cNvSpPr>
          <p:nvPr>
            <p:ph type="body" idx="2"/>
          </p:nvPr>
        </p:nvSpPr>
        <p:spPr>
          <a:xfrm>
            <a:off x="4663440" y="1384301"/>
            <a:ext cx="3703200" cy="30174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35" name="Google Shape;35;p16"/>
          <p:cNvSpPr txBox="1"/>
          <p:nvPr/>
        </p:nvSpPr>
        <p:spPr>
          <a:xfrm>
            <a:off x="0" y="4866362"/>
            <a:ext cx="488515" cy="261610"/>
          </a:xfrm>
          <a:prstGeom prst="rect">
            <a:avLst/>
          </a:prstGeom>
          <a:noFill/>
          <a:ln>
            <a:noFill/>
          </a:ln>
        </p:spPr>
        <p:txBody>
          <a:bodyPr spcFirstLastPara="1" wrap="square" lIns="91425" tIns="45700" rIns="91425" bIns="45700" anchor="t" anchorCtr="0">
            <a:spAutoFit/>
          </a:bodyPr>
          <a:lstStyle/>
          <a:p>
            <a:pPr eaLnBrk="1" fontAlgn="auto" hangingPunct="1">
              <a:spcBef>
                <a:spcPts val="0"/>
              </a:spcBef>
              <a:spcAft>
                <a:spcPts val="0"/>
              </a:spcAft>
              <a:buClr>
                <a:srgbClr val="000000"/>
              </a:buClr>
              <a:buFont typeface="Arial"/>
              <a:buNone/>
            </a:pPr>
            <a:fld id="{00000000-1234-1234-1234-123412341234}" type="slidenum">
              <a:rPr lang="en-US" sz="1100" kern="0">
                <a:solidFill>
                  <a:srgbClr val="000000"/>
                </a:solidFill>
                <a:latin typeface="Arial"/>
                <a:ea typeface="Arial"/>
                <a:cs typeface="Arial"/>
                <a:sym typeface="Arial"/>
              </a:rPr>
              <a:pPr eaLnBrk="1" fontAlgn="auto" hangingPunct="1">
                <a:spcBef>
                  <a:spcPts val="0"/>
                </a:spcBef>
                <a:spcAft>
                  <a:spcPts val="0"/>
                </a:spcAft>
                <a:buClr>
                  <a:srgbClr val="000000"/>
                </a:buClr>
                <a:buFont typeface="Arial"/>
                <a:buNone/>
              </a:pPr>
              <a:t>‹#›</a:t>
            </a:fld>
            <a:endParaRPr sz="1400" kern="0">
              <a:solidFill>
                <a:srgbClr val="000000"/>
              </a:solidFill>
              <a:latin typeface="Arial"/>
              <a:ea typeface="Arial"/>
              <a:cs typeface="Arial"/>
              <a:sym typeface="Arial"/>
            </a:endParaRPr>
          </a:p>
        </p:txBody>
      </p:sp>
      <p:sp>
        <p:nvSpPr>
          <p:cNvPr id="36" name="Google Shape;36;p16"/>
          <p:cNvSpPr/>
          <p:nvPr/>
        </p:nvSpPr>
        <p:spPr>
          <a:xfrm>
            <a:off x="7871011" y="4922294"/>
            <a:ext cx="1281267" cy="227470"/>
          </a:xfrm>
          <a:custGeom>
            <a:avLst/>
            <a:gdLst/>
            <a:ahLst/>
            <a:cxnLst/>
            <a:rect l="l" t="t" r="r" b="b"/>
            <a:pathLst>
              <a:path w="1411193" h="268372" extrusionOk="0">
                <a:moveTo>
                  <a:pt x="0" y="262109"/>
                </a:moveTo>
                <a:lnTo>
                  <a:pt x="102818" y="5976"/>
                </a:lnTo>
                <a:lnTo>
                  <a:pt x="1401564" y="0"/>
                </a:lnTo>
                <a:lnTo>
                  <a:pt x="1411193" y="268372"/>
                </a:lnTo>
                <a:lnTo>
                  <a:pt x="0" y="262109"/>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eaLnBrk="1" fontAlgn="auto" hangingPunct="1">
              <a:spcBef>
                <a:spcPts val="0"/>
              </a:spcBef>
              <a:spcAft>
                <a:spcPts val="0"/>
              </a:spcAft>
              <a:buClr>
                <a:srgbClr val="000000"/>
              </a:buClr>
              <a:buSzPts val="1400"/>
              <a:buFont typeface="Arial"/>
              <a:buNone/>
            </a:pPr>
            <a:endParaRPr sz="1400" kern="0">
              <a:solidFill>
                <a:srgbClr val="000000"/>
              </a:solidFill>
              <a:latin typeface="Arial"/>
              <a:ea typeface="Arial"/>
              <a:cs typeface="Arial"/>
              <a:sym typeface="Arial"/>
            </a:endParaRPr>
          </a:p>
        </p:txBody>
      </p:sp>
      <p:sp>
        <p:nvSpPr>
          <p:cNvPr id="37" name="Google Shape;37;p16"/>
          <p:cNvSpPr txBox="1"/>
          <p:nvPr/>
        </p:nvSpPr>
        <p:spPr>
          <a:xfrm>
            <a:off x="7972612" y="4943292"/>
            <a:ext cx="1171368" cy="184680"/>
          </a:xfrm>
          <a:prstGeom prst="rect">
            <a:avLst/>
          </a:prstGeom>
          <a:no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050"/>
              <a:buFont typeface="Arial"/>
              <a:buNone/>
            </a:pPr>
            <a:r>
              <a:rPr lang="en-US" sz="1050" b="1" kern="0">
                <a:solidFill>
                  <a:srgbClr val="FFFFFF"/>
                </a:solidFill>
                <a:latin typeface="Calibri"/>
                <a:ea typeface="Calibri"/>
                <a:cs typeface="Calibri"/>
                <a:sym typeface="Calibri"/>
              </a:rPr>
              <a:t>Dept of CSE, MIST</a:t>
            </a:r>
            <a:endParaRPr sz="1050" b="1" kern="0">
              <a:solidFill>
                <a:srgbClr val="FFFFFF"/>
              </a:solidFill>
              <a:latin typeface="Calibri"/>
              <a:ea typeface="Calibri"/>
              <a:cs typeface="Calibri"/>
              <a:sym typeface="Calibri"/>
            </a:endParaRPr>
          </a:p>
        </p:txBody>
      </p:sp>
      <p:cxnSp>
        <p:nvCxnSpPr>
          <p:cNvPr id="38" name="Google Shape;38;p16"/>
          <p:cNvCxnSpPr/>
          <p:nvPr/>
        </p:nvCxnSpPr>
        <p:spPr>
          <a:xfrm>
            <a:off x="238538" y="686262"/>
            <a:ext cx="8905461" cy="22985"/>
          </a:xfrm>
          <a:prstGeom prst="straightConnector1">
            <a:avLst/>
          </a:prstGeom>
          <a:noFill/>
          <a:ln w="19050" cap="flat" cmpd="sng">
            <a:solidFill>
              <a:srgbClr val="3BAD29"/>
            </a:solidFill>
            <a:prstDash val="solid"/>
            <a:round/>
            <a:headEnd type="none" w="med" len="med"/>
            <a:tailEnd type="none" w="med" len="med"/>
          </a:ln>
        </p:spPr>
      </p:cxnSp>
      <p:cxnSp>
        <p:nvCxnSpPr>
          <p:cNvPr id="39" name="Google Shape;39;p16"/>
          <p:cNvCxnSpPr/>
          <p:nvPr/>
        </p:nvCxnSpPr>
        <p:spPr>
          <a:xfrm>
            <a:off x="-1" y="739271"/>
            <a:ext cx="8905461" cy="22985"/>
          </a:xfrm>
          <a:prstGeom prst="straightConnector1">
            <a:avLst/>
          </a:prstGeom>
          <a:noFill/>
          <a:ln w="19050" cap="flat" cmpd="sng">
            <a:solidFill>
              <a:srgbClr val="FFFF00"/>
            </a:solidFill>
            <a:prstDash val="solid"/>
            <a:round/>
            <a:headEnd type="none" w="med" len="med"/>
            <a:tailEnd type="none" w="med" len="med"/>
          </a:ln>
        </p:spPr>
      </p:cxnSp>
      <p:sp>
        <p:nvSpPr>
          <p:cNvPr id="40" name="Google Shape;40;p16"/>
          <p:cNvSpPr/>
          <p:nvPr/>
        </p:nvSpPr>
        <p:spPr>
          <a:xfrm>
            <a:off x="1190708" y="107263"/>
            <a:ext cx="6745356" cy="461665"/>
          </a:xfrm>
          <a:prstGeom prst="rect">
            <a:avLst/>
          </a:prstGeom>
          <a:solidFill>
            <a:srgbClr val="00B0F0"/>
          </a:solidFill>
          <a:ln>
            <a:noFill/>
          </a:ln>
          <a:effectLst>
            <a:outerShdw blurRad="50800" dist="38100" dir="8100000" algn="tr" rotWithShape="0">
              <a:srgbClr val="000000">
                <a:alpha val="40000"/>
              </a:srgbClr>
            </a:outerShdw>
            <a:reflection stA="52000" endA="300" endPos="35000" sy="-100000" algn="bl" rotWithShape="0"/>
          </a:effectLst>
        </p:spPr>
        <p:txBody>
          <a:bodyPr spcFirstLastPara="1" wrap="square" lIns="91425" tIns="45700" rIns="91425" bIns="45700" anchor="t" anchorCtr="0">
            <a:spAutoFit/>
          </a:bodyPr>
          <a:lstStyle/>
          <a:p>
            <a:pPr algn="ctr" eaLnBrk="1" fontAlgn="auto" hangingPunct="1">
              <a:spcBef>
                <a:spcPts val="0"/>
              </a:spcBef>
              <a:spcAft>
                <a:spcPts val="0"/>
              </a:spcAft>
              <a:buClr>
                <a:srgbClr val="000000"/>
              </a:buClr>
              <a:buFont typeface="Arial"/>
              <a:buNone/>
            </a:pPr>
            <a:endParaRPr b="1" kern="0">
              <a:solidFill>
                <a:srgbClr val="000000"/>
              </a:solidFill>
              <a:latin typeface="Calibri"/>
              <a:ea typeface="Calibri"/>
              <a:cs typeface="Calibri"/>
              <a:sym typeface="Calibri"/>
            </a:endParaRPr>
          </a:p>
        </p:txBody>
      </p:sp>
      <p:sp>
        <p:nvSpPr>
          <p:cNvPr id="41" name="Google Shape;41;p16"/>
          <p:cNvSpPr txBox="1">
            <a:spLocks noGrp="1"/>
          </p:cNvSpPr>
          <p:nvPr>
            <p:ph type="title"/>
          </p:nvPr>
        </p:nvSpPr>
        <p:spPr>
          <a:xfrm>
            <a:off x="1280160" y="155763"/>
            <a:ext cx="6590851" cy="354777"/>
          </a:xfrm>
          <a:prstGeom prst="rect">
            <a:avLst/>
          </a:prstGeom>
          <a:noFill/>
          <a:ln>
            <a:noFill/>
          </a:ln>
        </p:spPr>
        <p:txBody>
          <a:bodyPr spcFirstLastPara="1" wrap="square" lIns="68575" tIns="34275" rIns="68575" bIns="34275" anchor="b" anchorCtr="0">
            <a:noAutofit/>
          </a:bodyPr>
          <a:lstStyle>
            <a:lvl1pPr marR="0" lvl="0" algn="ctr" rtl="0">
              <a:lnSpc>
                <a:spcPct val="85000"/>
              </a:lnSpc>
              <a:spcBef>
                <a:spcPts val="0"/>
              </a:spcBef>
              <a:spcAft>
                <a:spcPts val="0"/>
              </a:spcAft>
              <a:buClr>
                <a:srgbClr val="3F3F3F"/>
              </a:buClr>
              <a:buSzPts val="1400"/>
              <a:buFont typeface="Arial"/>
              <a:buNone/>
              <a:defRPr sz="2400" b="1"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42" name="Google Shape;42;p16" descr="Military Institute of Science and Technology - Wikipedia"/>
          <p:cNvPicPr preferRelativeResize="0"/>
          <p:nvPr/>
        </p:nvPicPr>
        <p:blipFill rotWithShape="1">
          <a:blip r:embed="rId2">
            <a:alphaModFix/>
          </a:blip>
          <a:srcRect/>
          <a:stretch/>
        </p:blipFill>
        <p:spPr>
          <a:xfrm>
            <a:off x="21521" y="12184"/>
            <a:ext cx="679529" cy="610738"/>
          </a:xfrm>
          <a:prstGeom prst="rect">
            <a:avLst/>
          </a:prstGeom>
          <a:noFill/>
          <a:ln>
            <a:noFill/>
          </a:ln>
        </p:spPr>
      </p:pic>
      <p:pic>
        <p:nvPicPr>
          <p:cNvPr id="43" name="Google Shape;43;p16"/>
          <p:cNvPicPr preferRelativeResize="0"/>
          <p:nvPr/>
        </p:nvPicPr>
        <p:blipFill rotWithShape="1">
          <a:blip r:embed="rId3">
            <a:alphaModFix/>
          </a:blip>
          <a:srcRect l="5349" r="13298"/>
          <a:stretch/>
        </p:blipFill>
        <p:spPr>
          <a:xfrm>
            <a:off x="8244850" y="42663"/>
            <a:ext cx="899130" cy="568731"/>
          </a:xfrm>
          <a:prstGeom prst="rect">
            <a:avLst/>
          </a:prstGeom>
          <a:noFill/>
          <a:ln>
            <a:noFill/>
          </a:ln>
        </p:spPr>
      </p:pic>
    </p:spTree>
    <p:extLst>
      <p:ext uri="{BB962C8B-B14F-4D97-AF65-F5344CB8AC3E}">
        <p14:creationId xmlns:p14="http://schemas.microsoft.com/office/powerpoint/2010/main" val="2269339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17"/>
          <p:cNvSpPr txBox="1">
            <a:spLocks noGrp="1"/>
          </p:cNvSpPr>
          <p:nvPr>
            <p:ph type="body" idx="1"/>
          </p:nvPr>
        </p:nvSpPr>
        <p:spPr>
          <a:xfrm>
            <a:off x="822960" y="1384539"/>
            <a:ext cx="3703200" cy="552300"/>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46" name="Google Shape;46;p17"/>
          <p:cNvSpPr txBox="1">
            <a:spLocks noGrp="1"/>
          </p:cNvSpPr>
          <p:nvPr>
            <p:ph type="body" idx="2"/>
          </p:nvPr>
        </p:nvSpPr>
        <p:spPr>
          <a:xfrm>
            <a:off x="822960" y="1936751"/>
            <a:ext cx="3703200" cy="24651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47" name="Google Shape;47;p17"/>
          <p:cNvSpPr txBox="1">
            <a:spLocks noGrp="1"/>
          </p:cNvSpPr>
          <p:nvPr>
            <p:ph type="body" idx="3"/>
          </p:nvPr>
        </p:nvSpPr>
        <p:spPr>
          <a:xfrm>
            <a:off x="4663440" y="1384539"/>
            <a:ext cx="3703200" cy="552300"/>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48" name="Google Shape;48;p17"/>
          <p:cNvSpPr txBox="1">
            <a:spLocks noGrp="1"/>
          </p:cNvSpPr>
          <p:nvPr>
            <p:ph type="body" idx="4"/>
          </p:nvPr>
        </p:nvSpPr>
        <p:spPr>
          <a:xfrm>
            <a:off x="4663440" y="1936750"/>
            <a:ext cx="3703200" cy="24651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pic>
        <p:nvPicPr>
          <p:cNvPr id="49" name="Google Shape;49;p17" descr="Military Institute of Science and Technology - Wikipedia"/>
          <p:cNvPicPr preferRelativeResize="0"/>
          <p:nvPr/>
        </p:nvPicPr>
        <p:blipFill rotWithShape="1">
          <a:blip r:embed="rId2">
            <a:alphaModFix/>
          </a:blip>
          <a:srcRect/>
          <a:stretch/>
        </p:blipFill>
        <p:spPr>
          <a:xfrm>
            <a:off x="13901" y="7531"/>
            <a:ext cx="671900" cy="602740"/>
          </a:xfrm>
          <a:prstGeom prst="rect">
            <a:avLst/>
          </a:prstGeom>
          <a:noFill/>
          <a:ln>
            <a:noFill/>
          </a:ln>
        </p:spPr>
      </p:pic>
      <p:sp>
        <p:nvSpPr>
          <p:cNvPr id="50" name="Google Shape;50;p17"/>
          <p:cNvSpPr txBox="1"/>
          <p:nvPr/>
        </p:nvSpPr>
        <p:spPr>
          <a:xfrm>
            <a:off x="0" y="4866362"/>
            <a:ext cx="488515" cy="261610"/>
          </a:xfrm>
          <a:prstGeom prst="rect">
            <a:avLst/>
          </a:prstGeom>
          <a:noFill/>
          <a:ln>
            <a:noFill/>
          </a:ln>
        </p:spPr>
        <p:txBody>
          <a:bodyPr spcFirstLastPara="1" wrap="square" lIns="91425" tIns="45700" rIns="91425" bIns="45700" anchor="t" anchorCtr="0">
            <a:spAutoFit/>
          </a:bodyPr>
          <a:lstStyle/>
          <a:p>
            <a:pPr eaLnBrk="1" fontAlgn="auto" hangingPunct="1">
              <a:spcBef>
                <a:spcPts val="0"/>
              </a:spcBef>
              <a:spcAft>
                <a:spcPts val="0"/>
              </a:spcAft>
              <a:buClr>
                <a:srgbClr val="000000"/>
              </a:buClr>
              <a:buFont typeface="Arial"/>
              <a:buNone/>
            </a:pPr>
            <a:fld id="{00000000-1234-1234-1234-123412341234}" type="slidenum">
              <a:rPr lang="en-US" sz="1100" kern="0">
                <a:solidFill>
                  <a:srgbClr val="000000"/>
                </a:solidFill>
                <a:latin typeface="Arial"/>
                <a:ea typeface="Arial"/>
                <a:cs typeface="Arial"/>
                <a:sym typeface="Arial"/>
              </a:rPr>
              <a:pPr eaLnBrk="1" fontAlgn="auto" hangingPunct="1">
                <a:spcBef>
                  <a:spcPts val="0"/>
                </a:spcBef>
                <a:spcAft>
                  <a:spcPts val="0"/>
                </a:spcAft>
                <a:buClr>
                  <a:srgbClr val="000000"/>
                </a:buClr>
                <a:buFont typeface="Arial"/>
                <a:buNone/>
              </a:pPr>
              <a:t>‹#›</a:t>
            </a:fld>
            <a:endParaRPr sz="1400" kern="0">
              <a:solidFill>
                <a:srgbClr val="000000"/>
              </a:solidFill>
              <a:latin typeface="Arial"/>
              <a:ea typeface="Arial"/>
              <a:cs typeface="Arial"/>
              <a:sym typeface="Arial"/>
            </a:endParaRPr>
          </a:p>
        </p:txBody>
      </p:sp>
      <p:pic>
        <p:nvPicPr>
          <p:cNvPr id="51" name="Google Shape;51;p17"/>
          <p:cNvPicPr preferRelativeResize="0"/>
          <p:nvPr/>
        </p:nvPicPr>
        <p:blipFill rotWithShape="1">
          <a:blip r:embed="rId3">
            <a:alphaModFix/>
          </a:blip>
          <a:srcRect l="5349" r="13298"/>
          <a:stretch/>
        </p:blipFill>
        <p:spPr>
          <a:xfrm>
            <a:off x="8214360" y="42663"/>
            <a:ext cx="929620" cy="588017"/>
          </a:xfrm>
          <a:prstGeom prst="rect">
            <a:avLst/>
          </a:prstGeom>
          <a:noFill/>
          <a:ln>
            <a:noFill/>
          </a:ln>
        </p:spPr>
      </p:pic>
      <p:sp>
        <p:nvSpPr>
          <p:cNvPr id="52" name="Google Shape;52;p17"/>
          <p:cNvSpPr/>
          <p:nvPr/>
        </p:nvSpPr>
        <p:spPr>
          <a:xfrm>
            <a:off x="7871011" y="4922294"/>
            <a:ext cx="1281267" cy="227470"/>
          </a:xfrm>
          <a:custGeom>
            <a:avLst/>
            <a:gdLst/>
            <a:ahLst/>
            <a:cxnLst/>
            <a:rect l="l" t="t" r="r" b="b"/>
            <a:pathLst>
              <a:path w="1411193" h="268372" extrusionOk="0">
                <a:moveTo>
                  <a:pt x="0" y="262109"/>
                </a:moveTo>
                <a:lnTo>
                  <a:pt x="102818" y="5976"/>
                </a:lnTo>
                <a:lnTo>
                  <a:pt x="1401564" y="0"/>
                </a:lnTo>
                <a:lnTo>
                  <a:pt x="1411193" y="268372"/>
                </a:lnTo>
                <a:lnTo>
                  <a:pt x="0" y="262109"/>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68575" tIns="68575" rIns="68575" bIns="68575" anchor="ctr" anchorCtr="0">
            <a:noAutofit/>
          </a:bodyPr>
          <a:lstStyle/>
          <a:p>
            <a:pPr eaLnBrk="1" fontAlgn="auto" hangingPunct="1">
              <a:spcBef>
                <a:spcPts val="0"/>
              </a:spcBef>
              <a:spcAft>
                <a:spcPts val="0"/>
              </a:spcAft>
              <a:buClr>
                <a:srgbClr val="000000"/>
              </a:buClr>
              <a:buSzPts val="1400"/>
              <a:buFont typeface="Arial"/>
              <a:buNone/>
            </a:pPr>
            <a:endParaRPr sz="1400" kern="0">
              <a:solidFill>
                <a:srgbClr val="000000"/>
              </a:solidFill>
              <a:latin typeface="Arial"/>
              <a:ea typeface="Arial"/>
              <a:cs typeface="Arial"/>
              <a:sym typeface="Arial"/>
            </a:endParaRPr>
          </a:p>
        </p:txBody>
      </p:sp>
      <p:sp>
        <p:nvSpPr>
          <p:cNvPr id="53" name="Google Shape;53;p17"/>
          <p:cNvSpPr txBox="1"/>
          <p:nvPr/>
        </p:nvSpPr>
        <p:spPr>
          <a:xfrm>
            <a:off x="7972612" y="4943292"/>
            <a:ext cx="1171368" cy="184680"/>
          </a:xfrm>
          <a:prstGeom prst="rect">
            <a:avLst/>
          </a:prstGeom>
          <a:noFill/>
          <a:ln>
            <a:noFill/>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buSzPts val="1050"/>
              <a:buFont typeface="Arial"/>
              <a:buNone/>
            </a:pPr>
            <a:r>
              <a:rPr lang="en-US" sz="1050" b="1" kern="0">
                <a:solidFill>
                  <a:srgbClr val="FFFFFF"/>
                </a:solidFill>
                <a:latin typeface="Calibri"/>
                <a:ea typeface="Calibri"/>
                <a:cs typeface="Calibri"/>
                <a:sym typeface="Calibri"/>
              </a:rPr>
              <a:t>Dept of CSE, MIST</a:t>
            </a:r>
            <a:endParaRPr sz="1050" b="1" kern="0">
              <a:solidFill>
                <a:srgbClr val="FFFFFF"/>
              </a:solidFill>
              <a:latin typeface="Calibri"/>
              <a:ea typeface="Calibri"/>
              <a:cs typeface="Calibri"/>
              <a:sym typeface="Calibri"/>
            </a:endParaRPr>
          </a:p>
        </p:txBody>
      </p:sp>
      <p:cxnSp>
        <p:nvCxnSpPr>
          <p:cNvPr id="54" name="Google Shape;54;p17"/>
          <p:cNvCxnSpPr/>
          <p:nvPr/>
        </p:nvCxnSpPr>
        <p:spPr>
          <a:xfrm>
            <a:off x="238538" y="686262"/>
            <a:ext cx="8905461" cy="22985"/>
          </a:xfrm>
          <a:prstGeom prst="straightConnector1">
            <a:avLst/>
          </a:prstGeom>
          <a:noFill/>
          <a:ln w="19050" cap="flat" cmpd="sng">
            <a:solidFill>
              <a:srgbClr val="3BAD29"/>
            </a:solidFill>
            <a:prstDash val="solid"/>
            <a:round/>
            <a:headEnd type="none" w="med" len="med"/>
            <a:tailEnd type="none" w="med" len="med"/>
          </a:ln>
        </p:spPr>
      </p:cxnSp>
      <p:cxnSp>
        <p:nvCxnSpPr>
          <p:cNvPr id="55" name="Google Shape;55;p17"/>
          <p:cNvCxnSpPr/>
          <p:nvPr/>
        </p:nvCxnSpPr>
        <p:spPr>
          <a:xfrm>
            <a:off x="-1" y="739271"/>
            <a:ext cx="8905461" cy="22985"/>
          </a:xfrm>
          <a:prstGeom prst="straightConnector1">
            <a:avLst/>
          </a:prstGeom>
          <a:noFill/>
          <a:ln w="19050" cap="flat" cmpd="sng">
            <a:solidFill>
              <a:srgbClr val="FFFF00"/>
            </a:solidFill>
            <a:prstDash val="solid"/>
            <a:round/>
            <a:headEnd type="none" w="med" len="med"/>
            <a:tailEnd type="none" w="med" len="med"/>
          </a:ln>
        </p:spPr>
      </p:cxnSp>
      <p:sp>
        <p:nvSpPr>
          <p:cNvPr id="56" name="Google Shape;56;p17"/>
          <p:cNvSpPr/>
          <p:nvPr/>
        </p:nvSpPr>
        <p:spPr>
          <a:xfrm>
            <a:off x="1190708" y="107263"/>
            <a:ext cx="6745356" cy="461665"/>
          </a:xfrm>
          <a:prstGeom prst="rect">
            <a:avLst/>
          </a:prstGeom>
          <a:solidFill>
            <a:srgbClr val="00B0F0"/>
          </a:solidFill>
          <a:ln>
            <a:noFill/>
          </a:ln>
          <a:effectLst>
            <a:outerShdw blurRad="50800" dist="38100" dir="8100000" algn="tr" rotWithShape="0">
              <a:srgbClr val="000000">
                <a:alpha val="40000"/>
              </a:srgbClr>
            </a:outerShdw>
            <a:reflection stA="52000" endA="300" endPos="35000" sy="-100000" algn="bl" rotWithShape="0"/>
          </a:effectLst>
        </p:spPr>
        <p:txBody>
          <a:bodyPr spcFirstLastPara="1" wrap="square" lIns="91425" tIns="45700" rIns="91425" bIns="45700" anchor="t" anchorCtr="0">
            <a:spAutoFit/>
          </a:bodyPr>
          <a:lstStyle/>
          <a:p>
            <a:pPr algn="ctr" eaLnBrk="1" fontAlgn="auto" hangingPunct="1">
              <a:spcBef>
                <a:spcPts val="0"/>
              </a:spcBef>
              <a:spcAft>
                <a:spcPts val="0"/>
              </a:spcAft>
              <a:buClr>
                <a:srgbClr val="000000"/>
              </a:buClr>
              <a:buFont typeface="Arial"/>
              <a:buNone/>
            </a:pPr>
            <a:endParaRPr b="1" kern="0">
              <a:solidFill>
                <a:srgbClr val="000000"/>
              </a:solidFill>
              <a:latin typeface="Calibri"/>
              <a:ea typeface="Calibri"/>
              <a:cs typeface="Calibri"/>
              <a:sym typeface="Calibri"/>
            </a:endParaRPr>
          </a:p>
        </p:txBody>
      </p:sp>
      <p:sp>
        <p:nvSpPr>
          <p:cNvPr id="57" name="Google Shape;57;p17"/>
          <p:cNvSpPr txBox="1">
            <a:spLocks noGrp="1"/>
          </p:cNvSpPr>
          <p:nvPr>
            <p:ph type="title"/>
          </p:nvPr>
        </p:nvSpPr>
        <p:spPr>
          <a:xfrm>
            <a:off x="1280160" y="155763"/>
            <a:ext cx="6590851" cy="354777"/>
          </a:xfrm>
          <a:prstGeom prst="rect">
            <a:avLst/>
          </a:prstGeom>
          <a:noFill/>
          <a:ln>
            <a:noFill/>
          </a:ln>
        </p:spPr>
        <p:txBody>
          <a:bodyPr spcFirstLastPara="1" wrap="square" lIns="68575" tIns="34275" rIns="68575" bIns="34275" anchor="b" anchorCtr="0">
            <a:noAutofit/>
          </a:bodyPr>
          <a:lstStyle>
            <a:lvl1pPr marR="0" lvl="0" algn="ctr" rtl="0">
              <a:lnSpc>
                <a:spcPct val="85000"/>
              </a:lnSpc>
              <a:spcBef>
                <a:spcPts val="0"/>
              </a:spcBef>
              <a:spcAft>
                <a:spcPts val="0"/>
              </a:spcAft>
              <a:buClr>
                <a:srgbClr val="3F3F3F"/>
              </a:buClr>
              <a:buSzPts val="1400"/>
              <a:buFont typeface="Arial"/>
              <a:buNone/>
              <a:defRPr sz="2400" b="1"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77393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46177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64729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206883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016805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0343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5" y="100853"/>
            <a:ext cx="7556313" cy="74631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8/31/2021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847165"/>
            <a:ext cx="7558960" cy="581025"/>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23494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073460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132456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2957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13961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6275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8109133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43801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750891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4954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468501"/>
            <a:ext cx="4038600" cy="700088"/>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4171950"/>
            <a:ext cx="4038600" cy="561415"/>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4819230"/>
            <a:ext cx="1232647" cy="273844"/>
          </a:xfrm>
        </p:spPr>
        <p:txBody>
          <a:bodyPr/>
          <a:lstStyle>
            <a:lvl1pPr algn="l">
              <a:defRPr/>
            </a:lvl1pPr>
          </a:lstStyle>
          <a:p>
            <a:fld id="{642DA821-B647-4F8C-84A0-7D19D85CB385}" type="datetime1">
              <a:rPr lang="en-US"/>
              <a:pPr/>
              <a:t>8/31/2021</a:t>
            </a:fld>
            <a:endParaRPr/>
          </a:p>
        </p:txBody>
      </p:sp>
      <p:sp>
        <p:nvSpPr>
          <p:cNvPr id="5" name="Footer Placeholder 4"/>
          <p:cNvSpPr>
            <a:spLocks noGrp="1"/>
          </p:cNvSpPr>
          <p:nvPr>
            <p:ph type="ftr" sz="quarter" idx="11"/>
          </p:nvPr>
        </p:nvSpPr>
        <p:spPr>
          <a:xfrm>
            <a:off x="6311153" y="4819230"/>
            <a:ext cx="2617694" cy="273844"/>
          </a:xfrm>
        </p:spPr>
        <p:txBody>
          <a:bodyPr/>
          <a:lstStyle>
            <a:lvl1pPr algn="r">
              <a:defRPr/>
            </a:lvl1pPr>
          </a:lstStyle>
          <a:p>
            <a:r>
              <a:t>
              </a:t>
            </a:r>
          </a:p>
        </p:txBody>
      </p:sp>
      <p:sp>
        <p:nvSpPr>
          <p:cNvPr id="7" name="Rectangle 6"/>
          <p:cNvSpPr/>
          <p:nvPr/>
        </p:nvSpPr>
        <p:spPr>
          <a:xfrm>
            <a:off x="282575" y="171450"/>
            <a:ext cx="4235450" cy="3140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171450"/>
            <a:ext cx="2057400" cy="15293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1783080"/>
            <a:ext cx="2057400" cy="1529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171450"/>
            <a:ext cx="2057400" cy="1529334"/>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1783080"/>
            <a:ext cx="2057400" cy="1529334"/>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334621"/>
            <a:ext cx="3086100" cy="1530679"/>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2" y="131109"/>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6098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984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171450"/>
            <a:ext cx="8200930" cy="4758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2343151"/>
            <a:ext cx="5638800" cy="1021556"/>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3371851"/>
            <a:ext cx="5638800" cy="1125140"/>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4686581"/>
            <a:ext cx="1474694" cy="273844"/>
          </a:xfrm>
        </p:spPr>
        <p:txBody>
          <a:bodyPr/>
          <a:lstStyle>
            <a:lvl1pPr algn="l">
              <a:defRPr>
                <a:solidFill>
                  <a:schemeClr val="bg1"/>
                </a:solidFill>
              </a:defRPr>
            </a:lvl1pPr>
          </a:lstStyle>
          <a:p>
            <a:fld id="{B77F108C-2518-4D60-9FAF-6346FD9D7826}" type="datetime1">
              <a:rPr lang="en-US"/>
              <a:pPr/>
              <a:t>8/31/2021</a:t>
            </a:fld>
            <a:endParaRPr/>
          </a:p>
        </p:txBody>
      </p:sp>
      <p:sp>
        <p:nvSpPr>
          <p:cNvPr id="5" name="Footer Placeholder 4"/>
          <p:cNvSpPr>
            <a:spLocks noGrp="1"/>
          </p:cNvSpPr>
          <p:nvPr>
            <p:ph type="ftr" sz="quarter" idx="11"/>
          </p:nvPr>
        </p:nvSpPr>
        <p:spPr>
          <a:xfrm>
            <a:off x="2286000" y="4686581"/>
            <a:ext cx="5638800" cy="273844"/>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4686581"/>
            <a:ext cx="554038" cy="273844"/>
          </a:xfrm>
        </p:spPr>
        <p:txBody>
          <a:bodyPr/>
          <a:lstStyle/>
          <a:p>
            <a:fld id="{8AF02B71-8991-4516-A01E-F1A9ACD28BDC}" type="slidenum">
              <a:rPr/>
              <a:pPr/>
              <a:t>‹#›</a:t>
            </a:fld>
            <a:endParaRPr/>
          </a:p>
        </p:txBody>
      </p:sp>
      <p:sp>
        <p:nvSpPr>
          <p:cNvPr id="8" name="TextBox 7"/>
          <p:cNvSpPr txBox="1"/>
          <p:nvPr/>
        </p:nvSpPr>
        <p:spPr>
          <a:xfrm>
            <a:off x="2003613" y="2333066"/>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1" y="171450"/>
            <a:ext cx="212725" cy="47589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1" y="211931"/>
            <a:ext cx="642097"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11931"/>
            <a:ext cx="91440"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8/31/2021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8/31/2021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1553136"/>
            <a:ext cx="3657600" cy="242047"/>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1553136"/>
            <a:ext cx="3657600" cy="242047"/>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489472"/>
            <a:ext cx="7569157"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8/31/2021</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8" y="3123724"/>
            <a:ext cx="7569157"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181676"/>
            <a:ext cx="554038" cy="273844"/>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8/31/2021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363070"/>
            <a:ext cx="7556313" cy="837080"/>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5" y="1485901"/>
            <a:ext cx="7556313" cy="310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4817689"/>
            <a:ext cx="2133600" cy="273844"/>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8/31/2021</a:t>
            </a:fld>
            <a:endParaRPr/>
          </a:p>
        </p:txBody>
      </p:sp>
      <p:sp>
        <p:nvSpPr>
          <p:cNvPr id="5" name="Footer Placeholder 4"/>
          <p:cNvSpPr>
            <a:spLocks noGrp="1"/>
          </p:cNvSpPr>
          <p:nvPr>
            <p:ph type="ftr" sz="quarter" idx="3"/>
          </p:nvPr>
        </p:nvSpPr>
        <p:spPr>
          <a:xfrm>
            <a:off x="201706" y="4817689"/>
            <a:ext cx="6122894" cy="273844"/>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181676"/>
            <a:ext cx="554038" cy="273844"/>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alpha val="84705"/>
          </a:srgbClr>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68619253"/>
      </p:ext>
    </p:extLst>
  </p:cSld>
  <p:clrMap bg1="lt1" tx1="dk1" bg2="dk2" tx2="lt2" accent1="accent1" accent2="accent2" accent3="accent3" accent4="accent4" accent5="accent5" accent6="accent6" hlink="hlink" folHlink="folHlink"/>
  <p:sldLayoutIdLst>
    <p:sldLayoutId id="2147483703"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22.emf"/><Relationship Id="rId5" Type="http://schemas.openxmlformats.org/officeDocument/2006/relationships/customXml" Target="../ink/ink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Peripheral_Component_Interconnect#cite_note-pci30-15"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customXml" Target="../ink/ink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1679959" y="1535712"/>
            <a:ext cx="5653454" cy="1468086"/>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SzPts val="3200"/>
              <a:buNone/>
            </a:pPr>
            <a:r>
              <a:rPr lang="en-US" sz="3200" b="1" dirty="0">
                <a:latin typeface="Calibri"/>
                <a:ea typeface="Calibri"/>
                <a:cs typeface="Calibri"/>
                <a:sym typeface="Calibri"/>
              </a:rPr>
              <a:t>COMPUTER ARCHITECTURE    CSE - 323</a:t>
            </a:r>
            <a:endParaRPr lang="en-US" dirty="0"/>
          </a:p>
        </p:txBody>
      </p:sp>
      <p:sp>
        <p:nvSpPr>
          <p:cNvPr id="4" name="Rectangle 3"/>
          <p:cNvSpPr>
            <a:spLocks noChangeArrowheads="1"/>
          </p:cNvSpPr>
          <p:nvPr/>
        </p:nvSpPr>
        <p:spPr bwMode="auto">
          <a:xfrm>
            <a:off x="1002116" y="3651870"/>
            <a:ext cx="72728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dirty="0">
                <a:solidFill>
                  <a:prstClr val="black"/>
                </a:solidFill>
                <a:latin typeface="Times New Roman" pitchFamily="18" charset="0"/>
              </a:rPr>
              <a:t>Lecture 3</a:t>
            </a:r>
          </a:p>
          <a:p>
            <a:pPr algn="ctr"/>
            <a:r>
              <a:rPr lang="en-US" dirty="0"/>
              <a:t>A Top-Level View of Computer Function and Interconnection</a:t>
            </a:r>
          </a:p>
        </p:txBody>
      </p:sp>
    </p:spTree>
    <p:extLst>
      <p:ext uri="{BB962C8B-B14F-4D97-AF65-F5344CB8AC3E}">
        <p14:creationId xmlns:p14="http://schemas.microsoft.com/office/powerpoint/2010/main" val="149735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3478"/>
            <a:ext cx="7708900" cy="837010"/>
          </a:xfrm>
        </p:spPr>
        <p:txBody>
          <a:bodyPr/>
          <a:lstStyle/>
          <a:p>
            <a:r>
              <a:rPr lang="en-US" dirty="0">
                <a:effectLst>
                  <a:outerShdw blurRad="38100" dist="38100" dir="2700000" algn="tl">
                    <a:srgbClr val="000000">
                      <a:alpha val="43137"/>
                    </a:srgbClr>
                  </a:outerShdw>
                </a:effectLst>
              </a:rPr>
              <a:t>Action Categories</a:t>
            </a:r>
          </a:p>
        </p:txBody>
      </p:sp>
      <p:graphicFrame>
        <p:nvGraphicFramePr>
          <p:cNvPr id="25" name="Content Placeholder 24"/>
          <p:cNvGraphicFramePr>
            <a:graphicFrameLocks noGrp="1"/>
          </p:cNvGraphicFramePr>
          <p:nvPr>
            <p:ph idx="4294967295"/>
          </p:nvPr>
        </p:nvGraphicFramePr>
        <p:xfrm>
          <a:off x="685800" y="1143000"/>
          <a:ext cx="7543800" cy="382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7273" b="30000"/>
              <a:stretch>
                <a:fillRect/>
              </a:stretch>
            </p:blipFill>
          </mc:Choice>
          <mc:Fallback>
            <p:blipFill>
              <a:blip r:embed="rId4"/>
              <a:srcRect t="7273" b="30000"/>
              <a:stretch>
                <a:fillRect/>
              </a:stretch>
            </p:blipFill>
          </mc:Fallback>
        </mc:AlternateContent>
        <p:spPr>
          <a:xfrm>
            <a:off x="304800" y="159017"/>
            <a:ext cx="8166616" cy="4972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228600" y="742950"/>
            <a:ext cx="3255264" cy="1885950"/>
          </a:xfrm>
        </p:spPr>
        <p:txBody>
          <a:bodyPr>
            <a:normAutofit fontScale="90000"/>
          </a:bodyPr>
          <a:lstStyle/>
          <a:p>
            <a:pPr algn="ctr"/>
            <a:r>
              <a:rPr lang="en-US" sz="3200" dirty="0">
                <a:effectLst>
                  <a:outerShdw blurRad="38100" dist="38100" dir="2700000" algn="tl">
                    <a:srgbClr val="000000">
                      <a:alpha val="43137"/>
                    </a:srgbClr>
                  </a:outerShdw>
                </a:effectLst>
              </a:rPr>
              <a:t>Example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of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Program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Execution</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2941" t="10909" r="15294" b="20000"/>
              <a:stretch>
                <a:fillRect/>
              </a:stretch>
            </p:blipFill>
          </mc:Choice>
          <mc:Fallback>
            <p:blipFill>
              <a:blip r:embed="rId4"/>
              <a:srcRect l="12941" t="10909" r="15294" b="20000"/>
              <a:stretch>
                <a:fillRect/>
              </a:stretch>
            </p:blipFill>
          </mc:Fallback>
        </mc:AlternateContent>
        <p:spPr>
          <a:xfrm>
            <a:off x="3581400" y="-54433"/>
            <a:ext cx="5562600" cy="5197933"/>
          </a:xfrm>
          <a:prstGeom prst="rect">
            <a:avLst/>
          </a:prstGeom>
        </p:spPr>
      </p:pic>
      <p:sp>
        <p:nvSpPr>
          <p:cNvPr id="2" name="TextBox 1">
            <a:extLst>
              <a:ext uri="{FF2B5EF4-FFF2-40B4-BE49-F238E27FC236}">
                <a16:creationId xmlns:a16="http://schemas.microsoft.com/office/drawing/2014/main" id="{AF24287E-07E1-4966-8455-DB78ECA52C29}"/>
              </a:ext>
            </a:extLst>
          </p:cNvPr>
          <p:cNvSpPr txBox="1"/>
          <p:nvPr/>
        </p:nvSpPr>
        <p:spPr>
          <a:xfrm>
            <a:off x="1187624" y="2787774"/>
            <a:ext cx="1612942" cy="461665"/>
          </a:xfrm>
          <a:prstGeom prst="rect">
            <a:avLst/>
          </a:prstGeom>
          <a:noFill/>
        </p:spPr>
        <p:txBody>
          <a:bodyPr wrap="none" rtlCol="0">
            <a:spAutoFit/>
          </a:bodyPr>
          <a:lstStyle/>
          <a:p>
            <a:r>
              <a:rPr lang="en-US" b="1" dirty="0">
                <a:solidFill>
                  <a:schemeClr val="accent6">
                    <a:lumMod val="20000"/>
                    <a:lumOff val="80000"/>
                  </a:schemeClr>
                </a:solidFill>
              </a:rPr>
              <a:t>On EXAM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3568" y="123478"/>
            <a:ext cx="7556313" cy="837080"/>
          </a:xfrm>
        </p:spPr>
        <p:txBody>
          <a:bodyPr/>
          <a:lstStyle/>
          <a:p>
            <a:r>
              <a:rPr lang="en-US" dirty="0">
                <a:effectLst>
                  <a:outerShdw blurRad="38100" dist="38100" dir="2700000" algn="tl">
                    <a:srgbClr val="000000">
                      <a:alpha val="43137"/>
                    </a:srgbClr>
                  </a:outerShdw>
                </a:effectLst>
              </a:rPr>
              <a:t>Instruction Cycle State Diagram</a:t>
            </a:r>
            <a:br>
              <a:rPr lang="en-US" dirty="0">
                <a:effectLst>
                  <a:outerShdw blurRad="38100" dist="38100" dir="2700000" algn="tl">
                    <a:srgbClr val="000000">
                      <a:alpha val="43137"/>
                    </a:srgbClr>
                  </a:outerShdw>
                </a:effectLst>
              </a:rPr>
            </a:br>
            <a:r>
              <a:rPr lang="en-US" sz="1800" dirty="0">
                <a:solidFill>
                  <a:srgbClr val="FF0000"/>
                </a:solidFill>
                <a:effectLst>
                  <a:outerShdw blurRad="38100" dist="38100" dir="2700000" algn="tl">
                    <a:srgbClr val="000000">
                      <a:alpha val="43137"/>
                    </a:srgbClr>
                  </a:outerShdw>
                </a:effectLst>
              </a:rPr>
              <a:t>DISCUSSED</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23636"/>
              <a:stretch>
                <a:fillRect/>
              </a:stretch>
            </p:blipFill>
          </mc:Choice>
          <mc:Fallback>
            <p:blipFill>
              <a:blip r:embed="rId4"/>
              <a:srcRect t="21818" b="23636"/>
              <a:stretch>
                <a:fillRect/>
              </a:stretch>
            </p:blipFill>
          </mc:Fallback>
        </mc:AlternateContent>
        <p:spPr>
          <a:xfrm>
            <a:off x="609600" y="1347614"/>
            <a:ext cx="7924800" cy="34563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71500"/>
            <a:ext cx="7556313" cy="837080"/>
          </a:xfrm>
        </p:spPr>
        <p:txBody>
          <a:bodyPr/>
          <a:lstStyle/>
          <a:p>
            <a:r>
              <a:rPr lang="en-US" sz="4400" dirty="0">
                <a:effectLst>
                  <a:outerShdw blurRad="38100" dist="38100" dir="2700000" algn="tl">
                    <a:srgbClr val="000000">
                      <a:alpha val="43137"/>
                    </a:srgbClr>
                  </a:outerShdw>
                </a:effectLst>
              </a:rPr>
              <a:t>Classes of Interrupts</a:t>
            </a: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8753" y="1718458"/>
            <a:ext cx="8706494" cy="31575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728013" y="1771650"/>
            <a:ext cx="2415987" cy="1714500"/>
          </a:xfrm>
        </p:spPr>
        <p:txBody>
          <a:bodyPr/>
          <a:lstStyle/>
          <a:p>
            <a:r>
              <a:rPr lang="en-GB" dirty="0">
                <a:effectLst>
                  <a:outerShdw blurRad="38100" dist="38100" dir="2700000" algn="tl">
                    <a:srgbClr val="000000">
                      <a:alpha val="43137"/>
                    </a:srgbClr>
                  </a:outerShdw>
                </a:effectLst>
              </a:rPr>
              <a:t>Program Timing:</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Short I/O Wait</a:t>
            </a:r>
            <a:br>
              <a:rPr lang="en-GB" dirty="0">
                <a:effectLst>
                  <a:outerShdw blurRad="38100" dist="38100" dir="2700000" algn="tl">
                    <a:srgbClr val="000000">
                      <a:alpha val="43137"/>
                    </a:srgbClr>
                  </a:outerShdw>
                </a:effectLst>
              </a:rPr>
            </a:br>
            <a:r>
              <a:rPr lang="en-US" sz="3200" dirty="0">
                <a:solidFill>
                  <a:srgbClr val="FF0000"/>
                </a:solidFill>
                <a:effectLst>
                  <a:outerShdw blurRad="38100" dist="38100" dir="2700000" algn="tl">
                    <a:srgbClr val="000000">
                      <a:alpha val="43137"/>
                    </a:srgbClr>
                  </a:outerShdw>
                </a:effectLst>
              </a:rPr>
              <a:t>DISCUSSED</a:t>
            </a:r>
            <a:endParaRPr lang="en-GB" sz="3200" dirty="0">
              <a:effectLst>
                <a:outerShdw blurRad="38100" dist="38100" dir="2700000" algn="tl">
                  <a:srgbClr val="000000">
                    <a:alpha val="43137"/>
                  </a:srgbClr>
                </a:outerShdw>
              </a:effectLst>
            </a:endParaRPr>
          </a:p>
        </p:txBody>
      </p:sp>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r="-2353" b="10000"/>
              <a:stretch>
                <a:fillRect/>
              </a:stretch>
            </p:blipFill>
          </mc:Choice>
          <mc:Fallback>
            <p:blipFill>
              <a:blip r:embed="rId4"/>
              <a:srcRect t="6364" r="-2353" b="10000"/>
              <a:stretch>
                <a:fillRect/>
              </a:stretch>
            </p:blipFill>
          </mc:Fallback>
        </mc:AlternateContent>
        <p:spPr>
          <a:xfrm>
            <a:off x="81229" y="0"/>
            <a:ext cx="6485125" cy="5143500"/>
          </a:xfrm>
          <a:prstGeom prst="rect">
            <a:avLst/>
          </a:prstGeom>
        </p:spPr>
      </p:pic>
      <p:sp useBgFill="1">
        <p:nvSpPr>
          <p:cNvPr id="38" name="TextBox 37"/>
          <p:cNvSpPr txBox="1"/>
          <p:nvPr/>
        </p:nvSpPr>
        <p:spPr>
          <a:xfrm>
            <a:off x="0" y="228601"/>
            <a:ext cx="533400" cy="461665"/>
          </a:xfrm>
          <a:prstGeom prst="rect">
            <a:avLst/>
          </a:prstGeom>
        </p:spPr>
        <p:txBody>
          <a:bodyPr wrap="square" rtlCol="0">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728013" y="1714500"/>
            <a:ext cx="2415987" cy="2441426"/>
          </a:xfrm>
        </p:spPr>
        <p:txBody>
          <a:bodyPr/>
          <a:lstStyle/>
          <a:p>
            <a:r>
              <a:rPr lang="en-GB" dirty="0">
                <a:effectLst>
                  <a:outerShdw blurRad="38100" dist="38100" dir="2700000" algn="tl">
                    <a:srgbClr val="000000">
                      <a:alpha val="43137"/>
                    </a:srgbClr>
                  </a:outerShdw>
                </a:effectLst>
              </a:rPr>
              <a:t>Program Timing:</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Long I/O Wait</a:t>
            </a:r>
            <a:r>
              <a:rPr lang="en-US" sz="3600" dirty="0">
                <a:solidFill>
                  <a:srgbClr val="FF0000"/>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DISCUSSED</a:t>
            </a:r>
            <a:endParaRPr lang="en-GB" sz="20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r="3529" b="7273"/>
              <a:stretch>
                <a:fillRect/>
              </a:stretch>
            </p:blipFill>
          </mc:Choice>
          <mc:Fallback>
            <p:blipFill>
              <a:blip r:embed="rId4"/>
              <a:srcRect l="7059" t="4545" r="3529" b="7273"/>
              <a:stretch>
                <a:fillRect/>
              </a:stretch>
            </p:blipFill>
          </mc:Fallback>
        </mc:AlternateContent>
        <p:spPr>
          <a:xfrm>
            <a:off x="533400" y="-699"/>
            <a:ext cx="5486400" cy="5144199"/>
          </a:xfrm>
          <a:prstGeom prst="rect">
            <a:avLst/>
          </a:prstGeom>
        </p:spPr>
      </p:pic>
      <p:sp useBgFill="1">
        <p:nvSpPr>
          <p:cNvPr id="15" name="TextBox 14"/>
          <p:cNvSpPr txBox="1"/>
          <p:nvPr/>
        </p:nvSpPr>
        <p:spPr>
          <a:xfrm>
            <a:off x="203200" y="228600"/>
            <a:ext cx="406400" cy="461665"/>
          </a:xfrm>
          <a:prstGeom prst="rect">
            <a:avLst/>
          </a:prstGeom>
        </p:spPr>
        <p:txBody>
          <a:bodyPr wrap="squar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600200" y="0"/>
            <a:ext cx="5956300" cy="837009"/>
          </a:xfrm>
        </p:spPr>
        <p:txBody>
          <a:bodyPr/>
          <a:lstStyle/>
          <a:p>
            <a:pPr algn="ctr"/>
            <a:r>
              <a:rPr lang="en-US" dirty="0">
                <a:effectLst>
                  <a:outerShdw blurRad="38100" dist="38100" dir="2700000" algn="tl">
                    <a:srgbClr val="000000">
                      <a:alpha val="43137"/>
                    </a:srgbClr>
                  </a:outerShdw>
                </a:effectLst>
              </a:rPr>
              <a:t>Program Flow Control</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455" t="5882" r="5455" b="9412"/>
              <a:stretch>
                <a:fillRect/>
              </a:stretch>
            </p:blipFill>
          </mc:Choice>
          <mc:Fallback>
            <p:blipFill>
              <a:blip r:embed="rId4"/>
              <a:srcRect l="5455" t="5882" r="5455" b="9412"/>
              <a:stretch>
                <a:fillRect/>
              </a:stretch>
            </p:blipFill>
          </mc:Fallback>
        </mc:AlternateContent>
        <p:spPr>
          <a:xfrm>
            <a:off x="304800" y="469154"/>
            <a:ext cx="8482986" cy="4674346"/>
          </a:xfrm>
          <a:prstGeom prst="rect">
            <a:avLst/>
          </a:prstGeom>
        </p:spPr>
      </p:pic>
      <p:sp>
        <p:nvSpPr>
          <p:cNvPr id="2" name="TextBox 1">
            <a:extLst>
              <a:ext uri="{FF2B5EF4-FFF2-40B4-BE49-F238E27FC236}">
                <a16:creationId xmlns:a16="http://schemas.microsoft.com/office/drawing/2014/main" id="{714FBCEC-229C-4D6F-8FF0-33B87F7731DC}"/>
              </a:ext>
            </a:extLst>
          </p:cNvPr>
          <p:cNvSpPr txBox="1"/>
          <p:nvPr/>
        </p:nvSpPr>
        <p:spPr>
          <a:xfrm>
            <a:off x="683568" y="187671"/>
            <a:ext cx="1628972" cy="461665"/>
          </a:xfrm>
          <a:prstGeom prst="rect">
            <a:avLst/>
          </a:prstGeom>
          <a:noFill/>
        </p:spPr>
        <p:txBody>
          <a:bodyPr wrap="none" rtlCol="0">
            <a:spAutoFit/>
          </a:bodyPr>
          <a:lstStyle/>
          <a:p>
            <a:r>
              <a:rPr lang="en-US" b="1" dirty="0">
                <a:solidFill>
                  <a:srgbClr val="FF0000"/>
                </a:solidFill>
              </a:rPr>
              <a:t>NO Details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1" y="457200"/>
            <a:ext cx="7556313" cy="837080"/>
          </a:xfrm>
        </p:spPr>
        <p:txBody>
          <a:bodyPr/>
          <a:lstStyle/>
          <a:p>
            <a:r>
              <a:rPr lang="en-GB" dirty="0">
                <a:effectLst>
                  <a:outerShdw blurRad="38100" dist="38100" dir="2700000" algn="tl">
                    <a:srgbClr val="000000">
                      <a:alpha val="43137"/>
                    </a:srgbClr>
                  </a:outerShdw>
                </a:effectLst>
              </a:rPr>
              <a:t>Instruction Cycle With Interrupts</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0000" b="25455"/>
              <a:stretch>
                <a:fillRect/>
              </a:stretch>
            </p:blipFill>
          </mc:Choice>
          <mc:Fallback>
            <p:blipFill>
              <a:blip r:embed="rId4"/>
              <a:srcRect t="30000" b="25455"/>
              <a:stretch>
                <a:fillRect/>
              </a:stretch>
            </p:blipFill>
          </mc:Fallback>
        </mc:AlternateContent>
        <p:spPr>
          <a:xfrm>
            <a:off x="1" y="1350388"/>
            <a:ext cx="8820688" cy="38135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idx="4294967295"/>
          </p:nvPr>
        </p:nvSpPr>
        <p:spPr>
          <a:xfrm>
            <a:off x="381000" y="171450"/>
            <a:ext cx="7251700" cy="984647"/>
          </a:xfrm>
        </p:spPr>
        <p:txBody>
          <a:bodyPr/>
          <a:lstStyle/>
          <a:p>
            <a:r>
              <a:rPr lang="en-US" dirty="0">
                <a:effectLst>
                  <a:outerShdw blurRad="38100" dist="38100" dir="2700000" algn="tl">
                    <a:srgbClr val="000000">
                      <a:alpha val="43137"/>
                    </a:srgbClr>
                  </a:outerShdw>
                </a:effectLst>
              </a:rPr>
              <a:t>Instruction Cycle State Diagram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With Interrupts</a:t>
            </a:r>
            <a:br>
              <a:rPr lang="en-US" dirty="0"/>
            </a:br>
            <a:endParaRPr lang="en-US" dirty="0"/>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636" t="14118" r="5455" b="17647"/>
              <a:stretch>
                <a:fillRect/>
              </a:stretch>
            </p:blipFill>
          </mc:Choice>
          <mc:Fallback>
            <p:blipFill>
              <a:blip r:embed="rId4"/>
              <a:srcRect l="3636" t="14118" r="5455" b="17647"/>
              <a:stretch>
                <a:fillRect/>
              </a:stretch>
            </p:blipFill>
          </mc:Fallback>
        </mc:AlternateContent>
        <p:spPr>
          <a:xfrm>
            <a:off x="1" y="1165773"/>
            <a:ext cx="9143999" cy="39777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00050"/>
            <a:ext cx="7556313" cy="837080"/>
          </a:xfrm>
        </p:spPr>
        <p:txBody>
          <a:bodyPr/>
          <a:lstStyle/>
          <a:p>
            <a:r>
              <a:rPr lang="en-US" dirty="0">
                <a:effectLst>
                  <a:outerShdw blurRad="38100" dist="38100" dir="2700000" algn="tl">
                    <a:srgbClr val="000000">
                      <a:alpha val="43137"/>
                    </a:srgbClr>
                  </a:outerShdw>
                </a:effectLst>
              </a:rPr>
              <a:t>Computer Components</a:t>
            </a:r>
          </a:p>
        </p:txBody>
      </p:sp>
      <p:sp>
        <p:nvSpPr>
          <p:cNvPr id="3" name="Content Placeholder 2"/>
          <p:cNvSpPr>
            <a:spLocks noGrp="1"/>
          </p:cNvSpPr>
          <p:nvPr>
            <p:ph idx="1"/>
          </p:nvPr>
        </p:nvSpPr>
        <p:spPr>
          <a:xfrm>
            <a:off x="498475" y="1257300"/>
            <a:ext cx="7556313" cy="3543300"/>
          </a:xfrm>
        </p:spPr>
        <p:txBody>
          <a:bodyPr>
            <a:normAutofit fontScale="85000" lnSpcReduction="10000"/>
          </a:bodyPr>
          <a:lstStyle/>
          <a:p>
            <a:r>
              <a:rPr lang="en-US" dirty="0">
                <a:solidFill>
                  <a:schemeClr val="tx1"/>
                </a:solidFill>
              </a:rPr>
              <a:t>Contemporary computer designs are based on concepts developed by John von Neumann at the Institute for Advanced Studies, Princeton</a:t>
            </a:r>
          </a:p>
          <a:p>
            <a:r>
              <a:rPr lang="en-US" dirty="0">
                <a:solidFill>
                  <a:schemeClr val="tx1"/>
                </a:solidFill>
              </a:rPr>
              <a:t>Referred to as the </a:t>
            </a:r>
            <a:r>
              <a:rPr lang="en-US" i="1" dirty="0">
                <a:solidFill>
                  <a:schemeClr val="tx1"/>
                </a:solidFill>
              </a:rPr>
              <a:t>von Neumann architecture </a:t>
            </a:r>
            <a:r>
              <a:rPr lang="en-US" dirty="0">
                <a:solidFill>
                  <a:schemeClr val="tx1"/>
                </a:solidFill>
              </a:rPr>
              <a:t>and is based on </a:t>
            </a:r>
            <a:r>
              <a:rPr lang="en-US" dirty="0">
                <a:solidFill>
                  <a:srgbClr val="FF0000"/>
                </a:solidFill>
              </a:rPr>
              <a:t>three key concepts:</a:t>
            </a:r>
          </a:p>
          <a:p>
            <a:pPr lvl="1"/>
            <a:r>
              <a:rPr lang="en-US" dirty="0">
                <a:solidFill>
                  <a:schemeClr val="tx1"/>
                </a:solidFill>
              </a:rPr>
              <a:t>Data and instructions are stored in a </a:t>
            </a:r>
            <a:r>
              <a:rPr lang="en-US" dirty="0">
                <a:solidFill>
                  <a:srgbClr val="FF0000"/>
                </a:solidFill>
              </a:rPr>
              <a:t>single read-write memory</a:t>
            </a:r>
          </a:p>
          <a:p>
            <a:pPr lvl="1"/>
            <a:r>
              <a:rPr lang="en-US" dirty="0">
                <a:solidFill>
                  <a:schemeClr val="tx1"/>
                </a:solidFill>
              </a:rPr>
              <a:t>The contents of this memory are </a:t>
            </a:r>
            <a:r>
              <a:rPr lang="en-US" dirty="0">
                <a:solidFill>
                  <a:srgbClr val="FF0000"/>
                </a:solidFill>
              </a:rPr>
              <a:t>addressable by location</a:t>
            </a:r>
            <a:r>
              <a:rPr lang="en-US" dirty="0">
                <a:solidFill>
                  <a:schemeClr val="tx1"/>
                </a:solidFill>
              </a:rPr>
              <a:t>, without regard to the type of data contained there</a:t>
            </a:r>
          </a:p>
          <a:p>
            <a:pPr lvl="1"/>
            <a:r>
              <a:rPr lang="en-US" dirty="0">
                <a:solidFill>
                  <a:schemeClr val="tx1"/>
                </a:solidFill>
              </a:rPr>
              <a:t>Execution occurs in a </a:t>
            </a:r>
            <a:r>
              <a:rPr lang="en-US" dirty="0">
                <a:solidFill>
                  <a:srgbClr val="FF0000"/>
                </a:solidFill>
              </a:rPr>
              <a:t>sequential fashion </a:t>
            </a:r>
            <a:r>
              <a:rPr lang="en-US" dirty="0">
                <a:solidFill>
                  <a:schemeClr val="tx1"/>
                </a:solidFill>
              </a:rPr>
              <a:t>(unless explicitly modified) from one instruction to the next</a:t>
            </a:r>
          </a:p>
          <a:p>
            <a:pPr marL="228600" lvl="1">
              <a:spcBef>
                <a:spcPts val="2000"/>
              </a:spcBef>
              <a:buClr>
                <a:schemeClr val="accent1"/>
              </a:buClr>
            </a:pPr>
            <a:r>
              <a:rPr lang="en-US" sz="2000" i="1" dirty="0">
                <a:solidFill>
                  <a:srgbClr val="FF0000"/>
                </a:solidFill>
              </a:rPr>
              <a:t>Hardwired program</a:t>
            </a:r>
          </a:p>
          <a:p>
            <a:pPr lvl="1"/>
            <a:r>
              <a:rPr lang="en-US" dirty="0">
                <a:solidFill>
                  <a:schemeClr val="tx1"/>
                </a:solidFill>
              </a:rPr>
              <a:t>The result of the process of connecting the various components in the desired configuration</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Transfer of Control via Interrupts</a:t>
            </a:r>
          </a:p>
        </p:txBody>
      </p:sp>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18182" r="11765" b="27273"/>
              <a:stretch>
                <a:fillRect/>
              </a:stretch>
            </p:blipFill>
          </mc:Choice>
          <mc:Fallback>
            <p:blipFill>
              <a:blip r:embed="rId4"/>
              <a:srcRect l="2353" t="18182" r="11765" b="27273"/>
              <a:stretch>
                <a:fillRect/>
              </a:stretch>
            </p:blipFill>
          </mc:Fallback>
        </mc:AlternateContent>
        <p:spPr>
          <a:xfrm>
            <a:off x="685801" y="862698"/>
            <a:ext cx="6944333" cy="428080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6934200" y="2171700"/>
            <a:ext cx="1828800" cy="685800"/>
          </a:xfrm>
        </p:spPr>
        <p:txBody>
          <a:bodyPr>
            <a:normAutofit fontScale="90000"/>
          </a:bodyPr>
          <a:lstStyle/>
          <a:p>
            <a:pPr algn="ctr"/>
            <a:r>
              <a:rPr lang="en-US" sz="2500" dirty="0">
                <a:solidFill>
                  <a:srgbClr val="FFFFFF"/>
                </a:solidFill>
                <a:effectLst>
                  <a:outerShdw blurRad="38100" dist="38100" dir="2700000" algn="tl">
                    <a:srgbClr val="000000">
                      <a:alpha val="43137"/>
                    </a:srgbClr>
                  </a:outerShdw>
                </a:effectLst>
              </a:rPr>
              <a:t>Multiple </a:t>
            </a:r>
            <a:br>
              <a:rPr lang="en-US" sz="2500" dirty="0">
                <a:solidFill>
                  <a:srgbClr val="FFFFFF"/>
                </a:solidFill>
                <a:effectLst>
                  <a:outerShdw blurRad="38100" dist="38100" dir="2700000" algn="tl">
                    <a:srgbClr val="000000">
                      <a:alpha val="43137"/>
                    </a:srgbClr>
                  </a:outerShdw>
                </a:effectLst>
              </a:rPr>
            </a:br>
            <a:r>
              <a:rPr lang="en-US" sz="2500" dirty="0">
                <a:solidFill>
                  <a:srgbClr val="FFFFFF"/>
                </a:solidFill>
                <a:effectLst>
                  <a:outerShdw blurRad="38100" dist="38100" dir="2700000" algn="tl">
                    <a:srgbClr val="000000">
                      <a:alpha val="43137"/>
                    </a:srgbClr>
                  </a:outerShdw>
                </a:effectLst>
              </a:rPr>
              <a:t>Interrupts</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0"/>
            <a:ext cx="5299364" cy="5143500"/>
          </a:xfrm>
          <a:prstGeom prst="rect">
            <a:avLst/>
          </a:prstGeom>
        </p:spPr>
      </p:pic>
      <p:sp useBgFill="1">
        <p:nvSpPr>
          <p:cNvPr id="7" name="TextBox 6"/>
          <p:cNvSpPr txBox="1"/>
          <p:nvPr/>
        </p:nvSpPr>
        <p:spPr>
          <a:xfrm>
            <a:off x="260946" y="3365943"/>
            <a:ext cx="348654" cy="461665"/>
          </a:xfrm>
          <a:prstGeom prst="rect">
            <a:avLst/>
          </a:prstGeom>
        </p:spPr>
        <p:txBody>
          <a:bodyPr wrap="square" rtlCol="0">
            <a:spAutoFit/>
          </a:bodyPr>
          <a:lstStyle/>
          <a:p>
            <a:endParaRPr lang="en-US" dirty="0"/>
          </a:p>
        </p:txBody>
      </p:sp>
      <p:sp>
        <p:nvSpPr>
          <p:cNvPr id="8" name="Rectangle 1026"/>
          <p:cNvSpPr txBox="1">
            <a:spLocks noChangeArrowheads="1"/>
          </p:cNvSpPr>
          <p:nvPr/>
        </p:nvSpPr>
        <p:spPr>
          <a:xfrm>
            <a:off x="6934200" y="514350"/>
            <a:ext cx="1828800" cy="742950"/>
          </a:xfrm>
          <a:prstGeom prst="rect">
            <a:avLst/>
          </a:prstGeom>
        </p:spPr>
        <p:txBody>
          <a:bodyPr vert="horz" lIns="91440" tIns="45720" rIns="91440" bIns="45720" rtlCol="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Transfer of</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noProof="0" dirty="0">
                <a:solidFill>
                  <a:schemeClr val="tx2"/>
                </a:solidFill>
                <a:effectLst>
                  <a:outerShdw blurRad="38100" dist="38100" dir="2700000" algn="tl">
                    <a:srgbClr val="000000">
                      <a:alpha val="43137"/>
                    </a:srgbClr>
                  </a:outerShdw>
                </a:effectLst>
                <a:latin typeface="+mj-lt"/>
                <a:ea typeface="+mj-ea"/>
                <a:cs typeface="+mj-cs"/>
              </a:rPr>
              <a:t>Control</a:t>
            </a:r>
            <a:endParaRPr kumimoji="0" lang="en-US" sz="2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2" name="TextBox 1">
            <a:extLst>
              <a:ext uri="{FF2B5EF4-FFF2-40B4-BE49-F238E27FC236}">
                <a16:creationId xmlns:a16="http://schemas.microsoft.com/office/drawing/2014/main" id="{4517467E-B33B-43D7-9556-B887452C26EF}"/>
              </a:ext>
            </a:extLst>
          </p:cNvPr>
          <p:cNvSpPr txBox="1"/>
          <p:nvPr/>
        </p:nvSpPr>
        <p:spPr>
          <a:xfrm flipH="1">
            <a:off x="5332900" y="470326"/>
            <a:ext cx="1152128" cy="830997"/>
          </a:xfrm>
          <a:prstGeom prst="rect">
            <a:avLst/>
          </a:prstGeom>
          <a:noFill/>
        </p:spPr>
        <p:txBody>
          <a:bodyPr wrap="square" rtlCol="0">
            <a:spAutoFit/>
          </a:bodyPr>
          <a:lstStyle/>
          <a:p>
            <a:r>
              <a:rPr lang="en-US" dirty="0">
                <a:solidFill>
                  <a:srgbClr val="FF0000"/>
                </a:solidFill>
              </a:rPr>
              <a:t>Detail below</a:t>
            </a:r>
          </a:p>
        </p:txBody>
      </p:sp>
      <p:sp>
        <p:nvSpPr>
          <p:cNvPr id="9" name="TextBox 8">
            <a:extLst>
              <a:ext uri="{FF2B5EF4-FFF2-40B4-BE49-F238E27FC236}">
                <a16:creationId xmlns:a16="http://schemas.microsoft.com/office/drawing/2014/main" id="{26E84F8A-D222-45CE-B4D1-961638A7E099}"/>
              </a:ext>
            </a:extLst>
          </p:cNvPr>
          <p:cNvSpPr txBox="1"/>
          <p:nvPr/>
        </p:nvSpPr>
        <p:spPr>
          <a:xfrm flipH="1">
            <a:off x="5854587" y="3596775"/>
            <a:ext cx="1152128" cy="1200329"/>
          </a:xfrm>
          <a:prstGeom prst="rect">
            <a:avLst/>
          </a:prstGeom>
          <a:noFill/>
        </p:spPr>
        <p:txBody>
          <a:bodyPr wrap="square" rtlCol="0">
            <a:spAutoFit/>
          </a:bodyPr>
          <a:lstStyle/>
          <a:p>
            <a:r>
              <a:rPr lang="en-US" dirty="0">
                <a:solidFill>
                  <a:srgbClr val="FF0000"/>
                </a:solidFill>
              </a:rPr>
              <a:t>Detail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1" y="171450"/>
            <a:ext cx="7556313" cy="837080"/>
          </a:xfrm>
        </p:spPr>
        <p:txBody>
          <a:bodyPr/>
          <a:lstStyle/>
          <a:p>
            <a:r>
              <a:rPr lang="en-US" dirty="0">
                <a:effectLst>
                  <a:outerShdw blurRad="38100" dist="38100" dir="2700000" algn="tl">
                    <a:srgbClr val="000000">
                      <a:alpha val="43137"/>
                    </a:srgbClr>
                  </a:outerShdw>
                </a:effectLst>
              </a:rPr>
              <a:t>Time Sequence of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Multiple Interrupts</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000" b="20909"/>
              <a:stretch>
                <a:fillRect/>
              </a:stretch>
            </p:blipFill>
          </mc:Choice>
          <mc:Fallback>
            <p:blipFill>
              <a:blip r:embed="rId4"/>
              <a:srcRect t="20000" b="20909"/>
              <a:stretch>
                <a:fillRect/>
              </a:stretch>
            </p:blipFill>
          </mc:Fallback>
        </mc:AlternateContent>
        <p:spPr>
          <a:xfrm>
            <a:off x="709396" y="1120309"/>
            <a:ext cx="7725208" cy="3832448"/>
          </a:xfrm>
          <a:prstGeom prst="rect">
            <a:avLst/>
          </a:prstGeom>
        </p:spPr>
      </p:pic>
      <p:sp>
        <p:nvSpPr>
          <p:cNvPr id="5" name="TextBox 4"/>
          <p:cNvSpPr txBox="1"/>
          <p:nvPr/>
        </p:nvSpPr>
        <p:spPr>
          <a:xfrm>
            <a:off x="8229601" y="228600"/>
            <a:ext cx="583287" cy="1200150"/>
          </a:xfrm>
          <a:prstGeom prst="rect">
            <a:avLst/>
          </a:prstGeom>
          <a:noFill/>
        </p:spPr>
        <p:txBody>
          <a:bodyPr vert="wordArtVert" wrap="square" rtlCol="0" anchor="ctr" anchorCtr="0">
            <a:noAutofit/>
          </a:bodyPr>
          <a:lstStyle/>
          <a:p>
            <a:pPr>
              <a:lnSpc>
                <a:spcPts val="2560"/>
              </a:lnSpc>
              <a:spcBef>
                <a:spcPts val="2400"/>
              </a:spcBef>
              <a:spcAft>
                <a:spcPts val="3000"/>
              </a:spcAft>
            </a:pPr>
            <a:r>
              <a:rPr lang="en-US" dirty="0">
                <a:solidFill>
                  <a:schemeClr val="bg1"/>
                </a:solidFill>
                <a:effectLst>
                  <a:outerShdw blurRad="38100" dist="38100" dir="2700000" algn="tl">
                    <a:srgbClr val="000000">
                      <a:alpha val="43137"/>
                    </a:srgbClr>
                  </a:outerShdw>
                </a:effectLst>
              </a:rPr>
              <a:t>Example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1" y="400050"/>
            <a:ext cx="7556313" cy="837080"/>
          </a:xfrm>
        </p:spPr>
        <p:txBody>
          <a:bodyPr/>
          <a:lstStyle/>
          <a:p>
            <a:r>
              <a:rPr lang="en-GB" dirty="0">
                <a:effectLst>
                  <a:outerShdw blurRad="38100" dist="38100" dir="2700000" algn="tl">
                    <a:srgbClr val="000000">
                      <a:alpha val="43137"/>
                    </a:srgbClr>
                  </a:outerShdw>
                </a:effectLst>
              </a:rPr>
              <a:t>I/O Function</a:t>
            </a:r>
          </a:p>
        </p:txBody>
      </p:sp>
      <p:sp>
        <p:nvSpPr>
          <p:cNvPr id="11267" name="Rectangle 3"/>
          <p:cNvSpPr>
            <a:spLocks noGrp="1" noChangeArrowheads="1"/>
          </p:cNvSpPr>
          <p:nvPr>
            <p:ph idx="1"/>
          </p:nvPr>
        </p:nvSpPr>
        <p:spPr>
          <a:xfrm>
            <a:off x="498475" y="1200150"/>
            <a:ext cx="7556313" cy="3657600"/>
          </a:xfrm>
        </p:spPr>
        <p:txBody>
          <a:bodyPr>
            <a:normAutofit fontScale="85000" lnSpcReduction="20000"/>
          </a:bodyPr>
          <a:lstStyle/>
          <a:p>
            <a:r>
              <a:rPr lang="en-GB" dirty="0">
                <a:solidFill>
                  <a:schemeClr val="tx1"/>
                </a:solidFill>
              </a:rPr>
              <a:t>I/O module can exchange data directly with the processor</a:t>
            </a:r>
          </a:p>
          <a:p>
            <a:r>
              <a:rPr lang="en-GB" dirty="0">
                <a:solidFill>
                  <a:schemeClr val="tx1"/>
                </a:solidFill>
              </a:rPr>
              <a:t>Processor can read data from or write data to an I/O module</a:t>
            </a:r>
          </a:p>
          <a:p>
            <a:pPr lvl="1"/>
            <a:r>
              <a:rPr lang="en-GB" dirty="0">
                <a:solidFill>
                  <a:schemeClr val="tx1"/>
                </a:solidFill>
              </a:rPr>
              <a:t>Processor identifies a specific device that is controlled by a particular I/O module</a:t>
            </a:r>
          </a:p>
          <a:p>
            <a:pPr lvl="1"/>
            <a:r>
              <a:rPr lang="en-GB" dirty="0">
                <a:solidFill>
                  <a:schemeClr val="tx1"/>
                </a:solidFill>
              </a:rPr>
              <a:t>I/O instructions rather than memory referencing instructions</a:t>
            </a:r>
          </a:p>
          <a:p>
            <a:r>
              <a:rPr lang="en-GB" dirty="0">
                <a:solidFill>
                  <a:schemeClr val="tx1"/>
                </a:solidFill>
              </a:rPr>
              <a:t>In some cases it is desirable to allow I/O exchanges to occur directly with memory</a:t>
            </a:r>
          </a:p>
          <a:p>
            <a:pPr lvl="1"/>
            <a:r>
              <a:rPr lang="en-GB" dirty="0">
                <a:solidFill>
                  <a:srgbClr val="0070C0"/>
                </a:solidFill>
              </a:rPr>
              <a:t>The processor grants to an I/O module the authority to read from or write to memory so that the I/O memory transfer can occur without tying up the processor</a:t>
            </a:r>
          </a:p>
          <a:p>
            <a:pPr lvl="1"/>
            <a:r>
              <a:rPr lang="en-GB" dirty="0">
                <a:solidFill>
                  <a:srgbClr val="0070C0"/>
                </a:solidFill>
              </a:rPr>
              <a:t>The I/O module issues read or write commands to memory relieving the processor of responsibility for the exchange</a:t>
            </a:r>
          </a:p>
          <a:p>
            <a:pPr lvl="1"/>
            <a:r>
              <a:rPr lang="en-GB" dirty="0">
                <a:solidFill>
                  <a:srgbClr val="0070C0"/>
                </a:solidFill>
              </a:rPr>
              <a:t>This operation is known as direct memory access (DMA)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781800" y="171450"/>
            <a:ext cx="2133600" cy="1085850"/>
          </a:xfrm>
        </p:spPr>
        <p:txBody>
          <a:bodyPr/>
          <a:lstStyle/>
          <a:p>
            <a:pPr algn="ctr"/>
            <a:r>
              <a:rPr lang="en-GB" dirty="0"/>
              <a:t>Computer </a:t>
            </a:r>
            <a:br>
              <a:rPr lang="en-GB" dirty="0"/>
            </a:br>
            <a:r>
              <a:rPr lang="en-GB" dirty="0"/>
              <a:t>Modules</a:t>
            </a: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7273" r="22353" b="7273"/>
              <a:stretch>
                <a:fillRect/>
              </a:stretch>
            </p:blipFill>
          </mc:Choice>
          <mc:Fallback>
            <p:blipFill>
              <a:blip r:embed="rId4"/>
              <a:srcRect l="20000" t="7273" r="22353" b="7273"/>
              <a:stretch>
                <a:fillRect/>
              </a:stretch>
            </p:blipFill>
          </mc:Fallback>
        </mc:AlternateContent>
        <p:spPr>
          <a:xfrm>
            <a:off x="1337761" y="0"/>
            <a:ext cx="4114800" cy="5068145"/>
          </a:xfrm>
          <a:prstGeom prst="rect">
            <a:avLst/>
          </a:prstGeom>
          <a:solidFill>
            <a:schemeClr val="accent3">
              <a:lumMod val="60000"/>
              <a:lumOff val="40000"/>
            </a:schemeClr>
          </a:solidFill>
        </p:spPr>
      </p:pic>
      <p:sp useBgFill="1">
        <p:nvSpPr>
          <p:cNvPr id="17" name="TextBox 16"/>
          <p:cNvSpPr txBox="1"/>
          <p:nvPr/>
        </p:nvSpPr>
        <p:spPr>
          <a:xfrm>
            <a:off x="990600" y="171451"/>
            <a:ext cx="228600" cy="461665"/>
          </a:xfrm>
          <a:prstGeom prst="rect">
            <a:avLst/>
          </a:prstGeom>
        </p:spPr>
        <p:txBody>
          <a:bodyPr wrap="square" rtlCol="0">
            <a:spAutoFit/>
          </a:bodyPr>
          <a:lstStyle/>
          <a:p>
            <a:endParaRPr lang="en-US" dirty="0"/>
          </a:p>
        </p:txBody>
      </p:sp>
      <p:sp useBgFill="1">
        <p:nvSpPr>
          <p:cNvPr id="18" name="TextBox 17"/>
          <p:cNvSpPr txBox="1"/>
          <p:nvPr/>
        </p:nvSpPr>
        <p:spPr>
          <a:xfrm>
            <a:off x="5486400" y="0"/>
            <a:ext cx="228600" cy="461665"/>
          </a:xfrm>
          <a:prstGeom prst="rect">
            <a:avLst/>
          </a:prstGeom>
        </p:spPr>
        <p:txBody>
          <a:bodyPr wrap="square" rtlCol="0">
            <a:spAutoFit/>
          </a:bodyPr>
          <a:lstStyle/>
          <a:p>
            <a:endParaRPr lang="en-US"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6540236-9561-4BD7-9718-820A881E531D}"/>
                  </a:ext>
                </a:extLst>
              </p14:cNvPr>
              <p14:cNvContentPartPr/>
              <p14:nvPr/>
            </p14:nvContentPartPr>
            <p14:xfrm>
              <a:off x="1476360" y="2571840"/>
              <a:ext cx="1609920" cy="781200"/>
            </p14:xfrm>
          </p:contentPart>
        </mc:Choice>
        <mc:Fallback xmlns="">
          <p:pic>
            <p:nvPicPr>
              <p:cNvPr id="2" name="Ink 1">
                <a:extLst>
                  <a:ext uri="{FF2B5EF4-FFF2-40B4-BE49-F238E27FC236}">
                    <a16:creationId xmlns:a16="http://schemas.microsoft.com/office/drawing/2014/main" id="{56540236-9561-4BD7-9718-820A881E531D}"/>
                  </a:ext>
                </a:extLst>
              </p:cNvPr>
              <p:cNvPicPr/>
              <p:nvPr/>
            </p:nvPicPr>
            <p:blipFill>
              <a:blip r:embed="rId6"/>
              <a:stretch>
                <a:fillRect/>
              </a:stretch>
            </p:blipFill>
            <p:spPr>
              <a:xfrm>
                <a:off x="1467000" y="2562480"/>
                <a:ext cx="1628640" cy="79992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171450"/>
            <a:ext cx="7556500" cy="837009"/>
          </a:xfrm>
        </p:spPr>
        <p:txBody>
          <a:bodyPr/>
          <a:lstStyle/>
          <a:p>
            <a:r>
              <a:rPr lang="en-GB" sz="2400" dirty="0"/>
              <a:t>The interconnection structure must support the following types of transfers:</a:t>
            </a:r>
          </a:p>
        </p:txBody>
      </p:sp>
      <p:graphicFrame>
        <p:nvGraphicFramePr>
          <p:cNvPr id="43" name="Content Placeholder 42"/>
          <p:cNvGraphicFramePr>
            <a:graphicFrameLocks noGrp="1"/>
          </p:cNvGraphicFramePr>
          <p:nvPr>
            <p:ph idx="4294967295"/>
          </p:nvPr>
        </p:nvGraphicFramePr>
        <p:xfrm>
          <a:off x="381000" y="1028700"/>
          <a:ext cx="84582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8100392" y="514350"/>
            <a:ext cx="781000" cy="4629150"/>
          </a:xfrm>
        </p:spPr>
        <p:txBody>
          <a:bodyPr vert="wordArtVert"/>
          <a:lstStyle/>
          <a:p>
            <a:pPr algn="ctr"/>
            <a:r>
              <a:rPr lang="en-GB" sz="1800" spc="800" dirty="0">
                <a:effectLst>
                  <a:outerShdw blurRad="38100" dist="38100" dir="2700000" algn="tl">
                    <a:srgbClr val="000000">
                      <a:alpha val="43137"/>
                    </a:srgbClr>
                  </a:outerShdw>
                </a:effectLst>
              </a:rPr>
              <a:t>Bus Inter</a:t>
            </a:r>
            <a:br>
              <a:rPr lang="en-GB" sz="1800" spc="800" dirty="0">
                <a:effectLst>
                  <a:outerShdw blurRad="38100" dist="38100" dir="2700000" algn="tl">
                    <a:srgbClr val="000000">
                      <a:alpha val="43137"/>
                    </a:srgbClr>
                  </a:outerShdw>
                </a:effectLst>
              </a:rPr>
            </a:br>
            <a:r>
              <a:rPr lang="en-GB" sz="1800" spc="800" dirty="0">
                <a:effectLst>
                  <a:outerShdw blurRad="38100" dist="38100" dir="2700000" algn="tl">
                    <a:srgbClr val="000000">
                      <a:alpha val="43137"/>
                    </a:srgbClr>
                  </a:outerShdw>
                </a:effectLst>
              </a:rPr>
              <a:t>connection</a:t>
            </a:r>
          </a:p>
        </p:txBody>
      </p:sp>
      <p:graphicFrame>
        <p:nvGraphicFramePr>
          <p:cNvPr id="48" name="Content Placeholder 47"/>
          <p:cNvGraphicFramePr>
            <a:graphicFrameLocks noGrp="1"/>
          </p:cNvGraphicFramePr>
          <p:nvPr>
            <p:ph idx="4294967295"/>
            <p:extLst>
              <p:ext uri="{D42A27DB-BD31-4B8C-83A1-F6EECF244321}">
                <p14:modId xmlns:p14="http://schemas.microsoft.com/office/powerpoint/2010/main" val="2317248865"/>
              </p:ext>
            </p:extLst>
          </p:nvPr>
        </p:nvGraphicFramePr>
        <p:xfrm>
          <a:off x="228601" y="267494"/>
          <a:ext cx="7772400" cy="468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2552701" y="4011910"/>
            <a:ext cx="685799" cy="396899"/>
          </a:xfrm>
          <a:prstGeom prst="rect">
            <a:avLst/>
          </a:prstGeom>
          <a:scene3d>
            <a:camera prst="orthographicFront">
              <a:rot lat="0" lon="10499978" rev="0"/>
            </a:camera>
            <a:lightRig rig="threePt" dir="t"/>
          </a:scene3d>
        </p:spPr>
      </p:pic>
      <p:pic>
        <p:nvPicPr>
          <p:cNvPr id="50" name="Picture 49"/>
          <p:cNvPicPr>
            <a:picLocks noChangeAspect="1"/>
          </p:cNvPicPr>
          <p:nvPr/>
        </p:nvPicPr>
        <p:blipFill>
          <a:blip r:embed="rId8"/>
          <a:stretch>
            <a:fillRect/>
          </a:stretch>
        </p:blipFill>
        <p:spPr>
          <a:xfrm>
            <a:off x="2411760" y="1873081"/>
            <a:ext cx="685799" cy="396899"/>
          </a:xfrm>
          <a:prstGeom prst="rect">
            <a:avLst/>
          </a:prstGeom>
          <a:scene3d>
            <a:camera prst="orthographicFront">
              <a:rot lat="0" lon="10499978" rev="0"/>
            </a:camera>
            <a:lightRig rig="threePt" dir="t"/>
          </a:scene3d>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285750"/>
            <a:ext cx="7556500" cy="837010"/>
          </a:xfrm>
        </p:spPr>
        <p:txBody>
          <a:bodyPr/>
          <a:lstStyle/>
          <a:p>
            <a:r>
              <a:rPr lang="en-GB" dirty="0">
                <a:effectLst>
                  <a:outerShdw blurRad="38100" dist="38100" dir="2700000" algn="tl">
                    <a:srgbClr val="000000">
                      <a:alpha val="43137"/>
                    </a:srgbClr>
                  </a:outerShdw>
                </a:effectLst>
              </a:rPr>
              <a:t>Data Bus</a:t>
            </a:r>
          </a:p>
        </p:txBody>
      </p:sp>
      <p:sp>
        <p:nvSpPr>
          <p:cNvPr id="18435" name="Rectangle 3"/>
          <p:cNvSpPr>
            <a:spLocks noGrp="1" noChangeArrowheads="1"/>
          </p:cNvSpPr>
          <p:nvPr>
            <p:ph idx="4294967295"/>
          </p:nvPr>
        </p:nvSpPr>
        <p:spPr>
          <a:xfrm>
            <a:off x="762000" y="914400"/>
            <a:ext cx="7556500" cy="3771900"/>
          </a:xfrm>
        </p:spPr>
        <p:txBody>
          <a:bodyPr>
            <a:normAutofit fontScale="92500" lnSpcReduction="10000"/>
          </a:bodyPr>
          <a:lstStyle/>
          <a:p>
            <a:r>
              <a:rPr lang="en-GB" dirty="0">
                <a:solidFill>
                  <a:schemeClr val="tx1"/>
                </a:solidFill>
              </a:rPr>
              <a:t>Data lines that provide a path for moving data among system modules</a:t>
            </a:r>
          </a:p>
          <a:p>
            <a:r>
              <a:rPr lang="en-GB" dirty="0">
                <a:solidFill>
                  <a:schemeClr val="tx1"/>
                </a:solidFill>
              </a:rPr>
              <a:t>May consist of 32, 64, 128, or more separate lines</a:t>
            </a:r>
          </a:p>
          <a:p>
            <a:r>
              <a:rPr lang="en-GB" dirty="0">
                <a:solidFill>
                  <a:schemeClr val="tx1"/>
                </a:solidFill>
              </a:rPr>
              <a:t>The number of lines is referred to as the </a:t>
            </a:r>
            <a:r>
              <a:rPr lang="en-GB" i="1" dirty="0">
                <a:solidFill>
                  <a:schemeClr val="tx1"/>
                </a:solidFill>
              </a:rPr>
              <a:t>width</a:t>
            </a:r>
            <a:r>
              <a:rPr lang="en-GB" dirty="0">
                <a:solidFill>
                  <a:schemeClr val="tx1"/>
                </a:solidFill>
              </a:rPr>
              <a:t> of the data bus</a:t>
            </a:r>
          </a:p>
          <a:p>
            <a:r>
              <a:rPr lang="en-GB" dirty="0">
                <a:solidFill>
                  <a:schemeClr val="tx1"/>
                </a:solidFill>
              </a:rPr>
              <a:t>The number of lines determines how many bits can be transferred at a time</a:t>
            </a:r>
          </a:p>
          <a:p>
            <a:r>
              <a:rPr lang="en-GB" dirty="0">
                <a:solidFill>
                  <a:schemeClr val="tx1"/>
                </a:solidFill>
              </a:rPr>
              <a:t>The width of the data bus </a:t>
            </a:r>
          </a:p>
          <a:p>
            <a:pPr>
              <a:spcBef>
                <a:spcPts val="0"/>
              </a:spcBef>
              <a:buNone/>
            </a:pPr>
            <a:r>
              <a:rPr lang="en-GB" dirty="0">
                <a:solidFill>
                  <a:schemeClr val="tx1"/>
                </a:solidFill>
              </a:rPr>
              <a:t>    is a key factor in </a:t>
            </a:r>
          </a:p>
          <a:p>
            <a:pPr>
              <a:spcBef>
                <a:spcPts val="0"/>
              </a:spcBef>
              <a:buNone/>
            </a:pPr>
            <a:r>
              <a:rPr lang="en-GB" dirty="0">
                <a:solidFill>
                  <a:schemeClr val="tx1"/>
                </a:solidFill>
              </a:rPr>
              <a:t>    determining overall </a:t>
            </a:r>
          </a:p>
          <a:p>
            <a:pPr>
              <a:spcBef>
                <a:spcPts val="0"/>
              </a:spcBef>
              <a:buNone/>
            </a:pPr>
            <a:r>
              <a:rPr lang="en-GB" dirty="0">
                <a:solidFill>
                  <a:schemeClr val="tx1"/>
                </a:solidFill>
              </a:rPr>
              <a:t>    system performance</a:t>
            </a:r>
          </a:p>
        </p:txBody>
      </p:sp>
      <p:pic>
        <p:nvPicPr>
          <p:cNvPr id="5" name="Picture 4"/>
          <p:cNvPicPr>
            <a:picLocks noChangeAspect="1"/>
          </p:cNvPicPr>
          <p:nvPr/>
        </p:nvPicPr>
        <p:blipFill>
          <a:blip r:embed="rId3"/>
          <a:stretch>
            <a:fillRect/>
          </a:stretch>
        </p:blipFill>
        <p:spPr>
          <a:xfrm>
            <a:off x="5004048" y="3388643"/>
            <a:ext cx="3456384" cy="159293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1" y="285750"/>
            <a:ext cx="7556313" cy="494180"/>
          </a:xfrm>
        </p:spPr>
        <p:txBody>
          <a:bodyPr/>
          <a:lstStyle/>
          <a:p>
            <a:r>
              <a:rPr lang="en-GB" dirty="0"/>
              <a:t>   Address Bus	      Control Bus</a:t>
            </a:r>
          </a:p>
        </p:txBody>
      </p:sp>
      <p:sp>
        <p:nvSpPr>
          <p:cNvPr id="19459" name="Rectangle 3"/>
          <p:cNvSpPr>
            <a:spLocks noGrp="1" noChangeArrowheads="1"/>
          </p:cNvSpPr>
          <p:nvPr>
            <p:ph sz="half" idx="2"/>
          </p:nvPr>
        </p:nvSpPr>
        <p:spPr>
          <a:xfrm>
            <a:off x="497541" y="1600200"/>
            <a:ext cx="3657600" cy="3543301"/>
          </a:xfrm>
        </p:spPr>
        <p:txBody>
          <a:bodyPr>
            <a:normAutofit fontScale="77500" lnSpcReduction="20000"/>
          </a:bodyPr>
          <a:lstStyle/>
          <a:p>
            <a:r>
              <a:rPr lang="en-GB" dirty="0">
                <a:solidFill>
                  <a:schemeClr val="tx1"/>
                </a:solidFill>
              </a:rPr>
              <a:t>Used to designate the source or destination of the data on the data bus</a:t>
            </a:r>
          </a:p>
          <a:p>
            <a:pPr lvl="1"/>
            <a:r>
              <a:rPr lang="en-GB" dirty="0">
                <a:solidFill>
                  <a:schemeClr val="tx1"/>
                </a:solidFill>
              </a:rPr>
              <a:t>If the processor wishes to read a word of data from memory it puts the address of the desired word on the address lines</a:t>
            </a:r>
          </a:p>
          <a:p>
            <a:r>
              <a:rPr lang="en-GB" dirty="0">
                <a:solidFill>
                  <a:schemeClr val="tx1"/>
                </a:solidFill>
              </a:rPr>
              <a:t>Width determines the maximum possible memory capacity of the system</a:t>
            </a:r>
          </a:p>
          <a:p>
            <a:r>
              <a:rPr lang="en-GB" dirty="0">
                <a:solidFill>
                  <a:schemeClr val="tx1"/>
                </a:solidFill>
              </a:rPr>
              <a:t>Also used to address I/O ports</a:t>
            </a:r>
          </a:p>
          <a:p>
            <a:pPr lvl="1"/>
            <a:r>
              <a:rPr lang="en-GB" dirty="0">
                <a:solidFill>
                  <a:schemeClr val="tx1"/>
                </a:solidFill>
              </a:rPr>
              <a:t>The higher order bits are used to select a particular module on the bus and the lower order bits select a memory location or I/O port within the module</a:t>
            </a:r>
          </a:p>
        </p:txBody>
      </p:sp>
      <p:sp>
        <p:nvSpPr>
          <p:cNvPr id="7" name="Content Placeholder 6"/>
          <p:cNvSpPr>
            <a:spLocks noGrp="1"/>
          </p:cNvSpPr>
          <p:nvPr>
            <p:ph sz="quarter" idx="4"/>
          </p:nvPr>
        </p:nvSpPr>
        <p:spPr>
          <a:xfrm>
            <a:off x="4399878" y="1600201"/>
            <a:ext cx="3657600" cy="3314699"/>
          </a:xfrm>
        </p:spPr>
        <p:txBody>
          <a:bodyPr>
            <a:normAutofit fontScale="77500" lnSpcReduction="20000"/>
          </a:bodyPr>
          <a:lstStyle/>
          <a:p>
            <a:r>
              <a:rPr lang="en-US" dirty="0">
                <a:solidFill>
                  <a:schemeClr val="tx1"/>
                </a:solidFill>
              </a:rPr>
              <a:t>Used to control the access and the use of the data and address lines</a:t>
            </a:r>
          </a:p>
          <a:p>
            <a:r>
              <a:rPr lang="en-US" dirty="0">
                <a:solidFill>
                  <a:schemeClr val="tx1"/>
                </a:solidFill>
              </a:rPr>
              <a:t>Because the data and address lines are shared by all components there must be a means of controlling their use</a:t>
            </a:r>
          </a:p>
          <a:p>
            <a:r>
              <a:rPr lang="en-US" dirty="0">
                <a:solidFill>
                  <a:schemeClr val="tx1"/>
                </a:solidFill>
              </a:rPr>
              <a:t>Control signals transmit both command and timing information among system modules</a:t>
            </a:r>
          </a:p>
          <a:p>
            <a:r>
              <a:rPr lang="en-US" dirty="0">
                <a:solidFill>
                  <a:schemeClr val="tx1"/>
                </a:solidFill>
              </a:rPr>
              <a:t>Timing signals indicate the validity of data and address information</a:t>
            </a:r>
          </a:p>
          <a:p>
            <a:r>
              <a:rPr lang="en-US" dirty="0">
                <a:solidFill>
                  <a:schemeClr val="tx1"/>
                </a:solidFill>
              </a:rPr>
              <a:t>Command signals specify operations to be performed</a:t>
            </a:r>
          </a:p>
          <a:p>
            <a:endParaRPr lang="en-US" dirty="0"/>
          </a:p>
        </p:txBody>
      </p:sp>
      <p:sp>
        <p:nvSpPr>
          <p:cNvPr id="5" name="Text Placeholder 4"/>
          <p:cNvSpPr>
            <a:spLocks noGrp="1"/>
          </p:cNvSpPr>
          <p:nvPr>
            <p:ph type="body" idx="1"/>
          </p:nvPr>
        </p:nvSpPr>
        <p:spPr>
          <a:xfrm>
            <a:off x="533400" y="857250"/>
            <a:ext cx="3657600" cy="652183"/>
          </a:xfrm>
        </p:spPr>
        <p:txBody>
          <a:bodyPr/>
          <a:lstStyle/>
          <a:p>
            <a:r>
              <a:rPr lang="en-US" dirty="0"/>
              <a:t>        </a:t>
            </a:r>
          </a:p>
        </p:txBody>
      </p:sp>
      <p:sp>
        <p:nvSpPr>
          <p:cNvPr id="6" name="Text Placeholder 5"/>
          <p:cNvSpPr>
            <a:spLocks noGrp="1"/>
          </p:cNvSpPr>
          <p:nvPr>
            <p:ph type="body" sz="quarter" idx="3"/>
          </p:nvPr>
        </p:nvSpPr>
        <p:spPr>
          <a:xfrm>
            <a:off x="4419600" y="857250"/>
            <a:ext cx="3657600" cy="652182"/>
          </a:xfrm>
        </p:spPr>
        <p:txBody>
          <a:bodyPr/>
          <a:lstStyle/>
          <a:p>
            <a:r>
              <a:rPr lang="en-US" dirty="0"/>
              <a:t>         </a:t>
            </a:r>
          </a:p>
          <a:p>
            <a:endParaRPr lang="en-US" dirty="0"/>
          </a:p>
        </p:txBody>
      </p:sp>
      <p:pic>
        <p:nvPicPr>
          <p:cNvPr id="10" name="Picture 9"/>
          <p:cNvPicPr>
            <a:picLocks noChangeAspect="1"/>
          </p:cNvPicPr>
          <p:nvPr/>
        </p:nvPicPr>
        <p:blipFill>
          <a:blip r:embed="rId3"/>
          <a:stretch>
            <a:fillRect/>
          </a:stretch>
        </p:blipFill>
        <p:spPr>
          <a:xfrm>
            <a:off x="1691680" y="925018"/>
            <a:ext cx="1475416" cy="616933"/>
          </a:xfrm>
          <a:prstGeom prst="rect">
            <a:avLst/>
          </a:prstGeom>
        </p:spPr>
      </p:pic>
      <p:pic>
        <p:nvPicPr>
          <p:cNvPr id="11" name="Picture 10"/>
          <p:cNvPicPr>
            <a:picLocks noChangeAspect="1"/>
          </p:cNvPicPr>
          <p:nvPr/>
        </p:nvPicPr>
        <p:blipFill>
          <a:blip r:embed="rId3"/>
          <a:stretch>
            <a:fillRect/>
          </a:stretch>
        </p:blipFill>
        <p:spPr>
          <a:xfrm>
            <a:off x="5560570" y="958414"/>
            <a:ext cx="1315686" cy="5501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628650"/>
            <a:ext cx="8686800" cy="837009"/>
          </a:xfrm>
        </p:spPr>
        <p:txBody>
          <a:bodyPr>
            <a:normAutofit/>
          </a:bodyPr>
          <a:lstStyle/>
          <a:p>
            <a:pPr algn="ctr"/>
            <a:r>
              <a:rPr lang="en-US" sz="4000" dirty="0">
                <a:effectLst>
                  <a:outerShdw blurRad="38100" dist="38100" dir="2700000" algn="tl">
                    <a:srgbClr val="000000">
                      <a:alpha val="43137"/>
                    </a:srgbClr>
                  </a:outerShdw>
                </a:effectLst>
              </a:rPr>
              <a:t>Bus Interconnection Scheme</a:t>
            </a:r>
          </a:p>
        </p:txBody>
      </p:sp>
      <p:pic>
        <p:nvPicPr>
          <p:cNvPr id="4" name="Picture 3"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18" t="17647" r="2727" b="29412"/>
              <a:stretch>
                <a:fillRect/>
              </a:stretch>
            </p:blipFill>
          </mc:Choice>
          <mc:Fallback>
            <p:blipFill>
              <a:blip r:embed="rId4"/>
              <a:srcRect l="1818" t="17647" r="2727" b="29412"/>
              <a:stretch>
                <a:fillRect/>
              </a:stretch>
            </p:blipFill>
          </mc:Fallback>
        </mc:AlternateContent>
        <p:spPr>
          <a:xfrm>
            <a:off x="304800" y="1747614"/>
            <a:ext cx="8471580" cy="320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architecture </a:t>
            </a:r>
          </a:p>
        </p:txBody>
      </p:sp>
      <p:pic>
        <p:nvPicPr>
          <p:cNvPr id="1026" name="Picture 2" descr="C:\Users\Anis\Desktop\1200px-Von_Neumann_Architecture.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3184" y="1485901"/>
            <a:ext cx="7167082" cy="310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6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636" b="4545"/>
              <a:stretch>
                <a:fillRect/>
              </a:stretch>
            </p:blipFill>
          </mc:Choice>
          <mc:Fallback>
            <p:blipFill>
              <a:blip r:embed="rId4"/>
              <a:srcRect t="3636" b="4545"/>
              <a:stretch>
                <a:fillRect/>
              </a:stretch>
            </p:blipFill>
          </mc:Fallback>
        </mc:AlternateContent>
        <p:spPr>
          <a:xfrm>
            <a:off x="35496" y="0"/>
            <a:ext cx="8165580" cy="5143500"/>
          </a:xfrm>
          <a:prstGeom prst="rect">
            <a:avLst/>
          </a:prstGeom>
        </p:spPr>
      </p:pic>
      <p:sp>
        <p:nvSpPr>
          <p:cNvPr id="22" name="TextBox 21"/>
          <p:cNvSpPr txBox="1"/>
          <p:nvPr/>
        </p:nvSpPr>
        <p:spPr>
          <a:xfrm>
            <a:off x="8201076" y="276495"/>
            <a:ext cx="907428" cy="4590510"/>
          </a:xfrm>
          <a:prstGeom prst="rect">
            <a:avLst/>
          </a:prstGeom>
          <a:noFill/>
        </p:spPr>
        <p:txBody>
          <a:bodyPr vert="wordArtVert" wrap="square" rtlCol="0" anchor="ctr" anchorCtr="1">
            <a:spAutoFit/>
          </a:bodyPr>
          <a:lstStyle/>
          <a:p>
            <a:pPr algn="ctr"/>
            <a:r>
              <a:rPr lang="en-US" sz="1400" spc="500" dirty="0">
                <a:solidFill>
                  <a:schemeClr val="accent3"/>
                </a:solidFill>
                <a:effectLst>
                  <a:outerShdw blurRad="38100" dist="38100" dir="2700000" algn="tl">
                    <a:srgbClr val="000000">
                      <a:alpha val="43137"/>
                    </a:srgbClr>
                  </a:outerShdw>
                </a:effectLst>
                <a:latin typeface="+mj-lt"/>
              </a:rPr>
              <a:t>Bus</a:t>
            </a:r>
          </a:p>
          <a:p>
            <a:pPr algn="ctr">
              <a:spcBef>
                <a:spcPts val="1800"/>
              </a:spcBef>
            </a:pPr>
            <a:r>
              <a:rPr lang="en-US" sz="1400" spc="500" dirty="0">
                <a:solidFill>
                  <a:schemeClr val="accent3"/>
                </a:solidFill>
                <a:effectLst>
                  <a:outerShdw blurRad="38100" dist="38100" dir="2700000" algn="tl">
                    <a:srgbClr val="000000">
                      <a:alpha val="43137"/>
                    </a:srgbClr>
                  </a:outerShdw>
                </a:effectLst>
                <a:latin typeface="+mj-lt"/>
              </a:rPr>
              <a:t>Configurations</a:t>
            </a:r>
            <a:endParaRPr lang="en-US" sz="1400" spc="500" dirty="0">
              <a:solidFill>
                <a:schemeClr val="accent3"/>
              </a:solidFill>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0"/>
            <a:ext cx="7556313" cy="837080"/>
          </a:xfrm>
        </p:spPr>
        <p:txBody>
          <a:bodyPr/>
          <a:lstStyle/>
          <a:p>
            <a:pPr algn="ctr"/>
            <a:r>
              <a:rPr lang="en-US" sz="4400" dirty="0">
                <a:effectLst>
                  <a:outerShdw blurRad="38100" dist="38100" dir="2700000" algn="tl">
                    <a:srgbClr val="000000">
                      <a:alpha val="43137"/>
                    </a:srgbClr>
                  </a:outerShdw>
                </a:effectLst>
              </a:rPr>
              <a:t>Elements of Bus Design</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3500" t="-10286" r="13500"/>
              <a:stretch>
                <a:fillRect/>
              </a:stretch>
            </p:blipFill>
          </mc:Choice>
          <mc:Fallback>
            <p:blipFill>
              <a:blip r:embed="rId4"/>
              <a:srcRect l="13500" t="-10286" r="13500"/>
              <a:stretch>
                <a:fillRect/>
              </a:stretch>
            </p:blipFill>
          </mc:Fallback>
        </mc:AlternateContent>
        <p:spPr>
          <a:xfrm>
            <a:off x="0" y="1885950"/>
            <a:ext cx="9176849" cy="3032760"/>
          </a:xfrm>
          <a:prstGeom prst="rect">
            <a:avLst/>
          </a:prstGeom>
        </p:spPr>
      </p:pic>
      <p:sp>
        <p:nvSpPr>
          <p:cNvPr id="4" name="TextBox 3">
            <a:extLst>
              <a:ext uri="{FF2B5EF4-FFF2-40B4-BE49-F238E27FC236}">
                <a16:creationId xmlns:a16="http://schemas.microsoft.com/office/drawing/2014/main" id="{205629B7-834D-41E0-8440-DE7D93B264C8}"/>
              </a:ext>
            </a:extLst>
          </p:cNvPr>
          <p:cNvSpPr txBox="1"/>
          <p:nvPr/>
        </p:nvSpPr>
        <p:spPr>
          <a:xfrm>
            <a:off x="2915816" y="1275606"/>
            <a:ext cx="2880320" cy="461665"/>
          </a:xfrm>
          <a:prstGeom prst="rect">
            <a:avLst/>
          </a:prstGeom>
          <a:noFill/>
        </p:spPr>
        <p:txBody>
          <a:bodyPr wrap="square" rtlCol="0">
            <a:spAutoFit/>
          </a:bodyPr>
          <a:lstStyle/>
          <a:p>
            <a:r>
              <a:rPr lang="en-US" dirty="0">
                <a:solidFill>
                  <a:srgbClr val="FF0000"/>
                </a:solidFill>
              </a:rPr>
              <a:t>Below Comment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6096000" y="742950"/>
            <a:ext cx="3048000" cy="837009"/>
          </a:xfrm>
        </p:spPr>
        <p:txBody>
          <a:bodyPr/>
          <a:lstStyle/>
          <a:p>
            <a:pPr algn="ctr"/>
            <a:r>
              <a:rPr lang="en-GB" dirty="0">
                <a:effectLst>
                  <a:outerShdw blurRad="38100" dist="38100" dir="2700000" algn="tl">
                    <a:srgbClr val="000000">
                      <a:alpha val="43137"/>
                    </a:srgbClr>
                  </a:outerShdw>
                </a:effectLst>
              </a:rPr>
              <a:t>Timing of Synchronous Bus Operations</a:t>
            </a:r>
            <a:br>
              <a:rPr lang="en-GB" dirty="0">
                <a:effectLst>
                  <a:outerShdw blurRad="38100" dist="38100" dir="2700000" algn="tl">
                    <a:srgbClr val="000000">
                      <a:alpha val="43137"/>
                    </a:srgbClr>
                  </a:outerShdw>
                </a:effectLst>
              </a:rPr>
            </a:br>
            <a:r>
              <a:rPr lang="en-US" sz="3600" dirty="0">
                <a:solidFill>
                  <a:srgbClr val="FF0000"/>
                </a:solidFill>
                <a:effectLst>
                  <a:outerShdw blurRad="38100" dist="38100" dir="2700000" algn="tl">
                    <a:srgbClr val="000000">
                      <a:alpha val="43137"/>
                    </a:srgbClr>
                  </a:outerShdw>
                </a:effectLst>
              </a:rPr>
              <a:t>DISCUSSED</a:t>
            </a:r>
            <a:endParaRPr lang="en-GB" dirty="0">
              <a:effectLst>
                <a:outerShdw blurRad="38100" dist="38100" dir="2700000" algn="tl">
                  <a:srgbClr val="000000">
                    <a:alpha val="43137"/>
                  </a:srgbClr>
                </a:outerShdw>
              </a:effectLst>
            </a:endParaRPr>
          </a:p>
        </p:txBody>
      </p:sp>
      <p:pic>
        <p:nvPicPr>
          <p:cNvPr id="4" name="Picture 3" descr="f1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19091" r="15294" b="24545"/>
              <a:stretch>
                <a:fillRect/>
              </a:stretch>
            </p:blipFill>
          </mc:Choice>
          <mc:Fallback>
            <p:blipFill>
              <a:blip r:embed="rId4"/>
              <a:srcRect l="10588" t="19091" r="15294" b="24545"/>
              <a:stretch>
                <a:fillRect/>
              </a:stretch>
            </p:blipFill>
          </mc:Fallback>
        </mc:AlternateContent>
        <p:spPr>
          <a:xfrm>
            <a:off x="0" y="0"/>
            <a:ext cx="6968576"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300192" y="1182965"/>
            <a:ext cx="2843808" cy="2800350"/>
          </a:xfrm>
        </p:spPr>
        <p:txBody>
          <a:bodyPr/>
          <a:lstStyle/>
          <a:p>
            <a:pPr algn="ctr"/>
            <a:r>
              <a:rPr lang="en-GB" dirty="0">
                <a:effectLst>
                  <a:outerShdw blurRad="38100" dist="38100" dir="2700000" algn="tl">
                    <a:srgbClr val="000000">
                      <a:alpha val="43137"/>
                    </a:srgbClr>
                  </a:outerShdw>
                </a:effectLst>
              </a:rPr>
              <a:t>Timing of Asynchronous Bus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Operations</a:t>
            </a:r>
            <a:br>
              <a:rPr lang="en-GB" dirty="0">
                <a:effectLst>
                  <a:outerShdw blurRad="38100" dist="38100" dir="2700000" algn="tl">
                    <a:srgbClr val="000000">
                      <a:alpha val="43137"/>
                    </a:srgbClr>
                  </a:outerShdw>
                </a:effectLst>
              </a:rPr>
            </a:br>
            <a:r>
              <a:rPr lang="en-US" sz="3600" dirty="0">
                <a:solidFill>
                  <a:srgbClr val="FF0000"/>
                </a:solidFill>
                <a:effectLst>
                  <a:outerShdw blurRad="38100" dist="38100" dir="2700000" algn="tl">
                    <a:srgbClr val="000000">
                      <a:alpha val="43137"/>
                    </a:srgbClr>
                  </a:outerShdw>
                </a:effectLst>
              </a:rPr>
              <a:t>DISCUSSED</a:t>
            </a:r>
            <a:endParaRPr lang="en-GB" dirty="0">
              <a:effectLst>
                <a:outerShdw blurRad="38100" dist="38100" dir="2700000" algn="tl">
                  <a:srgbClr val="000000">
                    <a:alpha val="43137"/>
                  </a:srgbClr>
                </a:outerShdw>
              </a:effectLst>
            </a:endParaRPr>
          </a:p>
        </p:txBody>
      </p:sp>
      <p:pic>
        <p:nvPicPr>
          <p:cNvPr id="5" name="Picture 4" descr="f1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8182" r="16471" b="10909"/>
              <a:stretch>
                <a:fillRect/>
              </a:stretch>
            </p:blipFill>
          </mc:Choice>
          <mc:Fallback>
            <p:blipFill>
              <a:blip r:embed="rId4"/>
              <a:srcRect l="5882" t="8182" r="16471" b="10909"/>
              <a:stretch>
                <a:fillRect/>
              </a:stretch>
            </p:blipFill>
          </mc:Fallback>
        </mc:AlternateContent>
        <p:spPr>
          <a:xfrm>
            <a:off x="395536" y="123060"/>
            <a:ext cx="6048672" cy="48973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1131589"/>
            <a:ext cx="7992888" cy="2554545"/>
          </a:xfrm>
          <a:prstGeom prst="rect">
            <a:avLst/>
          </a:prstGeom>
        </p:spPr>
        <p:txBody>
          <a:bodyPr wrap="square">
            <a:spAutoFit/>
          </a:bodyPr>
          <a:lstStyle/>
          <a:p>
            <a:r>
              <a:rPr lang="en-US" sz="2000" dirty="0">
                <a:solidFill>
                  <a:prstClr val="black"/>
                </a:solidFill>
              </a:rPr>
              <a:t>Great feature of PCI Bus was that it was invented as </a:t>
            </a:r>
            <a:r>
              <a:rPr lang="en-US" sz="2000" b="1" dirty="0">
                <a:solidFill>
                  <a:prstClr val="black"/>
                </a:solidFill>
              </a:rPr>
              <a:t>an industry standard</a:t>
            </a:r>
          </a:p>
          <a:p>
            <a:endParaRPr lang="en-US" sz="2000" dirty="0">
              <a:solidFill>
                <a:prstClr val="black"/>
              </a:solidFill>
            </a:endParaRPr>
          </a:p>
          <a:p>
            <a:r>
              <a:rPr lang="en-US" sz="2000" dirty="0">
                <a:solidFill>
                  <a:prstClr val="black"/>
                </a:solidFill>
              </a:rPr>
              <a:t>PCI provides </a:t>
            </a:r>
            <a:r>
              <a:rPr lang="en-US" sz="2000" b="1" dirty="0">
                <a:solidFill>
                  <a:prstClr val="black"/>
                </a:solidFill>
              </a:rPr>
              <a:t>direct access to system memory </a:t>
            </a:r>
            <a:r>
              <a:rPr lang="en-US" sz="2000" dirty="0">
                <a:solidFill>
                  <a:prstClr val="black"/>
                </a:solidFill>
              </a:rPr>
              <a:t>for the devices that are connected to the bus which is then connected through a bridge that connects to the front side bus. </a:t>
            </a:r>
          </a:p>
          <a:p>
            <a:endParaRPr lang="en-US" sz="2000" dirty="0">
              <a:solidFill>
                <a:prstClr val="black"/>
              </a:solidFill>
            </a:endParaRPr>
          </a:p>
          <a:p>
            <a:r>
              <a:rPr lang="en-US" sz="2000" dirty="0">
                <a:solidFill>
                  <a:prstClr val="black"/>
                </a:solidFill>
              </a:rPr>
              <a:t>This configuration allowed for higher performance </a:t>
            </a:r>
            <a:r>
              <a:rPr lang="en-US" sz="2000" b="1" dirty="0">
                <a:solidFill>
                  <a:prstClr val="black"/>
                </a:solidFill>
              </a:rPr>
              <a:t>without slowing down the processor</a:t>
            </a:r>
          </a:p>
        </p:txBody>
      </p:sp>
      <p:sp>
        <p:nvSpPr>
          <p:cNvPr id="3" name="Title 1"/>
          <p:cNvSpPr txBox="1">
            <a:spLocks/>
          </p:cNvSpPr>
          <p:nvPr/>
        </p:nvSpPr>
        <p:spPr>
          <a:xfrm>
            <a:off x="457201" y="33468"/>
            <a:ext cx="7556313" cy="837080"/>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algn="ctr" fontAlgn="auto">
              <a:spcAft>
                <a:spcPts val="0"/>
              </a:spcAft>
            </a:pPr>
            <a:r>
              <a:rPr lang="en-GB" sz="2800" dirty="0">
                <a:solidFill>
                  <a:srgbClr val="663366"/>
                </a:solidFill>
                <a:effectLst>
                  <a:outerShdw blurRad="38100" dist="38100" dir="2700000" algn="tl">
                    <a:srgbClr val="000000">
                      <a:alpha val="43137"/>
                    </a:srgbClr>
                  </a:outerShdw>
                </a:effectLst>
              </a:rPr>
              <a:t>Peripheral Component Interconnect (PCI)</a:t>
            </a:r>
            <a:endParaRPr lang="en-US" sz="2800" dirty="0">
              <a:solidFill>
                <a:srgbClr val="6633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0182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rlier motherboard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88402"/>
            <a:ext cx="3001516" cy="462233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1" y="33468"/>
            <a:ext cx="7556313" cy="837080"/>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algn="ctr" fontAlgn="auto">
              <a:spcAft>
                <a:spcPts val="0"/>
              </a:spcAft>
            </a:pPr>
            <a:r>
              <a:rPr lang="en-GB" sz="2800" dirty="0">
                <a:solidFill>
                  <a:srgbClr val="663366"/>
                </a:solidFill>
                <a:effectLst>
                  <a:outerShdw blurRad="38100" dist="38100" dir="2700000" algn="tl">
                    <a:srgbClr val="000000">
                      <a:alpha val="43137"/>
                    </a:srgbClr>
                  </a:outerShdw>
                </a:effectLst>
              </a:rPr>
              <a:t>Peripheral Component Interconnect (PCI)</a:t>
            </a:r>
            <a:endParaRPr lang="en-US" sz="2800" dirty="0">
              <a:solidFill>
                <a:srgbClr val="6633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0052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pPr>
            <a:r>
              <a:rPr lang="en-US" dirty="0">
                <a:effectLst>
                  <a:outerShdw blurRad="38100" dist="38100" dir="2700000" algn="tl">
                    <a:srgbClr val="000000">
                      <a:alpha val="43137"/>
                    </a:srgbClr>
                  </a:outerShdw>
                </a:effectLst>
              </a:rPr>
              <a:t>PCI Bus Design</a:t>
            </a:r>
          </a:p>
        </p:txBody>
      </p:sp>
      <p:pic>
        <p:nvPicPr>
          <p:cNvPr id="5" name="Content Placeholder 4"/>
          <p:cNvPicPr>
            <a:picLocks noGrp="1" noChangeAspect="1"/>
          </p:cNvPicPr>
          <p:nvPr>
            <p:ph sz="half" idx="1"/>
          </p:nvPr>
        </p:nvPicPr>
        <p:blipFill>
          <a:blip r:embed="rId3"/>
          <a:stretch>
            <a:fillRect/>
          </a:stretch>
        </p:blipFill>
        <p:spPr>
          <a:xfrm>
            <a:off x="498475" y="1192257"/>
            <a:ext cx="3641477" cy="3168352"/>
          </a:xfrm>
          <a:prstGeom prst="rect">
            <a:avLst/>
          </a:prstGeom>
        </p:spPr>
      </p:pic>
      <p:sp>
        <p:nvSpPr>
          <p:cNvPr id="4" name="Content Placeholder 3"/>
          <p:cNvSpPr>
            <a:spLocks noGrp="1"/>
          </p:cNvSpPr>
          <p:nvPr>
            <p:ph sz="half" idx="2"/>
          </p:nvPr>
        </p:nvSpPr>
        <p:spPr>
          <a:xfrm>
            <a:off x="4399878" y="1489472"/>
            <a:ext cx="4204570" cy="2954485"/>
          </a:xfrm>
        </p:spPr>
        <p:txBody>
          <a:bodyPr>
            <a:normAutofit fontScale="92500" lnSpcReduction="20000"/>
          </a:bodyPr>
          <a:lstStyle/>
          <a:p>
            <a:r>
              <a:rPr lang="en-US" sz="2400" dirty="0">
                <a:solidFill>
                  <a:schemeClr val="tx1"/>
                </a:solidFill>
              </a:rPr>
              <a:t>The PCI Bus was originally 33Mhz and then changed to 66Mhz.</a:t>
            </a:r>
          </a:p>
          <a:p>
            <a:r>
              <a:rPr lang="en-US" sz="2400" dirty="0">
                <a:solidFill>
                  <a:schemeClr val="tx1"/>
                </a:solidFill>
              </a:rPr>
              <a:t>PCI Bus became big with the release of Windows 95 with “Plug and Play” technology</a:t>
            </a:r>
          </a:p>
          <a:p>
            <a:r>
              <a:rPr lang="en-US" sz="2400" dirty="0">
                <a:solidFill>
                  <a:schemeClr val="tx1"/>
                </a:solidFill>
              </a:rPr>
              <a:t>“Plug and Play” utilized the PCI bus concept.</a:t>
            </a:r>
          </a:p>
          <a:p>
            <a:endParaRPr lang="en-US" dirty="0"/>
          </a:p>
        </p:txBody>
      </p:sp>
    </p:spTree>
    <p:extLst>
      <p:ext uri="{BB962C8B-B14F-4D97-AF65-F5344CB8AC3E}">
        <p14:creationId xmlns:p14="http://schemas.microsoft.com/office/powerpoint/2010/main" val="555897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1"/>
          <p:cNvSpPr txBox="1">
            <a:spLocks/>
          </p:cNvSpPr>
          <p:nvPr/>
        </p:nvSpPr>
        <p:spPr>
          <a:xfrm>
            <a:off x="457201" y="33468"/>
            <a:ext cx="7556313" cy="837080"/>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algn="ctr" fontAlgn="auto">
              <a:spcAft>
                <a:spcPts val="0"/>
              </a:spcAft>
            </a:pPr>
            <a:r>
              <a:rPr lang="en-GB" sz="2800" dirty="0">
                <a:effectLst>
                  <a:outerShdw blurRad="38100" dist="38100" dir="2700000" algn="tl">
                    <a:srgbClr val="000000">
                      <a:alpha val="43137"/>
                    </a:srgbClr>
                  </a:outerShdw>
                </a:effectLst>
              </a:rPr>
              <a:t>Peripheral Component Interconnect (PCI)</a:t>
            </a:r>
            <a:endParaRPr lang="en-US" sz="2800"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694344721"/>
              </p:ext>
            </p:extLst>
          </p:nvPr>
        </p:nvGraphicFramePr>
        <p:xfrm>
          <a:off x="755576" y="771550"/>
          <a:ext cx="7704858" cy="4199134"/>
        </p:xfrm>
        <a:graphic>
          <a:graphicData uri="http://schemas.openxmlformats.org/drawingml/2006/table">
            <a:tbl>
              <a:tblPr/>
              <a:tblGrid>
                <a:gridCol w="1224137">
                  <a:extLst>
                    <a:ext uri="{9D8B030D-6E8A-4147-A177-3AD203B41FA5}">
                      <a16:colId xmlns:a16="http://schemas.microsoft.com/office/drawing/2014/main" val="20000"/>
                    </a:ext>
                  </a:extLst>
                </a:gridCol>
                <a:gridCol w="1080119">
                  <a:extLst>
                    <a:ext uri="{9D8B030D-6E8A-4147-A177-3AD203B41FA5}">
                      <a16:colId xmlns:a16="http://schemas.microsoft.com/office/drawing/2014/main" val="20001"/>
                    </a:ext>
                  </a:extLst>
                </a:gridCol>
                <a:gridCol w="5400602">
                  <a:extLst>
                    <a:ext uri="{9D8B030D-6E8A-4147-A177-3AD203B41FA5}">
                      <a16:colId xmlns:a16="http://schemas.microsoft.com/office/drawing/2014/main" val="20002"/>
                    </a:ext>
                  </a:extLst>
                </a:gridCol>
              </a:tblGrid>
              <a:tr h="241573">
                <a:tc>
                  <a:txBody>
                    <a:bodyPr/>
                    <a:lstStyle/>
                    <a:p>
                      <a:pPr algn="ctr"/>
                      <a:r>
                        <a:rPr lang="en-US" sz="2000" dirty="0">
                          <a:effectLst/>
                        </a:rPr>
                        <a:t>Spec</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Year</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Change summary</a:t>
                      </a:r>
                      <a:r>
                        <a:rPr lang="en-US" sz="2000" b="0" i="0" u="none" strike="noStrike" baseline="30000">
                          <a:solidFill>
                            <a:srgbClr val="0645AD"/>
                          </a:solidFill>
                          <a:effectLst/>
                          <a:hlinkClick r:id="rId3"/>
                        </a:rPr>
                        <a:t>[15]</a:t>
                      </a:r>
                      <a:endParaRPr lang="en-US" sz="2000">
                        <a:effectLst/>
                      </a:endParaRP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241573">
                <a:tc>
                  <a:txBody>
                    <a:bodyPr/>
                    <a:lstStyle/>
                    <a:p>
                      <a:pPr algn="ctr"/>
                      <a:r>
                        <a:rPr lang="en-US" sz="2000" dirty="0">
                          <a:effectLst/>
                        </a:rPr>
                        <a:t>PCI 1.0</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a:effectLst/>
                        </a:rPr>
                        <a:t>1992</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Original issue</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583806">
                <a:tc>
                  <a:txBody>
                    <a:bodyPr/>
                    <a:lstStyle/>
                    <a:p>
                      <a:pPr algn="ctr"/>
                      <a:r>
                        <a:rPr lang="en-US" sz="2000" dirty="0">
                          <a:effectLst/>
                        </a:rPr>
                        <a:t>PCI 2.0</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dirty="0">
                          <a:effectLst/>
                        </a:rPr>
                        <a:t>1993</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effectLst/>
                        </a:rPr>
                        <a:t>Incorporated connector and add-in card specification</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758947">
                <a:tc>
                  <a:txBody>
                    <a:bodyPr/>
                    <a:lstStyle/>
                    <a:p>
                      <a:pPr algn="ctr"/>
                      <a:r>
                        <a:rPr lang="en-US" sz="2000" dirty="0">
                          <a:effectLst/>
                        </a:rPr>
                        <a:t>PCI 2.1</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dirty="0">
                          <a:effectLst/>
                        </a:rPr>
                        <a:t>1995</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Incorporated clarifications and added 66 MHz chapter</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583806">
                <a:tc>
                  <a:txBody>
                    <a:bodyPr/>
                    <a:lstStyle/>
                    <a:p>
                      <a:pPr algn="ctr"/>
                      <a:r>
                        <a:rPr lang="en-US" sz="2000" dirty="0">
                          <a:effectLst/>
                        </a:rPr>
                        <a:t>PCI 2.2</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dirty="0">
                          <a:effectLst/>
                        </a:rPr>
                        <a:t>1998</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Incorporated ECNs, and improved readability</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758947">
                <a:tc>
                  <a:txBody>
                    <a:bodyPr/>
                    <a:lstStyle/>
                    <a:p>
                      <a:pPr algn="ctr"/>
                      <a:r>
                        <a:rPr lang="en-US" sz="2000">
                          <a:effectLst/>
                        </a:rPr>
                        <a:t>PCI 2.3</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dirty="0">
                          <a:effectLst/>
                        </a:rPr>
                        <a:t>2002</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Incorporated ECNs, errata, and deleted 5 volt only keyed add-in cards</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583806">
                <a:tc>
                  <a:txBody>
                    <a:bodyPr/>
                    <a:lstStyle/>
                    <a:p>
                      <a:pPr algn="ctr"/>
                      <a:r>
                        <a:rPr lang="en-US" sz="2000">
                          <a:effectLst/>
                        </a:rPr>
                        <a:t>PCI 3.0</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000" dirty="0">
                          <a:effectLst/>
                        </a:rPr>
                        <a:t>2004</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Removed support for 5.0 volt keyed system board connector</a:t>
                      </a:r>
                    </a:p>
                  </a:txBody>
                  <a:tcPr marL="48568" marR="48568" marT="24284" marB="242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46086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 System Bus Performance</a:t>
            </a:r>
            <a:r>
              <a:rPr lang="en-US" sz="3600" dirty="0">
                <a:solidFill>
                  <a:srgbClr val="FF0000"/>
                </a:solidFill>
                <a:effectLst>
                  <a:outerShdw blurRad="38100" dist="38100" dir="2700000" algn="tl">
                    <a:srgbClr val="000000">
                      <a:alpha val="43137"/>
                    </a:srgbClr>
                  </a:outerShdw>
                </a:effectLst>
              </a:rPr>
              <a:t> </a:t>
            </a:r>
            <a:r>
              <a:rPr lang="en-US" sz="2800" dirty="0">
                <a:solidFill>
                  <a:srgbClr val="FF0000"/>
                </a:solidFill>
                <a:effectLst>
                  <a:outerShdw blurRad="38100" dist="38100" dir="2700000" algn="tl">
                    <a:srgbClr val="000000">
                      <a:alpha val="43137"/>
                    </a:srgbClr>
                  </a:outerShdw>
                </a:effectLst>
              </a:rPr>
              <a:t>DISCUSSED</a:t>
            </a:r>
            <a:endParaRPr lang="en-US" sz="2800" dirty="0"/>
          </a:p>
        </p:txBody>
      </p:sp>
      <p:sp>
        <p:nvSpPr>
          <p:cNvPr id="3" name="Content Placeholder 2"/>
          <p:cNvSpPr>
            <a:spLocks noGrp="1"/>
          </p:cNvSpPr>
          <p:nvPr>
            <p:ph sz="half" idx="1"/>
          </p:nvPr>
        </p:nvSpPr>
        <p:spPr>
          <a:xfrm>
            <a:off x="498518" y="1489472"/>
            <a:ext cx="7889906" cy="3105150"/>
          </a:xfrm>
        </p:spPr>
        <p:txBody>
          <a:bodyPr>
            <a:normAutofit lnSpcReduction="10000"/>
          </a:bodyPr>
          <a:lstStyle/>
          <a:p>
            <a:pPr marL="0" indent="0">
              <a:buNone/>
            </a:pPr>
            <a:r>
              <a:rPr lang="en-US" sz="2400" dirty="0">
                <a:solidFill>
                  <a:schemeClr val="tx1"/>
                </a:solidFill>
              </a:rPr>
              <a:t>What makes the PCI bus one of the fastest I/O bus used today?</a:t>
            </a:r>
          </a:p>
          <a:p>
            <a:pPr lvl="1"/>
            <a:r>
              <a:rPr lang="en-US" sz="2400" dirty="0">
                <a:solidFill>
                  <a:schemeClr val="tx1"/>
                </a:solidFill>
              </a:rPr>
              <a:t>Three features make this possible: </a:t>
            </a:r>
          </a:p>
          <a:p>
            <a:pPr lvl="2"/>
            <a:r>
              <a:rPr lang="en-US" sz="2400" dirty="0">
                <a:solidFill>
                  <a:srgbClr val="FF0000"/>
                </a:solidFill>
              </a:rPr>
              <a:t>Burst Mode: </a:t>
            </a:r>
            <a:r>
              <a:rPr lang="en-US" sz="2400" dirty="0">
                <a:solidFill>
                  <a:schemeClr val="tx1"/>
                </a:solidFill>
              </a:rPr>
              <a:t>allows multiple sets of data to be sent </a:t>
            </a:r>
          </a:p>
          <a:p>
            <a:pPr lvl="2"/>
            <a:r>
              <a:rPr lang="en-US" sz="2400" dirty="0">
                <a:solidFill>
                  <a:srgbClr val="FF0000"/>
                </a:solidFill>
              </a:rPr>
              <a:t>Full Bus Mastering: </a:t>
            </a:r>
            <a:r>
              <a:rPr lang="en-US" sz="2400" dirty="0">
                <a:solidFill>
                  <a:schemeClr val="tx1"/>
                </a:solidFill>
              </a:rPr>
              <a:t>the ability of devices on the PCI bus to perform transfers directly</a:t>
            </a:r>
          </a:p>
          <a:p>
            <a:pPr lvl="2"/>
            <a:r>
              <a:rPr lang="en-US" sz="2400" dirty="0">
                <a:solidFill>
                  <a:srgbClr val="FF0000"/>
                </a:solidFill>
              </a:rPr>
              <a:t>High Bandwidth Options: </a:t>
            </a:r>
            <a:r>
              <a:rPr lang="en-US" sz="2400" dirty="0">
                <a:solidFill>
                  <a:schemeClr val="tx1"/>
                </a:solidFill>
              </a:rPr>
              <a:t>allows for increased speed of the PCI</a:t>
            </a:r>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4EFC267-AC76-4039-AC68-87359FDA2EFC}"/>
                  </a:ext>
                </a:extLst>
              </p14:cNvPr>
              <p14:cNvContentPartPr/>
              <p14:nvPr/>
            </p14:nvContentPartPr>
            <p14:xfrm>
              <a:off x="314280" y="204840"/>
              <a:ext cx="1491120" cy="581400"/>
            </p14:xfrm>
          </p:contentPart>
        </mc:Choice>
        <mc:Fallback xmlns="">
          <p:pic>
            <p:nvPicPr>
              <p:cNvPr id="4" name="Ink 3">
                <a:extLst>
                  <a:ext uri="{FF2B5EF4-FFF2-40B4-BE49-F238E27FC236}">
                    <a16:creationId xmlns:a16="http://schemas.microsoft.com/office/drawing/2014/main" id="{A4EFC267-AC76-4039-AC68-87359FDA2EFC}"/>
                  </a:ext>
                </a:extLst>
              </p:cNvPr>
              <p:cNvPicPr/>
              <p:nvPr/>
            </p:nvPicPr>
            <p:blipFill>
              <a:blip r:embed="rId3"/>
              <a:stretch>
                <a:fillRect/>
              </a:stretch>
            </p:blipFill>
            <p:spPr>
              <a:xfrm>
                <a:off x="304920" y="195480"/>
                <a:ext cx="1509840" cy="600120"/>
              </a:xfrm>
              <a:prstGeom prst="rect">
                <a:avLst/>
              </a:prstGeom>
            </p:spPr>
          </p:pic>
        </mc:Fallback>
      </mc:AlternateContent>
    </p:spTree>
    <p:extLst>
      <p:ext uri="{BB962C8B-B14F-4D97-AF65-F5344CB8AC3E}">
        <p14:creationId xmlns:p14="http://schemas.microsoft.com/office/powerpoint/2010/main" val="216876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 and Play</a:t>
            </a:r>
            <a:br>
              <a:rPr lang="en-US" dirty="0"/>
            </a:b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sz="2400" dirty="0">
                <a:solidFill>
                  <a:schemeClr val="tx1"/>
                </a:solidFill>
              </a:rPr>
              <a:t>Requirements for full implementation:</a:t>
            </a:r>
          </a:p>
          <a:p>
            <a:r>
              <a:rPr lang="en-US" sz="2400" dirty="0">
                <a:solidFill>
                  <a:schemeClr val="tx1"/>
                </a:solidFill>
              </a:rPr>
              <a:t> Plug and Play BIOS</a:t>
            </a:r>
          </a:p>
          <a:p>
            <a:r>
              <a:rPr lang="en-US" sz="2400" dirty="0">
                <a:solidFill>
                  <a:schemeClr val="tx1"/>
                </a:solidFill>
              </a:rPr>
              <a:t>Extended System Configuration Data (ESCD)</a:t>
            </a:r>
          </a:p>
          <a:p>
            <a:r>
              <a:rPr lang="en-US" sz="2400" dirty="0">
                <a:solidFill>
                  <a:schemeClr val="tx1"/>
                </a:solidFill>
              </a:rPr>
              <a:t>Plug and Play operating system</a:t>
            </a:r>
          </a:p>
          <a:p>
            <a:endParaRPr lang="en-US" dirty="0"/>
          </a:p>
          <a:p>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sz="2400" dirty="0">
                <a:solidFill>
                  <a:schemeClr val="tx1"/>
                </a:solidFill>
              </a:rPr>
              <a:t>Tasks it automates: </a:t>
            </a:r>
          </a:p>
          <a:p>
            <a:r>
              <a:rPr lang="en-US" sz="2400" dirty="0">
                <a:solidFill>
                  <a:schemeClr val="tx1"/>
                </a:solidFill>
              </a:rPr>
              <a:t>Interrupt Requests (IRQ)</a:t>
            </a:r>
          </a:p>
          <a:p>
            <a:r>
              <a:rPr lang="en-US" sz="2400" dirty="0">
                <a:solidFill>
                  <a:schemeClr val="tx1"/>
                </a:solidFill>
              </a:rPr>
              <a:t>Direct Memory Access (DMA)</a:t>
            </a:r>
          </a:p>
          <a:p>
            <a:r>
              <a:rPr lang="en-US" sz="2400" dirty="0">
                <a:solidFill>
                  <a:schemeClr val="tx1"/>
                </a:solidFill>
              </a:rPr>
              <a:t>Memory Addresses</a:t>
            </a:r>
          </a:p>
          <a:p>
            <a:r>
              <a:rPr lang="en-US" sz="2400" dirty="0">
                <a:solidFill>
                  <a:schemeClr val="tx1"/>
                </a:solidFill>
              </a:rPr>
              <a:t>Input / Output (I/O) Configuration</a:t>
            </a:r>
          </a:p>
          <a:p>
            <a:endParaRPr lang="en-US" dirty="0"/>
          </a:p>
          <a:p>
            <a:endParaRPr lang="en-US" dirty="0"/>
          </a:p>
        </p:txBody>
      </p:sp>
    </p:spTree>
    <p:extLst>
      <p:ext uri="{BB962C8B-B14F-4D97-AF65-F5344CB8AC3E}">
        <p14:creationId xmlns:p14="http://schemas.microsoft.com/office/powerpoint/2010/main" val="271418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534"/>
            <a:ext cx="3255264" cy="1829916"/>
          </a:xfrm>
        </p:spPr>
        <p:txBody>
          <a:bodyPr>
            <a:noAutofit/>
          </a:bodyPr>
          <a:lstStyle/>
          <a:p>
            <a:pPr algn="ctr"/>
            <a:r>
              <a:rPr lang="en-US" sz="3600" dirty="0">
                <a:effectLst>
                  <a:outerShdw blurRad="38100" dist="38100" dir="2700000" algn="tl">
                    <a:srgbClr val="000000">
                      <a:alpha val="43137"/>
                    </a:srgbClr>
                  </a:outerShdw>
                </a:effectLst>
              </a:rPr>
              <a:t>Hardware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and Software Approaches</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6471" t="9091" r="15294" b="8182"/>
              <a:stretch>
                <a:fillRect/>
              </a:stretch>
            </p:blipFill>
          </mc:Choice>
          <mc:Fallback>
            <p:blipFill>
              <a:blip r:embed="rId4"/>
              <a:srcRect l="16471" t="9091" r="15294" b="8182"/>
              <a:stretch>
                <a:fillRect/>
              </a:stretch>
            </p:blipFill>
          </mc:Fallback>
        </mc:AlternateContent>
        <p:spPr>
          <a:xfrm>
            <a:off x="3707904" y="0"/>
            <a:ext cx="5322282" cy="5143500"/>
          </a:xfrm>
          <a:prstGeom prst="rect">
            <a:avLst/>
          </a:prstGeom>
        </p:spPr>
      </p:pic>
      <p:sp>
        <p:nvSpPr>
          <p:cNvPr id="3" name="TextBox 2">
            <a:extLst>
              <a:ext uri="{FF2B5EF4-FFF2-40B4-BE49-F238E27FC236}">
                <a16:creationId xmlns:a16="http://schemas.microsoft.com/office/drawing/2014/main" id="{2443A03C-A79F-481A-8075-3CECF75D8C1E}"/>
              </a:ext>
            </a:extLst>
          </p:cNvPr>
          <p:cNvSpPr txBox="1"/>
          <p:nvPr/>
        </p:nvSpPr>
        <p:spPr>
          <a:xfrm>
            <a:off x="7308304" y="123478"/>
            <a:ext cx="1721882" cy="307777"/>
          </a:xfrm>
          <a:prstGeom prst="rect">
            <a:avLst/>
          </a:prstGeom>
          <a:noFill/>
        </p:spPr>
        <p:txBody>
          <a:bodyPr wrap="none" rtlCol="0">
            <a:spAutoFit/>
          </a:bodyPr>
          <a:lstStyle/>
          <a:p>
            <a:r>
              <a:rPr lang="en-US" sz="1400" b="1" dirty="0">
                <a:solidFill>
                  <a:srgbClr val="FF0000"/>
                </a:solidFill>
              </a:rPr>
              <a:t>Hardwired machine</a:t>
            </a:r>
          </a:p>
        </p:txBody>
      </p:sp>
      <p:sp>
        <p:nvSpPr>
          <p:cNvPr id="5" name="TextBox 4">
            <a:extLst>
              <a:ext uri="{FF2B5EF4-FFF2-40B4-BE49-F238E27FC236}">
                <a16:creationId xmlns:a16="http://schemas.microsoft.com/office/drawing/2014/main" id="{FFE2786A-CF37-4AA9-BBC9-E5F808D4BC27}"/>
              </a:ext>
            </a:extLst>
          </p:cNvPr>
          <p:cNvSpPr txBox="1"/>
          <p:nvPr/>
        </p:nvSpPr>
        <p:spPr>
          <a:xfrm>
            <a:off x="6560651" y="1635646"/>
            <a:ext cx="2319866" cy="338554"/>
          </a:xfrm>
          <a:prstGeom prst="rect">
            <a:avLst/>
          </a:prstGeom>
          <a:noFill/>
        </p:spPr>
        <p:txBody>
          <a:bodyPr wrap="none" rtlCol="0">
            <a:spAutoFit/>
          </a:bodyPr>
          <a:lstStyle/>
          <a:p>
            <a:r>
              <a:rPr lang="en-US" sz="1600" dirty="0">
                <a:solidFill>
                  <a:srgbClr val="FF0000"/>
                </a:solidFill>
              </a:rPr>
              <a:t>General Purpose Machine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PCI Works: Installing A New Device(</a:t>
            </a:r>
            <a:r>
              <a:rPr lang="en-US" dirty="0">
                <a:solidFill>
                  <a:srgbClr val="FF0000"/>
                </a:solidFill>
              </a:rPr>
              <a:t>Discussed</a:t>
            </a:r>
            <a:r>
              <a:rPr lang="en-US" dirty="0"/>
              <a:t>)</a:t>
            </a:r>
          </a:p>
        </p:txBody>
      </p:sp>
      <p:sp>
        <p:nvSpPr>
          <p:cNvPr id="3" name="Content Placeholder 2"/>
          <p:cNvSpPr>
            <a:spLocks noGrp="1"/>
          </p:cNvSpPr>
          <p:nvPr>
            <p:ph sz="half" idx="1"/>
          </p:nvPr>
        </p:nvSpPr>
        <p:spPr>
          <a:xfrm>
            <a:off x="467544" y="1635646"/>
            <a:ext cx="7385850" cy="3105150"/>
          </a:xfrm>
        </p:spPr>
        <p:txBody>
          <a:bodyPr>
            <a:noAutofit/>
          </a:bodyPr>
          <a:lstStyle/>
          <a:p>
            <a:pPr marL="0" indent="0">
              <a:buNone/>
            </a:pPr>
            <a:r>
              <a:rPr lang="en-US" sz="2000" dirty="0">
                <a:solidFill>
                  <a:schemeClr val="tx1"/>
                </a:solidFill>
              </a:rPr>
              <a:t>Once a new device has been inserted into a PCI slot on the motherboard</a:t>
            </a:r>
          </a:p>
          <a:p>
            <a:pPr marL="0" indent="0">
              <a:buNone/>
            </a:pPr>
            <a:r>
              <a:rPr lang="en-US" sz="2000" dirty="0">
                <a:solidFill>
                  <a:schemeClr val="tx1"/>
                </a:solidFill>
              </a:rPr>
              <a:t>1. Operating System Basic </a:t>
            </a:r>
            <a:r>
              <a:rPr lang="en-US" sz="2000" dirty="0" err="1">
                <a:solidFill>
                  <a:schemeClr val="tx1"/>
                </a:solidFill>
              </a:rPr>
              <a:t>Input/Output</a:t>
            </a:r>
            <a:r>
              <a:rPr lang="en-US" sz="2000" dirty="0">
                <a:solidFill>
                  <a:schemeClr val="tx1"/>
                </a:solidFill>
              </a:rPr>
              <a:t> System (BIOS) </a:t>
            </a:r>
            <a:r>
              <a:rPr lang="en-US" sz="2000" dirty="0">
                <a:solidFill>
                  <a:srgbClr val="FF0000"/>
                </a:solidFill>
              </a:rPr>
              <a:t>initiates Plug and Play (PnP) BIOS.</a:t>
            </a:r>
          </a:p>
          <a:p>
            <a:pPr marL="0" indent="0">
              <a:buNone/>
            </a:pPr>
            <a:r>
              <a:rPr lang="en-US" sz="2000" dirty="0"/>
              <a:t>2. </a:t>
            </a:r>
            <a:r>
              <a:rPr lang="en-US" sz="2000" dirty="0">
                <a:solidFill>
                  <a:srgbClr val="FF0000"/>
                </a:solidFill>
              </a:rPr>
              <a:t>PnP BIOS scans the PCI bus </a:t>
            </a:r>
            <a:r>
              <a:rPr lang="en-US" sz="2000" dirty="0">
                <a:solidFill>
                  <a:schemeClr val="tx1"/>
                </a:solidFill>
              </a:rPr>
              <a:t>for any new hardware connected to the bus. If new hardware is found, it will ask for identification.</a:t>
            </a:r>
          </a:p>
        </p:txBody>
      </p:sp>
    </p:spTree>
    <p:extLst>
      <p:ext uri="{BB962C8B-B14F-4D97-AF65-F5344CB8AC3E}">
        <p14:creationId xmlns:p14="http://schemas.microsoft.com/office/powerpoint/2010/main" val="1213599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PCI Works: Installing A New Device</a:t>
            </a:r>
          </a:p>
        </p:txBody>
      </p:sp>
      <p:sp>
        <p:nvSpPr>
          <p:cNvPr id="4" name="Content Placeholder 3"/>
          <p:cNvSpPr>
            <a:spLocks noGrp="1"/>
          </p:cNvSpPr>
          <p:nvPr>
            <p:ph sz="half" idx="2"/>
          </p:nvPr>
        </p:nvSpPr>
        <p:spPr>
          <a:xfrm>
            <a:off x="467544" y="1923678"/>
            <a:ext cx="7589934" cy="2670944"/>
          </a:xfrm>
        </p:spPr>
        <p:txBody>
          <a:bodyPr>
            <a:normAutofit/>
          </a:bodyPr>
          <a:lstStyle/>
          <a:p>
            <a:pPr marL="0" indent="0">
              <a:buNone/>
            </a:pPr>
            <a:r>
              <a:rPr lang="en-US" sz="2000" dirty="0">
                <a:solidFill>
                  <a:schemeClr val="tx1"/>
                </a:solidFill>
              </a:rPr>
              <a:t>3.The device will respond with its identification and </a:t>
            </a:r>
            <a:r>
              <a:rPr lang="en-US" sz="2000" dirty="0">
                <a:solidFill>
                  <a:srgbClr val="FF0000"/>
                </a:solidFill>
              </a:rPr>
              <a:t>send its device ID to the BIOS </a:t>
            </a:r>
            <a:r>
              <a:rPr lang="en-US" sz="2000" dirty="0">
                <a:solidFill>
                  <a:schemeClr val="tx1"/>
                </a:solidFill>
              </a:rPr>
              <a:t>through the bus.</a:t>
            </a:r>
          </a:p>
          <a:p>
            <a:pPr marL="0" indent="0">
              <a:buNone/>
            </a:pPr>
            <a:r>
              <a:rPr lang="en-US" sz="2000" dirty="0">
                <a:solidFill>
                  <a:schemeClr val="tx1"/>
                </a:solidFill>
              </a:rPr>
              <a:t>4.</a:t>
            </a:r>
            <a:r>
              <a:rPr lang="en-US" sz="2000" dirty="0">
                <a:solidFill>
                  <a:srgbClr val="FF0000"/>
                </a:solidFill>
              </a:rPr>
              <a:t>PnP checks </a:t>
            </a:r>
            <a:r>
              <a:rPr lang="en-US" sz="2000" dirty="0">
                <a:solidFill>
                  <a:schemeClr val="tx1"/>
                </a:solidFill>
              </a:rPr>
              <a:t>the Extended System Configuration Data </a:t>
            </a:r>
            <a:r>
              <a:rPr lang="en-US" sz="2000" dirty="0">
                <a:solidFill>
                  <a:srgbClr val="FF0000"/>
                </a:solidFill>
              </a:rPr>
              <a:t>(ESCD) </a:t>
            </a:r>
            <a:r>
              <a:rPr lang="en-US" sz="2000" dirty="0">
                <a:solidFill>
                  <a:schemeClr val="tx1"/>
                </a:solidFill>
              </a:rPr>
              <a:t>to make sure the configuration data already exists for the card. (If the card is new, then there will be no data for it.)</a:t>
            </a:r>
          </a:p>
          <a:p>
            <a:endParaRPr lang="en-US" sz="2000" dirty="0"/>
          </a:p>
        </p:txBody>
      </p:sp>
    </p:spTree>
    <p:extLst>
      <p:ext uri="{BB962C8B-B14F-4D97-AF65-F5344CB8AC3E}">
        <p14:creationId xmlns:p14="http://schemas.microsoft.com/office/powerpoint/2010/main" val="403739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PCI Works: Installing A New Device</a:t>
            </a:r>
          </a:p>
        </p:txBody>
      </p:sp>
      <p:sp>
        <p:nvSpPr>
          <p:cNvPr id="3" name="Content Placeholder 2"/>
          <p:cNvSpPr>
            <a:spLocks noGrp="1"/>
          </p:cNvSpPr>
          <p:nvPr>
            <p:ph sz="half" idx="1"/>
          </p:nvPr>
        </p:nvSpPr>
        <p:spPr>
          <a:xfrm>
            <a:off x="498518" y="1489472"/>
            <a:ext cx="7817898" cy="3105150"/>
          </a:xfrm>
        </p:spPr>
        <p:txBody>
          <a:bodyPr>
            <a:normAutofit/>
          </a:bodyPr>
          <a:lstStyle/>
          <a:p>
            <a:pPr marL="0" indent="0">
              <a:buNone/>
            </a:pPr>
            <a:r>
              <a:rPr lang="en-US" sz="2200" dirty="0">
                <a:solidFill>
                  <a:schemeClr val="tx1"/>
                </a:solidFill>
              </a:rPr>
              <a:t>5. PnP will assign an Interrupt Request Line, Direct Memory Access, memory address and </a:t>
            </a:r>
            <a:r>
              <a:rPr lang="en-US" sz="2200" dirty="0" err="1">
                <a:solidFill>
                  <a:schemeClr val="tx1"/>
                </a:solidFill>
              </a:rPr>
              <a:t>Input/Output</a:t>
            </a:r>
            <a:r>
              <a:rPr lang="en-US" sz="2200" dirty="0">
                <a:solidFill>
                  <a:schemeClr val="tx1"/>
                </a:solidFill>
              </a:rPr>
              <a:t> settings to the card, then</a:t>
            </a:r>
            <a:r>
              <a:rPr lang="en-US" sz="2200" dirty="0"/>
              <a:t> </a:t>
            </a:r>
            <a:r>
              <a:rPr lang="en-US" sz="2200" dirty="0">
                <a:solidFill>
                  <a:srgbClr val="FF0000"/>
                </a:solidFill>
              </a:rPr>
              <a:t>stores the information in the ESCD</a:t>
            </a:r>
            <a:r>
              <a:rPr lang="en-US" sz="2200" dirty="0"/>
              <a:t>.</a:t>
            </a:r>
          </a:p>
          <a:p>
            <a:pPr marL="0" indent="0">
              <a:buNone/>
            </a:pPr>
            <a:r>
              <a:rPr lang="en-US" sz="2200" dirty="0">
                <a:solidFill>
                  <a:schemeClr val="tx1"/>
                </a:solidFill>
              </a:rPr>
              <a:t>6. When the Windows software loads, it</a:t>
            </a:r>
            <a:r>
              <a:rPr lang="en-US" sz="2200" dirty="0"/>
              <a:t> </a:t>
            </a:r>
            <a:r>
              <a:rPr lang="en-US" sz="2200" dirty="0">
                <a:solidFill>
                  <a:srgbClr val="FF0000"/>
                </a:solidFill>
              </a:rPr>
              <a:t>will check the PCI bus and the ESCD </a:t>
            </a:r>
            <a:r>
              <a:rPr lang="en-US" sz="2200" dirty="0">
                <a:solidFill>
                  <a:schemeClr val="tx1"/>
                </a:solidFill>
              </a:rPr>
              <a:t>to see if there is new hardware. Windows will alert the user that new hardware has been found if there is new hardware installed and will also identify the hardware</a:t>
            </a:r>
            <a:r>
              <a:rPr lang="en-US" dirty="0">
                <a:solidFill>
                  <a:schemeClr val="tx1"/>
                </a:solidFill>
              </a:rPr>
              <a:t>. </a:t>
            </a:r>
          </a:p>
        </p:txBody>
      </p:sp>
    </p:spTree>
    <p:extLst>
      <p:ext uri="{BB962C8B-B14F-4D97-AF65-F5344CB8AC3E}">
        <p14:creationId xmlns:p14="http://schemas.microsoft.com/office/powerpoint/2010/main" val="282516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PCI Works: Installing A New Device</a:t>
            </a:r>
          </a:p>
        </p:txBody>
      </p:sp>
      <p:sp>
        <p:nvSpPr>
          <p:cNvPr id="4" name="Content Placeholder 3"/>
          <p:cNvSpPr>
            <a:spLocks noGrp="1"/>
          </p:cNvSpPr>
          <p:nvPr>
            <p:ph sz="half" idx="2"/>
          </p:nvPr>
        </p:nvSpPr>
        <p:spPr>
          <a:xfrm>
            <a:off x="755576" y="1779662"/>
            <a:ext cx="7373910" cy="2016224"/>
          </a:xfrm>
        </p:spPr>
        <p:txBody>
          <a:bodyPr>
            <a:noAutofit/>
          </a:bodyPr>
          <a:lstStyle/>
          <a:p>
            <a:pPr marL="0" indent="0">
              <a:buNone/>
            </a:pPr>
            <a:r>
              <a:rPr lang="en-US" sz="2000" dirty="0">
                <a:solidFill>
                  <a:schemeClr val="tx1"/>
                </a:solidFill>
              </a:rPr>
              <a:t>7. Windows will </a:t>
            </a:r>
            <a:r>
              <a:rPr lang="en-US" sz="2000" dirty="0">
                <a:solidFill>
                  <a:srgbClr val="FF0000"/>
                </a:solidFill>
              </a:rPr>
              <a:t>determine the device and attempt to install its driver.</a:t>
            </a:r>
            <a:r>
              <a:rPr lang="en-US" sz="2000" dirty="0"/>
              <a:t> </a:t>
            </a:r>
            <a:r>
              <a:rPr lang="en-US" sz="2000" dirty="0">
                <a:solidFill>
                  <a:schemeClr val="tx1"/>
                </a:solidFill>
              </a:rPr>
              <a:t>The operating system may ask the user to insert a disk containing the driver or direct it to where the driver is located. In the event that Windows is unable to determine what the device is, it will provide a dialog window so the user can identify the hardware and load its driver.</a:t>
            </a:r>
          </a:p>
        </p:txBody>
      </p:sp>
    </p:spTree>
    <p:extLst>
      <p:ext uri="{BB962C8B-B14F-4D97-AF65-F5344CB8AC3E}">
        <p14:creationId xmlns:p14="http://schemas.microsoft.com/office/powerpoint/2010/main" val="1352211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Device Works</a:t>
            </a:r>
          </a:p>
        </p:txBody>
      </p:sp>
      <p:sp>
        <p:nvSpPr>
          <p:cNvPr id="3" name="Content Placeholder 2"/>
          <p:cNvSpPr>
            <a:spLocks noGrp="1"/>
          </p:cNvSpPr>
          <p:nvPr>
            <p:ph sz="half" idx="1"/>
          </p:nvPr>
        </p:nvSpPr>
        <p:spPr>
          <a:xfrm>
            <a:off x="498474" y="1329612"/>
            <a:ext cx="3657600" cy="3105150"/>
          </a:xfrm>
        </p:spPr>
        <p:txBody>
          <a:bodyPr>
            <a:normAutofit fontScale="85000" lnSpcReduction="20000"/>
          </a:bodyPr>
          <a:lstStyle/>
          <a:p>
            <a:pPr marL="0" indent="0">
              <a:buNone/>
            </a:pPr>
            <a:r>
              <a:rPr lang="en-US" sz="2000" dirty="0">
                <a:solidFill>
                  <a:schemeClr val="tx1"/>
                </a:solidFill>
              </a:rPr>
              <a:t>Example: PCI-based sound card</a:t>
            </a:r>
          </a:p>
          <a:p>
            <a:pPr marL="0" indent="0">
              <a:buNone/>
            </a:pPr>
            <a:r>
              <a:rPr lang="en-US" sz="2000" dirty="0">
                <a:solidFill>
                  <a:schemeClr val="tx1"/>
                </a:solidFill>
              </a:rPr>
              <a:t>1.The sound card will</a:t>
            </a:r>
            <a:r>
              <a:rPr lang="en-US" sz="2000" dirty="0"/>
              <a:t> </a:t>
            </a:r>
            <a:r>
              <a:rPr lang="en-US" sz="2000" dirty="0">
                <a:solidFill>
                  <a:srgbClr val="FF0000"/>
                </a:solidFill>
              </a:rPr>
              <a:t>convert </a:t>
            </a:r>
            <a:r>
              <a:rPr lang="en-US" sz="2000" dirty="0">
                <a:solidFill>
                  <a:schemeClr val="tx1"/>
                </a:solidFill>
              </a:rPr>
              <a:t>the analog signal to a digital signal.</a:t>
            </a:r>
          </a:p>
          <a:p>
            <a:pPr marL="0" indent="0">
              <a:buNone/>
            </a:pPr>
            <a:r>
              <a:rPr lang="en-US" sz="2000" dirty="0">
                <a:solidFill>
                  <a:schemeClr val="tx1"/>
                </a:solidFill>
              </a:rPr>
              <a:t>2.The digital audio data carried across the PCI bus to the</a:t>
            </a:r>
            <a:r>
              <a:rPr lang="en-US" sz="2000" dirty="0"/>
              <a:t> </a:t>
            </a:r>
            <a:r>
              <a:rPr lang="en-US" sz="2000" dirty="0">
                <a:solidFill>
                  <a:srgbClr val="FF0000"/>
                </a:solidFill>
              </a:rPr>
              <a:t>bus controller</a:t>
            </a:r>
            <a:r>
              <a:rPr lang="en-US" sz="2000" dirty="0"/>
              <a:t>, </a:t>
            </a:r>
            <a:r>
              <a:rPr lang="en-US" sz="2000" dirty="0">
                <a:solidFill>
                  <a:schemeClr val="tx1"/>
                </a:solidFill>
              </a:rPr>
              <a:t>which determines which device on the PCI device has the priority to send data to the central processing unit (CPU) and whether the data will go directly to the CPU or to the system memory</a:t>
            </a:r>
            <a:r>
              <a:rPr lang="en-US" sz="2000" dirty="0"/>
              <a:t>. </a:t>
            </a:r>
          </a:p>
          <a:p>
            <a:endParaRPr lang="en-US" dirty="0"/>
          </a:p>
        </p:txBody>
      </p:sp>
      <p:sp>
        <p:nvSpPr>
          <p:cNvPr id="4" name="Content Placeholder 3"/>
          <p:cNvSpPr>
            <a:spLocks noGrp="1"/>
          </p:cNvSpPr>
          <p:nvPr>
            <p:ph sz="half" idx="2"/>
          </p:nvPr>
        </p:nvSpPr>
        <p:spPr/>
        <p:txBody>
          <a:bodyPr>
            <a:normAutofit fontScale="85000" lnSpcReduction="20000"/>
          </a:bodyPr>
          <a:lstStyle/>
          <a:p>
            <a:pPr marL="0" indent="0">
              <a:buNone/>
            </a:pPr>
            <a:r>
              <a:rPr lang="en-US" sz="2000" dirty="0">
                <a:solidFill>
                  <a:schemeClr val="tx1"/>
                </a:solidFill>
              </a:rPr>
              <a:t>3.If the sound card is in recording mode, the bus controller will assign a high priority to the data coming from the sound card. It will </a:t>
            </a:r>
            <a:r>
              <a:rPr lang="en-US" sz="2000" dirty="0">
                <a:solidFill>
                  <a:srgbClr val="FF0000"/>
                </a:solidFill>
              </a:rPr>
              <a:t>send the sound cards data over the bus bridge to the system bus</a:t>
            </a:r>
            <a:r>
              <a:rPr lang="en-US" sz="2000" dirty="0"/>
              <a:t>. </a:t>
            </a:r>
          </a:p>
          <a:p>
            <a:pPr marL="0" indent="0">
              <a:buNone/>
            </a:pPr>
            <a:r>
              <a:rPr lang="en-US" sz="2000" dirty="0">
                <a:solidFill>
                  <a:schemeClr val="tx1"/>
                </a:solidFill>
              </a:rPr>
              <a:t>4.The system bus will </a:t>
            </a:r>
            <a:r>
              <a:rPr lang="en-US" sz="2000" dirty="0">
                <a:solidFill>
                  <a:srgbClr val="FF0000"/>
                </a:solidFill>
              </a:rPr>
              <a:t>save the data in system memory</a:t>
            </a:r>
            <a:r>
              <a:rPr lang="en-US" sz="2000" dirty="0"/>
              <a:t>. </a:t>
            </a:r>
            <a:r>
              <a:rPr lang="en-US" sz="2000" dirty="0">
                <a:solidFill>
                  <a:schemeClr val="tx1"/>
                </a:solidFill>
              </a:rPr>
              <a:t>When the recording is complete, then it will be up to the user to save the data from the sound card on either the hard drive, or will remain in memory for additional processing</a:t>
            </a:r>
            <a:r>
              <a:rPr lang="en-US" sz="2000" dirty="0"/>
              <a:t>.</a:t>
            </a:r>
          </a:p>
          <a:p>
            <a:endParaRPr lang="en-US" dirty="0"/>
          </a:p>
        </p:txBody>
      </p:sp>
    </p:spTree>
    <p:extLst>
      <p:ext uri="{BB962C8B-B14F-4D97-AF65-F5344CB8AC3E}">
        <p14:creationId xmlns:p14="http://schemas.microsoft.com/office/powerpoint/2010/main" val="2753055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PCI: Present Requirements</a:t>
            </a:r>
          </a:p>
        </p:txBody>
      </p:sp>
      <p:sp>
        <p:nvSpPr>
          <p:cNvPr id="3" name="Content Placeholder 2"/>
          <p:cNvSpPr>
            <a:spLocks noGrp="1"/>
          </p:cNvSpPr>
          <p:nvPr>
            <p:ph sz="half" idx="1"/>
          </p:nvPr>
        </p:nvSpPr>
        <p:spPr>
          <a:xfrm>
            <a:off x="498518" y="1489472"/>
            <a:ext cx="7385850" cy="3105150"/>
          </a:xfrm>
        </p:spPr>
        <p:txBody>
          <a:bodyPr/>
          <a:lstStyle/>
          <a:p>
            <a:pPr marL="0" indent="0">
              <a:buNone/>
            </a:pPr>
            <a:endParaRPr lang="en-US" dirty="0"/>
          </a:p>
          <a:p>
            <a:r>
              <a:rPr lang="en-US" dirty="0">
                <a:solidFill>
                  <a:schemeClr val="tx1"/>
                </a:solidFill>
              </a:rPr>
              <a:t>Support multiple market segments</a:t>
            </a:r>
          </a:p>
          <a:p>
            <a:r>
              <a:rPr lang="en-US" dirty="0">
                <a:solidFill>
                  <a:schemeClr val="tx1"/>
                </a:solidFill>
              </a:rPr>
              <a:t>Backwards compatible </a:t>
            </a:r>
          </a:p>
          <a:p>
            <a:r>
              <a:rPr lang="en-US" dirty="0">
                <a:solidFill>
                  <a:schemeClr val="tx1"/>
                </a:solidFill>
              </a:rPr>
              <a:t>Scalable performance</a:t>
            </a:r>
          </a:p>
          <a:p>
            <a:r>
              <a:rPr lang="en-US" dirty="0">
                <a:solidFill>
                  <a:schemeClr val="tx1"/>
                </a:solidFill>
              </a:rPr>
              <a:t>Advanced features including </a:t>
            </a:r>
            <a:r>
              <a:rPr lang="en-US" dirty="0" err="1">
                <a:solidFill>
                  <a:schemeClr val="tx1"/>
                </a:solidFill>
              </a:rPr>
              <a:t>QoS</a:t>
            </a:r>
            <a:r>
              <a:rPr lang="en-US" dirty="0">
                <a:solidFill>
                  <a:schemeClr val="tx1"/>
                </a:solidFill>
              </a:rPr>
              <a:t>, power management, and data integrity</a:t>
            </a:r>
          </a:p>
          <a:p>
            <a:endParaRPr lang="en-US" dirty="0"/>
          </a:p>
        </p:txBody>
      </p:sp>
    </p:spTree>
    <p:extLst>
      <p:ext uri="{BB962C8B-B14F-4D97-AF65-F5344CB8AC3E}">
        <p14:creationId xmlns:p14="http://schemas.microsoft.com/office/powerpoint/2010/main" val="1482363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1" y="342900"/>
            <a:ext cx="7556313" cy="837080"/>
          </a:xfrm>
        </p:spPr>
        <p:txBody>
          <a:bodyPr/>
          <a:lstStyle/>
          <a:p>
            <a:r>
              <a:rPr lang="en-GB" dirty="0">
                <a:effectLst>
                  <a:outerShdw blurRad="38100" dist="38100" dir="2700000" algn="tl">
                    <a:srgbClr val="000000">
                      <a:alpha val="43137"/>
                    </a:srgbClr>
                  </a:outerShdw>
                </a:effectLst>
              </a:rPr>
              <a:t>Peripheral Component Interconnect (PCI) Development</a:t>
            </a:r>
          </a:p>
        </p:txBody>
      </p:sp>
      <p:sp>
        <p:nvSpPr>
          <p:cNvPr id="36867" name="Rectangle 3"/>
          <p:cNvSpPr>
            <a:spLocks noGrp="1" noChangeArrowheads="1"/>
          </p:cNvSpPr>
          <p:nvPr>
            <p:ph idx="1"/>
          </p:nvPr>
        </p:nvSpPr>
        <p:spPr>
          <a:xfrm>
            <a:off x="498475" y="1485900"/>
            <a:ext cx="7556313" cy="3429000"/>
          </a:xfrm>
        </p:spPr>
        <p:txBody>
          <a:bodyPr>
            <a:normAutofit/>
          </a:bodyPr>
          <a:lstStyle/>
          <a:p>
            <a:r>
              <a:rPr lang="en-GB" dirty="0"/>
              <a:t>PCI Special Interest Group (SIG)</a:t>
            </a:r>
          </a:p>
          <a:p>
            <a:pPr lvl="1"/>
            <a:r>
              <a:rPr lang="en-GB" dirty="0"/>
              <a:t>Created to develop further and maintain the compatibility of the PCI specifications</a:t>
            </a:r>
          </a:p>
          <a:p>
            <a:pPr marL="228600" lvl="1">
              <a:spcBef>
                <a:spcPts val="2000"/>
              </a:spcBef>
              <a:buClr>
                <a:schemeClr val="accent1"/>
              </a:buClr>
            </a:pPr>
            <a:r>
              <a:rPr lang="en-GB" sz="2000" dirty="0"/>
              <a:t>PCI Express (PCIe)</a:t>
            </a:r>
          </a:p>
          <a:p>
            <a:pPr lvl="1"/>
            <a:r>
              <a:rPr lang="en-GB" sz="1730" dirty="0">
                <a:solidFill>
                  <a:srgbClr val="FF0000"/>
                </a:solidFill>
              </a:rPr>
              <a:t>Point-to-point interconnect scheme </a:t>
            </a:r>
            <a:r>
              <a:rPr lang="en-GB" sz="1730" dirty="0"/>
              <a:t>intended to replace bus-based schemes such as PCI</a:t>
            </a:r>
          </a:p>
          <a:p>
            <a:pPr lvl="1"/>
            <a:r>
              <a:rPr lang="en-GB" sz="1765" dirty="0"/>
              <a:t>Key requirement is high capacity to support the needs of higher data rate I/O devices, such as </a:t>
            </a:r>
            <a:r>
              <a:rPr lang="en-GB" sz="1765" dirty="0">
                <a:solidFill>
                  <a:srgbClr val="FF0000"/>
                </a:solidFill>
              </a:rPr>
              <a:t>Gigabit Ethernet</a:t>
            </a:r>
          </a:p>
          <a:p>
            <a:pPr lvl="1"/>
            <a:r>
              <a:rPr lang="en-GB" sz="1765" dirty="0"/>
              <a:t>Another requirement deals with the need to support </a:t>
            </a:r>
            <a:r>
              <a:rPr lang="en-GB" sz="1765" dirty="0">
                <a:solidFill>
                  <a:srgbClr val="FF0000"/>
                </a:solidFill>
              </a:rPr>
              <a:t>time dependent data streams</a:t>
            </a:r>
          </a:p>
          <a:p>
            <a:pPr marL="457200" lvl="2">
              <a:spcBef>
                <a:spcPts val="2000"/>
              </a:spcBef>
            </a:pPr>
            <a:endParaRPr lang="en-GB" sz="2000" dirty="0"/>
          </a:p>
        </p:txBody>
      </p:sp>
    </p:spTree>
    <p:extLst>
      <p:ext uri="{BB962C8B-B14F-4D97-AF65-F5344CB8AC3E}">
        <p14:creationId xmlns:p14="http://schemas.microsoft.com/office/powerpoint/2010/main" val="3754013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 Express Solution</a:t>
            </a:r>
          </a:p>
        </p:txBody>
      </p:sp>
      <p:pic>
        <p:nvPicPr>
          <p:cNvPr id="5" name="Content Placeholder 4"/>
          <p:cNvPicPr>
            <a:picLocks noGrp="1" noChangeAspect="1"/>
          </p:cNvPicPr>
          <p:nvPr>
            <p:ph sz="half" idx="1"/>
          </p:nvPr>
        </p:nvPicPr>
        <p:blipFill>
          <a:blip r:embed="rId2"/>
          <a:stretch>
            <a:fillRect/>
          </a:stretch>
        </p:blipFill>
        <p:spPr>
          <a:xfrm>
            <a:off x="827584" y="1815667"/>
            <a:ext cx="7556312" cy="2081219"/>
          </a:xfrm>
          <a:prstGeom prst="rect">
            <a:avLst/>
          </a:prstGeom>
        </p:spPr>
      </p:pic>
    </p:spTree>
    <p:extLst>
      <p:ext uri="{BB962C8B-B14F-4D97-AF65-F5344CB8AC3E}">
        <p14:creationId xmlns:p14="http://schemas.microsoft.com/office/powerpoint/2010/main" val="426089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363070"/>
            <a:ext cx="7556313" cy="1128560"/>
          </a:xfrm>
        </p:spPr>
        <p:txBody>
          <a:bodyPr/>
          <a:lstStyle/>
          <a:p>
            <a:r>
              <a:rPr lang="en-US" dirty="0"/>
              <a:t>Advanced Switching with PCI express</a:t>
            </a:r>
            <a:r>
              <a:rPr lang="en-US" sz="4000" dirty="0">
                <a:solidFill>
                  <a:srgbClr val="FF0000"/>
                </a:solidFill>
              </a:rPr>
              <a:t>(Discussed)</a:t>
            </a:r>
          </a:p>
        </p:txBody>
      </p:sp>
      <p:sp>
        <p:nvSpPr>
          <p:cNvPr id="3" name="Content Placeholder 2"/>
          <p:cNvSpPr>
            <a:spLocks noGrp="1"/>
          </p:cNvSpPr>
          <p:nvPr>
            <p:ph sz="half" idx="1"/>
          </p:nvPr>
        </p:nvSpPr>
        <p:spPr>
          <a:xfrm>
            <a:off x="755577" y="2139702"/>
            <a:ext cx="7556269" cy="1406314"/>
          </a:xfrm>
        </p:spPr>
        <p:txBody>
          <a:bodyPr>
            <a:normAutofit fontScale="92500" lnSpcReduction="10000"/>
          </a:bodyPr>
          <a:lstStyle/>
          <a:p>
            <a:r>
              <a:rPr lang="en-US" sz="2000" dirty="0">
                <a:solidFill>
                  <a:schemeClr val="tx1"/>
                </a:solidFill>
              </a:rPr>
              <a:t>Signals take place at link level</a:t>
            </a:r>
          </a:p>
          <a:p>
            <a:r>
              <a:rPr lang="en-US" sz="2000" dirty="0">
                <a:solidFill>
                  <a:schemeClr val="tx1"/>
                </a:solidFill>
              </a:rPr>
              <a:t>Allows for </a:t>
            </a:r>
            <a:r>
              <a:rPr lang="en-US" sz="2000" dirty="0" err="1">
                <a:solidFill>
                  <a:schemeClr val="tx1"/>
                </a:solidFill>
              </a:rPr>
              <a:t>QoS</a:t>
            </a:r>
            <a:r>
              <a:rPr lang="en-US" sz="2000" dirty="0">
                <a:solidFill>
                  <a:schemeClr val="tx1"/>
                </a:solidFill>
              </a:rPr>
              <a:t> and fan out capabilities</a:t>
            </a:r>
          </a:p>
          <a:p>
            <a:r>
              <a:rPr lang="en-US" sz="2000" dirty="0">
                <a:solidFill>
                  <a:schemeClr val="tx1"/>
                </a:solidFill>
              </a:rPr>
              <a:t>Utilizes system bandwidth</a:t>
            </a:r>
          </a:p>
          <a:p>
            <a:pPr marL="0" indent="0">
              <a:buNone/>
            </a:pPr>
            <a:endParaRPr lang="en-US" sz="2000" dirty="0"/>
          </a:p>
        </p:txBody>
      </p:sp>
    </p:spTree>
    <p:extLst>
      <p:ext uri="{BB962C8B-B14F-4D97-AF65-F5344CB8AC3E}">
        <p14:creationId xmlns:p14="http://schemas.microsoft.com/office/powerpoint/2010/main" val="1767939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1" y="342900"/>
            <a:ext cx="7556313" cy="837080"/>
          </a:xfrm>
        </p:spPr>
        <p:txBody>
          <a:bodyPr/>
          <a:lstStyle/>
          <a:p>
            <a:r>
              <a:rPr lang="en-GB" dirty="0">
                <a:effectLst>
                  <a:outerShdw blurRad="38100" dist="38100" dir="2700000" algn="tl">
                    <a:srgbClr val="000000">
                      <a:alpha val="43137"/>
                    </a:srgbClr>
                  </a:outerShdw>
                </a:effectLst>
              </a:rPr>
              <a:t>Point-to-Point Interconnect</a:t>
            </a:r>
            <a:r>
              <a:rPr lang="en-GB" sz="1800" b="1" dirty="0">
                <a:solidFill>
                  <a:srgbClr val="FF0000"/>
                </a:solidFill>
                <a:effectLst>
                  <a:outerShdw blurRad="38100" dist="38100" dir="2700000" algn="tl">
                    <a:srgbClr val="000000">
                      <a:alpha val="43137"/>
                    </a:srgbClr>
                  </a:outerShdw>
                </a:effectLst>
              </a:rPr>
              <a:t>(for core to core connection)-&gt;Bus system’s Bottleneck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9318236"/>
              </p:ext>
            </p:extLst>
          </p:nvPr>
        </p:nvGraphicFramePr>
        <p:xfrm>
          <a:off x="498475" y="1485901"/>
          <a:ext cx="8177981" cy="3108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0" y="2000250"/>
            <a:ext cx="2057400" cy="800100"/>
          </a:xfrm>
        </p:spPr>
        <p:txBody>
          <a:bodyPr>
            <a:normAutofit fontScale="90000"/>
          </a:bodyPr>
          <a:lstStyle/>
          <a:p>
            <a:pPr algn="ctr"/>
            <a:r>
              <a:rPr lang="en-US" sz="2400" dirty="0">
                <a:solidFill>
                  <a:srgbClr val="FFFFFF"/>
                </a:solidFill>
                <a:effectLst>
                  <a:outerShdw blurRad="38100" dist="38100" dir="2700000" algn="tl">
                    <a:srgbClr val="000000">
                      <a:alpha val="43137"/>
                    </a:srgbClr>
                  </a:outerShdw>
                </a:effectLst>
              </a:rPr>
              <a:t>I/O </a:t>
            </a:r>
            <a:br>
              <a:rPr lang="en-US" sz="2400" dirty="0">
                <a:solidFill>
                  <a:srgbClr val="FFFFFF"/>
                </a:solidFill>
                <a:effectLst>
                  <a:outerShdw blurRad="38100" dist="38100" dir="2700000" algn="tl">
                    <a:srgbClr val="000000">
                      <a:alpha val="43137"/>
                    </a:srgbClr>
                  </a:outerShdw>
                </a:effectLst>
              </a:rPr>
            </a:br>
            <a:r>
              <a:rPr lang="en-US" sz="2400" dirty="0">
                <a:solidFill>
                  <a:srgbClr val="FFFFFF"/>
                </a:solidFill>
                <a:effectLst>
                  <a:outerShdw blurRad="38100" dist="38100" dir="2700000" algn="tl">
                    <a:srgbClr val="000000">
                      <a:alpha val="43137"/>
                    </a:srgbClr>
                  </a:outerShdw>
                </a:effectLst>
              </a:rPr>
              <a:t>Components</a:t>
            </a:r>
          </a:p>
        </p:txBody>
      </p:sp>
      <p:graphicFrame>
        <p:nvGraphicFramePr>
          <p:cNvPr id="6" name="Content Placeholder 5"/>
          <p:cNvGraphicFramePr>
            <a:graphicFrameLocks noGrp="1"/>
          </p:cNvGraphicFramePr>
          <p:nvPr>
            <p:ph type="pic" idx="1"/>
          </p:nvPr>
        </p:nvGraphicFramePr>
        <p:xfrm>
          <a:off x="304800" y="171450"/>
          <a:ext cx="6248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p:cNvSpPr/>
          <p:nvPr/>
        </p:nvSpPr>
        <p:spPr>
          <a:xfrm>
            <a:off x="6781800" y="742950"/>
            <a:ext cx="2057400" cy="461665"/>
          </a:xfrm>
          <a:prstGeom prst="rect">
            <a:avLst/>
          </a:prstGeom>
        </p:spPr>
        <p:txBody>
          <a:bodyPr wrap="square">
            <a:spAutoFit/>
          </a:bodyPr>
          <a:lstStyle/>
          <a:p>
            <a:pPr lvl="0" algn="ctr"/>
            <a:r>
              <a:rPr lang="en-US" dirty="0">
                <a:solidFill>
                  <a:schemeClr val="accent2"/>
                </a:solidFill>
                <a:effectLst>
                  <a:outerShdw blurRad="38100" dist="38100" dir="2700000" algn="tl">
                    <a:srgbClr val="000000">
                      <a:alpha val="43137"/>
                    </a:srgbClr>
                  </a:outerShdw>
                </a:effectLst>
                <a:latin typeface="+mj-lt"/>
                <a:ea typeface="+mj-ea"/>
                <a:cs typeface="+mj-cs"/>
              </a:rPr>
              <a:t>Software</a:t>
            </a:r>
          </a:p>
        </p:txBody>
      </p:sp>
      <p:sp useBgFill="1">
        <p:nvSpPr>
          <p:cNvPr id="14" name="TextBox 13"/>
          <p:cNvSpPr txBox="1"/>
          <p:nvPr/>
        </p:nvSpPr>
        <p:spPr>
          <a:xfrm>
            <a:off x="104379" y="3543301"/>
            <a:ext cx="429021" cy="461665"/>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8"/>
          <a:stretch>
            <a:fillRect/>
          </a:stretch>
        </p:blipFill>
        <p:spPr>
          <a:xfrm>
            <a:off x="6858001" y="3543300"/>
            <a:ext cx="1928509" cy="1431156"/>
          </a:xfrm>
          <a:prstGeom prst="rect">
            <a:avLst/>
          </a:prstGeom>
          <a:effectLst>
            <a:softEdge rad="762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1" y="171450"/>
            <a:ext cx="6181611" cy="742950"/>
          </a:xfrm>
        </p:spPr>
        <p:txBody>
          <a:bodyPr>
            <a:normAutofit fontScale="90000"/>
          </a:bodyPr>
          <a:lstStyle/>
          <a:p>
            <a:r>
              <a:rPr lang="en-GB" sz="4000" dirty="0">
                <a:effectLst>
                  <a:outerShdw blurRad="38100" dist="38100" dir="2700000" algn="tl">
                    <a:srgbClr val="000000">
                      <a:alpha val="43137"/>
                    </a:srgbClr>
                  </a:outerShdw>
                </a:effectLst>
              </a:rPr>
              <a:t>Quick Path Interconnect</a:t>
            </a:r>
            <a:br>
              <a:rPr lang="en-GB" sz="4000" dirty="0">
                <a:effectLst>
                  <a:outerShdw blurRad="38100" dist="38100" dir="2700000" algn="tl">
                    <a:srgbClr val="000000">
                      <a:alpha val="43137"/>
                    </a:srgbClr>
                  </a:outerShdw>
                </a:effectLst>
              </a:rPr>
            </a:br>
            <a:r>
              <a:rPr lang="en-GB" sz="1200" b="1" dirty="0">
                <a:solidFill>
                  <a:schemeClr val="accent6">
                    <a:lumMod val="60000"/>
                    <a:lumOff val="40000"/>
                  </a:schemeClr>
                </a:solidFill>
                <a:effectLst>
                  <a:outerShdw blurRad="38100" dist="38100" dir="2700000" algn="tl">
                    <a:srgbClr val="000000">
                      <a:alpha val="43137"/>
                    </a:srgbClr>
                  </a:outerShdw>
                </a:effectLst>
              </a:rPr>
              <a:t>new standard </a:t>
            </a:r>
            <a:endParaRPr lang="en-GB" sz="4000" b="1" dirty="0">
              <a:solidFill>
                <a:schemeClr val="accent6">
                  <a:lumMod val="60000"/>
                  <a:lumOff val="40000"/>
                </a:schemeClr>
              </a:solidFill>
              <a:effectLst>
                <a:outerShdw blurRad="38100" dist="38100" dir="2700000" algn="tl">
                  <a:srgbClr val="000000">
                    <a:alpha val="43137"/>
                  </a:srgbClr>
                </a:outerShdw>
              </a:effectLst>
            </a:endParaRPr>
          </a:p>
        </p:txBody>
      </p:sp>
      <p:sp>
        <p:nvSpPr>
          <p:cNvPr id="13" name="Text Placeholder 12"/>
          <p:cNvSpPr>
            <a:spLocks noGrp="1"/>
          </p:cNvSpPr>
          <p:nvPr>
            <p:ph type="body" sz="half" idx="2"/>
          </p:nvPr>
        </p:nvSpPr>
        <p:spPr>
          <a:xfrm>
            <a:off x="381094" y="1143000"/>
            <a:ext cx="6179566" cy="3657600"/>
          </a:xfrm>
        </p:spPr>
        <p:txBody>
          <a:bodyPr>
            <a:normAutofit fontScale="85000" lnSpcReduction="20000"/>
          </a:bodyPr>
          <a:lstStyle/>
          <a:p>
            <a:pPr marL="228600" indent="-228600">
              <a:buClr>
                <a:schemeClr val="bg1"/>
              </a:buClr>
              <a:buFont typeface="Wingdings" pitchFamily="2" charset="2"/>
              <a:buChar char="n"/>
            </a:pPr>
            <a:r>
              <a:rPr lang="en-US" sz="2000" dirty="0"/>
              <a:t>Introduced in 2008</a:t>
            </a:r>
          </a:p>
          <a:p>
            <a:pPr marL="228600" indent="-228600">
              <a:buClr>
                <a:schemeClr val="bg1"/>
              </a:buClr>
              <a:buFont typeface="Wingdings" pitchFamily="2" charset="2"/>
              <a:buChar char="n"/>
            </a:pPr>
            <a:r>
              <a:rPr lang="en-US" sz="2000" dirty="0"/>
              <a:t>Multiple direct connections</a:t>
            </a:r>
          </a:p>
          <a:p>
            <a:pPr marL="685800" lvl="2" indent="-228600">
              <a:spcBef>
                <a:spcPts val="2000"/>
              </a:spcBef>
              <a:buClr>
                <a:schemeClr val="bg2"/>
              </a:buClr>
              <a:buFont typeface="Wingdings" pitchFamily="2" charset="2"/>
              <a:buChar char="n"/>
            </a:pPr>
            <a:r>
              <a:rPr lang="en-US" sz="1600" dirty="0">
                <a:solidFill>
                  <a:schemeClr val="bg1"/>
                </a:solidFill>
              </a:rPr>
              <a:t>Direct pairwise connections to other components eliminating the need for arbitration found in shared transmission systems</a:t>
            </a:r>
          </a:p>
          <a:p>
            <a:pPr marL="228600" indent="-228600">
              <a:buClr>
                <a:schemeClr val="bg1"/>
              </a:buClr>
              <a:buFont typeface="Wingdings" pitchFamily="2" charset="2"/>
              <a:buChar char="n"/>
            </a:pPr>
            <a:r>
              <a:rPr lang="en-US" sz="2000" dirty="0"/>
              <a:t>Layered protocol architecture</a:t>
            </a:r>
          </a:p>
          <a:p>
            <a:pPr marL="685800" lvl="2" indent="-228600">
              <a:spcBef>
                <a:spcPts val="2000"/>
              </a:spcBef>
              <a:buClr>
                <a:schemeClr val="bg2"/>
              </a:buClr>
              <a:buFont typeface="Wingdings" pitchFamily="2" charset="2"/>
              <a:buChar char="n"/>
            </a:pPr>
            <a:r>
              <a:rPr lang="en-US" sz="1600" dirty="0">
                <a:solidFill>
                  <a:schemeClr val="bg1"/>
                </a:solidFill>
              </a:rPr>
              <a:t>These processor level interconnects use a layered protocol architecture rather than the simple use of control signals found in shared bus arrangements</a:t>
            </a:r>
          </a:p>
          <a:p>
            <a:pPr marL="228600" indent="-228600">
              <a:buClr>
                <a:schemeClr val="bg1"/>
              </a:buClr>
              <a:buFont typeface="Wingdings" pitchFamily="2" charset="2"/>
              <a:buChar char="n"/>
            </a:pPr>
            <a:r>
              <a:rPr lang="en-US" sz="2000" dirty="0"/>
              <a:t>Packetized data transfer</a:t>
            </a:r>
          </a:p>
          <a:p>
            <a:pPr marL="685800" lvl="2" indent="-228600">
              <a:spcBef>
                <a:spcPts val="2000"/>
              </a:spcBef>
              <a:buClr>
                <a:schemeClr val="bg2"/>
              </a:buClr>
              <a:buFont typeface="Wingdings" pitchFamily="2" charset="2"/>
              <a:buChar char="n"/>
            </a:pPr>
            <a:r>
              <a:rPr lang="en-US" sz="1600" dirty="0">
                <a:solidFill>
                  <a:schemeClr val="bg1"/>
                </a:solidFill>
              </a:rPr>
              <a:t>Data are sent as a sequence of packets each of which includes control headers and error control codes</a:t>
            </a:r>
          </a:p>
        </p:txBody>
      </p:sp>
      <p:sp>
        <p:nvSpPr>
          <p:cNvPr id="16" name="TextBox 15"/>
          <p:cNvSpPr txBox="1"/>
          <p:nvPr/>
        </p:nvSpPr>
        <p:spPr>
          <a:xfrm>
            <a:off x="6781800" y="628650"/>
            <a:ext cx="2057400" cy="769441"/>
          </a:xfrm>
          <a:prstGeom prst="rect">
            <a:avLst/>
          </a:prstGeom>
          <a:noFill/>
        </p:spPr>
        <p:txBody>
          <a:bodyPr wrap="square" rtlCol="0">
            <a:spAutoFit/>
          </a:bodyPr>
          <a:lstStyle/>
          <a:p>
            <a:pPr algn="ctr"/>
            <a:r>
              <a:rPr lang="en-US" sz="4400" dirty="0">
                <a:solidFill>
                  <a:srgbClr val="FFFFFF"/>
                </a:solidFill>
                <a:effectLst>
                  <a:outerShdw blurRad="38100" dist="38100" dir="2700000" algn="tl">
                    <a:srgbClr val="000000">
                      <a:alpha val="43137"/>
                    </a:srgbClr>
                  </a:outerShdw>
                </a:effectLst>
                <a:latin typeface="+mj-lt"/>
              </a:rPr>
              <a:t>QPI</a:t>
            </a:r>
          </a:p>
        </p:txBody>
      </p:sp>
      <p:pic>
        <p:nvPicPr>
          <p:cNvPr id="5" name="Picture 4"/>
          <p:cNvPicPr>
            <a:picLocks noChangeAspect="1"/>
          </p:cNvPicPr>
          <p:nvPr/>
        </p:nvPicPr>
        <p:blipFill>
          <a:blip r:embed="rId3"/>
          <a:stretch>
            <a:fillRect/>
          </a:stretch>
        </p:blipFill>
        <p:spPr>
          <a:xfrm>
            <a:off x="6867412" y="2211710"/>
            <a:ext cx="1993900" cy="190478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84168" y="857250"/>
            <a:ext cx="3059832" cy="2578596"/>
          </a:xfrm>
        </p:spPr>
        <p:txBody>
          <a:bodyPr/>
          <a:lstStyle/>
          <a:p>
            <a:pPr algn="ctr"/>
            <a:r>
              <a:rPr lang="en-GB" dirty="0">
                <a:effectLst>
                  <a:outerShdw blurRad="38100" dist="38100" dir="2700000" algn="tl">
                    <a:srgbClr val="000000">
                      <a:alpha val="43137"/>
                    </a:srgbClr>
                  </a:outerShdw>
                </a:effectLst>
              </a:rPr>
              <a:t>Multicore Configuration Using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QPI</a:t>
            </a:r>
          </a:p>
        </p:txBody>
      </p:sp>
      <p:pic>
        <p:nvPicPr>
          <p:cNvPr id="5" name="Picture 4" descr="f2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10909" r="4706" b="17273"/>
              <a:stretch>
                <a:fillRect/>
              </a:stretch>
            </p:blipFill>
          </mc:Choice>
          <mc:Fallback>
            <p:blipFill>
              <a:blip r:embed="rId4"/>
              <a:srcRect l="10588" t="10909" r="4706" b="17273"/>
              <a:stretch>
                <a:fillRect/>
              </a:stretch>
            </p:blipFill>
          </mc:Fallback>
        </mc:AlternateContent>
        <p:spPr>
          <a:xfrm>
            <a:off x="141785" y="84468"/>
            <a:ext cx="5836096" cy="497456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907704" y="0"/>
            <a:ext cx="5544616" cy="504057"/>
          </a:xfrm>
        </p:spPr>
        <p:txBody>
          <a:bodyPr/>
          <a:lstStyle/>
          <a:p>
            <a:pPr algn="ctr"/>
            <a:r>
              <a:rPr lang="en-GB" dirty="0">
                <a:effectLst>
                  <a:outerShdw blurRad="38100" dist="38100" dir="2700000" algn="tl">
                    <a:srgbClr val="000000">
                      <a:alpha val="43137"/>
                    </a:srgbClr>
                  </a:outerShdw>
                </a:effectLst>
              </a:rPr>
              <a:t>QPI Layers</a:t>
            </a:r>
          </a:p>
        </p:txBody>
      </p:sp>
      <p:pic>
        <p:nvPicPr>
          <p:cNvPr id="5" name="Picture 4" descr="f2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20909" b="23636"/>
              <a:stretch>
                <a:fillRect/>
              </a:stretch>
            </p:blipFill>
          </mc:Choice>
          <mc:Fallback>
            <p:blipFill>
              <a:blip r:embed="rId4"/>
              <a:srcRect l="2353" t="20909" b="23636"/>
              <a:stretch>
                <a:fillRect/>
              </a:stretch>
            </p:blipFill>
          </mc:Fallback>
        </mc:AlternateContent>
        <p:spPr>
          <a:xfrm>
            <a:off x="899592" y="1131590"/>
            <a:ext cx="7614287" cy="367240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Physical Interface of the Intel QPI Interconnect</a:t>
            </a:r>
          </a:p>
        </p:txBody>
      </p:sp>
      <p:pic>
        <p:nvPicPr>
          <p:cNvPr id="5" name="Picture 4" descr="f2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 t="25455" r="-1176" b="13636"/>
              <a:stretch>
                <a:fillRect/>
              </a:stretch>
            </p:blipFill>
          </mc:Choice>
          <mc:Fallback>
            <p:blipFill>
              <a:blip r:embed="rId4"/>
              <a:srcRect l="1176" t="25455" r="-1176" b="13636"/>
              <a:stretch>
                <a:fillRect/>
              </a:stretch>
            </p:blipFill>
          </mc:Fallback>
        </mc:AlternateContent>
        <p:spPr>
          <a:xfrm>
            <a:off x="2627784" y="1287948"/>
            <a:ext cx="5189618" cy="3067900"/>
          </a:xfrm>
          <a:prstGeom prst="rect">
            <a:avLst/>
          </a:prstGeom>
        </p:spPr>
      </p:pic>
      <p:sp>
        <p:nvSpPr>
          <p:cNvPr id="2" name="Rectangle 1"/>
          <p:cNvSpPr/>
          <p:nvPr/>
        </p:nvSpPr>
        <p:spPr>
          <a:xfrm>
            <a:off x="107504" y="4137924"/>
            <a:ext cx="7992888" cy="830997"/>
          </a:xfrm>
          <a:prstGeom prst="rect">
            <a:avLst/>
          </a:prstGeom>
        </p:spPr>
        <p:txBody>
          <a:bodyPr wrap="square">
            <a:spAutoFit/>
          </a:bodyPr>
          <a:lstStyle/>
          <a:p>
            <a:pPr marL="342900" indent="-342900">
              <a:buFont typeface="Wingdings" panose="05000000000000000000" pitchFamily="2" charset="2"/>
              <a:buChar char="q"/>
            </a:pPr>
            <a:r>
              <a:rPr kumimoji="1" lang="en-US" dirty="0"/>
              <a:t>Differential signaling, or Balanced transmission.</a:t>
            </a:r>
            <a:endParaRPr kumimoji="1" lang="en-US" i="1" dirty="0"/>
          </a:p>
          <a:p>
            <a:pPr marL="342900" indent="-342900">
              <a:buFont typeface="Wingdings" panose="05000000000000000000" pitchFamily="2" charset="2"/>
              <a:buChar char="q"/>
            </a:pPr>
            <a:r>
              <a:rPr kumimoji="1" lang="en-US" dirty="0"/>
              <a:t>Low-voltage differential signaling (LVDS).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1" y="342900"/>
            <a:ext cx="7708713" cy="837080"/>
          </a:xfrm>
        </p:spPr>
        <p:txBody>
          <a:bodyPr/>
          <a:lstStyle/>
          <a:p>
            <a:r>
              <a:rPr lang="en-GB" dirty="0">
                <a:effectLst>
                  <a:outerShdw blurRad="38100" dist="38100" dir="2700000" algn="tl">
                    <a:srgbClr val="000000">
                      <a:alpha val="43137"/>
                    </a:srgbClr>
                  </a:outerShdw>
                </a:effectLst>
              </a:rPr>
              <a:t>QPI Link Layer</a:t>
            </a:r>
          </a:p>
        </p:txBody>
      </p:sp>
      <p:sp>
        <p:nvSpPr>
          <p:cNvPr id="11" name="Content Placeholder 10"/>
          <p:cNvSpPr>
            <a:spLocks noGrp="1"/>
          </p:cNvSpPr>
          <p:nvPr>
            <p:ph sz="half" idx="17"/>
          </p:nvPr>
        </p:nvSpPr>
        <p:spPr>
          <a:xfrm>
            <a:off x="4495801" y="3143250"/>
            <a:ext cx="3657413" cy="1474470"/>
          </a:xfrm>
        </p:spPr>
        <p:txBody>
          <a:bodyPr>
            <a:normAutofit lnSpcReduction="10000"/>
          </a:bodyPr>
          <a:lstStyle/>
          <a:p>
            <a:r>
              <a:rPr lang="en-US" dirty="0">
                <a:solidFill>
                  <a:schemeClr val="tx1"/>
                </a:solidFill>
              </a:rPr>
              <a:t>Error control function</a:t>
            </a:r>
          </a:p>
          <a:p>
            <a:pPr lvl="1"/>
            <a:r>
              <a:rPr lang="en-US" dirty="0">
                <a:solidFill>
                  <a:schemeClr val="tx1"/>
                </a:solidFill>
              </a:rPr>
              <a:t>Detects and recovers from bit errors, and so isolates higher layers from experiencing bit errors</a:t>
            </a:r>
          </a:p>
        </p:txBody>
      </p:sp>
      <p:sp>
        <p:nvSpPr>
          <p:cNvPr id="9" name="Content Placeholder 8"/>
          <p:cNvSpPr>
            <a:spLocks noGrp="1"/>
          </p:cNvSpPr>
          <p:nvPr>
            <p:ph sz="half" idx="1"/>
          </p:nvPr>
        </p:nvSpPr>
        <p:spPr>
          <a:xfrm>
            <a:off x="609600" y="1485900"/>
            <a:ext cx="3200400" cy="3143250"/>
          </a:xfrm>
        </p:spPr>
        <p:txBody>
          <a:bodyPr>
            <a:normAutofit fontScale="92500"/>
          </a:bodyPr>
          <a:lstStyle/>
          <a:p>
            <a:r>
              <a:rPr lang="en-US" dirty="0">
                <a:solidFill>
                  <a:schemeClr val="tx1"/>
                </a:solidFill>
              </a:rPr>
              <a:t>Performs two key functions</a:t>
            </a:r>
            <a:r>
              <a:rPr lang="en-US" dirty="0"/>
              <a:t>:  </a:t>
            </a:r>
            <a:r>
              <a:rPr lang="en-US" i="1" dirty="0">
                <a:solidFill>
                  <a:srgbClr val="FF0000"/>
                </a:solidFill>
              </a:rPr>
              <a:t>flow control </a:t>
            </a:r>
            <a:r>
              <a:rPr lang="en-US" dirty="0">
                <a:solidFill>
                  <a:schemeClr val="tx1"/>
                </a:solidFill>
              </a:rPr>
              <a:t>and</a:t>
            </a:r>
            <a:r>
              <a:rPr lang="en-US" dirty="0"/>
              <a:t> </a:t>
            </a:r>
            <a:r>
              <a:rPr lang="en-US" i="1" dirty="0">
                <a:solidFill>
                  <a:srgbClr val="FF0000"/>
                </a:solidFill>
              </a:rPr>
              <a:t>error control</a:t>
            </a:r>
          </a:p>
          <a:p>
            <a:pPr lvl="1"/>
            <a:r>
              <a:rPr lang="en-US" dirty="0">
                <a:solidFill>
                  <a:schemeClr val="tx1"/>
                </a:solidFill>
              </a:rPr>
              <a:t>Operate on the  level of the flit (flow control unit)</a:t>
            </a:r>
          </a:p>
          <a:p>
            <a:pPr lvl="1"/>
            <a:r>
              <a:rPr lang="en-US" dirty="0">
                <a:solidFill>
                  <a:schemeClr val="tx1"/>
                </a:solidFill>
              </a:rPr>
              <a:t>Each flit consists of a </a:t>
            </a:r>
            <a:r>
              <a:rPr lang="en-US" dirty="0">
                <a:solidFill>
                  <a:srgbClr val="FF0000"/>
                </a:solidFill>
              </a:rPr>
              <a:t>72-bit message payload </a:t>
            </a:r>
            <a:r>
              <a:rPr lang="en-US" dirty="0">
                <a:solidFill>
                  <a:schemeClr val="tx1"/>
                </a:solidFill>
              </a:rPr>
              <a:t>and an </a:t>
            </a:r>
            <a:r>
              <a:rPr lang="en-US" dirty="0">
                <a:solidFill>
                  <a:srgbClr val="FF0000"/>
                </a:solidFill>
              </a:rPr>
              <a:t>8-bit error control code </a:t>
            </a:r>
            <a:r>
              <a:rPr lang="en-US" dirty="0">
                <a:solidFill>
                  <a:schemeClr val="tx1"/>
                </a:solidFill>
              </a:rPr>
              <a:t>called a </a:t>
            </a:r>
            <a:r>
              <a:rPr lang="en-US" i="1" dirty="0">
                <a:solidFill>
                  <a:schemeClr val="tx1"/>
                </a:solidFill>
              </a:rPr>
              <a:t>cyclic redundancy check</a:t>
            </a:r>
            <a:r>
              <a:rPr lang="en-US" dirty="0">
                <a:solidFill>
                  <a:schemeClr val="tx1"/>
                </a:solidFill>
              </a:rPr>
              <a:t> (CRC)</a:t>
            </a:r>
          </a:p>
        </p:txBody>
      </p:sp>
      <p:sp>
        <p:nvSpPr>
          <p:cNvPr id="10" name="Content Placeholder 9"/>
          <p:cNvSpPr>
            <a:spLocks noGrp="1"/>
          </p:cNvSpPr>
          <p:nvPr>
            <p:ph sz="half" idx="16"/>
          </p:nvPr>
        </p:nvSpPr>
        <p:spPr>
          <a:xfrm>
            <a:off x="4343400" y="1314450"/>
            <a:ext cx="3657600" cy="1657350"/>
          </a:xfrm>
        </p:spPr>
        <p:txBody>
          <a:bodyPr>
            <a:normAutofit fontScale="85000" lnSpcReduction="10000"/>
          </a:bodyPr>
          <a:lstStyle/>
          <a:p>
            <a:r>
              <a:rPr lang="en-US" dirty="0">
                <a:solidFill>
                  <a:schemeClr val="tx1"/>
                </a:solidFill>
              </a:rPr>
              <a:t>Flow control function </a:t>
            </a:r>
          </a:p>
          <a:p>
            <a:pPr lvl="1"/>
            <a:r>
              <a:rPr lang="en-US" dirty="0">
                <a:solidFill>
                  <a:schemeClr val="tx1"/>
                </a:solidFill>
              </a:rPr>
              <a:t>Needed to ensure that a sending QPI entity does not overwhelm a receiving QPI entity by sending data faster than the receiver can process the data and clear buffers for more incoming data</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1" y="514350"/>
            <a:ext cx="7556313" cy="837080"/>
          </a:xfrm>
        </p:spPr>
        <p:txBody>
          <a:bodyPr/>
          <a:lstStyle/>
          <a:p>
            <a:r>
              <a:rPr lang="en-GB" dirty="0">
                <a:effectLst>
                  <a:outerShdw blurRad="38100" dist="38100" dir="2700000" algn="tl">
                    <a:srgbClr val="000000">
                      <a:alpha val="43137"/>
                    </a:srgbClr>
                  </a:outerShdw>
                </a:effectLst>
              </a:rPr>
              <a:t>QPI Routing and Protocol Layers</a:t>
            </a:r>
          </a:p>
        </p:txBody>
      </p:sp>
      <p:sp>
        <p:nvSpPr>
          <p:cNvPr id="7" name="Content Placeholder 6"/>
          <p:cNvSpPr>
            <a:spLocks noGrp="1"/>
          </p:cNvSpPr>
          <p:nvPr>
            <p:ph sz="half" idx="2"/>
          </p:nvPr>
        </p:nvSpPr>
        <p:spPr>
          <a:xfrm>
            <a:off x="457200" y="1835524"/>
            <a:ext cx="3657600" cy="2980974"/>
          </a:xfrm>
        </p:spPr>
        <p:txBody>
          <a:bodyPr/>
          <a:lstStyle/>
          <a:p>
            <a:r>
              <a:rPr lang="en-US" dirty="0">
                <a:solidFill>
                  <a:schemeClr val="tx1"/>
                </a:solidFill>
              </a:rPr>
              <a:t>Used to determine the course that a packet will traverse across the </a:t>
            </a:r>
            <a:r>
              <a:rPr lang="en-US" dirty="0">
                <a:solidFill>
                  <a:srgbClr val="FF0000"/>
                </a:solidFill>
              </a:rPr>
              <a:t>available system interconnects</a:t>
            </a:r>
          </a:p>
          <a:p>
            <a:r>
              <a:rPr lang="en-US" dirty="0">
                <a:solidFill>
                  <a:schemeClr val="tx1"/>
                </a:solidFill>
              </a:rPr>
              <a:t>Defined by firmware and describe the possible paths that a packet can follow</a:t>
            </a:r>
          </a:p>
        </p:txBody>
      </p:sp>
      <p:sp>
        <p:nvSpPr>
          <p:cNvPr id="9" name="Content Placeholder 8"/>
          <p:cNvSpPr>
            <a:spLocks noGrp="1"/>
          </p:cNvSpPr>
          <p:nvPr>
            <p:ph sz="quarter" idx="4"/>
          </p:nvPr>
        </p:nvSpPr>
        <p:spPr>
          <a:xfrm>
            <a:off x="4399878" y="1835524"/>
            <a:ext cx="3657600" cy="3079376"/>
          </a:xfrm>
        </p:spPr>
        <p:txBody>
          <a:bodyPr>
            <a:normAutofit fontScale="92500" lnSpcReduction="20000"/>
          </a:bodyPr>
          <a:lstStyle/>
          <a:p>
            <a:r>
              <a:rPr lang="en-US" dirty="0">
                <a:solidFill>
                  <a:schemeClr val="tx1"/>
                </a:solidFill>
              </a:rPr>
              <a:t>Packet is defined as the unit of transfer</a:t>
            </a:r>
          </a:p>
          <a:p>
            <a:r>
              <a:rPr lang="en-US" dirty="0">
                <a:solidFill>
                  <a:schemeClr val="tx1"/>
                </a:solidFill>
              </a:rPr>
              <a:t>One key function performed at this level is a </a:t>
            </a:r>
            <a:r>
              <a:rPr lang="en-US" dirty="0">
                <a:solidFill>
                  <a:srgbClr val="FF0000"/>
                </a:solidFill>
              </a:rPr>
              <a:t>cache coherency protocol </a:t>
            </a:r>
            <a:r>
              <a:rPr lang="en-US" dirty="0">
                <a:solidFill>
                  <a:schemeClr val="tx1"/>
                </a:solidFill>
              </a:rPr>
              <a:t>which deals with making sure that main memory values held in multiple caches are consistent</a:t>
            </a:r>
          </a:p>
          <a:p>
            <a:r>
              <a:rPr lang="en-US" dirty="0">
                <a:solidFill>
                  <a:schemeClr val="tx1"/>
                </a:solidFill>
              </a:rPr>
              <a:t>A typical data packet payload is a block of data being sent to or from a cache</a:t>
            </a:r>
          </a:p>
        </p:txBody>
      </p:sp>
      <p:sp>
        <p:nvSpPr>
          <p:cNvPr id="6" name="Text Placeholder 5"/>
          <p:cNvSpPr>
            <a:spLocks noGrp="1"/>
          </p:cNvSpPr>
          <p:nvPr>
            <p:ph type="body" idx="1"/>
          </p:nvPr>
        </p:nvSpPr>
        <p:spPr/>
        <p:txBody>
          <a:bodyPr/>
          <a:lstStyle/>
          <a:p>
            <a:r>
              <a:rPr lang="en-US" dirty="0"/>
              <a:t>Routing Layer</a:t>
            </a:r>
          </a:p>
        </p:txBody>
      </p:sp>
      <p:sp>
        <p:nvSpPr>
          <p:cNvPr id="8" name="Text Placeholder 7"/>
          <p:cNvSpPr>
            <a:spLocks noGrp="1"/>
          </p:cNvSpPr>
          <p:nvPr>
            <p:ph type="body" sz="quarter" idx="3"/>
          </p:nvPr>
        </p:nvSpPr>
        <p:spPr/>
        <p:txBody>
          <a:bodyPr/>
          <a:lstStyle/>
          <a:p>
            <a:r>
              <a:rPr lang="en-US" dirty="0"/>
              <a:t>Protocol Layer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51920" y="1707654"/>
            <a:ext cx="896986" cy="1569660"/>
          </a:xfrm>
          <a:prstGeom prst="rect">
            <a:avLst/>
          </a:prstGeom>
          <a:noFill/>
        </p:spPr>
        <p:txBody>
          <a:bodyPr wrap="square" rtlCol="0">
            <a:spAutoFit/>
          </a:bodyPr>
          <a:lstStyle/>
          <a:p>
            <a:pPr algn="ctr"/>
            <a:r>
              <a:rPr lang="en-US" sz="9600" dirty="0"/>
              <a:t>?</a:t>
            </a:r>
          </a:p>
        </p:txBody>
      </p:sp>
    </p:spTree>
    <p:extLst>
      <p:ext uri="{BB962C8B-B14F-4D97-AF65-F5344CB8AC3E}">
        <p14:creationId xmlns:p14="http://schemas.microsoft.com/office/powerpoint/2010/main" val="205940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781800" y="457200"/>
            <a:ext cx="2057400" cy="628650"/>
          </a:xfrm>
        </p:spPr>
        <p:txBody>
          <a:bodyPr>
            <a:normAutofit/>
          </a:bodyPr>
          <a:lstStyle/>
          <a:p>
            <a:pPr algn="ctr"/>
            <a:r>
              <a:rPr lang="en-US" sz="2400" dirty="0">
                <a:solidFill>
                  <a:schemeClr val="accent2"/>
                </a:solidFill>
                <a:effectLst>
                  <a:outerShdw blurRad="38100" dist="38100" dir="2700000" algn="tl">
                    <a:srgbClr val="000000">
                      <a:alpha val="43137"/>
                    </a:srgbClr>
                  </a:outerShdw>
                </a:effectLst>
              </a:rPr>
              <a:t>MEMORY</a:t>
            </a:r>
          </a:p>
        </p:txBody>
      </p:sp>
      <p:graphicFrame>
        <p:nvGraphicFramePr>
          <p:cNvPr id="51" name="Diagram 50"/>
          <p:cNvGraphicFramePr/>
          <p:nvPr/>
        </p:nvGraphicFramePr>
        <p:xfrm>
          <a:off x="506506" y="342901"/>
          <a:ext cx="5970495" cy="4629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6781800" y="2286000"/>
            <a:ext cx="2057400" cy="461665"/>
          </a:xfrm>
          <a:prstGeom prst="rect">
            <a:avLst/>
          </a:prstGeom>
        </p:spPr>
        <p:txBody>
          <a:bodyPr wrap="square">
            <a:spAutoFit/>
          </a:bodyPr>
          <a:lstStyle/>
          <a:p>
            <a:pPr algn="ctr" eaLnBrk="1" hangingPunct="1"/>
            <a:r>
              <a:rPr lang="en-US" dirty="0">
                <a:solidFill>
                  <a:schemeClr val="bg1"/>
                </a:solidFill>
                <a:effectLst>
                  <a:outerShdw blurRad="38100" dist="38100" dir="2700000" algn="tl">
                    <a:srgbClr val="000000">
                      <a:alpha val="43137"/>
                    </a:srgbClr>
                  </a:outerShdw>
                </a:effectLst>
                <a:latin typeface="+mj-lt"/>
                <a:ea typeface="+mj-ea"/>
                <a:cs typeface="+mj-cs"/>
              </a:rPr>
              <a:t>MAR</a:t>
            </a:r>
          </a:p>
        </p:txBody>
      </p:sp>
      <p:sp useBgFill="1">
        <p:nvSpPr>
          <p:cNvPr id="16" name="TextBox 15"/>
          <p:cNvSpPr txBox="1"/>
          <p:nvPr/>
        </p:nvSpPr>
        <p:spPr>
          <a:xfrm>
            <a:off x="203200" y="3486151"/>
            <a:ext cx="330200" cy="461665"/>
          </a:xfrm>
          <a:prstGeom prst="rect">
            <a:avLst/>
          </a:prstGeom>
        </p:spPr>
        <p:txBody>
          <a:bodyPr wrap="square" rtlCol="0">
            <a:spAutoFit/>
          </a:bodyPr>
          <a:lstStyle/>
          <a:p>
            <a:endParaRPr lang="en-US" dirty="0"/>
          </a:p>
        </p:txBody>
      </p:sp>
      <p:sp>
        <p:nvSpPr>
          <p:cNvPr id="53" name="TextBox 52"/>
          <p:cNvSpPr txBox="1"/>
          <p:nvPr/>
        </p:nvSpPr>
        <p:spPr>
          <a:xfrm>
            <a:off x="228600" y="685801"/>
            <a:ext cx="159266" cy="461665"/>
          </a:xfrm>
          <a:prstGeom prst="rect">
            <a:avLst/>
          </a:prstGeom>
          <a:noFill/>
        </p:spPr>
        <p:txBody>
          <a:bodyPr wrap="square" rtlCol="0">
            <a:spAutoFit/>
          </a:bodyPr>
          <a:lstStyle/>
          <a:p>
            <a:endParaRPr lang="en-US" dirty="0"/>
          </a:p>
        </p:txBody>
      </p:sp>
      <p:sp>
        <p:nvSpPr>
          <p:cNvPr id="55" name="Rectangle 54"/>
          <p:cNvSpPr/>
          <p:nvPr/>
        </p:nvSpPr>
        <p:spPr>
          <a:xfrm>
            <a:off x="6781800" y="3486150"/>
            <a:ext cx="2057400" cy="14287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781800" y="4000500"/>
            <a:ext cx="2057400" cy="461665"/>
          </a:xfrm>
          <a:prstGeom prst="rect">
            <a:avLst/>
          </a:prstGeom>
        </p:spPr>
        <p:txBody>
          <a:bodyPr wrap="square">
            <a:spAutoFit/>
          </a:bodyPr>
          <a:lstStyle/>
          <a:p>
            <a:pPr algn="ctr" eaLnBrk="1" hangingPunct="1"/>
            <a:r>
              <a:rPr lang="en-US" dirty="0">
                <a:solidFill>
                  <a:schemeClr val="accent2"/>
                </a:solidFill>
                <a:effectLst>
                  <a:outerShdw blurRad="38100" dist="38100" dir="2700000" algn="tl">
                    <a:srgbClr val="000000">
                      <a:alpha val="43137"/>
                    </a:srgbClr>
                  </a:outerShdw>
                </a:effectLst>
                <a:latin typeface="+mj-lt"/>
                <a:ea typeface="+mj-ea"/>
                <a:cs typeface="+mj-cs"/>
              </a:rPr>
              <a:t>MBR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orient="vert" idx="4294967295"/>
          </p:nvPr>
        </p:nvSpPr>
        <p:spPr>
          <a:xfrm>
            <a:off x="6858000" y="1028700"/>
            <a:ext cx="2286000" cy="2514600"/>
          </a:xfrm>
          <a:ln>
            <a:noFill/>
          </a:ln>
        </p:spPr>
        <p:txBody>
          <a:bodyPr>
            <a:normAutofit/>
          </a:bodyPr>
          <a:lstStyle/>
          <a:p>
            <a:pPr algn="ctr">
              <a:lnSpc>
                <a:spcPts val="1720"/>
              </a:lnSpc>
              <a:spcBef>
                <a:spcPts val="600"/>
              </a:spcBef>
              <a:spcAft>
                <a:spcPts val="600"/>
              </a:spcAft>
            </a:pPr>
            <a:r>
              <a:rPr lang="en-US" sz="2600" dirty="0">
                <a:effectLst>
                  <a:outerShdw blurRad="38100" dist="38100" dir="2700000" algn="tl">
                    <a:srgbClr val="000000">
                      <a:alpha val="43137"/>
                    </a:srgbClr>
                  </a:outerShdw>
                </a:effectLst>
              </a:rPr>
              <a:t>Computer </a:t>
            </a:r>
            <a:br>
              <a:rPr lang="en-US" sz="2600" dirty="0">
                <a:effectLst>
                  <a:outerShdw blurRad="38100" dist="38100" dir="2700000" algn="tl">
                    <a:srgbClr val="000000">
                      <a:alpha val="43137"/>
                    </a:srgbClr>
                  </a:outerShdw>
                </a:effectLst>
              </a:rPr>
            </a:br>
            <a:br>
              <a:rPr lang="en-US" sz="2600" dirty="0">
                <a:effectLst>
                  <a:outerShdw blurRad="38100" dist="38100" dir="2700000" algn="tl">
                    <a:srgbClr val="000000">
                      <a:alpha val="43137"/>
                    </a:srgbClr>
                  </a:outerShdw>
                </a:effectLst>
              </a:rPr>
            </a:br>
            <a:r>
              <a:rPr lang="en-US" sz="2600" dirty="0">
                <a:effectLst>
                  <a:outerShdw blurRad="38100" dist="38100" dir="2700000" algn="tl">
                    <a:srgbClr val="000000">
                      <a:alpha val="43137"/>
                    </a:srgbClr>
                  </a:outerShdw>
                </a:effectLst>
              </a:rPr>
              <a:t>Components:</a:t>
            </a:r>
            <a:br>
              <a:rPr lang="en-US" sz="2600" dirty="0">
                <a:effectLst>
                  <a:outerShdw blurRad="38100" dist="38100" dir="2700000" algn="tl">
                    <a:srgbClr val="000000">
                      <a:alpha val="43137"/>
                    </a:srgbClr>
                  </a:outerShdw>
                </a:effectLst>
              </a:rPr>
            </a:br>
            <a:br>
              <a:rPr lang="en-US" sz="2600" dirty="0">
                <a:effectLst>
                  <a:outerShdw blurRad="38100" dist="38100" dir="2700000" algn="tl">
                    <a:srgbClr val="000000">
                      <a:alpha val="43137"/>
                    </a:srgbClr>
                  </a:outerShdw>
                </a:effectLst>
              </a:rPr>
            </a:br>
            <a:r>
              <a:rPr lang="en-US" sz="2600" dirty="0">
                <a:effectLst>
                  <a:outerShdw blurRad="38100" dist="38100" dir="2700000" algn="tl">
                    <a:srgbClr val="000000">
                      <a:alpha val="43137"/>
                    </a:srgbClr>
                  </a:outerShdw>
                </a:effectLst>
              </a:rPr>
              <a:t>Top Level </a:t>
            </a:r>
            <a:br>
              <a:rPr lang="en-US" sz="2600" dirty="0">
                <a:effectLst>
                  <a:outerShdw blurRad="38100" dist="38100" dir="2700000" algn="tl">
                    <a:srgbClr val="000000">
                      <a:alpha val="43137"/>
                    </a:srgbClr>
                  </a:outerShdw>
                </a:effectLst>
              </a:rPr>
            </a:br>
            <a:br>
              <a:rPr lang="en-US" sz="2600" dirty="0">
                <a:effectLst>
                  <a:outerShdw blurRad="38100" dist="38100" dir="2700000" algn="tl">
                    <a:srgbClr val="000000">
                      <a:alpha val="43137"/>
                    </a:srgbClr>
                  </a:outerShdw>
                </a:effectLst>
              </a:rPr>
            </a:br>
            <a:r>
              <a:rPr lang="en-US" sz="2600" dirty="0">
                <a:effectLst>
                  <a:outerShdw blurRad="38100" dist="38100" dir="2700000" algn="tl">
                    <a:srgbClr val="000000">
                      <a:alpha val="43137"/>
                    </a:srgbClr>
                  </a:outerShdw>
                </a:effectLst>
              </a:rPr>
              <a:t>View</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17273"/>
              <a:stretch>
                <a:fillRect/>
              </a:stretch>
            </p:blipFill>
          </mc:Choice>
          <mc:Fallback>
            <p:blipFill>
              <a:blip r:embed="rId4"/>
              <a:srcRect t="8182" b="17273"/>
              <a:stretch>
                <a:fillRect/>
              </a:stretch>
            </p:blipFill>
          </mc:Fallback>
        </mc:AlternateContent>
        <p:spPr>
          <a:xfrm>
            <a:off x="611560" y="146653"/>
            <a:ext cx="6906251" cy="499684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3C5D519-59A1-4B9D-96D0-AE6BFEC434CB}"/>
                  </a:ext>
                </a:extLst>
              </p14:cNvPr>
              <p14:cNvContentPartPr/>
              <p14:nvPr/>
            </p14:nvContentPartPr>
            <p14:xfrm>
              <a:off x="3824280" y="3395520"/>
              <a:ext cx="3796200" cy="471960"/>
            </p14:xfrm>
          </p:contentPart>
        </mc:Choice>
        <mc:Fallback xmlns="">
          <p:pic>
            <p:nvPicPr>
              <p:cNvPr id="2" name="Ink 1">
                <a:extLst>
                  <a:ext uri="{FF2B5EF4-FFF2-40B4-BE49-F238E27FC236}">
                    <a16:creationId xmlns:a16="http://schemas.microsoft.com/office/drawing/2014/main" id="{D3C5D519-59A1-4B9D-96D0-AE6BFEC434CB}"/>
                  </a:ext>
                </a:extLst>
              </p:cNvPr>
              <p:cNvPicPr/>
              <p:nvPr/>
            </p:nvPicPr>
            <p:blipFill>
              <a:blip r:embed="rId6"/>
              <a:stretch>
                <a:fillRect/>
              </a:stretch>
            </p:blipFill>
            <p:spPr>
              <a:xfrm>
                <a:off x="3814920" y="3386160"/>
                <a:ext cx="3814920" cy="4906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1" y="342900"/>
            <a:ext cx="7556313" cy="837080"/>
          </a:xfrm>
        </p:spPr>
        <p:txBody>
          <a:bodyPr/>
          <a:lstStyle/>
          <a:p>
            <a:r>
              <a:rPr lang="en-GB" dirty="0">
                <a:effectLst>
                  <a:outerShdw blurRad="38100" dist="38100" dir="2700000" algn="tl">
                    <a:srgbClr val="000000">
                      <a:alpha val="43137"/>
                    </a:srgbClr>
                  </a:outerShdw>
                </a:effectLst>
              </a:rPr>
              <a:t>Basic Instruction Cycle</a:t>
            </a:r>
          </a:p>
        </p:txBody>
      </p:sp>
      <p:pic>
        <p:nvPicPr>
          <p:cNvPr id="6" name="Picture 5"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30909" b="30000"/>
              <a:stretch>
                <a:fillRect/>
              </a:stretch>
            </p:blipFill>
          </mc:Choice>
          <mc:Fallback>
            <p:blipFill>
              <a:blip r:embed="rId4"/>
              <a:srcRect t="30909" b="30000"/>
              <a:stretch>
                <a:fillRect/>
              </a:stretch>
            </p:blipFill>
          </mc:Fallback>
        </mc:AlternateContent>
        <p:spPr>
          <a:xfrm>
            <a:off x="1" y="1428750"/>
            <a:ext cx="9143999" cy="34693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1" y="400050"/>
            <a:ext cx="7556313" cy="837080"/>
          </a:xfrm>
        </p:spPr>
        <p:txBody>
          <a:bodyPr/>
          <a:lstStyle/>
          <a:p>
            <a:r>
              <a:rPr lang="en-US" dirty="0">
                <a:effectLst>
                  <a:outerShdw blurRad="38100" dist="38100" dir="2700000" algn="tl">
                    <a:srgbClr val="000000">
                      <a:alpha val="43137"/>
                    </a:srgbClr>
                  </a:outerShdw>
                </a:effectLst>
              </a:rPr>
              <a:t>Fetch Cycle</a:t>
            </a:r>
          </a:p>
        </p:txBody>
      </p:sp>
      <p:sp>
        <p:nvSpPr>
          <p:cNvPr id="48131" name="Rectangle 3"/>
          <p:cNvSpPr>
            <a:spLocks noGrp="1" noChangeArrowheads="1"/>
          </p:cNvSpPr>
          <p:nvPr>
            <p:ph idx="1"/>
          </p:nvPr>
        </p:nvSpPr>
        <p:spPr>
          <a:xfrm>
            <a:off x="498474" y="1200150"/>
            <a:ext cx="7426326" cy="3714750"/>
          </a:xfrm>
        </p:spPr>
        <p:txBody>
          <a:bodyPr>
            <a:normAutofit fontScale="92500" lnSpcReduction="10000"/>
          </a:bodyPr>
          <a:lstStyle/>
          <a:p>
            <a:r>
              <a:rPr lang="en-US" dirty="0">
                <a:solidFill>
                  <a:schemeClr val="tx1"/>
                </a:solidFill>
              </a:rPr>
              <a:t>At the beginning of each instruction cycle the processor fetches an instruction from memory</a:t>
            </a:r>
          </a:p>
          <a:p>
            <a:pPr marL="228600" lvl="1">
              <a:spcBef>
                <a:spcPts val="2000"/>
              </a:spcBef>
              <a:buClr>
                <a:schemeClr val="accent1"/>
              </a:buClr>
            </a:pPr>
            <a:r>
              <a:rPr lang="en-US" sz="2000" dirty="0">
                <a:solidFill>
                  <a:schemeClr val="tx1"/>
                </a:solidFill>
              </a:rPr>
              <a:t>The program counter (PC) holds the address of the instruction to be fetched next</a:t>
            </a:r>
          </a:p>
          <a:p>
            <a:pPr marL="228600" lvl="1">
              <a:spcBef>
                <a:spcPts val="2000"/>
              </a:spcBef>
              <a:buClr>
                <a:schemeClr val="accent1"/>
              </a:buClr>
            </a:pPr>
            <a:r>
              <a:rPr lang="en-US" sz="2000" dirty="0">
                <a:solidFill>
                  <a:schemeClr val="tx1"/>
                </a:solidFill>
              </a:rPr>
              <a:t>The processor increments the PC after each instruction fetch so that it will fetch the next instruction in sequence</a:t>
            </a:r>
          </a:p>
          <a:p>
            <a:r>
              <a:rPr lang="en-US" dirty="0">
                <a:solidFill>
                  <a:schemeClr val="tx1"/>
                </a:solidFill>
              </a:rPr>
              <a:t>The fetched instruction is loaded into the instruction register (IR)</a:t>
            </a:r>
          </a:p>
          <a:p>
            <a:pPr marL="228600" lvl="1">
              <a:spcBef>
                <a:spcPts val="2000"/>
              </a:spcBef>
              <a:buClr>
                <a:schemeClr val="accent1"/>
              </a:buClr>
            </a:pPr>
            <a:r>
              <a:rPr lang="en-US" sz="2000" dirty="0">
                <a:solidFill>
                  <a:schemeClr val="tx1"/>
                </a:solidFill>
              </a:rPr>
              <a:t>The processor interprets the instruction and performs the required action</a:t>
            </a:r>
          </a:p>
        </p:txBody>
      </p:sp>
      <p:pic>
        <p:nvPicPr>
          <p:cNvPr id="5" name="Picture 4"/>
          <p:cNvPicPr>
            <a:picLocks noChangeAspect="1"/>
          </p:cNvPicPr>
          <p:nvPr/>
        </p:nvPicPr>
        <p:blipFill>
          <a:blip r:embed="rId3"/>
          <a:stretch>
            <a:fillRect/>
          </a:stretch>
        </p:blipFill>
        <p:spPr>
          <a:xfrm>
            <a:off x="7289800" y="3762375"/>
            <a:ext cx="1854200" cy="1381125"/>
          </a:xfrm>
          <a:prstGeom prst="rect">
            <a:avLst/>
          </a:prstGeom>
        </p:spPr>
      </p:pic>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etrospect">
  <a:themeElements>
    <a:clrScheme name="Custom 1">
      <a:dk1>
        <a:srgbClr val="000000"/>
      </a:dk1>
      <a:lt1>
        <a:srgbClr val="FFFFFF"/>
      </a:lt1>
      <a:dk2>
        <a:srgbClr val="344068"/>
      </a:dk2>
      <a:lt2>
        <a:srgbClr val="D9E0E6"/>
      </a:lt2>
      <a:accent1>
        <a:srgbClr val="76CDEE"/>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14467</TotalTime>
  <Words>13106</Words>
  <Application>Microsoft Office PowerPoint</Application>
  <PresentationFormat>On-screen Show (16:9)</PresentationFormat>
  <Paragraphs>613</Paragraphs>
  <Slides>56</Slides>
  <Notes>47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56</vt:i4>
      </vt:variant>
    </vt:vector>
  </HeadingPairs>
  <TitlesOfParts>
    <vt:vector size="65" baseType="lpstr">
      <vt:lpstr>Arial</vt:lpstr>
      <vt:lpstr>Calibri</vt:lpstr>
      <vt:lpstr>Open Sans</vt:lpstr>
      <vt:lpstr>Rockwell</vt:lpstr>
      <vt:lpstr>Segoe UI Symbol</vt:lpstr>
      <vt:lpstr>Times New Roman</vt:lpstr>
      <vt:lpstr>Wingdings</vt:lpstr>
      <vt:lpstr>Advantage</vt:lpstr>
      <vt:lpstr>Retrospect</vt:lpstr>
      <vt:lpstr>COMPUTER ARCHITECTURE    CSE - 323</vt:lpstr>
      <vt:lpstr>Computer Components</vt:lpstr>
      <vt:lpstr>von Neumann architecture </vt:lpstr>
      <vt:lpstr>Hardware  and Software Approaches</vt:lpstr>
      <vt:lpstr>I/O  Components</vt:lpstr>
      <vt:lpstr>MEMORY</vt:lpstr>
      <vt:lpstr>Computer   Components:  Top Level   View</vt:lpstr>
      <vt:lpstr>Basic Instruction Cycle</vt:lpstr>
      <vt:lpstr>Fetch Cycle</vt:lpstr>
      <vt:lpstr>Action Categories</vt:lpstr>
      <vt:lpstr>PowerPoint Presentation</vt:lpstr>
      <vt:lpstr>Example  of  Program  Execution</vt:lpstr>
      <vt:lpstr>Instruction Cycle State Diagram DISCUSSED</vt:lpstr>
      <vt:lpstr>Classes of Interrupts</vt:lpstr>
      <vt:lpstr>Program Timing: Short I/O Wait DISCUSSED</vt:lpstr>
      <vt:lpstr>Program Timing: Long I/O Wait DISCUSSED</vt:lpstr>
      <vt:lpstr>Program Flow Control</vt:lpstr>
      <vt:lpstr>Instruction Cycle With Interrupts</vt:lpstr>
      <vt:lpstr>Instruction Cycle State Diagram          With Interrupts </vt:lpstr>
      <vt:lpstr>Transfer of Control via Interrupts</vt:lpstr>
      <vt:lpstr>Multiple  Interrupts</vt:lpstr>
      <vt:lpstr>Time Sequence of          Multiple Interrupts</vt:lpstr>
      <vt:lpstr>I/O Function</vt:lpstr>
      <vt:lpstr>Computer  Modules</vt:lpstr>
      <vt:lpstr>The interconnection structure must support the following types of transfers:</vt:lpstr>
      <vt:lpstr>Bus Inter connection</vt:lpstr>
      <vt:lpstr>Data Bus</vt:lpstr>
      <vt:lpstr>   Address Bus       Control Bus</vt:lpstr>
      <vt:lpstr>Bus Interconnection Scheme</vt:lpstr>
      <vt:lpstr>PowerPoint Presentation</vt:lpstr>
      <vt:lpstr>Elements of Bus Design</vt:lpstr>
      <vt:lpstr>Timing of Synchronous Bus Operations DISCUSSED</vt:lpstr>
      <vt:lpstr>Timing of Asynchronous Bus  Operations DISCUSSED</vt:lpstr>
      <vt:lpstr>PowerPoint Presentation</vt:lpstr>
      <vt:lpstr>PowerPoint Presentation</vt:lpstr>
      <vt:lpstr>PCI Bus Design</vt:lpstr>
      <vt:lpstr>PowerPoint Presentation</vt:lpstr>
      <vt:lpstr>PCI System Bus Performance DISCUSSED</vt:lpstr>
      <vt:lpstr>Plug and Play </vt:lpstr>
      <vt:lpstr>How PCI Works: Installing A New Device(Discussed)</vt:lpstr>
      <vt:lpstr>How PCI Works: Installing A New Device</vt:lpstr>
      <vt:lpstr>How PCI Works: Installing A New Device</vt:lpstr>
      <vt:lpstr>How PCI Works: Installing A New Device</vt:lpstr>
      <vt:lpstr>How a Device Works</vt:lpstr>
      <vt:lpstr> PCI: Present Requirements</vt:lpstr>
      <vt:lpstr>Peripheral Component Interconnect (PCI) Development</vt:lpstr>
      <vt:lpstr>PCI Express Solution</vt:lpstr>
      <vt:lpstr>Advanced Switching with PCI express(Discussed)</vt:lpstr>
      <vt:lpstr>Point-to-Point Interconnect(for core to core connection)-&gt;Bus system’s Bottleneck</vt:lpstr>
      <vt:lpstr>Quick Path Interconnect new standard </vt:lpstr>
      <vt:lpstr>Multicore Configuration Using  QPI</vt:lpstr>
      <vt:lpstr>QPI Layers</vt:lpstr>
      <vt:lpstr>Physical Interface of the Intel QPI Interconnect</vt:lpstr>
      <vt:lpstr>QPI Link Layer</vt:lpstr>
      <vt:lpstr>QPI Routing and Protocol Layers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Top Level View of Computer Function and Interconnection</dc:title>
  <dc:creator>Adrian J Pullin</dc:creator>
  <cp:lastModifiedBy>fariavns9@gmail.com</cp:lastModifiedBy>
  <cp:revision>294</cp:revision>
  <cp:lastPrinted>2018-07-23T02:28:47Z</cp:lastPrinted>
  <dcterms:created xsi:type="dcterms:W3CDTF">2012-06-16T23:28:52Z</dcterms:created>
  <dcterms:modified xsi:type="dcterms:W3CDTF">2021-08-31T17:59:25Z</dcterms:modified>
</cp:coreProperties>
</file>