
<file path=[Content_Types].xml><?xml version="1.0" encoding="utf-8"?>
<Types xmlns="http://schemas.openxmlformats.org/package/2006/content-types">
  <Default Extension="emf" ContentType="image/x-emf"/>
  <Default Extension="gif" ContentType="image/gi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97" r:id="rId2"/>
  </p:sldMasterIdLst>
  <p:notesMasterIdLst>
    <p:notesMasterId r:id="rId51"/>
  </p:notesMasterIdLst>
  <p:handoutMasterIdLst>
    <p:handoutMasterId r:id="rId52"/>
  </p:handoutMasterIdLst>
  <p:sldIdLst>
    <p:sldId id="379" r:id="rId3"/>
    <p:sldId id="340" r:id="rId4"/>
    <p:sldId id="327" r:id="rId5"/>
    <p:sldId id="273" r:id="rId6"/>
    <p:sldId id="320" r:id="rId7"/>
    <p:sldId id="341" r:id="rId8"/>
    <p:sldId id="342" r:id="rId9"/>
    <p:sldId id="325" r:id="rId10"/>
    <p:sldId id="308" r:id="rId11"/>
    <p:sldId id="369" r:id="rId12"/>
    <p:sldId id="343" r:id="rId13"/>
    <p:sldId id="344" r:id="rId14"/>
    <p:sldId id="365" r:id="rId15"/>
    <p:sldId id="366" r:id="rId16"/>
    <p:sldId id="367" r:id="rId17"/>
    <p:sldId id="309" r:id="rId18"/>
    <p:sldId id="277" r:id="rId19"/>
    <p:sldId id="278" r:id="rId20"/>
    <p:sldId id="279" r:id="rId21"/>
    <p:sldId id="333" r:id="rId22"/>
    <p:sldId id="310" r:id="rId23"/>
    <p:sldId id="311" r:id="rId24"/>
    <p:sldId id="345" r:id="rId25"/>
    <p:sldId id="349" r:id="rId26"/>
    <p:sldId id="355" r:id="rId27"/>
    <p:sldId id="354" r:id="rId28"/>
    <p:sldId id="346" r:id="rId29"/>
    <p:sldId id="356" r:id="rId30"/>
    <p:sldId id="357" r:id="rId31"/>
    <p:sldId id="358" r:id="rId32"/>
    <p:sldId id="360" r:id="rId33"/>
    <p:sldId id="302" r:id="rId34"/>
    <p:sldId id="303" r:id="rId35"/>
    <p:sldId id="326" r:id="rId36"/>
    <p:sldId id="350" r:id="rId37"/>
    <p:sldId id="328" r:id="rId38"/>
    <p:sldId id="370" r:id="rId39"/>
    <p:sldId id="377" r:id="rId40"/>
    <p:sldId id="373" r:id="rId41"/>
    <p:sldId id="374" r:id="rId42"/>
    <p:sldId id="375" r:id="rId43"/>
    <p:sldId id="376" r:id="rId44"/>
    <p:sldId id="380" r:id="rId45"/>
    <p:sldId id="305" r:id="rId46"/>
    <p:sldId id="329" r:id="rId47"/>
    <p:sldId id="378" r:id="rId48"/>
    <p:sldId id="331" r:id="rId49"/>
    <p:sldId id="338" r:id="rId50"/>
  </p:sldIdLst>
  <p:sldSz cx="9144000" cy="6858000" type="screen4x3"/>
  <p:notesSz cx="9866313" cy="6735763"/>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99" autoAdjust="0"/>
    <p:restoredTop sz="24697" autoAdjust="0"/>
  </p:normalViewPr>
  <p:slideViewPr>
    <p:cSldViewPr>
      <p:cViewPr varScale="1">
        <p:scale>
          <a:sx n="27" d="100"/>
          <a:sy n="27" d="100"/>
        </p:scale>
        <p:origin x="4266" y="4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200" d="100"/>
        <a:sy n="2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31.xml"/><Relationship Id="rId13" Type="http://schemas.openxmlformats.org/officeDocument/2006/relationships/slide" Target="slides/slide47.xml"/><Relationship Id="rId3" Type="http://schemas.openxmlformats.org/officeDocument/2006/relationships/slide" Target="slides/slide8.xml"/><Relationship Id="rId7" Type="http://schemas.openxmlformats.org/officeDocument/2006/relationships/slide" Target="slides/slide29.xml"/><Relationship Id="rId12" Type="http://schemas.openxmlformats.org/officeDocument/2006/relationships/slide" Target="slides/slide44.xml"/><Relationship Id="rId2" Type="http://schemas.openxmlformats.org/officeDocument/2006/relationships/slide" Target="slides/slide6.xml"/><Relationship Id="rId1" Type="http://schemas.openxmlformats.org/officeDocument/2006/relationships/slide" Target="slides/slide4.xml"/><Relationship Id="rId6" Type="http://schemas.openxmlformats.org/officeDocument/2006/relationships/slide" Target="slides/slide26.xml"/><Relationship Id="rId11" Type="http://schemas.openxmlformats.org/officeDocument/2006/relationships/slide" Target="slides/slide37.xml"/><Relationship Id="rId5" Type="http://schemas.openxmlformats.org/officeDocument/2006/relationships/slide" Target="slides/slide21.xml"/><Relationship Id="rId10" Type="http://schemas.openxmlformats.org/officeDocument/2006/relationships/slide" Target="slides/slide33.xml"/><Relationship Id="rId4" Type="http://schemas.openxmlformats.org/officeDocument/2006/relationships/slide" Target="slides/slide9.xml"/><Relationship Id="rId9" Type="http://schemas.openxmlformats.org/officeDocument/2006/relationships/slide" Target="slides/slide32.xml"/><Relationship Id="rId14"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a:effectLst>
                <a:outerShdw blurRad="38100" dist="38100" dir="2700000" algn="tl">
                  <a:srgbClr val="000000">
                    <a:alpha val="43137"/>
                  </a:srgbClr>
                </a:outerShdw>
              </a:effectLst>
            </a:rPr>
            <a:t>EPROM</a:t>
          </a: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custT="1"/>
      <dgm:spPr>
        <a:ln>
          <a:solidFill>
            <a:schemeClr val="accent1"/>
          </a:solidFill>
        </a:ln>
      </dgm:spPr>
      <dgm:t>
        <a:bodyPr/>
        <a:lstStyle/>
        <a:p>
          <a:pPr rtl="0"/>
          <a:r>
            <a:rPr lang="en-US" sz="1800" b="1" dirty="0">
              <a:effectLst>
                <a:outerShdw blurRad="38100" dist="38100" dir="2700000" algn="tl">
                  <a:srgbClr val="000000">
                    <a:alpha val="43137"/>
                  </a:srgbClr>
                </a:outerShdw>
              </a:effectLst>
            </a:rPr>
            <a:t>Erasable programmable read-only memory</a:t>
          </a: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custT="1"/>
      <dgm:spPr>
        <a:ln>
          <a:solidFill>
            <a:schemeClr val="accent1"/>
          </a:solidFill>
        </a:ln>
      </dgm:spPr>
      <dgm:t>
        <a:bodyPr/>
        <a:lstStyle/>
        <a:p>
          <a:pPr rtl="0"/>
          <a:r>
            <a:rPr lang="en-US" sz="1600" b="1" dirty="0">
              <a:effectLst>
                <a:outerShdw blurRad="38100" dist="38100" dir="2700000" algn="tl">
                  <a:srgbClr val="000000">
                    <a:alpha val="43137"/>
                  </a:srgbClr>
                </a:outerShdw>
              </a:effectLst>
            </a:rPr>
            <a:t>Erasure process can be performed repeatedly</a:t>
          </a: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custT="1"/>
      <dgm:spPr>
        <a:ln>
          <a:solidFill>
            <a:schemeClr val="accent1"/>
          </a:solidFill>
        </a:ln>
      </dgm:spPr>
      <dgm:t>
        <a:bodyPr/>
        <a:lstStyle/>
        <a:p>
          <a:pPr rtl="0"/>
          <a:r>
            <a:rPr lang="en-US" sz="1600" b="1" dirty="0">
              <a:effectLst>
                <a:outerShdw blurRad="38100" dist="38100" dir="2700000" algn="tl">
                  <a:srgbClr val="000000">
                    <a:alpha val="43137"/>
                  </a:srgbClr>
                </a:outerShdw>
              </a:effectLst>
            </a:rPr>
            <a:t>More expensive than PROM but it has the advantage of the multiple update capability </a:t>
          </a: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custT="1"/>
      <dgm:spPr>
        <a:ln>
          <a:solidFill>
            <a:schemeClr val="accent1"/>
          </a:solidFill>
        </a:ln>
      </dgm:spPr>
      <dgm:t>
        <a:bodyPr/>
        <a:lstStyle/>
        <a:p>
          <a:pPr rtl="0"/>
          <a:r>
            <a:rPr lang="en-US" sz="1600" b="1" dirty="0">
              <a:effectLst>
                <a:outerShdw blurRad="38100" dist="38100" dir="2700000" algn="tl">
                  <a:srgbClr val="000000">
                    <a:alpha val="43137"/>
                  </a:srgbClr>
                </a:outerShdw>
              </a:effectLst>
            </a:rPr>
            <a:t>Electrically erasable programmable read-only memory</a:t>
          </a: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custT="1"/>
      <dgm:spPr>
        <a:ln>
          <a:solidFill>
            <a:schemeClr val="accent1"/>
          </a:solidFill>
        </a:ln>
      </dgm:spPr>
      <dgm:t>
        <a:bodyPr/>
        <a:lstStyle/>
        <a:p>
          <a:pPr rtl="0"/>
          <a:r>
            <a:rPr lang="en-US" sz="1600" b="1" dirty="0">
              <a:effectLst>
                <a:outerShdw blurRad="38100" dist="38100" dir="2700000" algn="tl">
                  <a:srgbClr val="000000">
                    <a:alpha val="43137"/>
                  </a:srgbClr>
                </a:outerShdw>
              </a:effectLst>
            </a:rPr>
            <a:t>Can be written into at any time without erasing prior contents</a:t>
          </a: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custT="1"/>
      <dgm:spPr>
        <a:ln>
          <a:solidFill>
            <a:schemeClr val="accent1"/>
          </a:solidFill>
        </a:ln>
      </dgm:spPr>
      <dgm:t>
        <a:bodyPr/>
        <a:lstStyle/>
        <a:p>
          <a:pPr rtl="0"/>
          <a:r>
            <a:rPr lang="en-US" sz="1600" b="1" dirty="0">
              <a:effectLst>
                <a:outerShdw blurRad="38100" dist="38100" dir="2700000" algn="tl">
                  <a:srgbClr val="000000">
                    <a:alpha val="43137"/>
                  </a:srgbClr>
                </a:outerShdw>
              </a:effectLst>
            </a:rPr>
            <a:t>Combines the advantage of non-volatility with the flexibility of being updatable in place</a:t>
          </a: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a:effectLst>
                <a:outerShdw blurRad="38100" dist="38100" dir="2700000" algn="tl">
                  <a:srgbClr val="000000">
                    <a:alpha val="43137"/>
                  </a:srgbClr>
                </a:outerShdw>
              </a:effectLst>
            </a:rPr>
            <a:t>More expensive than EPROM </a:t>
          </a: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custT="1"/>
      <dgm:spPr>
        <a:ln>
          <a:solidFill>
            <a:schemeClr val="accent1"/>
          </a:solidFill>
        </a:ln>
      </dgm:spPr>
      <dgm:t>
        <a:bodyPr/>
        <a:lstStyle/>
        <a:p>
          <a:pPr rtl="0"/>
          <a:r>
            <a:rPr lang="en-US" sz="1600" b="1" dirty="0">
              <a:effectLst>
                <a:outerShdw blurRad="38100" dist="38100" dir="2700000" algn="tl">
                  <a:srgbClr val="000000">
                    <a:alpha val="43137"/>
                  </a:srgbClr>
                </a:outerShdw>
              </a:effectLst>
            </a:rPr>
            <a:t>Intermediate between EPROM and EEPROM in both cost and functionality</a:t>
          </a: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custT="1"/>
      <dgm:spPr>
        <a:ln>
          <a:solidFill>
            <a:schemeClr val="accent1"/>
          </a:solidFill>
        </a:ln>
      </dgm:spPr>
      <dgm:t>
        <a:bodyPr/>
        <a:lstStyle/>
        <a:p>
          <a:pPr rtl="0"/>
          <a:r>
            <a:rPr lang="en-US" sz="1600" b="1" dirty="0">
              <a:effectLst>
                <a:outerShdw blurRad="38100" dist="38100" dir="2700000" algn="tl">
                  <a:srgbClr val="000000">
                    <a:alpha val="43137"/>
                  </a:srgbClr>
                </a:outerShdw>
              </a:effectLst>
            </a:rPr>
            <a:t>Uses an electrical erasing technology, does not provide byte-level erasure</a:t>
          </a: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custT="1"/>
      <dgm:spPr>
        <a:ln>
          <a:solidFill>
            <a:schemeClr val="accent1"/>
          </a:solidFill>
        </a:ln>
      </dgm:spPr>
      <dgm:t>
        <a:bodyPr/>
        <a:lstStyle/>
        <a:p>
          <a:pPr rtl="0"/>
          <a:r>
            <a:rPr lang="en-US" sz="1600" b="1" dirty="0">
              <a:effectLst>
                <a:outerShdw blurRad="38100" dist="38100" dir="2700000" algn="tl">
                  <a:srgbClr val="000000">
                    <a:alpha val="43137"/>
                  </a:srgbClr>
                </a:outerShdw>
              </a:effectLst>
            </a:rPr>
            <a:t>Microchip is organized so that a section of memory cells are erased in a single action or “flash</a:t>
          </a:r>
          <a:r>
            <a:rPr lang="en-US" sz="1400" b="1" dirty="0">
              <a:effectLst>
                <a:outerShdw blurRad="38100" dist="38100" dir="2700000" algn="tl">
                  <a:srgbClr val="000000">
                    <a:alpha val="43137"/>
                  </a:srgbClr>
                </a:outerShdw>
              </a:effectLst>
            </a:rPr>
            <a:t>”</a:t>
          </a: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pt>
    <dgm:pt modelId="{FF0D77B0-D959-1948-A50C-07160BB098BA}" type="pres">
      <dgm:prSet presAssocID="{CA404423-6AB9-EB4A-85D9-76B337FDB174}" presName="textNode" presStyleLbl="bgShp" presStyleIdx="0" presStyleCnt="3"/>
      <dgm:spPr/>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custScaleY="90664" custLinFactY="-1140" custLinFactNeighborX="1518" custLinFactNeighborY="-100000">
        <dgm:presLayoutVars>
          <dgm:bulletEnabled val="1"/>
        </dgm:presLayoutVars>
      </dgm:prSet>
      <dgm:spPr/>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pt>
    <dgm:pt modelId="{A29DDF9C-1AED-6F47-B745-E0CED4A18B8F}" type="pres">
      <dgm:prSet presAssocID="{DF8EF88C-8D84-8C43-B810-AFB4651BAA39}" presName="textNode" presStyleLbl="bgShp" presStyleIdx="1" presStyleCnt="3"/>
      <dgm:spPr/>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custScaleY="239555" custLinFactY="-50861" custLinFactNeighborY="-100000">
        <dgm:presLayoutVars>
          <dgm:bulletEnabled val="1"/>
        </dgm:presLayoutVars>
      </dgm:prSet>
      <dgm:spPr/>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custScaleY="232321" custLinFactY="-26102" custLinFactNeighborY="-100000">
        <dgm:presLayoutVars>
          <dgm:bulletEnabled val="1"/>
        </dgm:presLayoutVars>
      </dgm:prSet>
      <dgm:spPr/>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custScaleY="249604">
        <dgm:presLayoutVars>
          <dgm:bulletEnabled val="1"/>
        </dgm:presLayoutVars>
      </dgm:prSet>
      <dgm:spPr/>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custScaleY="220403">
        <dgm:presLayoutVars>
          <dgm:bulletEnabled val="1"/>
        </dgm:presLayoutVars>
      </dgm:prSet>
      <dgm:spPr/>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pt>
    <dgm:pt modelId="{0414F7A4-1CC0-F143-82FF-D58C6494D706}" type="pres">
      <dgm:prSet presAssocID="{770FE41B-0D6A-BE46-8DE9-86FE2A665892}" presName="textNode" presStyleLbl="bgShp" presStyleIdx="2" presStyleCnt="3"/>
      <dgm:spPr/>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pt>
  </dgm:ptLst>
  <dgm:cxnLst>
    <dgm:cxn modelId="{BD82340B-B93F-314B-9BD7-A1CAF4A011E3}" type="presOf" srcId="{DF8EF88C-8D84-8C43-B810-AFB4651BAA39}" destId="{06A8ABCA-51AB-7C44-A93E-8766E44BBFCB}" srcOrd="0" destOrd="0" presId="urn:microsoft.com/office/officeart/2005/8/layout/lProcess2"/>
    <dgm:cxn modelId="{7831C511-053C-784F-9C39-D5F285FBF365}" type="presOf" srcId="{F1E0DF61-5B75-6A44-B10A-18FC603A31B1}" destId="{0A9157C7-4363-1844-9081-88D1FC6FF148}" srcOrd="0"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EACCF22D-8636-0B4F-B779-7F23E4506E92}" type="presOf" srcId="{D23BE324-DA86-ED4B-A593-27E2A934B691}" destId="{CD367AB6-D8AE-B349-B7FD-90FB0C3AD718}" srcOrd="0" destOrd="0" presId="urn:microsoft.com/office/officeart/2005/8/layout/lProcess2"/>
    <dgm:cxn modelId="{FFC83930-A2F1-8847-83FF-08ABD3358CE8}" type="presOf" srcId="{58F3BE6D-D555-5045-A6D7-6E7040258DBA}" destId="{73C35733-9ED5-034E-91F6-DD776EDA2725}"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7CF9623A-666F-6647-802A-A95493F8EBAC}" srcId="{CA404423-6AB9-EB4A-85D9-76B337FDB174}" destId="{9D8833F6-FFF2-0043-8E19-662F3ECC0C69}" srcOrd="2" destOrd="0" parTransId="{3B768F97-B4E7-2F4E-9C97-87DEA25921EC}" sibTransId="{94D34039-8F97-4244-BD50-B01B3B91FF83}"/>
    <dgm:cxn modelId="{66049963-1F81-0147-9650-38F3D98BA50B}" type="presOf" srcId="{CA404423-6AB9-EB4A-85D9-76B337FDB174}" destId="{761E5B8F-DCD7-AF41-837F-D9BECF9DFF49}"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DC9A8752-C01B-5A47-B511-EA531B99815E}" srcId="{DF8EF88C-8D84-8C43-B810-AFB4651BAA39}" destId="{90B5EB81-C31A-0E4D-847F-0FF7DA55B788}" srcOrd="0" destOrd="0" parTransId="{73B3EB71-008F-4542-BCD6-0C44942298C8}" sibTransId="{D7E515D4-956F-D843-9334-9C7B173CAC8C}"/>
    <dgm:cxn modelId="{8F3D9F74-F63D-C64B-A465-F7575AB5F59C}" srcId="{770FE41B-0D6A-BE46-8DE9-86FE2A665892}" destId="{300B7704-EB88-0641-811A-C749A83EA426}" srcOrd="0" destOrd="0" parTransId="{AABC2E9F-7452-C24F-B639-5D50CBED447C}" sibTransId="{0E6A06E8-568A-2C48-A7AD-2FDA807B86E2}"/>
    <dgm:cxn modelId="{1410B755-6ED9-E748-8BFB-77A5A3935B42}" srcId="{770FE41B-0D6A-BE46-8DE9-86FE2A665892}" destId="{F1E0DF61-5B75-6A44-B10A-18FC603A31B1}" srcOrd="1" destOrd="0" parTransId="{A70A8BE2-DCCA-CC41-A04A-99DC6522C741}" sibTransId="{58DE4856-0A2D-5C4B-A519-E9C0BCD26CDD}"/>
    <dgm:cxn modelId="{EF616C56-3C8C-964B-9057-3E238C0F0AAC}" srcId="{D23BE324-DA86-ED4B-A593-27E2A934B691}" destId="{DF8EF88C-8D84-8C43-B810-AFB4651BAA39}" srcOrd="1" destOrd="0" parTransId="{DEF28F56-1015-8A41-A6BA-78C83248F303}" sibTransId="{78B9242F-3EF8-2747-B1F7-03FF22C29C4C}"/>
    <dgm:cxn modelId="{387B7D78-C7C4-444B-B9AC-A3B1F7827C2E}" srcId="{D23BE324-DA86-ED4B-A593-27E2A934B691}" destId="{CA404423-6AB9-EB4A-85D9-76B337FDB174}" srcOrd="0" destOrd="0" parTransId="{87E0A1A0-3D6C-E44A-A686-A38CE1113DBF}" sibTransId="{FE595A42-11C2-5545-9CAC-BEFD7802AE55}"/>
    <dgm:cxn modelId="{0FC86279-6947-3848-A988-83DDFB9DF0E1}" type="presOf" srcId="{6CF8E079-9113-B341-949B-0C8FE1D54943}" destId="{408F0A18-5EE1-CE4C-9645-EA7FCA285619}" srcOrd="0" destOrd="0" presId="urn:microsoft.com/office/officeart/2005/8/layout/lProcess2"/>
    <dgm:cxn modelId="{29AEF786-463E-A14E-A0A0-C5390116F01B}" srcId="{DF8EF88C-8D84-8C43-B810-AFB4651BAA39}" destId="{5CC91DBC-94A1-3243-BEC9-77629274AACC}" srcOrd="2" destOrd="0" parTransId="{9A103E3D-8B8B-C740-A2C5-157681EBE064}" sibTransId="{0176042C-95E5-A140-AA3A-0A69EA4BB932}"/>
    <dgm:cxn modelId="{480F4E87-8507-814B-A575-458F5CE9CAFD}" srcId="{D23BE324-DA86-ED4B-A593-27E2A934B691}" destId="{770FE41B-0D6A-BE46-8DE9-86FE2A665892}" srcOrd="2" destOrd="0" parTransId="{6355C11E-EB04-F340-BF3E-8BF03EE0722F}" sibTransId="{3CDBA012-2FB2-4447-813E-6E60F77BCDA8}"/>
    <dgm:cxn modelId="{38228795-759C-B643-96B7-35BE38BE6B59}" type="presOf" srcId="{9D8833F6-FFF2-0043-8E19-662F3ECC0C69}" destId="{6EA9746E-83BF-C141-962A-D5914E659DB9}" srcOrd="0"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00DF459D-A9C6-B94B-B2F9-8A117B2FFE4E}" type="presOf" srcId="{0C2DECDD-0A85-9C48-9279-DE771DF08233}" destId="{1E8C0409-4787-3248-94C2-AEB8C99A4F95}" srcOrd="0" destOrd="0" presId="urn:microsoft.com/office/officeart/2005/8/layout/lProcess2"/>
    <dgm:cxn modelId="{C28F1EA8-43F5-A844-BF09-5E2D8CFA211A}" srcId="{CA404423-6AB9-EB4A-85D9-76B337FDB174}" destId="{A4CBAA80-C409-2A44-AF1F-158DEAC61387}" srcOrd="1" destOrd="0" parTransId="{3B600059-A870-FC48-B37A-5F576F53E857}" sibTransId="{7715F170-5F76-1B4A-8FDA-E988BD0AFEC0}"/>
    <dgm:cxn modelId="{107BD4BB-EE41-8846-BB28-31BC5309E10B}" srcId="{DF8EF88C-8D84-8C43-B810-AFB4651BAA39}" destId="{6CF8E079-9113-B341-949B-0C8FE1D54943}" srcOrd="3" destOrd="0" parTransId="{812DAFDD-DC6D-0B46-9650-4CDE2DDDB542}" sibTransId="{05CA5228-BB03-DB49-AF01-BB0808759185}"/>
    <dgm:cxn modelId="{805D58BE-7D92-EE46-B76D-6E655B1BBC5F}" type="presOf" srcId="{300B7704-EB88-0641-811A-C749A83EA426}" destId="{BF72B8B5-A8A6-834B-A98F-81FAF85D1BED}" srcOrd="0"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7A5222CA-F569-244D-91FD-552374EC365B}" type="presOf" srcId="{770FE41B-0D6A-BE46-8DE9-86FE2A665892}" destId="{0414F7A4-1CC0-F143-82FF-D58C6494D706}" srcOrd="1" destOrd="0" presId="urn:microsoft.com/office/officeart/2005/8/layout/lProcess2"/>
    <dgm:cxn modelId="{F242E8DD-8E32-8D47-AB3E-B96F210C3186}" type="presOf" srcId="{49316F22-BDD9-D344-8DF7-6042A787739E}" destId="{9A46DF24-6254-7645-B937-0A6718251E0E}" srcOrd="0" destOrd="0" presId="urn:microsoft.com/office/officeart/2005/8/layout/lProcess2"/>
    <dgm:cxn modelId="{38C1ACE3-ADD9-484E-BECB-35D38C8F94FD}" type="presOf" srcId="{DF8EF88C-8D84-8C43-B810-AFB4651BAA39}" destId="{A29DDF9C-1AED-6F47-B745-E0CED4A18B8F}" srcOrd="1"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1" qsCatId="simple" csTypeId="urn:microsoft.com/office/officeart/2005/8/colors/accent1_2" csCatId="accent1"/>
      <dgm:spPr/>
      <dgm:t>
        <a:bodyPr/>
        <a:lstStyle/>
        <a:p>
          <a:endParaRPr lang="en-US"/>
        </a:p>
      </dgm:t>
    </dgm:pt>
    <dgm:pt modelId="{8CC0052F-FF76-2841-9D77-5726AA5F128B}">
      <dgm:prSet/>
      <dgm:spPr/>
      <dgm:t>
        <a:bodyPr/>
        <a:lstStyle/>
        <a:p>
          <a:pPr rtl="0"/>
          <a:r>
            <a:rPr lang="en-US" dirty="0"/>
            <a:t>Composed of a collection of DRAM chips</a:t>
          </a: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dgm:spPr/>
      <dgm:t>
        <a:bodyPr/>
        <a:lstStyle/>
        <a:p>
          <a:pPr rtl="0"/>
          <a:r>
            <a:rPr lang="en-GB" dirty="0"/>
            <a:t>Grouped together to form a </a:t>
          </a:r>
          <a:r>
            <a:rPr lang="en-GB" i="1" dirty="0"/>
            <a:t>memory bank</a:t>
          </a: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dgm:spPr/>
      <dgm:t>
        <a:bodyPr/>
        <a:lstStyle/>
        <a:p>
          <a:pPr rtl="0"/>
          <a:r>
            <a:rPr lang="en-US" dirty="0"/>
            <a:t>Each bank is independently able to service a memory read or write request</a:t>
          </a: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dgm:spPr/>
      <dgm:t>
        <a:bodyPr/>
        <a:lstStyle/>
        <a:p>
          <a:pPr rtl="0"/>
          <a:r>
            <a:rPr lang="en-US" i="1" dirty="0"/>
            <a:t>K</a:t>
          </a:r>
          <a:r>
            <a:rPr lang="en-US" dirty="0"/>
            <a:t> banks can service </a:t>
          </a:r>
          <a:r>
            <a:rPr lang="en-US" i="1" dirty="0"/>
            <a:t>K</a:t>
          </a:r>
          <a:r>
            <a:rPr lang="en-US" dirty="0"/>
            <a:t> requests simultaneously, increasing memory read or write rates by a factor of </a:t>
          </a:r>
          <a:r>
            <a:rPr lang="en-US" i="1" dirty="0"/>
            <a:t>K</a:t>
          </a:r>
          <a:endParaRPr lang="en-US" dirty="0"/>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dgm:spPr/>
      <dgm:t>
        <a:bodyPr/>
        <a:lstStyle/>
        <a:p>
          <a:pPr rtl="0"/>
          <a:r>
            <a:rPr lang="en-GB" dirty="0"/>
            <a:t>If consecutive words of memory are stored in different banks, the transfer of a block of memory is speeded up</a:t>
          </a: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dgm:presLayoutVars>
          <dgm:bulletEnabled val="1"/>
        </dgm:presLayoutVars>
      </dgm:prSet>
      <dgm:spPr/>
    </dgm:pt>
    <dgm:pt modelId="{ECCACFBC-6FE8-3A49-AD2B-79E2DA2407EC}" type="pres">
      <dgm:prSet presAssocID="{8CC0052F-FF76-2841-9D77-5726AA5F128B}" presName="line1" presStyleLbl="callout" presStyleIdx="0" presStyleCnt="10"/>
      <dgm:spPr/>
    </dgm:pt>
    <dgm:pt modelId="{F321CC0B-6111-EA4D-945B-E997A707C6AB}" type="pres">
      <dgm:prSet presAssocID="{8CC0052F-FF76-2841-9D77-5726AA5F128B}" presName="d1" presStyleLbl="callout" presStyleIdx="1" presStyleCnt="10"/>
      <dgm:spPr>
        <a:ln>
          <a:solidFill>
            <a:schemeClr val="accent6">
              <a:lumMod val="60000"/>
              <a:lumOff val="40000"/>
            </a:schemeClr>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dgm:presLayoutVars>
          <dgm:bulletEnabled val="1"/>
        </dgm:presLayoutVars>
      </dgm:prSet>
      <dgm:spPr/>
    </dgm:pt>
    <dgm:pt modelId="{FD651CF9-2939-7340-9033-50955A68CD2B}" type="pres">
      <dgm:prSet presAssocID="{979CCC9C-C88B-4F4D-AC0F-0A951907E2F1}" presName="line2" presStyleLbl="callout" presStyleIdx="2" presStyleCnt="10"/>
      <dgm:spPr>
        <a:ln>
          <a:solidFill>
            <a:schemeClr val="accent6">
              <a:lumMod val="60000"/>
              <a:lumOff val="40000"/>
            </a:schemeClr>
          </a:solidFill>
        </a:ln>
      </dgm:spPr>
    </dgm:pt>
    <dgm:pt modelId="{C67BBE53-21DC-E045-A630-D12DE591D833}" type="pres">
      <dgm:prSet presAssocID="{979CCC9C-C88B-4F4D-AC0F-0A951907E2F1}" presName="d2" presStyleLbl="callout" presStyleIdx="3" presStyleCnt="10"/>
      <dgm:spPr>
        <a:ln>
          <a:solidFill>
            <a:schemeClr val="accent6">
              <a:lumMod val="60000"/>
              <a:lumOff val="40000"/>
            </a:schemeClr>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dgm:presLayoutVars>
          <dgm:bulletEnabled val="1"/>
        </dgm:presLayoutVars>
      </dgm:prSet>
      <dgm:spPr/>
    </dgm:pt>
    <dgm:pt modelId="{48737FD0-232D-2342-9E7D-C70474E38A8F}" type="pres">
      <dgm:prSet presAssocID="{A804BAA3-A403-9E4D-9F00-DDDAF19AB792}" presName="line3" presStyleLbl="callout" presStyleIdx="4" presStyleCnt="10"/>
      <dgm:spPr/>
    </dgm:pt>
    <dgm:pt modelId="{B14A19D7-85D7-814F-8401-2C8DDF90F3FB}" type="pres">
      <dgm:prSet presAssocID="{A804BAA3-A403-9E4D-9F00-DDDAF19AB792}" presName="d3" presStyleLbl="callout" presStyleIdx="5" presStyleCnt="10"/>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dgm:presLayoutVars>
          <dgm:bulletEnabled val="1"/>
        </dgm:presLayoutVars>
      </dgm:prSet>
      <dgm:spPr/>
    </dgm:pt>
    <dgm:pt modelId="{7CDB84B8-63BA-6048-9CBF-1CBC25592950}" type="pres">
      <dgm:prSet presAssocID="{6990B913-075B-F24B-BBAD-DFEE2609734F}" presName="line4" presStyleLbl="callout" presStyleIdx="6" presStyleCnt="10"/>
      <dgm:spPr/>
    </dgm:pt>
    <dgm:pt modelId="{C34E5CC8-DFB0-FC49-82AD-56653AEAF9C3}" type="pres">
      <dgm:prSet presAssocID="{6990B913-075B-F24B-BBAD-DFEE2609734F}" presName="d4" presStyleLbl="callout" presStyleIdx="7" presStyleCnt="10"/>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dgm:presLayoutVars>
          <dgm:bulletEnabled val="1"/>
        </dgm:presLayoutVars>
      </dgm:prSet>
      <dgm:spPr/>
    </dgm:pt>
    <dgm:pt modelId="{926DDFCA-82BF-8A4A-A31C-77A5937B820B}" type="pres">
      <dgm:prSet presAssocID="{9ED157BA-69A5-9144-AB59-6B93FD55C0B8}" presName="line5" presStyleLbl="callout" presStyleIdx="8" presStyleCnt="10"/>
      <dgm:spPr/>
    </dgm:pt>
    <dgm:pt modelId="{F84305B1-C966-5546-B34F-EA12E90FF450}" type="pres">
      <dgm:prSet presAssocID="{9ED157BA-69A5-9144-AB59-6B93FD55C0B8}" presName="d5" presStyleLbl="callout" presStyleIdx="9" presStyleCnt="10"/>
      <dgm:spPr/>
    </dgm:pt>
  </dgm:ptLst>
  <dgm:cxnLst>
    <dgm:cxn modelId="{FE59DB30-070D-0D45-92D8-88DDEAB185F6}" type="presOf" srcId="{979CCC9C-C88B-4F4D-AC0F-0A951907E2F1}" destId="{CC87624B-73C2-8F41-B7C2-96066902C80B}" srcOrd="0" destOrd="0" presId="urn:microsoft.com/office/officeart/2005/8/layout/target1"/>
    <dgm:cxn modelId="{A9E9C95D-B3DE-4447-8F7E-3FF350FA58D8}" type="presOf" srcId="{8CC0052F-FF76-2841-9D77-5726AA5F128B}" destId="{7F2462F4-CE27-CB47-B974-0D649D5F1522}" srcOrd="0" destOrd="0" presId="urn:microsoft.com/office/officeart/2005/8/layout/target1"/>
    <dgm:cxn modelId="{E9857345-CAA6-5D4F-AAEB-1391A388DF2D}" srcId="{22C817E8-824B-8943-989C-AC83F97FCEAD}" destId="{8CC0052F-FF76-2841-9D77-5726AA5F128B}" srcOrd="0" destOrd="0" parTransId="{B86741C3-1DFA-3D47-A6E7-5C205CDFFFD9}" sibTransId="{E9C89165-FDC3-684D-8717-3E5D4F4689B5}"/>
    <dgm:cxn modelId="{C4DC0A6C-5994-F74B-88A6-38B4EF570B12}" srcId="{22C817E8-824B-8943-989C-AC83F97FCEAD}" destId="{979CCC9C-C88B-4F4D-AC0F-0A951907E2F1}" srcOrd="1" destOrd="0" parTransId="{CA737E00-0781-E140-AE5B-C7AE2F5D54AA}" sibTransId="{6B148C8B-8EEA-D744-9011-54543658C65B}"/>
    <dgm:cxn modelId="{0A0F4B58-ED31-C749-AA58-B06876CDBCC0}" type="presOf" srcId="{22C817E8-824B-8943-989C-AC83F97FCEAD}" destId="{B590D48F-C700-A745-A5D0-19C43AEA5E83}" srcOrd="0" destOrd="0" presId="urn:microsoft.com/office/officeart/2005/8/layout/target1"/>
    <dgm:cxn modelId="{247FDD88-A0E0-1744-834B-0F8FDFFB38ED}" srcId="{22C817E8-824B-8943-989C-AC83F97FCEAD}" destId="{6990B913-075B-F24B-BBAD-DFEE2609734F}" srcOrd="3" destOrd="0" parTransId="{A6B922CC-A229-714D-9271-B899C3F9E94D}" sibTransId="{EDDA628D-F276-0A46-AAC4-AE129E4624C7}"/>
    <dgm:cxn modelId="{BD8A179A-8BFA-4846-97C5-B2A667BBCAF7}" type="presOf" srcId="{6990B913-075B-F24B-BBAD-DFEE2609734F}" destId="{835CBABC-C4E5-3D41-92E3-3EE99DB441F4}" srcOrd="0" destOrd="0" presId="urn:microsoft.com/office/officeart/2005/8/layout/target1"/>
    <dgm:cxn modelId="{262A119C-8248-8B41-93E0-293DEE18E4D4}" type="presOf" srcId="{9ED157BA-69A5-9144-AB59-6B93FD55C0B8}" destId="{BC08C46E-80F6-6844-97EA-EFF90289CFDD}" srcOrd="0" destOrd="0" presId="urn:microsoft.com/office/officeart/2005/8/layout/target1"/>
    <dgm:cxn modelId="{317E91A3-C143-CD47-B32E-CBB8D763A635}" type="presOf" srcId="{A804BAA3-A403-9E4D-9F00-DDDAF19AB792}" destId="{8EC32DAD-B60A-E04E-9CBE-3880F576FF1B}" srcOrd="0" destOrd="0" presId="urn:microsoft.com/office/officeart/2005/8/layout/target1"/>
    <dgm:cxn modelId="{A4FC8BA6-1F1E-3147-AB97-75C1101DCC1F}" srcId="{22C817E8-824B-8943-989C-AC83F97FCEAD}" destId="{9ED157BA-69A5-9144-AB59-6B93FD55C0B8}" srcOrd="4" destOrd="0" parTransId="{3BA5516E-3B52-0840-A909-851E6F7B1BF8}" sibTransId="{83D41E0C-5C58-4344-AFC3-1412D617C9DB}"/>
    <dgm:cxn modelId="{E1896FBA-2D33-4640-A1D4-BE8984060BE5}" srcId="{22C817E8-824B-8943-989C-AC83F97FCEAD}" destId="{A804BAA3-A403-9E4D-9F00-DDDAF19AB792}" srcOrd="2" destOrd="0" parTransId="{8F848074-08CD-D04A-BCAF-96E598B657A5}" sibTransId="{7B5B54EB-22EA-464C-B494-49CB79BA132C}"/>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1800" dirty="0">
              <a:effectLst>
                <a:outerShdw blurRad="38100" dist="38100" dir="2700000" algn="tl">
                  <a:srgbClr val="000000">
                    <a:alpha val="43137"/>
                  </a:srgbClr>
                </a:outerShdw>
              </a:effectLst>
            </a:rPr>
            <a:t>One of the most widely used forms of DRAM</a:t>
          </a: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a:p>
      </dgm:t>
    </dgm:pt>
    <dgm:pt modelId="{6E2A755A-27A7-9A43-ABE8-C7B1C9F1B514}">
      <dgm:prSet custT="1"/>
      <dgm:spPr/>
      <dgm:t>
        <a:bodyPr/>
        <a:lstStyle/>
        <a:p>
          <a:pPr algn="ctr" rtl="0"/>
          <a:r>
            <a:rPr lang="en-US" sz="18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a:p>
      </dgm:t>
    </dgm:pt>
    <dgm:pt modelId="{E7EF0B17-15B4-B04D-82EB-5410FE7584B0}">
      <dgm:prSet custT="1"/>
      <dgm:spPr>
        <a:solidFill>
          <a:schemeClr val="accent4"/>
        </a:solidFill>
        <a:ln>
          <a:solidFill>
            <a:schemeClr val="accent4"/>
          </a:solidFill>
        </a:ln>
      </dgm:spPr>
      <dgm:t>
        <a:bodyPr/>
        <a:lstStyle/>
        <a:p>
          <a:pPr rtl="0"/>
          <a:r>
            <a:rPr lang="en-US" sz="1800" dirty="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processor or other master issues the instruction and address information which is latched by the DRAM</a:t>
          </a: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The DRAM then responds after a set number of clock cycles</a:t>
          </a: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a:effectLst>
                <a:outerShdw blurRad="38100" dist="38100" dir="2700000" algn="tl">
                  <a:srgbClr val="000000">
                    <a:alpha val="43137"/>
                  </a:srgbClr>
                </a:outerShdw>
              </a:effectLst>
            </a:rPr>
            <a:t>Meanwhile the master can safely do other tasks while the SDRAM is processing</a:t>
          </a: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Y="54226">
        <dgm:presLayoutVars>
          <dgm:bulletEnabled val="1"/>
        </dgm:presLayoutVars>
      </dgm:prSet>
      <dgm:spPr/>
    </dgm:pt>
    <dgm:pt modelId="{29FC9BE3-5D17-D947-B223-5867698AAC28}" type="pres">
      <dgm:prSet presAssocID="{1832C988-9138-D048-89E7-59624BB9E088}" presName="ThreeNodes_2" presStyleLbl="node1" presStyleIdx="1" presStyleCnt="3" custLinFactNeighborX="630" custLinFactNeighborY="-25469">
        <dgm:presLayoutVars>
          <dgm:bulletEnabled val="1"/>
        </dgm:presLayoutVars>
      </dgm:prSet>
      <dgm:spPr/>
    </dgm:pt>
    <dgm:pt modelId="{6DC128DD-9643-414F-B8E2-C8FCDA5CA536}" type="pres">
      <dgm:prSet presAssocID="{1832C988-9138-D048-89E7-59624BB9E088}" presName="ThreeNodes_3" presStyleLbl="node1" presStyleIdx="2" presStyleCnt="3" custScaleY="126761" custLinFactNeighborX="210" custLinFactNeighborY="-11385">
        <dgm:presLayoutVars>
          <dgm:bulletEnabled val="1"/>
        </dgm:presLayoutVars>
      </dgm:prSet>
      <dgm:spPr/>
    </dgm:pt>
    <dgm:pt modelId="{4F5143D0-0BD0-9745-9E26-67D55601F120}" type="pres">
      <dgm:prSet presAssocID="{1832C988-9138-D048-89E7-59624BB9E088}" presName="ThreeConn_1-2" presStyleLbl="fgAccFollowNode1" presStyleIdx="0" presStyleCnt="2">
        <dgm:presLayoutVars>
          <dgm:bulletEnabled val="1"/>
        </dgm:presLayoutVars>
      </dgm:prSet>
      <dgm:spPr/>
    </dgm:pt>
    <dgm:pt modelId="{2D96FBAB-511F-A549-B207-756395476BB0}" type="pres">
      <dgm:prSet presAssocID="{1832C988-9138-D048-89E7-59624BB9E088}" presName="ThreeConn_2-3" presStyleLbl="fgAccFollowNode1" presStyleIdx="1" presStyleCnt="2">
        <dgm:presLayoutVars>
          <dgm:bulletEnabled val="1"/>
        </dgm:presLayoutVars>
      </dgm:prSet>
      <dgm:spPr/>
    </dgm:pt>
    <dgm:pt modelId="{C6A6067D-FAE5-3C42-A284-AAC8AAF954FC}" type="pres">
      <dgm:prSet presAssocID="{1832C988-9138-D048-89E7-59624BB9E088}" presName="ThreeNodes_1_text" presStyleLbl="node1" presStyleIdx="2" presStyleCnt="3">
        <dgm:presLayoutVars>
          <dgm:bulletEnabled val="1"/>
        </dgm:presLayoutVars>
      </dgm:prSet>
      <dgm:spPr/>
    </dgm:pt>
    <dgm:pt modelId="{CD832A54-5AE9-BE4D-8FB0-9E636850F4B4}" type="pres">
      <dgm:prSet presAssocID="{1832C988-9138-D048-89E7-59624BB9E088}" presName="ThreeNodes_2_text" presStyleLbl="node1" presStyleIdx="2" presStyleCnt="3">
        <dgm:presLayoutVars>
          <dgm:bulletEnabled val="1"/>
        </dgm:presLayoutVars>
      </dgm:prSet>
      <dgm:spPr/>
    </dgm:pt>
    <dgm:pt modelId="{D052A974-963D-F74C-9FC9-4CDBE1D45F7A}" type="pres">
      <dgm:prSet presAssocID="{1832C988-9138-D048-89E7-59624BB9E088}" presName="ThreeNodes_3_text" presStyleLbl="node1" presStyleIdx="2" presStyleCnt="3">
        <dgm:presLayoutVars>
          <dgm:bulletEnabled val="1"/>
        </dgm:presLayoutVars>
      </dgm:prSet>
      <dgm:spPr/>
    </dgm:pt>
  </dgm:ptLst>
  <dgm:cxnLst>
    <dgm:cxn modelId="{5B7DAE0B-9DE6-C648-991F-9254CDEEDE84}" type="presOf" srcId="{12F3A4AA-2124-7941-86E3-41B406A0C454}" destId="{6DC128DD-9643-414F-B8E2-C8FCDA5CA536}" srcOrd="0" destOrd="3"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C620BD23-14CB-464A-A8C3-863E248964BD}" srcId="{E7EF0B17-15B4-B04D-82EB-5410FE7584B0}" destId="{12F3A4AA-2124-7941-86E3-41B406A0C454}" srcOrd="2" destOrd="0" parTransId="{9605741C-A990-2642-BC2E-59E32D5EA6EE}" sibTransId="{D3A86C7D-AB35-4947-ADFA-A5BA47ADDD6B}"/>
    <dgm:cxn modelId="{ED64AE29-F99F-9F4A-B9C4-1D6BC9D4D40F}" type="presOf" srcId="{A204CA6E-5364-894E-A74A-57FED05720C3}" destId="{D052A974-963D-F74C-9FC9-4CDBE1D45F7A}" srcOrd="1" destOrd="2"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F60B893F-4FFD-A94D-96FC-16712293262D}" type="presOf" srcId="{493F2ACD-DEEB-B544-B22B-EEE8C659AEA2}" destId="{6DC128DD-9643-414F-B8E2-C8FCDA5CA536}" srcOrd="0" destOrd="1" presId="urn:microsoft.com/office/officeart/2005/8/layout/vProcess5"/>
    <dgm:cxn modelId="{8FA04361-4547-F341-A786-9219754C52F4}" type="presOf" srcId="{6E2A755A-27A7-9A43-ABE8-C7B1C9F1B514}" destId="{29FC9BE3-5D17-D947-B223-5867698AAC28}" srcOrd="0" destOrd="0"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39C7B06D-2035-4146-8B94-042E97A4E181}" type="presOf" srcId="{E7EF0B17-15B4-B04D-82EB-5410FE7584B0}" destId="{6DC128DD-9643-414F-B8E2-C8FCDA5CA536}" srcOrd="0" destOrd="0"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88D6CC72-7986-7F42-8B5A-69B7DA0D09CE}" srcId="{1832C988-9138-D048-89E7-59624BB9E088}" destId="{63113182-605D-264A-A2F3-4717C57AE887}" srcOrd="0" destOrd="0" parTransId="{74571524-0DF1-4E4A-BF6D-B9CC0F235781}" sibTransId="{21D05D6F-F0C3-E348-BA9B-285F8AB3C47E}"/>
    <dgm:cxn modelId="{B7E92F58-FA41-3241-AF4F-9783AF7966E6}" type="presOf" srcId="{21D05D6F-F0C3-E348-BA9B-285F8AB3C47E}" destId="{4F5143D0-0BD0-9745-9E26-67D55601F120}" srcOrd="0" destOrd="0" presId="urn:microsoft.com/office/officeart/2005/8/layout/vProcess5"/>
    <dgm:cxn modelId="{851D7F7A-FF14-204A-8286-359AEA361127}" type="presOf" srcId="{493F2ACD-DEEB-B544-B22B-EEE8C659AEA2}" destId="{D052A974-963D-F74C-9FC9-4CDBE1D45F7A}" srcOrd="1" destOrd="1" presId="urn:microsoft.com/office/officeart/2005/8/layout/vProcess5"/>
    <dgm:cxn modelId="{1D3BD47D-F807-0145-8021-C907978BA295}" type="presOf" srcId="{E7EF0B17-15B4-B04D-82EB-5410FE7584B0}" destId="{D052A974-963D-F74C-9FC9-4CDBE1D45F7A}" srcOrd="1" destOrd="0"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860BA9A9-DD8D-6F46-9EDE-8304E0C4AD2A}" type="presOf" srcId="{A204CA6E-5364-894E-A74A-57FED05720C3}" destId="{6DC128DD-9643-414F-B8E2-C8FCDA5CA536}" srcOrd="0" destOrd="2"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5D3ED2E9-1084-954B-9B72-05BCA4639676}" type="presOf" srcId="{1832C988-9138-D048-89E7-59624BB9E088}" destId="{AF07D91A-0C82-BF41-8C87-1F50207193A9}" srcOrd="0" destOrd="0" presId="urn:microsoft.com/office/officeart/2005/8/layout/vProcess5"/>
    <dgm:cxn modelId="{ABB0B1EB-B1EC-FD41-86D9-CA9454B37948}" type="presOf" srcId="{12F3A4AA-2124-7941-86E3-41B406A0C454}" destId="{D052A974-963D-F74C-9FC9-4CDBE1D45F7A}" srcOrd="1" destOrd="3" presId="urn:microsoft.com/office/officeart/2005/8/layout/vProcess5"/>
    <dgm:cxn modelId="{92EE25F6-2974-884B-A781-D3BEBA130B57}" type="presOf" srcId="{7BBCE3BF-63F8-9D4D-ADFE-BA449CEC380C}" destId="{2D96FBAB-511F-A549-B207-756395476BB0}" srcOrd="0"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2968C-5492-A841-9761-7340C08155A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3CB2E2A5-2BE4-734C-AC5F-486E24A24CA2}">
      <dgm:prSet/>
      <dgm:spPr/>
      <dgm:t>
        <a:bodyPr/>
        <a:lstStyle/>
        <a:p>
          <a:pPr rtl="0"/>
          <a:r>
            <a:rPr lang="en-US" dirty="0"/>
            <a:t>Developed by </a:t>
          </a:r>
          <a:r>
            <a:rPr lang="en-US" dirty="0" err="1"/>
            <a:t>Rambus</a:t>
          </a:r>
          <a:endParaRPr lang="en-US" dirty="0"/>
        </a:p>
      </dgm:t>
    </dgm:pt>
    <dgm:pt modelId="{9172D2B7-41D9-B042-9C4F-802C29EF9176}" type="parTrans" cxnId="{BBF2F4C8-EAE5-D145-970E-71E52C960ACB}">
      <dgm:prSet/>
      <dgm:spPr/>
      <dgm:t>
        <a:bodyPr/>
        <a:lstStyle/>
        <a:p>
          <a:endParaRPr lang="en-US"/>
        </a:p>
      </dgm:t>
    </dgm:pt>
    <dgm:pt modelId="{C4AF1E9C-B4D6-1F4F-AEB1-4EE3F8057CD5}" type="sibTrans" cxnId="{BBF2F4C8-EAE5-D145-970E-71E52C960ACB}">
      <dgm:prSet/>
      <dgm:spPr/>
      <dgm:t>
        <a:bodyPr/>
        <a:lstStyle/>
        <a:p>
          <a:endParaRPr lang="en-US"/>
        </a:p>
      </dgm:t>
    </dgm:pt>
    <dgm:pt modelId="{AA39A1DD-0474-904C-BDCC-ED84EBE5E467}">
      <dgm:prSet/>
      <dgm:spPr/>
      <dgm:t>
        <a:bodyPr/>
        <a:lstStyle/>
        <a:p>
          <a:pPr rtl="0"/>
          <a:r>
            <a:rPr lang="en-US" dirty="0"/>
            <a:t>Adopted by Intel for its Pentium and Itanium processors</a:t>
          </a:r>
        </a:p>
      </dgm:t>
    </dgm:pt>
    <dgm:pt modelId="{74E53D34-1296-4C46-B832-D6A389913080}" type="parTrans" cxnId="{5AF0702D-963B-8E48-9582-9A7AE19BE9FF}">
      <dgm:prSet/>
      <dgm:spPr/>
      <dgm:t>
        <a:bodyPr/>
        <a:lstStyle/>
        <a:p>
          <a:endParaRPr lang="en-US"/>
        </a:p>
      </dgm:t>
    </dgm:pt>
    <dgm:pt modelId="{5396A017-314D-544F-8357-3C9FB85DBAAF}" type="sibTrans" cxnId="{5AF0702D-963B-8E48-9582-9A7AE19BE9FF}">
      <dgm:prSet/>
      <dgm:spPr/>
      <dgm:t>
        <a:bodyPr/>
        <a:lstStyle/>
        <a:p>
          <a:endParaRPr lang="en-US"/>
        </a:p>
      </dgm:t>
    </dgm:pt>
    <dgm:pt modelId="{A3032B90-58EB-0D49-8682-EB0533BAB1D4}">
      <dgm:prSet/>
      <dgm:spPr/>
      <dgm:t>
        <a:bodyPr/>
        <a:lstStyle/>
        <a:p>
          <a:pPr rtl="0"/>
          <a:r>
            <a:rPr lang="en-US" dirty="0"/>
            <a:t>Has become the main competitor to SDRAM</a:t>
          </a:r>
        </a:p>
      </dgm:t>
    </dgm:pt>
    <dgm:pt modelId="{B9B4C640-12D0-FF42-B962-46D9DF067470}" type="parTrans" cxnId="{3D9B8152-0DF5-4D47-86D1-BB59DEE22995}">
      <dgm:prSet/>
      <dgm:spPr/>
      <dgm:t>
        <a:bodyPr/>
        <a:lstStyle/>
        <a:p>
          <a:endParaRPr lang="en-US"/>
        </a:p>
      </dgm:t>
    </dgm:pt>
    <dgm:pt modelId="{41995D75-1062-BA43-9E89-E456B5B21581}" type="sibTrans" cxnId="{3D9B8152-0DF5-4D47-86D1-BB59DEE22995}">
      <dgm:prSet/>
      <dgm:spPr/>
      <dgm:t>
        <a:bodyPr/>
        <a:lstStyle/>
        <a:p>
          <a:endParaRPr lang="en-US"/>
        </a:p>
      </dgm:t>
    </dgm:pt>
    <dgm:pt modelId="{AFD16067-9DF0-E146-9C57-98ACF9D6D854}">
      <dgm:prSet/>
      <dgm:spPr/>
      <dgm:t>
        <a:bodyPr/>
        <a:lstStyle/>
        <a:p>
          <a:pPr rtl="0"/>
          <a:r>
            <a:rPr lang="en-US" dirty="0"/>
            <a:t>Chips are vertical packages with all pins on one side</a:t>
          </a:r>
        </a:p>
      </dgm:t>
    </dgm:pt>
    <dgm:pt modelId="{1720FF5C-888C-9D49-B487-4659623EB114}" type="parTrans" cxnId="{C756F11B-4AF7-C646-8261-3482A1C60825}">
      <dgm:prSet/>
      <dgm:spPr/>
      <dgm:t>
        <a:bodyPr/>
        <a:lstStyle/>
        <a:p>
          <a:endParaRPr lang="en-US"/>
        </a:p>
      </dgm:t>
    </dgm:pt>
    <dgm:pt modelId="{049CBE4E-8BC4-F146-990C-CE087A24DC39}" type="sibTrans" cxnId="{C756F11B-4AF7-C646-8261-3482A1C60825}">
      <dgm:prSet/>
      <dgm:spPr/>
      <dgm:t>
        <a:bodyPr/>
        <a:lstStyle/>
        <a:p>
          <a:endParaRPr lang="en-US"/>
        </a:p>
      </dgm:t>
    </dgm:pt>
    <dgm:pt modelId="{A99D7C27-4A65-D242-ACE6-BA958BD55218}">
      <dgm:prSet/>
      <dgm:spPr/>
      <dgm:t>
        <a:bodyPr/>
        <a:lstStyle/>
        <a:p>
          <a:pPr rtl="0"/>
          <a:r>
            <a:rPr lang="en-US" dirty="0"/>
            <a:t>Exchanges data with the processor over 28 wires no more than 12 centimeters long</a:t>
          </a:r>
        </a:p>
      </dgm:t>
    </dgm:pt>
    <dgm:pt modelId="{FB9049C9-4F34-094C-B18F-A841D82454D5}" type="parTrans" cxnId="{B8AA7C38-BE6D-244D-9F39-4370B6887E42}">
      <dgm:prSet/>
      <dgm:spPr/>
      <dgm:t>
        <a:bodyPr/>
        <a:lstStyle/>
        <a:p>
          <a:endParaRPr lang="en-US"/>
        </a:p>
      </dgm:t>
    </dgm:pt>
    <dgm:pt modelId="{0F2CD972-0658-E944-9AB8-A9AE8F34034E}" type="sibTrans" cxnId="{B8AA7C38-BE6D-244D-9F39-4370B6887E42}">
      <dgm:prSet/>
      <dgm:spPr/>
      <dgm:t>
        <a:bodyPr/>
        <a:lstStyle/>
        <a:p>
          <a:endParaRPr lang="en-US"/>
        </a:p>
      </dgm:t>
    </dgm:pt>
    <dgm:pt modelId="{3585A296-D216-5C40-ACB6-0856FA67A4F5}">
      <dgm:prSet/>
      <dgm:spPr/>
      <dgm:t>
        <a:bodyPr/>
        <a:lstStyle/>
        <a:p>
          <a:pPr rtl="0"/>
          <a:r>
            <a:rPr lang="en-US" dirty="0"/>
            <a:t>Bus can address up to 320 RDRAM chips and is rated at 1.6 </a:t>
          </a:r>
          <a:r>
            <a:rPr lang="en-US" dirty="0" err="1"/>
            <a:t>GBps</a:t>
          </a:r>
          <a:endParaRPr lang="en-US" dirty="0"/>
        </a:p>
      </dgm:t>
    </dgm:pt>
    <dgm:pt modelId="{126AD7A6-D5ED-A749-BD29-0C88806D4620}" type="parTrans" cxnId="{C916337B-3E21-F94B-A3D9-616270A65FAE}">
      <dgm:prSet/>
      <dgm:spPr/>
      <dgm:t>
        <a:bodyPr/>
        <a:lstStyle/>
        <a:p>
          <a:endParaRPr lang="en-US"/>
        </a:p>
      </dgm:t>
    </dgm:pt>
    <dgm:pt modelId="{62109C25-FDC9-1D4F-B2B2-4EED0A1B398B}" type="sibTrans" cxnId="{C916337B-3E21-F94B-A3D9-616270A65FAE}">
      <dgm:prSet/>
      <dgm:spPr/>
      <dgm:t>
        <a:bodyPr/>
        <a:lstStyle/>
        <a:p>
          <a:endParaRPr lang="en-US"/>
        </a:p>
      </dgm:t>
    </dgm:pt>
    <dgm:pt modelId="{650CCBC2-4F3E-FB4B-AD54-EC423A876824}">
      <dgm:prSet/>
      <dgm:spPr/>
      <dgm:t>
        <a:bodyPr/>
        <a:lstStyle/>
        <a:p>
          <a:pPr rtl="0"/>
          <a:r>
            <a:rPr lang="en-US" dirty="0"/>
            <a:t>Bus delivers address and control information using an asynchronous block-oriented protocol</a:t>
          </a:r>
        </a:p>
      </dgm:t>
    </dgm:pt>
    <dgm:pt modelId="{7A20264E-0B38-3343-8CD1-2AFD0F7E75DE}" type="parTrans" cxnId="{F0A49F8B-6345-E34A-B85F-ECD2E110B666}">
      <dgm:prSet/>
      <dgm:spPr/>
      <dgm:t>
        <a:bodyPr/>
        <a:lstStyle/>
        <a:p>
          <a:endParaRPr lang="en-US"/>
        </a:p>
      </dgm:t>
    </dgm:pt>
    <dgm:pt modelId="{5ED9AB13-6902-2F4A-BA2E-9CDB8AB76C71}" type="sibTrans" cxnId="{F0A49F8B-6345-E34A-B85F-ECD2E110B666}">
      <dgm:prSet/>
      <dgm:spPr/>
      <dgm:t>
        <a:bodyPr/>
        <a:lstStyle/>
        <a:p>
          <a:endParaRPr lang="en-US"/>
        </a:p>
      </dgm:t>
    </dgm:pt>
    <dgm:pt modelId="{E2A7B169-1684-0747-90A7-CBD9E5DAA53E}">
      <dgm:prSet/>
      <dgm:spPr/>
      <dgm:t>
        <a:bodyPr/>
        <a:lstStyle/>
        <a:p>
          <a:pPr rtl="0"/>
          <a:r>
            <a:rPr lang="en-US" dirty="0"/>
            <a:t>Gets a memory request over the high-speed bus</a:t>
          </a:r>
        </a:p>
      </dgm:t>
    </dgm:pt>
    <dgm:pt modelId="{55B51CB4-5671-104A-8B1F-A427D1A45C07}" type="parTrans" cxnId="{E53B0A69-C1B7-464D-BCCE-42BC6EB0804D}">
      <dgm:prSet/>
      <dgm:spPr/>
      <dgm:t>
        <a:bodyPr/>
        <a:lstStyle/>
        <a:p>
          <a:endParaRPr lang="en-US"/>
        </a:p>
      </dgm:t>
    </dgm:pt>
    <dgm:pt modelId="{5E451F7B-4699-9C47-9802-E896898F3BD3}" type="sibTrans" cxnId="{E53B0A69-C1B7-464D-BCCE-42BC6EB0804D}">
      <dgm:prSet/>
      <dgm:spPr/>
      <dgm:t>
        <a:bodyPr/>
        <a:lstStyle/>
        <a:p>
          <a:endParaRPr lang="en-US"/>
        </a:p>
      </dgm:t>
    </dgm:pt>
    <dgm:pt modelId="{B6DB22E9-8C11-9442-BEFB-F5D68BF9CA3C}">
      <dgm:prSet/>
      <dgm:spPr/>
      <dgm:t>
        <a:bodyPr/>
        <a:lstStyle/>
        <a:p>
          <a:pPr rtl="0"/>
          <a:r>
            <a:rPr lang="en-US" dirty="0"/>
            <a:t>Request contains the desired address, the type of operation, and the number of bytes in the operation</a:t>
          </a:r>
        </a:p>
      </dgm:t>
    </dgm:pt>
    <dgm:pt modelId="{16175D1B-5DBA-CE4F-8DAC-E0A81D76966D}" type="parTrans" cxnId="{D5EAEA05-82D6-1E49-A8A7-3A36E6F3D729}">
      <dgm:prSet/>
      <dgm:spPr/>
      <dgm:t>
        <a:bodyPr/>
        <a:lstStyle/>
        <a:p>
          <a:endParaRPr lang="en-US"/>
        </a:p>
      </dgm:t>
    </dgm:pt>
    <dgm:pt modelId="{0124C23E-F5EF-2C47-A431-7EC20F37A99D}" type="sibTrans" cxnId="{D5EAEA05-82D6-1E49-A8A7-3A36E6F3D729}">
      <dgm:prSet/>
      <dgm:spPr/>
      <dgm:t>
        <a:bodyPr/>
        <a:lstStyle/>
        <a:p>
          <a:endParaRPr lang="en-US"/>
        </a:p>
      </dgm:t>
    </dgm:pt>
    <dgm:pt modelId="{1DF06283-F931-6544-B222-B536A667D0B2}" type="pres">
      <dgm:prSet presAssocID="{F252968C-5492-A841-9761-7340C08155A7}" presName="compositeShape" presStyleCnt="0">
        <dgm:presLayoutVars>
          <dgm:chMax val="7"/>
          <dgm:dir/>
          <dgm:resizeHandles val="exact"/>
        </dgm:presLayoutVars>
      </dgm:prSet>
      <dgm:spPr/>
    </dgm:pt>
    <dgm:pt modelId="{CFD2902B-E741-464F-B858-9C56E3E4C131}" type="pres">
      <dgm:prSet presAssocID="{3CB2E2A5-2BE4-734C-AC5F-486E24A24CA2}" presName="circ1" presStyleLbl="vennNode1" presStyleIdx="0" presStyleCnt="6"/>
      <dgm:spPr/>
    </dgm:pt>
    <dgm:pt modelId="{8EC11E3E-3ED9-C646-8999-C23416019FC1}" type="pres">
      <dgm:prSet presAssocID="{3CB2E2A5-2BE4-734C-AC5F-486E24A24CA2}" presName="circ1Tx" presStyleLbl="revTx" presStyleIdx="0" presStyleCnt="0">
        <dgm:presLayoutVars>
          <dgm:chMax val="0"/>
          <dgm:chPref val="0"/>
          <dgm:bulletEnabled val="1"/>
        </dgm:presLayoutVars>
      </dgm:prSet>
      <dgm:spPr/>
    </dgm:pt>
    <dgm:pt modelId="{0032B84C-09D1-504B-97A4-D60788A1A75F}" type="pres">
      <dgm:prSet presAssocID="{AA39A1DD-0474-904C-BDCC-ED84EBE5E467}" presName="circ2" presStyleLbl="vennNode1" presStyleIdx="1" presStyleCnt="6"/>
      <dgm:spPr/>
    </dgm:pt>
    <dgm:pt modelId="{B98C07D3-4D37-1E4A-A33F-43EC4E740016}" type="pres">
      <dgm:prSet presAssocID="{AA39A1DD-0474-904C-BDCC-ED84EBE5E467}" presName="circ2Tx" presStyleLbl="revTx" presStyleIdx="0" presStyleCnt="0">
        <dgm:presLayoutVars>
          <dgm:chMax val="0"/>
          <dgm:chPref val="0"/>
          <dgm:bulletEnabled val="1"/>
        </dgm:presLayoutVars>
      </dgm:prSet>
      <dgm:spPr/>
    </dgm:pt>
    <dgm:pt modelId="{33754A0B-882B-654B-9E3F-8B74B4E7DD3F}" type="pres">
      <dgm:prSet presAssocID="{A3032B90-58EB-0D49-8682-EB0533BAB1D4}" presName="circ3" presStyleLbl="vennNode1" presStyleIdx="2" presStyleCnt="6"/>
      <dgm:spPr/>
    </dgm:pt>
    <dgm:pt modelId="{4FB8688A-D97B-6945-8A70-2AF93B570210}" type="pres">
      <dgm:prSet presAssocID="{A3032B90-58EB-0D49-8682-EB0533BAB1D4}" presName="circ3Tx" presStyleLbl="revTx" presStyleIdx="0" presStyleCnt="0">
        <dgm:presLayoutVars>
          <dgm:chMax val="0"/>
          <dgm:chPref val="0"/>
          <dgm:bulletEnabled val="1"/>
        </dgm:presLayoutVars>
      </dgm:prSet>
      <dgm:spPr/>
    </dgm:pt>
    <dgm:pt modelId="{B6EE50AB-3A5D-9C42-B27B-0304100751AD}" type="pres">
      <dgm:prSet presAssocID="{AFD16067-9DF0-E146-9C57-98ACF9D6D854}" presName="circ4" presStyleLbl="vennNode1" presStyleIdx="3" presStyleCnt="6"/>
      <dgm:spPr/>
    </dgm:pt>
    <dgm:pt modelId="{F66940FD-8B7B-F742-9AFA-C95DC9DD422B}" type="pres">
      <dgm:prSet presAssocID="{AFD16067-9DF0-E146-9C57-98ACF9D6D854}" presName="circ4Tx" presStyleLbl="revTx" presStyleIdx="0" presStyleCnt="0">
        <dgm:presLayoutVars>
          <dgm:chMax val="0"/>
          <dgm:chPref val="0"/>
          <dgm:bulletEnabled val="1"/>
        </dgm:presLayoutVars>
      </dgm:prSet>
      <dgm:spPr/>
    </dgm:pt>
    <dgm:pt modelId="{617A31E8-9CD0-F741-91B1-5E43ADD4666F}" type="pres">
      <dgm:prSet presAssocID="{3585A296-D216-5C40-ACB6-0856FA67A4F5}" presName="circ5" presStyleLbl="vennNode1" presStyleIdx="4" presStyleCnt="6"/>
      <dgm:spPr/>
    </dgm:pt>
    <dgm:pt modelId="{1C58BF8D-6788-3F4E-B025-2F3F0AF51CC0}" type="pres">
      <dgm:prSet presAssocID="{3585A296-D216-5C40-ACB6-0856FA67A4F5}" presName="circ5Tx" presStyleLbl="revTx" presStyleIdx="0" presStyleCnt="0">
        <dgm:presLayoutVars>
          <dgm:chMax val="0"/>
          <dgm:chPref val="0"/>
          <dgm:bulletEnabled val="1"/>
        </dgm:presLayoutVars>
      </dgm:prSet>
      <dgm:spPr/>
    </dgm:pt>
    <dgm:pt modelId="{9919920A-9981-594A-80CC-08D0D37C86ED}" type="pres">
      <dgm:prSet presAssocID="{650CCBC2-4F3E-FB4B-AD54-EC423A876824}" presName="circ6" presStyleLbl="vennNode1" presStyleIdx="5" presStyleCnt="6"/>
      <dgm:spPr/>
    </dgm:pt>
    <dgm:pt modelId="{8F746B81-2869-F147-ACC5-30E73A693EC3}" type="pres">
      <dgm:prSet presAssocID="{650CCBC2-4F3E-FB4B-AD54-EC423A876824}" presName="circ6Tx" presStyleLbl="revTx" presStyleIdx="0" presStyleCnt="0">
        <dgm:presLayoutVars>
          <dgm:chMax val="0"/>
          <dgm:chPref val="0"/>
          <dgm:bulletEnabled val="1"/>
        </dgm:presLayoutVars>
      </dgm:prSet>
      <dgm:spPr/>
    </dgm:pt>
  </dgm:ptLst>
  <dgm:cxnLst>
    <dgm:cxn modelId="{D5EAEA05-82D6-1E49-A8A7-3A36E6F3D729}" srcId="{E2A7B169-1684-0747-90A7-CBD9E5DAA53E}" destId="{B6DB22E9-8C11-9442-BEFB-F5D68BF9CA3C}" srcOrd="0" destOrd="0" parTransId="{16175D1B-5DBA-CE4F-8DAC-E0A81D76966D}" sibTransId="{0124C23E-F5EF-2C47-A431-7EC20F37A99D}"/>
    <dgm:cxn modelId="{C756F11B-4AF7-C646-8261-3482A1C60825}" srcId="{F252968C-5492-A841-9761-7340C08155A7}" destId="{AFD16067-9DF0-E146-9C57-98ACF9D6D854}" srcOrd="3" destOrd="0" parTransId="{1720FF5C-888C-9D49-B487-4659623EB114}" sibTransId="{049CBE4E-8BC4-F146-990C-CE087A24DC39}"/>
    <dgm:cxn modelId="{5AF0702D-963B-8E48-9582-9A7AE19BE9FF}" srcId="{F252968C-5492-A841-9761-7340C08155A7}" destId="{AA39A1DD-0474-904C-BDCC-ED84EBE5E467}" srcOrd="1" destOrd="0" parTransId="{74E53D34-1296-4C46-B832-D6A389913080}" sibTransId="{5396A017-314D-544F-8357-3C9FB85DBAAF}"/>
    <dgm:cxn modelId="{B8AA7C38-BE6D-244D-9F39-4370B6887E42}" srcId="{AFD16067-9DF0-E146-9C57-98ACF9D6D854}" destId="{A99D7C27-4A65-D242-ACE6-BA958BD55218}" srcOrd="0" destOrd="0" parTransId="{FB9049C9-4F34-094C-B18F-A841D82454D5}" sibTransId="{0F2CD972-0658-E944-9AB8-A9AE8F34034E}"/>
    <dgm:cxn modelId="{F8BC6A42-C2C0-3C41-8A38-8547460477DB}" type="presOf" srcId="{3585A296-D216-5C40-ACB6-0856FA67A4F5}" destId="{1C58BF8D-6788-3F4E-B025-2F3F0AF51CC0}" srcOrd="0" destOrd="0" presId="urn:microsoft.com/office/officeart/2005/8/layout/venn1"/>
    <dgm:cxn modelId="{61151A45-F82C-CF4C-AFCE-A7D231391314}" type="presOf" srcId="{3CB2E2A5-2BE4-734C-AC5F-486E24A24CA2}" destId="{8EC11E3E-3ED9-C646-8999-C23416019FC1}" srcOrd="0" destOrd="0" presId="urn:microsoft.com/office/officeart/2005/8/layout/venn1"/>
    <dgm:cxn modelId="{E53B0A69-C1B7-464D-BCCE-42BC6EB0804D}" srcId="{650CCBC2-4F3E-FB4B-AD54-EC423A876824}" destId="{E2A7B169-1684-0747-90A7-CBD9E5DAA53E}" srcOrd="0" destOrd="0" parTransId="{55B51CB4-5671-104A-8B1F-A427D1A45C07}" sibTransId="{5E451F7B-4699-9C47-9802-E896898F3BD3}"/>
    <dgm:cxn modelId="{04557D4D-5A7E-334D-97CA-CD508B0B80AF}" type="presOf" srcId="{B6DB22E9-8C11-9442-BEFB-F5D68BF9CA3C}" destId="{8F746B81-2869-F147-ACC5-30E73A693EC3}" srcOrd="0" destOrd="2" presId="urn:microsoft.com/office/officeart/2005/8/layout/venn1"/>
    <dgm:cxn modelId="{3D9B8152-0DF5-4D47-86D1-BB59DEE22995}" srcId="{F252968C-5492-A841-9761-7340C08155A7}" destId="{A3032B90-58EB-0D49-8682-EB0533BAB1D4}" srcOrd="2" destOrd="0" parTransId="{B9B4C640-12D0-FF42-B962-46D9DF067470}" sibTransId="{41995D75-1062-BA43-9E89-E456B5B21581}"/>
    <dgm:cxn modelId="{97EDAE59-A2A3-374A-A4B2-04D5134D17DB}" type="presOf" srcId="{A3032B90-58EB-0D49-8682-EB0533BAB1D4}" destId="{4FB8688A-D97B-6945-8A70-2AF93B570210}" srcOrd="0" destOrd="0" presId="urn:microsoft.com/office/officeart/2005/8/layout/venn1"/>
    <dgm:cxn modelId="{C916337B-3E21-F94B-A3D9-616270A65FAE}" srcId="{F252968C-5492-A841-9761-7340C08155A7}" destId="{3585A296-D216-5C40-ACB6-0856FA67A4F5}" srcOrd="4" destOrd="0" parTransId="{126AD7A6-D5ED-A749-BD29-0C88806D4620}" sibTransId="{62109C25-FDC9-1D4F-B2B2-4EED0A1B398B}"/>
    <dgm:cxn modelId="{F0A49F8B-6345-E34A-B85F-ECD2E110B666}" srcId="{F252968C-5492-A841-9761-7340C08155A7}" destId="{650CCBC2-4F3E-FB4B-AD54-EC423A876824}" srcOrd="5" destOrd="0" parTransId="{7A20264E-0B38-3343-8CD1-2AFD0F7E75DE}" sibTransId="{5ED9AB13-6902-2F4A-BA2E-9CDB8AB76C71}"/>
    <dgm:cxn modelId="{29A9E69B-27ED-6F44-A171-A54650E24F2B}" type="presOf" srcId="{E2A7B169-1684-0747-90A7-CBD9E5DAA53E}" destId="{8F746B81-2869-F147-ACC5-30E73A693EC3}" srcOrd="0" destOrd="1" presId="urn:microsoft.com/office/officeart/2005/8/layout/venn1"/>
    <dgm:cxn modelId="{D1E9849D-E303-AD42-971D-82B934ED4998}" type="presOf" srcId="{AA39A1DD-0474-904C-BDCC-ED84EBE5E467}" destId="{B98C07D3-4D37-1E4A-A33F-43EC4E740016}" srcOrd="0" destOrd="0" presId="urn:microsoft.com/office/officeart/2005/8/layout/venn1"/>
    <dgm:cxn modelId="{21F4DCA2-1A1D-F04F-8F40-9E57F9434132}" type="presOf" srcId="{F252968C-5492-A841-9761-7340C08155A7}" destId="{1DF06283-F931-6544-B222-B536A667D0B2}" srcOrd="0" destOrd="0" presId="urn:microsoft.com/office/officeart/2005/8/layout/venn1"/>
    <dgm:cxn modelId="{3D9BF9A7-D8FC-5845-9A6D-A08FC5397EC9}" type="presOf" srcId="{650CCBC2-4F3E-FB4B-AD54-EC423A876824}" destId="{8F746B81-2869-F147-ACC5-30E73A693EC3}" srcOrd="0" destOrd="0" presId="urn:microsoft.com/office/officeart/2005/8/layout/venn1"/>
    <dgm:cxn modelId="{BBF2F4C8-EAE5-D145-970E-71E52C960ACB}" srcId="{F252968C-5492-A841-9761-7340C08155A7}" destId="{3CB2E2A5-2BE4-734C-AC5F-486E24A24CA2}" srcOrd="0" destOrd="0" parTransId="{9172D2B7-41D9-B042-9C4F-802C29EF9176}" sibTransId="{C4AF1E9C-B4D6-1F4F-AEB1-4EE3F8057CD5}"/>
    <dgm:cxn modelId="{B0B366D8-CE9B-DA4B-B960-BD7807AA59B1}" type="presOf" srcId="{AFD16067-9DF0-E146-9C57-98ACF9D6D854}" destId="{F66940FD-8B7B-F742-9AFA-C95DC9DD422B}" srcOrd="0" destOrd="0" presId="urn:microsoft.com/office/officeart/2005/8/layout/venn1"/>
    <dgm:cxn modelId="{75C610F5-C4C1-514F-BC01-57E729ECD879}" type="presOf" srcId="{A99D7C27-4A65-D242-ACE6-BA958BD55218}" destId="{F66940FD-8B7B-F742-9AFA-C95DC9DD422B}" srcOrd="0" destOrd="1" presId="urn:microsoft.com/office/officeart/2005/8/layout/venn1"/>
    <dgm:cxn modelId="{838BD365-B31D-A24A-8368-627EE59978A4}" type="presParOf" srcId="{1DF06283-F931-6544-B222-B536A667D0B2}" destId="{CFD2902B-E741-464F-B858-9C56E3E4C131}" srcOrd="0" destOrd="0" presId="urn:microsoft.com/office/officeart/2005/8/layout/venn1"/>
    <dgm:cxn modelId="{C5EA08DD-9979-4E44-B275-2A18000734F5}" type="presParOf" srcId="{1DF06283-F931-6544-B222-B536A667D0B2}" destId="{8EC11E3E-3ED9-C646-8999-C23416019FC1}" srcOrd="1" destOrd="0" presId="urn:microsoft.com/office/officeart/2005/8/layout/venn1"/>
    <dgm:cxn modelId="{5FA2316E-967D-994E-88D3-D5BDDE2D537B}" type="presParOf" srcId="{1DF06283-F931-6544-B222-B536A667D0B2}" destId="{0032B84C-09D1-504B-97A4-D60788A1A75F}" srcOrd="2" destOrd="0" presId="urn:microsoft.com/office/officeart/2005/8/layout/venn1"/>
    <dgm:cxn modelId="{8682F5E1-D369-CF44-A3D2-A649C73A1CC7}" type="presParOf" srcId="{1DF06283-F931-6544-B222-B536A667D0B2}" destId="{B98C07D3-4D37-1E4A-A33F-43EC4E740016}" srcOrd="3" destOrd="0" presId="urn:microsoft.com/office/officeart/2005/8/layout/venn1"/>
    <dgm:cxn modelId="{80750A9B-123C-2B4E-8E07-EEDA7F11D036}" type="presParOf" srcId="{1DF06283-F931-6544-B222-B536A667D0B2}" destId="{33754A0B-882B-654B-9E3F-8B74B4E7DD3F}" srcOrd="4" destOrd="0" presId="urn:microsoft.com/office/officeart/2005/8/layout/venn1"/>
    <dgm:cxn modelId="{D53D4E86-0185-364B-94FB-49019740F0BE}" type="presParOf" srcId="{1DF06283-F931-6544-B222-B536A667D0B2}" destId="{4FB8688A-D97B-6945-8A70-2AF93B570210}" srcOrd="5" destOrd="0" presId="urn:microsoft.com/office/officeart/2005/8/layout/venn1"/>
    <dgm:cxn modelId="{E106206E-577D-2C4B-B2ED-B33ED39D0DB5}" type="presParOf" srcId="{1DF06283-F931-6544-B222-B536A667D0B2}" destId="{B6EE50AB-3A5D-9C42-B27B-0304100751AD}" srcOrd="6" destOrd="0" presId="urn:microsoft.com/office/officeart/2005/8/layout/venn1"/>
    <dgm:cxn modelId="{82060B39-D9A1-0D45-9BB2-A10F0AFFA553}" type="presParOf" srcId="{1DF06283-F931-6544-B222-B536A667D0B2}" destId="{F66940FD-8B7B-F742-9AFA-C95DC9DD422B}" srcOrd="7" destOrd="0" presId="urn:microsoft.com/office/officeart/2005/8/layout/venn1"/>
    <dgm:cxn modelId="{E3683362-639C-9E45-9AB2-2C876095092E}" type="presParOf" srcId="{1DF06283-F931-6544-B222-B536A667D0B2}" destId="{617A31E8-9CD0-F741-91B1-5E43ADD4666F}" srcOrd="8" destOrd="0" presId="urn:microsoft.com/office/officeart/2005/8/layout/venn1"/>
    <dgm:cxn modelId="{548318F6-7750-FC4E-8028-5D551763D4D3}" type="presParOf" srcId="{1DF06283-F931-6544-B222-B536A667D0B2}" destId="{1C58BF8D-6788-3F4E-B025-2F3F0AF51CC0}" srcOrd="9" destOrd="0" presId="urn:microsoft.com/office/officeart/2005/8/layout/venn1"/>
    <dgm:cxn modelId="{F5CD2CEF-3FDD-DC42-8419-10DC618AAD20}" type="presParOf" srcId="{1DF06283-F931-6544-B222-B536A667D0B2}" destId="{9919920A-9981-594A-80CC-08D0D37C86ED}" srcOrd="10" destOrd="0" presId="urn:microsoft.com/office/officeart/2005/8/layout/venn1"/>
    <dgm:cxn modelId="{9E50D7DC-0DA1-A345-91D2-B9B281A7B314}" type="presParOf" srcId="{1DF06283-F931-6544-B222-B536A667D0B2}" destId="{8F746B81-2869-F147-ACC5-30E73A693EC3}"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E5B8F-DCD7-AF41-837F-D9BECF9DFF49}">
      <dsp:nvSpPr>
        <dsp:cNvPr id="0" name=""/>
        <dsp:cNvSpPr/>
      </dsp:nvSpPr>
      <dsp:spPr>
        <a:xfrm>
          <a:off x="1041" y="0"/>
          <a:ext cx="2708671" cy="57150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marL="0" lvl="0" indent="0" algn="ctr" defTabSz="2000250" rtl="0">
            <a:lnSpc>
              <a:spcPct val="90000"/>
            </a:lnSpc>
            <a:spcBef>
              <a:spcPct val="0"/>
            </a:spcBef>
            <a:spcAft>
              <a:spcPct val="35000"/>
            </a:spcAft>
            <a:buNone/>
          </a:pPr>
          <a:r>
            <a:rPr lang="en-US" sz="4500" kern="1200" dirty="0">
              <a:effectLst>
                <a:outerShdw blurRad="38100" dist="38100" dir="2700000" algn="tl">
                  <a:srgbClr val="000000">
                    <a:alpha val="43137"/>
                  </a:srgbClr>
                </a:outerShdw>
              </a:effectLst>
            </a:rPr>
            <a:t>EPROM</a:t>
          </a:r>
        </a:p>
      </dsp:txBody>
      <dsp:txXfrm>
        <a:off x="1041" y="0"/>
        <a:ext cx="2708671" cy="1714500"/>
      </dsp:txXfrm>
    </dsp:sp>
    <dsp:sp modelId="{9A46DF24-6254-7645-B937-0A6718251E0E}">
      <dsp:nvSpPr>
        <dsp:cNvPr id="0" name=""/>
        <dsp:cNvSpPr/>
      </dsp:nvSpPr>
      <dsp:spPr>
        <a:xfrm>
          <a:off x="304803" y="1523998"/>
          <a:ext cx="2166937" cy="10475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Erasable programmable read-only memory</a:t>
          </a:r>
        </a:p>
      </dsp:txBody>
      <dsp:txXfrm>
        <a:off x="335485" y="1554680"/>
        <a:ext cx="2105573" cy="986184"/>
      </dsp:txXfrm>
    </dsp:sp>
    <dsp:sp modelId="{2E09FDE4-D0D4-534C-925E-72DB36DC377B}">
      <dsp:nvSpPr>
        <dsp:cNvPr id="0" name=""/>
        <dsp:cNvSpPr/>
      </dsp:nvSpPr>
      <dsp:spPr>
        <a:xfrm>
          <a:off x="271908" y="2940231"/>
          <a:ext cx="2166937" cy="11554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Erasure process can be performed repeatedly</a:t>
          </a:r>
        </a:p>
      </dsp:txBody>
      <dsp:txXfrm>
        <a:off x="305749" y="2974072"/>
        <a:ext cx="2099255" cy="1087735"/>
      </dsp:txXfrm>
    </dsp:sp>
    <dsp:sp modelId="{6EA9746E-83BF-C141-962A-D5914E659DB9}">
      <dsp:nvSpPr>
        <dsp:cNvPr id="0" name=""/>
        <dsp:cNvSpPr/>
      </dsp:nvSpPr>
      <dsp:spPr>
        <a:xfrm>
          <a:off x="271908" y="4273405"/>
          <a:ext cx="2166937" cy="115541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More expensive than PROM but it has the advantage of the multiple update capability </a:t>
          </a:r>
        </a:p>
      </dsp:txBody>
      <dsp:txXfrm>
        <a:off x="305749" y="4307246"/>
        <a:ext cx="2099255" cy="1087735"/>
      </dsp:txXfrm>
    </dsp:sp>
    <dsp:sp modelId="{06A8ABCA-51AB-7C44-A93E-8766E44BBFCB}">
      <dsp:nvSpPr>
        <dsp:cNvPr id="0" name=""/>
        <dsp:cNvSpPr/>
      </dsp:nvSpPr>
      <dsp:spPr>
        <a:xfrm>
          <a:off x="2912864" y="0"/>
          <a:ext cx="2708671" cy="57150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marL="0" lvl="0" indent="0" algn="ctr" defTabSz="2000250" rtl="0">
            <a:lnSpc>
              <a:spcPct val="90000"/>
            </a:lnSpc>
            <a:spcBef>
              <a:spcPct val="0"/>
            </a:spcBef>
            <a:spcAft>
              <a:spcPct val="35000"/>
            </a:spcAft>
            <a:buNone/>
          </a:pPr>
          <a:r>
            <a:rPr lang="en-US" sz="4500" kern="1200" dirty="0">
              <a:effectLst>
                <a:outerShdw blurRad="38100" dist="38100" dir="2700000" algn="tl">
                  <a:srgbClr val="000000">
                    <a:alpha val="43137"/>
                  </a:srgbClr>
                </a:outerShdw>
              </a:effectLst>
            </a:rPr>
            <a:t>EEPROM</a:t>
          </a:r>
        </a:p>
      </dsp:txBody>
      <dsp:txXfrm>
        <a:off x="2912864" y="0"/>
        <a:ext cx="2708671" cy="1714500"/>
      </dsp:txXfrm>
    </dsp:sp>
    <dsp:sp modelId="{BD02C517-69F7-5D4E-A179-BA93C73CFD2C}">
      <dsp:nvSpPr>
        <dsp:cNvPr id="0" name=""/>
        <dsp:cNvSpPr/>
      </dsp:nvSpPr>
      <dsp:spPr>
        <a:xfrm>
          <a:off x="3183731" y="1465736"/>
          <a:ext cx="2166937" cy="90053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Electrically erasable programmable read-only memory</a:t>
          </a:r>
        </a:p>
      </dsp:txBody>
      <dsp:txXfrm>
        <a:off x="3210107" y="1492112"/>
        <a:ext cx="2114185" cy="847780"/>
      </dsp:txXfrm>
    </dsp:sp>
    <dsp:sp modelId="{1E8C0409-4787-3248-94C2-AEB8C99A4F95}">
      <dsp:nvSpPr>
        <dsp:cNvPr id="0" name=""/>
        <dsp:cNvSpPr/>
      </dsp:nvSpPr>
      <dsp:spPr>
        <a:xfrm>
          <a:off x="3183731" y="2517176"/>
          <a:ext cx="2166937" cy="87333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Can be written into at any time without erasing prior contents</a:t>
          </a:r>
        </a:p>
      </dsp:txBody>
      <dsp:txXfrm>
        <a:off x="3209310" y="2542755"/>
        <a:ext cx="2115779" cy="822180"/>
      </dsp:txXfrm>
    </dsp:sp>
    <dsp:sp modelId="{482E95BE-A6F3-634C-BDD0-F34D94BB52CE}">
      <dsp:nvSpPr>
        <dsp:cNvPr id="0" name=""/>
        <dsp:cNvSpPr/>
      </dsp:nvSpPr>
      <dsp:spPr>
        <a:xfrm>
          <a:off x="3183731" y="3604304"/>
          <a:ext cx="2166937" cy="93830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Combines the advantage of non-volatility with the flexibility of being updatable in place</a:t>
          </a:r>
        </a:p>
      </dsp:txBody>
      <dsp:txXfrm>
        <a:off x="3211213" y="3631786"/>
        <a:ext cx="2111973" cy="883344"/>
      </dsp:txXfrm>
    </dsp:sp>
    <dsp:sp modelId="{408F0A18-5EE1-CE4C-9645-EA7FCA285619}">
      <dsp:nvSpPr>
        <dsp:cNvPr id="0" name=""/>
        <dsp:cNvSpPr/>
      </dsp:nvSpPr>
      <dsp:spPr>
        <a:xfrm>
          <a:off x="3183731" y="4600447"/>
          <a:ext cx="2166937" cy="82853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rPr>
            <a:t>More expensive than EPROM </a:t>
          </a:r>
        </a:p>
      </dsp:txBody>
      <dsp:txXfrm>
        <a:off x="3207998" y="4624714"/>
        <a:ext cx="2118403" cy="780002"/>
      </dsp:txXfrm>
    </dsp:sp>
    <dsp:sp modelId="{48677A78-52B6-7B45-9BF1-CBA2C4872099}">
      <dsp:nvSpPr>
        <dsp:cNvPr id="0" name=""/>
        <dsp:cNvSpPr/>
      </dsp:nvSpPr>
      <dsp:spPr>
        <a:xfrm>
          <a:off x="5824686" y="0"/>
          <a:ext cx="2708671" cy="57150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71450" tIns="171450" rIns="171450" bIns="171450" numCol="1" spcCol="1270" anchor="ctr" anchorCtr="0">
          <a:noAutofit/>
        </a:bodyPr>
        <a:lstStyle/>
        <a:p>
          <a:pPr marL="0" lvl="0" indent="0" algn="ctr" defTabSz="2000250" rtl="0">
            <a:lnSpc>
              <a:spcPct val="90000"/>
            </a:lnSpc>
            <a:spcBef>
              <a:spcPct val="0"/>
            </a:spcBef>
            <a:spcAft>
              <a:spcPct val="35000"/>
            </a:spcAft>
            <a:buNone/>
          </a:pPr>
          <a:r>
            <a:rPr lang="en-US" sz="4500" kern="1200" dirty="0">
              <a:effectLst>
                <a:outerShdw blurRad="38100" dist="38100" dir="2700000" algn="tl">
                  <a:srgbClr val="000000">
                    <a:alpha val="43137"/>
                  </a:srgbClr>
                </a:outerShdw>
              </a:effectLst>
            </a:rPr>
            <a:t>Flash Memory</a:t>
          </a:r>
        </a:p>
      </dsp:txBody>
      <dsp:txXfrm>
        <a:off x="5824686" y="0"/>
        <a:ext cx="2708671" cy="1714500"/>
      </dsp:txXfrm>
    </dsp:sp>
    <dsp:sp modelId="{BF72B8B5-A8A6-834B-A98F-81FAF85D1BED}">
      <dsp:nvSpPr>
        <dsp:cNvPr id="0" name=""/>
        <dsp:cNvSpPr/>
      </dsp:nvSpPr>
      <dsp:spPr>
        <a:xfrm>
          <a:off x="6095553" y="1714988"/>
          <a:ext cx="2166937" cy="11227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Intermediate between EPROM and EEPROM in both cost and functionality</a:t>
          </a:r>
        </a:p>
      </dsp:txBody>
      <dsp:txXfrm>
        <a:off x="6128438" y="1747873"/>
        <a:ext cx="2101167" cy="1056998"/>
      </dsp:txXfrm>
    </dsp:sp>
    <dsp:sp modelId="{0A9157C7-4363-1844-9081-88D1FC6FF148}">
      <dsp:nvSpPr>
        <dsp:cNvPr id="0" name=""/>
        <dsp:cNvSpPr/>
      </dsp:nvSpPr>
      <dsp:spPr>
        <a:xfrm>
          <a:off x="6095553" y="3010490"/>
          <a:ext cx="2166937" cy="11227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Uses an electrical erasing technology, does not provide byte-level erasure</a:t>
          </a:r>
        </a:p>
      </dsp:txBody>
      <dsp:txXfrm>
        <a:off x="6128438" y="3043375"/>
        <a:ext cx="2101167" cy="1056998"/>
      </dsp:txXfrm>
    </dsp:sp>
    <dsp:sp modelId="{73C35733-9ED5-034E-91F6-DD776EDA2725}">
      <dsp:nvSpPr>
        <dsp:cNvPr id="0" name=""/>
        <dsp:cNvSpPr/>
      </dsp:nvSpPr>
      <dsp:spPr>
        <a:xfrm>
          <a:off x="6095553" y="4305992"/>
          <a:ext cx="2166937" cy="11227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rtl="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Microchip is organized so that a section of memory cells are erased in a single action or “flash</a:t>
          </a:r>
          <a:r>
            <a:rPr lang="en-US" sz="1400" b="1" kern="1200" dirty="0">
              <a:effectLst>
                <a:outerShdw blurRad="38100" dist="38100" dir="2700000" algn="tl">
                  <a:srgbClr val="000000">
                    <a:alpha val="43137"/>
                  </a:srgbClr>
                </a:outerShdw>
              </a:effectLst>
            </a:rPr>
            <a:t>”</a:t>
          </a:r>
        </a:p>
      </dsp:txBody>
      <dsp:txXfrm>
        <a:off x="6128438" y="4338877"/>
        <a:ext cx="2101167" cy="1056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BCEDA-1B03-9849-8E13-497008088137}">
      <dsp:nvSpPr>
        <dsp:cNvPr id="0" name=""/>
        <dsp:cNvSpPr/>
      </dsp:nvSpPr>
      <dsp:spPr>
        <a:xfrm>
          <a:off x="400049" y="1296299"/>
          <a:ext cx="4457700" cy="44577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A8773-C811-0D46-9EEB-711305802ED6}">
      <dsp:nvSpPr>
        <dsp:cNvPr id="0" name=""/>
        <dsp:cNvSpPr/>
      </dsp:nvSpPr>
      <dsp:spPr>
        <a:xfrm>
          <a:off x="895226" y="1791475"/>
          <a:ext cx="3467347" cy="34673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D596D2-E62A-0548-828D-4DCC653CC72D}">
      <dsp:nvSpPr>
        <dsp:cNvPr id="0" name=""/>
        <dsp:cNvSpPr/>
      </dsp:nvSpPr>
      <dsp:spPr>
        <a:xfrm>
          <a:off x="1390402" y="2286651"/>
          <a:ext cx="2476995" cy="24769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FFE6D-02DD-AC47-A7D7-6F0F49D69E25}">
      <dsp:nvSpPr>
        <dsp:cNvPr id="0" name=""/>
        <dsp:cNvSpPr/>
      </dsp:nvSpPr>
      <dsp:spPr>
        <a:xfrm>
          <a:off x="1885950" y="2782199"/>
          <a:ext cx="1485900" cy="14859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D37D8-A6C9-7347-9185-E44226E72FC7}">
      <dsp:nvSpPr>
        <dsp:cNvPr id="0" name=""/>
        <dsp:cNvSpPr/>
      </dsp:nvSpPr>
      <dsp:spPr>
        <a:xfrm>
          <a:off x="2381126" y="3277375"/>
          <a:ext cx="495547" cy="49554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2462F4-CE27-CB47-B974-0D649D5F1522}">
      <dsp:nvSpPr>
        <dsp:cNvPr id="0" name=""/>
        <dsp:cNvSpPr/>
      </dsp:nvSpPr>
      <dsp:spPr>
        <a:xfrm>
          <a:off x="5600699" y="189600"/>
          <a:ext cx="2228850" cy="78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marL="0" lvl="0" indent="0" algn="l" defTabSz="488950" rtl="0">
            <a:lnSpc>
              <a:spcPct val="90000"/>
            </a:lnSpc>
            <a:spcBef>
              <a:spcPct val="0"/>
            </a:spcBef>
            <a:spcAft>
              <a:spcPct val="35000"/>
            </a:spcAft>
            <a:buNone/>
          </a:pPr>
          <a:r>
            <a:rPr lang="en-US" sz="1100" kern="1200" dirty="0"/>
            <a:t>Composed of a collection of DRAM chips</a:t>
          </a:r>
        </a:p>
      </dsp:txBody>
      <dsp:txXfrm>
        <a:off x="5600699" y="189600"/>
        <a:ext cx="2228850" cy="786932"/>
      </dsp:txXfrm>
    </dsp:sp>
    <dsp:sp modelId="{ECCACFBC-6FE8-3A49-AD2B-79E2DA2407EC}">
      <dsp:nvSpPr>
        <dsp:cNvPr id="0" name=""/>
        <dsp:cNvSpPr/>
      </dsp:nvSpPr>
      <dsp:spPr>
        <a:xfrm>
          <a:off x="5043487" y="583067"/>
          <a:ext cx="55721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21CC0B-6111-EA4D-945B-E997A707C6AB}">
      <dsp:nvSpPr>
        <dsp:cNvPr id="0" name=""/>
        <dsp:cNvSpPr/>
      </dsp:nvSpPr>
      <dsp:spPr>
        <a:xfrm rot="5400000">
          <a:off x="2363295" y="848671"/>
          <a:ext cx="2942082" cy="2410872"/>
        </a:xfrm>
        <a:prstGeom prst="line">
          <a:avLst/>
        </a:prstGeom>
        <a:solidFill>
          <a:schemeClr val="accent1">
            <a:hueOff val="0"/>
            <a:satOff val="0"/>
            <a:lumOff val="0"/>
            <a:alphaOff val="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CC87624B-73C2-8F41-B7C2-96066902C80B}">
      <dsp:nvSpPr>
        <dsp:cNvPr id="0" name=""/>
        <dsp:cNvSpPr/>
      </dsp:nvSpPr>
      <dsp:spPr>
        <a:xfrm>
          <a:off x="5600699" y="1021704"/>
          <a:ext cx="2228850" cy="78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marL="0" lvl="0" indent="0" algn="l" defTabSz="488950" rtl="0">
            <a:lnSpc>
              <a:spcPct val="90000"/>
            </a:lnSpc>
            <a:spcBef>
              <a:spcPct val="0"/>
            </a:spcBef>
            <a:spcAft>
              <a:spcPct val="35000"/>
            </a:spcAft>
            <a:buNone/>
          </a:pPr>
          <a:r>
            <a:rPr lang="en-GB" sz="1100" kern="1200" dirty="0"/>
            <a:t>Grouped together to form a </a:t>
          </a:r>
          <a:r>
            <a:rPr lang="en-GB" sz="1100" i="1" kern="1200" dirty="0"/>
            <a:t>memory bank</a:t>
          </a:r>
        </a:p>
      </dsp:txBody>
      <dsp:txXfrm>
        <a:off x="5600699" y="1021704"/>
        <a:ext cx="2228850" cy="786932"/>
      </dsp:txXfrm>
    </dsp:sp>
    <dsp:sp modelId="{FD651CF9-2939-7340-9033-50955A68CD2B}">
      <dsp:nvSpPr>
        <dsp:cNvPr id="0" name=""/>
        <dsp:cNvSpPr/>
      </dsp:nvSpPr>
      <dsp:spPr>
        <a:xfrm>
          <a:off x="5043487" y="1415171"/>
          <a:ext cx="557212" cy="0"/>
        </a:xfrm>
        <a:prstGeom prst="line">
          <a:avLst/>
        </a:prstGeom>
        <a:solidFill>
          <a:schemeClr val="accent1">
            <a:hueOff val="0"/>
            <a:satOff val="0"/>
            <a:lumOff val="0"/>
            <a:alphaOff val="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C67BBE53-21DC-E045-A630-D12DE591D833}">
      <dsp:nvSpPr>
        <dsp:cNvPr id="0" name=""/>
        <dsp:cNvSpPr/>
      </dsp:nvSpPr>
      <dsp:spPr>
        <a:xfrm rot="5400000">
          <a:off x="2795617" y="1617550"/>
          <a:ext cx="2449654" cy="2043112"/>
        </a:xfrm>
        <a:prstGeom prst="line">
          <a:avLst/>
        </a:prstGeom>
        <a:solidFill>
          <a:schemeClr val="accent1">
            <a:hueOff val="0"/>
            <a:satOff val="0"/>
            <a:lumOff val="0"/>
            <a:alphaOff val="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8EC32DAD-B60A-E04E-9CBE-3880F576FF1B}">
      <dsp:nvSpPr>
        <dsp:cNvPr id="0" name=""/>
        <dsp:cNvSpPr/>
      </dsp:nvSpPr>
      <dsp:spPr>
        <a:xfrm>
          <a:off x="5600699" y="1853808"/>
          <a:ext cx="2228850" cy="78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marL="0" lvl="0" indent="0" algn="l" defTabSz="488950" rtl="0">
            <a:lnSpc>
              <a:spcPct val="90000"/>
            </a:lnSpc>
            <a:spcBef>
              <a:spcPct val="0"/>
            </a:spcBef>
            <a:spcAft>
              <a:spcPct val="35000"/>
            </a:spcAft>
            <a:buNone/>
          </a:pPr>
          <a:r>
            <a:rPr lang="en-US" sz="1100" kern="1200" dirty="0"/>
            <a:t>Each bank is independently able to service a memory read or write request</a:t>
          </a:r>
        </a:p>
      </dsp:txBody>
      <dsp:txXfrm>
        <a:off x="5600699" y="1853808"/>
        <a:ext cx="2228850" cy="786932"/>
      </dsp:txXfrm>
    </dsp:sp>
    <dsp:sp modelId="{48737FD0-232D-2342-9E7D-C70474E38A8F}">
      <dsp:nvSpPr>
        <dsp:cNvPr id="0" name=""/>
        <dsp:cNvSpPr/>
      </dsp:nvSpPr>
      <dsp:spPr>
        <a:xfrm>
          <a:off x="5043487" y="2247275"/>
          <a:ext cx="55721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4A19D7-85D7-814F-8401-2C8DDF90F3FB}">
      <dsp:nvSpPr>
        <dsp:cNvPr id="0" name=""/>
        <dsp:cNvSpPr/>
      </dsp:nvSpPr>
      <dsp:spPr>
        <a:xfrm rot="5400000">
          <a:off x="3219545" y="2355002"/>
          <a:ext cx="1931670" cy="1716214"/>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5CBABC-C4E5-3D41-92E3-3EE99DB441F4}">
      <dsp:nvSpPr>
        <dsp:cNvPr id="0" name=""/>
        <dsp:cNvSpPr/>
      </dsp:nvSpPr>
      <dsp:spPr>
        <a:xfrm>
          <a:off x="5600699" y="2668082"/>
          <a:ext cx="2228850" cy="78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marL="0" lvl="0" indent="0" algn="l" defTabSz="488950" rtl="0">
            <a:lnSpc>
              <a:spcPct val="90000"/>
            </a:lnSpc>
            <a:spcBef>
              <a:spcPct val="0"/>
            </a:spcBef>
            <a:spcAft>
              <a:spcPct val="35000"/>
            </a:spcAft>
            <a:buNone/>
          </a:pPr>
          <a:r>
            <a:rPr lang="en-US" sz="1100" i="1" kern="1200" dirty="0"/>
            <a:t>K</a:t>
          </a:r>
          <a:r>
            <a:rPr lang="en-US" sz="1100" kern="1200" dirty="0"/>
            <a:t> banks can service </a:t>
          </a:r>
          <a:r>
            <a:rPr lang="en-US" sz="1100" i="1" kern="1200" dirty="0"/>
            <a:t>K</a:t>
          </a:r>
          <a:r>
            <a:rPr lang="en-US" sz="1100" kern="1200" dirty="0"/>
            <a:t> requests simultaneously, increasing memory read or write rates by a factor of </a:t>
          </a:r>
          <a:r>
            <a:rPr lang="en-US" sz="1100" i="1" kern="1200" dirty="0"/>
            <a:t>K</a:t>
          </a:r>
          <a:endParaRPr lang="en-US" sz="1100" kern="1200" dirty="0"/>
        </a:p>
      </dsp:txBody>
      <dsp:txXfrm>
        <a:off x="5600699" y="2668082"/>
        <a:ext cx="2228850" cy="786932"/>
      </dsp:txXfrm>
    </dsp:sp>
    <dsp:sp modelId="{7CDB84B8-63BA-6048-9CBF-1CBC25592950}">
      <dsp:nvSpPr>
        <dsp:cNvPr id="0" name=""/>
        <dsp:cNvSpPr/>
      </dsp:nvSpPr>
      <dsp:spPr>
        <a:xfrm>
          <a:off x="5043487" y="3061548"/>
          <a:ext cx="55721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4E5CC8-DFB0-FC49-82AD-56653AEAF9C3}">
      <dsp:nvSpPr>
        <dsp:cNvPr id="0" name=""/>
        <dsp:cNvSpPr/>
      </dsp:nvSpPr>
      <dsp:spPr>
        <a:xfrm rot="5400000">
          <a:off x="3641540" y="3133614"/>
          <a:ext cx="1474012" cy="132988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08C46E-80F6-6844-97EA-EFF90289CFDD}">
      <dsp:nvSpPr>
        <dsp:cNvPr id="0" name=""/>
        <dsp:cNvSpPr/>
      </dsp:nvSpPr>
      <dsp:spPr>
        <a:xfrm>
          <a:off x="5600699" y="3458580"/>
          <a:ext cx="2228850" cy="786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13970" rIns="13970" bIns="13970" numCol="1" spcCol="1270" anchor="ctr" anchorCtr="0">
          <a:noAutofit/>
        </a:bodyPr>
        <a:lstStyle/>
        <a:p>
          <a:pPr marL="0" lvl="0" indent="0" algn="l" defTabSz="488950" rtl="0">
            <a:lnSpc>
              <a:spcPct val="90000"/>
            </a:lnSpc>
            <a:spcBef>
              <a:spcPct val="0"/>
            </a:spcBef>
            <a:spcAft>
              <a:spcPct val="35000"/>
            </a:spcAft>
            <a:buNone/>
          </a:pPr>
          <a:r>
            <a:rPr lang="en-GB" sz="1100" kern="1200" dirty="0"/>
            <a:t>If consecutive words of memory are stored in different banks, the transfer of a block of memory is speeded up</a:t>
          </a:r>
        </a:p>
      </dsp:txBody>
      <dsp:txXfrm>
        <a:off x="5600699" y="3458580"/>
        <a:ext cx="2228850" cy="786932"/>
      </dsp:txXfrm>
    </dsp:sp>
    <dsp:sp modelId="{926DDFCA-82BF-8A4A-A31C-77A5937B820B}">
      <dsp:nvSpPr>
        <dsp:cNvPr id="0" name=""/>
        <dsp:cNvSpPr/>
      </dsp:nvSpPr>
      <dsp:spPr>
        <a:xfrm>
          <a:off x="5043487" y="3852047"/>
          <a:ext cx="55721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4305B1-C966-5546-B34F-EA12E90FF450}">
      <dsp:nvSpPr>
        <dsp:cNvPr id="0" name=""/>
        <dsp:cNvSpPr/>
      </dsp:nvSpPr>
      <dsp:spPr>
        <a:xfrm rot="5400000">
          <a:off x="4040505" y="3889194"/>
          <a:ext cx="1040130" cy="965835"/>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FECDC-F79B-B344-8AF2-2E06E96ADAA6}">
      <dsp:nvSpPr>
        <dsp:cNvPr id="0" name=""/>
        <dsp:cNvSpPr/>
      </dsp:nvSpPr>
      <dsp:spPr>
        <a:xfrm>
          <a:off x="0" y="262882"/>
          <a:ext cx="7254240" cy="88012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One of the most widely used forms of DRAM</a:t>
          </a:r>
        </a:p>
      </dsp:txBody>
      <dsp:txXfrm>
        <a:off x="25778" y="288660"/>
        <a:ext cx="5546351" cy="828564"/>
      </dsp:txXfrm>
    </dsp:sp>
    <dsp:sp modelId="{29FC9BE3-5D17-D947-B223-5867698AAC28}">
      <dsp:nvSpPr>
        <dsp:cNvPr id="0" name=""/>
        <dsp:cNvSpPr/>
      </dsp:nvSpPr>
      <dsp:spPr>
        <a:xfrm>
          <a:off x="685781" y="1371606"/>
          <a:ext cx="7254240"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wait states</a:t>
          </a:r>
        </a:p>
      </dsp:txBody>
      <dsp:txXfrm>
        <a:off x="733319" y="1419144"/>
        <a:ext cx="5464095" cy="1527984"/>
      </dsp:txXfrm>
    </dsp:sp>
    <dsp:sp modelId="{6DC128DD-9643-414F-B8E2-C8FCDA5CA536}">
      <dsp:nvSpPr>
        <dsp:cNvPr id="0" name=""/>
        <dsp:cNvSpPr/>
      </dsp:nvSpPr>
      <dsp:spPr>
        <a:xfrm>
          <a:off x="1280159" y="3276594"/>
          <a:ext cx="7254240"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processor or other master issues the instruction and address information which is latched by the DRAM</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The DRAM then responds after a set number of clock cycles</a:t>
          </a:r>
        </a:p>
        <a:p>
          <a:pPr marL="171450" lvl="1" indent="-171450" algn="l" defTabSz="711200" rtl="0">
            <a:lnSpc>
              <a:spcPct val="90000"/>
            </a:lnSpc>
            <a:spcBef>
              <a:spcPct val="0"/>
            </a:spcBef>
            <a:spcAft>
              <a:spcPct val="15000"/>
            </a:spcAft>
            <a:buChar char="•"/>
          </a:pPr>
          <a:r>
            <a:rPr lang="en-US" sz="1600" kern="1200" dirty="0">
              <a:effectLst>
                <a:outerShdw blurRad="38100" dist="38100" dir="2700000" algn="tl">
                  <a:srgbClr val="000000">
                    <a:alpha val="43137"/>
                  </a:srgbClr>
                </a:outerShdw>
              </a:effectLst>
            </a:rPr>
            <a:t>Meanwhile the master can safely do other tasks while the SDRAM is processing</a:t>
          </a:r>
        </a:p>
      </dsp:txBody>
      <dsp:txXfrm>
        <a:off x="1340418" y="3336853"/>
        <a:ext cx="5438653" cy="1936889"/>
      </dsp:txXfrm>
    </dsp:sp>
    <dsp:sp modelId="{4F5143D0-0BD0-9745-9E26-67D55601F120}">
      <dsp:nvSpPr>
        <dsp:cNvPr id="0" name=""/>
        <dsp:cNvSpPr/>
      </dsp:nvSpPr>
      <dsp:spPr>
        <a:xfrm>
          <a:off x="6199251" y="1122233"/>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436624" y="1122233"/>
        <a:ext cx="580243" cy="793879"/>
      </dsp:txXfrm>
    </dsp:sp>
    <dsp:sp modelId="{2D96FBAB-511F-A549-B207-756395476BB0}">
      <dsp:nvSpPr>
        <dsp:cNvPr id="0" name=""/>
        <dsp:cNvSpPr/>
      </dsp:nvSpPr>
      <dsp:spPr>
        <a:xfrm>
          <a:off x="6839331" y="3004983"/>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076704" y="3004983"/>
        <a:ext cx="580243" cy="793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902B-E741-464F-B858-9C56E3E4C131}">
      <dsp:nvSpPr>
        <dsp:cNvPr id="0" name=""/>
        <dsp:cNvSpPr/>
      </dsp:nvSpPr>
      <dsp:spPr>
        <a:xfrm>
          <a:off x="3514496" y="1578711"/>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EC11E3E-3ED9-C646-8999-C23416019FC1}">
      <dsp:nvSpPr>
        <dsp:cNvPr id="0" name=""/>
        <dsp:cNvSpPr/>
      </dsp:nvSpPr>
      <dsp:spPr>
        <a:xfrm>
          <a:off x="3250120" y="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Developed by </a:t>
          </a:r>
          <a:r>
            <a:rPr lang="en-US" sz="1400" kern="1200" dirty="0" err="1"/>
            <a:t>Rambus</a:t>
          </a:r>
          <a:endParaRPr lang="en-US" sz="1400" kern="1200" dirty="0"/>
        </a:p>
      </dsp:txBody>
      <dsp:txXfrm>
        <a:off x="3250120" y="0"/>
        <a:ext cx="2643759" cy="1440180"/>
      </dsp:txXfrm>
    </dsp:sp>
    <dsp:sp modelId="{0032B84C-09D1-504B-97A4-D60788A1A75F}">
      <dsp:nvSpPr>
        <dsp:cNvPr id="0" name=""/>
        <dsp:cNvSpPr/>
      </dsp:nvSpPr>
      <dsp:spPr>
        <a:xfrm>
          <a:off x="4200992"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98C07D3-4D37-1E4A-A33F-43EC4E740016}">
      <dsp:nvSpPr>
        <dsp:cNvPr id="0" name=""/>
        <dsp:cNvSpPr/>
      </dsp:nvSpPr>
      <dsp:spPr>
        <a:xfrm>
          <a:off x="6472862" y="1371600"/>
          <a:ext cx="2505402" cy="1577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Adopted by Intel for its Pentium and Itanium processors</a:t>
          </a:r>
        </a:p>
      </dsp:txBody>
      <dsp:txXfrm>
        <a:off x="6472862" y="1371600"/>
        <a:ext cx="2505402" cy="1577340"/>
      </dsp:txXfrm>
    </dsp:sp>
    <dsp:sp modelId="{33754A0B-882B-654B-9E3F-8B74B4E7DD3F}">
      <dsp:nvSpPr>
        <dsp:cNvPr id="0" name=""/>
        <dsp:cNvSpPr/>
      </dsp:nvSpPr>
      <dsp:spPr>
        <a:xfrm>
          <a:off x="4200992"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FB8688A-D97B-6945-8A70-2AF93B570210}">
      <dsp:nvSpPr>
        <dsp:cNvPr id="0" name=""/>
        <dsp:cNvSpPr/>
      </dsp:nvSpPr>
      <dsp:spPr>
        <a:xfrm>
          <a:off x="6472862"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Has become the main competitor to SDRAM</a:t>
          </a:r>
        </a:p>
      </dsp:txBody>
      <dsp:txXfrm>
        <a:off x="6472862" y="3723894"/>
        <a:ext cx="2505402" cy="1762506"/>
      </dsp:txXfrm>
    </dsp:sp>
    <dsp:sp modelId="{B6EE50AB-3A5D-9C42-B27B-0304100751AD}">
      <dsp:nvSpPr>
        <dsp:cNvPr id="0" name=""/>
        <dsp:cNvSpPr/>
      </dsp:nvSpPr>
      <dsp:spPr>
        <a:xfrm>
          <a:off x="3514496" y="3164967"/>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F66940FD-8B7B-F742-9AFA-C95DC9DD422B}">
      <dsp:nvSpPr>
        <dsp:cNvPr id="0" name=""/>
        <dsp:cNvSpPr/>
      </dsp:nvSpPr>
      <dsp:spPr>
        <a:xfrm>
          <a:off x="3250120" y="541782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Chips are vertical packages with all pins on one side</a:t>
          </a:r>
        </a:p>
        <a:p>
          <a:pPr marL="57150" lvl="1" indent="-57150" algn="l" defTabSz="488950" rtl="0">
            <a:lnSpc>
              <a:spcPct val="90000"/>
            </a:lnSpc>
            <a:spcBef>
              <a:spcPct val="0"/>
            </a:spcBef>
            <a:spcAft>
              <a:spcPct val="15000"/>
            </a:spcAft>
            <a:buChar char="•"/>
          </a:pPr>
          <a:r>
            <a:rPr lang="en-US" sz="1100" kern="1200" dirty="0"/>
            <a:t>Exchanges data with the processor over 28 wires no more than 12 centimeters long</a:t>
          </a:r>
        </a:p>
      </dsp:txBody>
      <dsp:txXfrm>
        <a:off x="3250120" y="5417820"/>
        <a:ext cx="2643759" cy="1440180"/>
      </dsp:txXfrm>
    </dsp:sp>
    <dsp:sp modelId="{617A31E8-9CD0-F741-91B1-5E43ADD4666F}">
      <dsp:nvSpPr>
        <dsp:cNvPr id="0" name=""/>
        <dsp:cNvSpPr/>
      </dsp:nvSpPr>
      <dsp:spPr>
        <a:xfrm>
          <a:off x="2828000"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C58BF8D-6788-3F4E-B025-2F3F0AF51CC0}">
      <dsp:nvSpPr>
        <dsp:cNvPr id="0" name=""/>
        <dsp:cNvSpPr/>
      </dsp:nvSpPr>
      <dsp:spPr>
        <a:xfrm>
          <a:off x="165734"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Bus can address up to 320 RDRAM chips and is rated at 1.6 </a:t>
          </a:r>
          <a:r>
            <a:rPr lang="en-US" sz="1400" kern="1200" dirty="0" err="1"/>
            <a:t>GBps</a:t>
          </a:r>
          <a:endParaRPr lang="en-US" sz="1400" kern="1200" dirty="0"/>
        </a:p>
      </dsp:txBody>
      <dsp:txXfrm>
        <a:off x="165734" y="3723894"/>
        <a:ext cx="2505402" cy="1762506"/>
      </dsp:txXfrm>
    </dsp:sp>
    <dsp:sp modelId="{9919920A-9981-594A-80CC-08D0D37C86ED}">
      <dsp:nvSpPr>
        <dsp:cNvPr id="0" name=""/>
        <dsp:cNvSpPr/>
      </dsp:nvSpPr>
      <dsp:spPr>
        <a:xfrm>
          <a:off x="2828000"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F746B81-2869-F147-ACC5-30E73A693EC3}">
      <dsp:nvSpPr>
        <dsp:cNvPr id="0" name=""/>
        <dsp:cNvSpPr/>
      </dsp:nvSpPr>
      <dsp:spPr>
        <a:xfrm>
          <a:off x="165734" y="1371600"/>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622300" rtl="0">
            <a:lnSpc>
              <a:spcPct val="90000"/>
            </a:lnSpc>
            <a:spcBef>
              <a:spcPct val="0"/>
            </a:spcBef>
            <a:spcAft>
              <a:spcPct val="35000"/>
            </a:spcAft>
            <a:buNone/>
          </a:pPr>
          <a:r>
            <a:rPr lang="en-US" sz="1400" kern="1200" dirty="0"/>
            <a:t>Bus delivers address and control information using an asynchronous block-oriented protocol</a:t>
          </a:r>
        </a:p>
        <a:p>
          <a:pPr marL="57150" lvl="1" indent="-57150" algn="l" defTabSz="488950" rtl="0">
            <a:lnSpc>
              <a:spcPct val="90000"/>
            </a:lnSpc>
            <a:spcBef>
              <a:spcPct val="0"/>
            </a:spcBef>
            <a:spcAft>
              <a:spcPct val="15000"/>
            </a:spcAft>
            <a:buChar char="•"/>
          </a:pPr>
          <a:r>
            <a:rPr lang="en-US" sz="1100" kern="1200" dirty="0"/>
            <a:t>Gets a memory request over the high-speed bus</a:t>
          </a:r>
        </a:p>
        <a:p>
          <a:pPr marL="114300" lvl="2" indent="-57150" algn="l" defTabSz="488950" rtl="0">
            <a:lnSpc>
              <a:spcPct val="90000"/>
            </a:lnSpc>
            <a:spcBef>
              <a:spcPct val="0"/>
            </a:spcBef>
            <a:spcAft>
              <a:spcPct val="15000"/>
            </a:spcAft>
            <a:buChar char="•"/>
          </a:pPr>
          <a:r>
            <a:rPr lang="en-US" sz="1100" kern="1200" dirty="0"/>
            <a:t>Request contains the desired address, the type of operation, and the number of bytes in the operation</a:t>
          </a:r>
        </a:p>
      </dsp:txBody>
      <dsp:txXfrm>
        <a:off x="165734" y="1371600"/>
        <a:ext cx="2505402" cy="1762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4275402" cy="336788"/>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defRPr sz="1300"/>
            </a:lvl1pPr>
          </a:lstStyle>
          <a:p>
            <a:endParaRPr lang="en-US"/>
          </a:p>
        </p:txBody>
      </p:sp>
      <p:sp>
        <p:nvSpPr>
          <p:cNvPr id="84995" name="Rectangle 3"/>
          <p:cNvSpPr>
            <a:spLocks noGrp="1" noChangeArrowheads="1"/>
          </p:cNvSpPr>
          <p:nvPr>
            <p:ph type="dt" sz="quarter" idx="1"/>
          </p:nvPr>
        </p:nvSpPr>
        <p:spPr bwMode="auto">
          <a:xfrm>
            <a:off x="5590911" y="0"/>
            <a:ext cx="4275402" cy="336788"/>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lgn="r">
              <a:defRPr sz="1300"/>
            </a:lvl1pPr>
          </a:lstStyle>
          <a:p>
            <a:endParaRPr lang="en-US"/>
          </a:p>
        </p:txBody>
      </p:sp>
      <p:sp>
        <p:nvSpPr>
          <p:cNvPr id="84996" name="Rectangle 4"/>
          <p:cNvSpPr>
            <a:spLocks noGrp="1" noChangeArrowheads="1"/>
          </p:cNvSpPr>
          <p:nvPr>
            <p:ph type="ftr" sz="quarter" idx="2"/>
          </p:nvPr>
        </p:nvSpPr>
        <p:spPr bwMode="auto">
          <a:xfrm>
            <a:off x="0" y="6398975"/>
            <a:ext cx="4275402" cy="336788"/>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defRPr sz="1300"/>
            </a:lvl1pPr>
          </a:lstStyle>
          <a:p>
            <a:endParaRPr lang="en-US"/>
          </a:p>
        </p:txBody>
      </p:sp>
      <p:sp>
        <p:nvSpPr>
          <p:cNvPr id="84997" name="Rectangle 5"/>
          <p:cNvSpPr>
            <a:spLocks noGrp="1" noChangeArrowheads="1"/>
          </p:cNvSpPr>
          <p:nvPr>
            <p:ph type="sldNum" sz="quarter" idx="3"/>
          </p:nvPr>
        </p:nvSpPr>
        <p:spPr bwMode="auto">
          <a:xfrm>
            <a:off x="5590911" y="6398975"/>
            <a:ext cx="4275402" cy="336788"/>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lgn="r">
              <a:defRPr sz="1300"/>
            </a:lvl1pPr>
          </a:lstStyle>
          <a:p>
            <a:fld id="{951972E4-2FB1-5545-A774-664D41C1D4E1}" type="slidenum">
              <a:rPr lang="en-US"/>
              <a:pPr/>
              <a:t>‹#›</a:t>
            </a:fld>
            <a:endParaRPr lang="en-US"/>
          </a:p>
        </p:txBody>
      </p:sp>
    </p:spTree>
    <p:extLst>
      <p:ext uri="{BB962C8B-B14F-4D97-AF65-F5344CB8AC3E}">
        <p14:creationId xmlns:p14="http://schemas.microsoft.com/office/powerpoint/2010/main" val="96291545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7-18T04:05:09.742"/>
    </inkml:context>
    <inkml:brush xml:id="br0">
      <inkml:brushProperty name="width" value="0.05292" units="cm"/>
      <inkml:brushProperty name="height" value="0.05292" units="cm"/>
      <inkml:brushProperty name="color" value="#FF0000"/>
    </inkml:brush>
  </inkml:definitions>
  <inkml:trace contextRef="#ctx0" brushRef="#br0">19738 10248 0,'18'0'125,"34"0"-109,-52-17-16,53-1 16,18 18-16,70-53 31,-88 53-15,18-18 15,-71 36 203,0 70-218,0-17-1,0 52 1,0 1 0,0-71-16,35 70 15,-35-17 1,17-18 0,1 36-1,0-71 1,-1 52-1,-17 19 1,18-1 0,0-17-1,-18-35 17,17 35-17,1-1 1,17 107-1,-35-71 1,35-35 0,-17 17-1,-18-17 1,18 0 0,-18 35-1,0-17 1,0-1-1,0-35 1,0 18 0,0-35-1,35 17 17,-35 0-17,18-17 1,-18-54-1,0 72 1,0-19 0,0 1-1,0-18 1,0-1 0,0 1-1,0-17 1,0 34-1,0-35 1,0 18 0,0-17 15,0-19-15,0 19 249,-18-19-234,-53 1-31,19-18 16,-125 18 15,-52 17 1,123-18-17,35 1 1,1-18-1,-1 18 1,-17-1 0,-18 1-1,36-18 17,35 18-17</inkml:trace>
  <inkml:trace contextRef="#ctx0" brushRef="#br0" timeOffset="44821.49">20814 11677 0,'0'35'110,"0"71"-110,0 141 47,0-124-32,0 36 16,0-123-31,0-19 16,-18 1 125,1-36-126,17 1-15</inkml:trace>
  <inkml:trace contextRef="#ctx0" brushRef="#br0" timeOffset="46437.53">20867 11695 0,'0'-18'94,"17"18"-78,19 0-1,17 18 17,-53-1-17,53-17 1,-36 18-1,18 17 1,-17-35 0,0 35 15,-1-17-31,1-18 31,0 18-31,-1 17 16,1 0-1,-18-17 1,0 17 0,0-17-1,0 17 1,0 36 15,0-54 0,0 1-31,0 0 16,-18 34 15,-17-34-15,17 0 0,18-1-16,-35 1 15,-18 35 1,-17 0-1,34-18 1,1-17 0,17-18-1,18 17 48,-17-17-63,-1 0 62</inkml:trace>
  <inkml:trace contextRef="#ctx0" brushRef="#br0" timeOffset="47324.3">21431 11942 0,'0'17'63,"0"36"-48,0 71 17,0-72-32,0 1 15,0-35 1,0 0 15,0-1 16</inkml:trace>
  <inkml:trace contextRef="#ctx0" brushRef="#br0" timeOffset="48541.04">21325 11571 0,'0'18'125,"0"-1"-125,0 1 16,0 0 0,-17 17 15,17 18 0,0-35-15,17-1-1,19-17 1,-1 0 0,-17 0-1,17 18 1,-17-18-1,17 0 1,0 0 0,0 0-1,-35-35 17,18-18-17,-18 17 1,0 19-1,0-1 32,0 0-15,-53 1-17,35 17 1,1 0 15,-18 0-31,-1 0 16,19 0-1,-36 0 1,35 0 0,0 0 171</inkml:trace>
  <inkml:trace contextRef="#ctx0" brushRef="#br0" timeOffset="50444.91">22031 11501 0,'-18'-18'109,"18"0"-93,-17 18-16,17-17 16,-18-1-1,0 18 48,1 0 15,-1 0-62,1 0 15,-1 0 0,18 18-31,-18 35 16,1-36-1,17 1 1,0-1-16,0 1 16,0 17 15,0-17-31,0 17 15,0-17 1,0 35 0,0-18-1,0 0 1,0-17 0,17 17-1,-17 54 1,36-37-1,-36 19 17,17-36-32,-17 18 15,0 18 1,0-18 0,0-18-1,0 18 1,0 0-1,0-18 1,0 0 0,0-17-1,0 17 17,0-17-32,-17 0 15,-1-1 1,0-17 15,1 0-31,-1 0 31,0 0-31,1 0 32,-1 0-17,0 0 16,1 0-15,-1-35 15</inkml:trace>
  <inkml:trace contextRef="#ctx0" brushRef="#br0" timeOffset="51277.36">21749 12030 0,'35'0'78,"0"0"-62,36 0 0,-18 0-1,-36 0 1,19 0-1,-19 0 17,19 0-17,-19 0 32,1 0 0,0 0-31</inkml:trace>
  <inkml:trace contextRef="#ctx0" brushRef="#br0" timeOffset="53094.77">22348 11624 0,'0'-18'125,"0"-17"-125,0 17 15,-35-70 32,0 35-31,17 36 0,1-1-1,-1 18 110,0 0-109,18 18-16,-35-1 15,35 19-15,0 17 16,0 17 15,0 36-15,0-88 0,0 105-1,0-70 1,0-35-1,18 35 1,-18-1 0,35-16-1,-35 34 17,18-34-32,-18 16 15,17 1 1,-17-17-1,18-1 1,-18 0 0,18 1-1,-1 34 1,-17-35 0,0-17-1,0 0 16,0-1 16,-17-17-15,-1 18-32,0-18 15,1 0 63,-19 0-62,36-18-16</inkml:trace>
  <inkml:trace contextRef="#ctx0" brushRef="#br0" timeOffset="54014.33">22066 12065 0,'0'-18'47,"18"1"-16,35 17-15,17-53 0,-17 53-1,0-18 1,-18-17 15,1 35-15,-19-18 124,1 18-124,17-35 0,1 17-16,-19 18 15</inkml:trace>
  <inkml:trace contextRef="#ctx0" brushRef="#br0" timeOffset="55414.68">22437 12312 0,'17'0'63,"1"0"-47,35-18 15,88-17-16,-18-18 17,-87 35-17,-19-34 1,-17 34 15,0 0-15,0-17 15,-17 17-15,-19 1-1,19-1 1,-1 18 31,1 0-32,-19 0 1,19 18 0,-1-1-16,-35 19 15,35-36 1,-17 17 0,18 19-1,-19-1 1,19-18-1,17 36 1,0 0 0,0 0-1,0-17 1,0-1 0,0 0-1,0 0 16,17-35-15,54 0 0,-36 18-1,0 0-15,54-18 32,-1 17-32,-18-17 31,-17 0-16,-18 0 1,-17 0 0,0 0-1,-18-17 48,0-1-63,-18-17 15</inkml:trace>
  <inkml:trace contextRef="#ctx0" brushRef="#br0" timeOffset="57662.34">22948 12047 0,'0'-17'16,"0"34"0,18 36-16,17 0 15,-35-18-15,18 18 16,35 89 15,-36-107 0,-17-106 204,-17 36-220,-1-18-15,-35-35 16,35 53 0,18 17-16,-17 0 15,52 18 126,-17 0-125,-1 0-16,1 0 15,17 0 1,-35-17-1,18 17-15,17 0 16,1-18 47,-19 18-17,-17 35 142,0-17-172,0 17-16,0 53 15,0-52 1,0 17-1,0-18 17,18-35-17,-1 18 1,19-1 0,-1 1-1,-17-18 1,17 0-1,-17 0 1,17 0 0,-18 0-1,19 0 1,-1-35 0,-35-18-1,0 17 1,35-34-1,-35-18 1,0-1 0,0 54-1,-17 17 1,-1 1 15,0 17-15,-17 0 46,0 0-30,35 17-32,0 72 15,-35-54 1,35 35 15,0-17-31,17 18 31,18-53-15,-35-1-16,53 1 16,-35-18-1,70 18 1,-70-18-1,17 0 1,18 0 0,0 0-1,18 0 1,-19 0 0,-34 0 15</inkml:trace>
  <inkml:trace contextRef="#ctx0" brushRef="#br0" timeOffset="59325.98">23707 12012 0,'35'0'47,"-17"0"-31,-1 0-16,1 0 31,52 0 0,-52 18-31,53 105 31,-54-70-15,-17-35 0,0-1-1,0 1 1,0 0 125,-17-18-141,-1 0 15,0-36 1,18-17-1,-35-35 1,35 18 0,0 17-1,0 18 1,0 17 31,18 18-16,17 0-15,-17 0-1,-1 0 1,1 0 0,0 0-1,17 0 1,-18 0 15,19 0-15,-19 18-1,1-1 17,-18 1-32,18-18 46,17 17-30,-35 1 0,35 35-1,-35-18 1,0-17-16,0 0 16,0 34-1,0-16 1,0-19-1,0 19 1,0-19 0,0 1 93,-17 17-109</inkml:trace>
  <inkml:trace contextRef="#ctx0" brushRef="#br0" timeOffset="61790.27">24712 11977 0,'-53'-18'171,"36"1"-155,17-1 0,0 0-1,-18 18 110,0 0-125,1 18 32,-19 17-1,19-17 0,17 17-15,-18-35-1,0 18 1,18-1 15,0 1-31,0 0 16,0 17 15,0-17-15,0 17-1,0-18 1,0 1 0,0 0-1,0 17 1,18-35-1,0 18 1,17-18 0,0 17-1,-17-17-15,17 0 16,18 0 15,18 0-15,17 0-1,-18 0 1,1-17 0,-18-1-1,35-53 1,-53 36 15,-35 0-15,0-18-1,0 0 1,0 18-16,0 0 16,0 17-1,-17 0 1,-1 18 15,18-17-15,-18 17-1,-17 0 1,0 17 0,-53 36-1,52-35-15,-87 52 16,52 19 0,18-37-1,36-16 1,17-1-1,0 36 1,53-36 0,17-17-1,-34 17 17,34-18-17,-17 1 1,35-18-1,-35 0-15,35 0 16,-17 0 0,-1 0-1,-34 0 1,-19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4275402" cy="336788"/>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defRPr sz="1300"/>
            </a:lvl1pPr>
          </a:lstStyle>
          <a:p>
            <a:endParaRPr lang="en-US"/>
          </a:p>
        </p:txBody>
      </p:sp>
      <p:sp>
        <p:nvSpPr>
          <p:cNvPr id="83971" name="Rectangle 3"/>
          <p:cNvSpPr>
            <a:spLocks noGrp="1" noChangeArrowheads="1"/>
          </p:cNvSpPr>
          <p:nvPr>
            <p:ph type="dt" idx="1"/>
          </p:nvPr>
        </p:nvSpPr>
        <p:spPr bwMode="auto">
          <a:xfrm>
            <a:off x="5590911" y="0"/>
            <a:ext cx="4275402" cy="336788"/>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lvl1pPr algn="r">
              <a:defRPr sz="1300"/>
            </a:lvl1pPr>
          </a:lstStyle>
          <a:p>
            <a:endParaRPr lang="en-US"/>
          </a:p>
        </p:txBody>
      </p:sp>
      <p:sp>
        <p:nvSpPr>
          <p:cNvPr id="83972" name="Rectangle 4"/>
          <p:cNvSpPr>
            <a:spLocks noGrp="1" noRot="1" noChangeAspect="1" noChangeArrowheads="1" noTextEdit="1"/>
          </p:cNvSpPr>
          <p:nvPr>
            <p:ph type="sldImg" idx="2"/>
          </p:nvPr>
        </p:nvSpPr>
        <p:spPr bwMode="auto">
          <a:xfrm>
            <a:off x="3249613" y="506413"/>
            <a:ext cx="3367087" cy="2525712"/>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1315509" y="3199488"/>
            <a:ext cx="7235296" cy="3031093"/>
          </a:xfrm>
          <a:prstGeom prst="rect">
            <a:avLst/>
          </a:prstGeom>
          <a:noFill/>
          <a:ln w="9525">
            <a:noFill/>
            <a:miter lim="800000"/>
            <a:headEnd/>
            <a:tailEnd/>
          </a:ln>
          <a:effectLst/>
        </p:spPr>
        <p:txBody>
          <a:bodyPr vert="horz" wrap="square" lIns="95139" tIns="49472" rIns="95139" bIns="4947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6398975"/>
            <a:ext cx="4275402" cy="336788"/>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defRPr sz="1300"/>
            </a:lvl1pPr>
          </a:lstStyle>
          <a:p>
            <a:endParaRPr lang="en-US"/>
          </a:p>
        </p:txBody>
      </p:sp>
      <p:sp>
        <p:nvSpPr>
          <p:cNvPr id="83975" name="Rectangle 7"/>
          <p:cNvSpPr>
            <a:spLocks noGrp="1" noChangeArrowheads="1"/>
          </p:cNvSpPr>
          <p:nvPr>
            <p:ph type="sldNum" sz="quarter" idx="5"/>
          </p:nvPr>
        </p:nvSpPr>
        <p:spPr bwMode="auto">
          <a:xfrm>
            <a:off x="5590911" y="6398975"/>
            <a:ext cx="4275402" cy="336788"/>
          </a:xfrm>
          <a:prstGeom prst="rect">
            <a:avLst/>
          </a:prstGeom>
          <a:noFill/>
          <a:ln w="9525">
            <a:noFill/>
            <a:miter lim="800000"/>
            <a:headEnd/>
            <a:tailEnd/>
          </a:ln>
          <a:effectLst/>
        </p:spPr>
        <p:txBody>
          <a:bodyPr vert="horz" wrap="square" lIns="95139" tIns="49472" rIns="95139" bIns="49472" numCol="1" anchor="b" anchorCtr="0" compatLnSpc="1">
            <a:prstTxWarp prst="textNoShape">
              <a:avLst/>
            </a:prstTxWarp>
          </a:bodyPr>
          <a:lstStyle>
            <a:lvl1pPr algn="r">
              <a:defRPr sz="1300"/>
            </a:lvl1pPr>
          </a:lstStyle>
          <a:p>
            <a:fld id="{FAF100D4-BB46-6748-84D4-F681254872AC}" type="slidenum">
              <a:rPr lang="en-US"/>
              <a:pPr/>
              <a:t>‹#›</a:t>
            </a:fld>
            <a:endParaRPr lang="en-US"/>
          </a:p>
        </p:txBody>
      </p:sp>
    </p:spTree>
    <p:extLst>
      <p:ext uri="{BB962C8B-B14F-4D97-AF65-F5344CB8AC3E}">
        <p14:creationId xmlns:p14="http://schemas.microsoft.com/office/powerpoint/2010/main" val="25705138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begin this chapter with a survey of semiconductor main memory subsystems, including ROM, DRAM, and SRAM memories. Then we look at error control techniques used to enhance memory reliability. Following this, we look at more advanced DRAM architectures.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59077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construction of a 32 x 5 ROM. The five input variables are decoded in 32  lines by means of 32 AND gates and 5 inverters. Each output of the decoder represents one of the </a:t>
            </a:r>
            <a:r>
              <a:rPr lang="en-US" sz="1300" dirty="0" err="1"/>
              <a:t>minterms</a:t>
            </a:r>
            <a:r>
              <a:rPr lang="en-US" sz="1300" dirty="0"/>
              <a:t> of a function of five variables. The 32 outputs of the decoder are connected through fuses to each OR gate. Only four of these fuses are shown in the diagram, but actually each OR gate has 32 inputs and each input goes through a fuse that can be blown as desired.</a:t>
            </a:r>
          </a:p>
        </p:txBody>
      </p:sp>
      <p:sp>
        <p:nvSpPr>
          <p:cNvPr id="4" name="Slide Number Placeholder 3"/>
          <p:cNvSpPr>
            <a:spLocks noGrp="1"/>
          </p:cNvSpPr>
          <p:nvPr>
            <p:ph type="sldNum" sz="quarter" idx="10"/>
          </p:nvPr>
        </p:nvSpPr>
        <p:spPr/>
        <p:txBody>
          <a:bodyPr/>
          <a:lstStyle/>
          <a:p>
            <a:fld id="{FAF100D4-BB46-6748-84D4-F681254872A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When only a small number of ROMs with a particular memory content is needed, a less expensive alternative is the </a:t>
            </a:r>
            <a:r>
              <a:rPr lang="en-US" sz="1300" b="1" dirty="0"/>
              <a:t>programmable ROM (PROM). </a:t>
            </a:r>
            <a:r>
              <a:rPr lang="en-US" sz="1300" dirty="0"/>
              <a:t>Like the ROM, the PROM is nonvolatile and may be written into only once. For the PROM, the writing process is performed electrically and may be performed by a supplier or customer at a time later than the original chip fabrication. Special equipment is required for the writing or “programming” process. PROMs provide flexibility and 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300" b="1" dirty="0"/>
              <a:t>Another variation on read-only memory is the read-mostly memory, which is useful for applications in which read operations are far more frequent than write operations but for which nonvolatile storage is required. There are three common forms of read-mostly memory: EPROM, EEPROM, and flash memory.</a:t>
            </a:r>
          </a:p>
          <a:p>
            <a:endParaRPr lang="en-US" b="1" dirty="0"/>
          </a:p>
          <a:p>
            <a:r>
              <a:rPr lang="en-US" sz="1300" b="1" dirty="0"/>
              <a:t>The optically erasable programmable read-only memory (EPROM) is read and written electrically, as with PROM. However, before a write operation, all the storage cells must be erased to the same initial state by exposure of the packaged chip to ultraviolet radiation. Erasure is performed by shining an intense ultraviolet light through a window that is designed into the memory chip. This erasure process can be performed repeatedly; each erasure can take as much as 20 minutes to perform. Thus, the EPROM can be altered multiple times and, like the ROM and PROM, holds its data virtually indefinitely. For comparable amounts of storage, the EPROM is more expensive than PROM, but it has the advantage of the multiple update capability.</a:t>
            </a:r>
          </a:p>
          <a:p>
            <a:endParaRPr lang="en-US" sz="1300" b="1" dirty="0"/>
          </a:p>
          <a:p>
            <a:r>
              <a:rPr lang="en-US" sz="1300" b="1" dirty="0"/>
              <a:t>A more attractive form of read-mostly memory is electrically erasable programmable read-only memory (EEPROM). This is a read-mostly memory that can be written into at any time without erasing prior contents; only the byte or bytes addressed are updated. The write operation takes considerably longer than the read operation, on the order of several hundred microseconds per byte. The EEPROM combines the advantage of non-volatility with the flexibility of being updatable in place, using ordinary bus control, address, and data lines. EEPROM is more expensive than EPROM and also is less dense, supporting fewer bits per chip.</a:t>
            </a:r>
          </a:p>
          <a:p>
            <a:endParaRPr lang="en-US" sz="1300" b="1" dirty="0"/>
          </a:p>
          <a:p>
            <a:r>
              <a:rPr lang="en-US" sz="1300" b="1" dirty="0"/>
              <a:t>Another form of semiconductor memory is flash memory (so named because of the speed with which it can be reprogrammed). First introduced in the mid-1980s, flash memory is intermediate between EPROM and EEPROM in both cost and functionality. Like EEPROM, flash memory uses an electrical erasing technology. An entire flash memory can be erased in one or a few seconds, which is much faster than EPROM. In addition, it is possible to erase just blocks of memory rather than an entire chip. Flash memory gets its name because the microchip is organized so that a section of memory cells are erased in a single action or “flash.” However, flash memory does not provide byte-level erasure. Like EPROM, flash memory uses only one transistor per bit, and so achieves the high density (compared with EEPROM) of EPROM.</a:t>
            </a:r>
            <a:endParaRPr lang="en-US" b="1"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100D4-BB46-6748-84D4-F681254872AC}" type="slidenum">
              <a:rPr lang="en-US" smtClean="0"/>
              <a:pPr/>
              <a:t>13</a:t>
            </a:fld>
            <a:endParaRPr lang="en-US"/>
          </a:p>
        </p:txBody>
      </p:sp>
    </p:spTree>
    <p:extLst>
      <p:ext uri="{BB962C8B-B14F-4D97-AF65-F5344CB8AC3E}">
        <p14:creationId xmlns:p14="http://schemas.microsoft.com/office/powerpoint/2010/main" val="3950138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14</a:t>
            </a:fld>
            <a:endParaRPr lang="en-US"/>
          </a:p>
        </p:txBody>
      </p:sp>
    </p:spTree>
    <p:extLst>
      <p:ext uri="{BB962C8B-B14F-4D97-AF65-F5344CB8AC3E}">
        <p14:creationId xmlns:p14="http://schemas.microsoft.com/office/powerpoint/2010/main" val="1732678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types of flash memory, namely the NOR type and NAND type, which employ the same basic cell structure but differ in the way these lines are connected. In a NOR type chip, the source line and bit line are connected individually to each cell, which makes it possible to perform write operations in 1-bit units.</a:t>
            </a:r>
          </a:p>
          <a:p>
            <a:r>
              <a:rPr lang="en-US" dirty="0"/>
              <a:t>By contrast, in a NAND type chip, multiple cells are connected in series between the source line and bit line. The width of each connecting line is only on the order of several tens of nanometers, but since the cells themselves are extremely small, the lines require a comparatively large amount of space in a NOR type chip where each cell has its own source line connection. A NAND type chip on the other hand allows higher integration because a source line is shared by multiple cells.</a:t>
            </a:r>
          </a:p>
        </p:txBody>
      </p:sp>
      <p:sp>
        <p:nvSpPr>
          <p:cNvPr id="4" name="Slide Number Placeholder 3"/>
          <p:cNvSpPr>
            <a:spLocks noGrp="1"/>
          </p:cNvSpPr>
          <p:nvPr>
            <p:ph type="sldNum" sz="quarter" idx="10"/>
          </p:nvPr>
        </p:nvSpPr>
        <p:spPr/>
        <p:txBody>
          <a:bodyPr/>
          <a:lstStyle/>
          <a:p>
            <a:fld id="{FAF100D4-BB46-6748-84D4-F681254872AC}" type="slidenum">
              <a:rPr lang="en-US" smtClean="0"/>
              <a:pPr/>
              <a:t>15</a:t>
            </a:fld>
            <a:endParaRPr lang="en-US"/>
          </a:p>
        </p:txBody>
      </p:sp>
    </p:spTree>
    <p:extLst>
      <p:ext uri="{BB962C8B-B14F-4D97-AF65-F5344CB8AC3E}">
        <p14:creationId xmlns:p14="http://schemas.microsoft.com/office/powerpoint/2010/main" val="4008417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16</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sz="1300" b="1" dirty="0"/>
              <a:t>Figure 5.3 shows a typical organization of a 16-Mbit DRAM. In this case, 4 bits are read or written at a time. Logically, the memory array is organized as four square arrays of 2048 by 2048 elements. Various physical arrangements are possible. In any case, the elements of the array are connected by both horizontal (row) and vertical (column) lines. Each horizontal line connects to the Select terminal of each cell in its row; each vertical line connects to the Data-In/Sense terminal of each cell in its column.</a:t>
            </a:r>
          </a:p>
          <a:p>
            <a:endParaRPr lang="en-US" sz="1300" b="1" dirty="0"/>
          </a:p>
          <a:p>
            <a:r>
              <a:rPr lang="en-US" sz="1300" b="1" dirty="0"/>
              <a:t>Address lines supply the address of the word to be selected. A total of log</a:t>
            </a:r>
            <a:r>
              <a:rPr lang="en-US" sz="1300" b="1" baseline="-25000" dirty="0"/>
              <a:t>2</a:t>
            </a:r>
            <a:r>
              <a:rPr lang="en-US" sz="1300" b="1" dirty="0"/>
              <a:t> </a:t>
            </a:r>
            <a:r>
              <a:rPr lang="en-US" sz="1300" b="1" i="1" dirty="0"/>
              <a:t>W  </a:t>
            </a:r>
            <a:r>
              <a:rPr lang="en-US" sz="1300" b="1" dirty="0"/>
              <a:t>lines are needed. In our example, 11 address lines are needed to select one of 2048 rows. These 11 lines are fed into a row decoder, which has 11 lines of input and 2048 lines for output. The logic of the decoder activates a single one of the 2048 outputs depending on the bit pattern on the 11 input lines (2</a:t>
            </a:r>
            <a:r>
              <a:rPr lang="en-US" sz="1300" b="1" baseline="30000" dirty="0"/>
              <a:t>11</a:t>
            </a:r>
            <a:r>
              <a:rPr lang="en-US" sz="1300" b="1" dirty="0"/>
              <a:t> = 2048).</a:t>
            </a:r>
          </a:p>
          <a:p>
            <a:endParaRPr lang="en-US" sz="1300" b="1" dirty="0"/>
          </a:p>
          <a:p>
            <a:r>
              <a:rPr lang="en-US" sz="1300" b="1" dirty="0"/>
              <a:t>An additional 11 address lines select one of 2048 columns of 4 bits per column. Four data lines are used for the input and output of 4 bits to and from a data buffer. On input (write), the bit driver of each bit line is activated for a 1 or 0 according to the value of the corresponding data line. On output (read), the value of each bit line is passed through a sense amplifier and presented to the data lines. The row line selects which row of cells is used for reading or writing.</a:t>
            </a:r>
          </a:p>
          <a:p>
            <a:endParaRPr lang="en-US" sz="1300" b="1" dirty="0"/>
          </a:p>
          <a:p>
            <a:r>
              <a:rPr lang="en-US" sz="1300" b="1" dirty="0"/>
              <a:t>Because only 4 bits are read/written to this DRAM, there must be multiple DRAMs connected to the memory controller to read/write a word of data to the bus.</a:t>
            </a:r>
          </a:p>
          <a:p>
            <a:endParaRPr lang="en-US" sz="1300" b="1" dirty="0"/>
          </a:p>
          <a:p>
            <a:r>
              <a:rPr lang="en-US" sz="1300" b="1" dirty="0"/>
              <a:t>Note that there are only 11 address lines (A0–A10), half the number you would expect for a 2048 * 2048 array. This is done to save on the number of pins. The 22 required address lines are passed through select logic external to the chip and multiplexed onto the 11 address lines. First, 11 address signals are passed to the chip to define the row address of the array, and then the other 11 address signals are presented for the column address. </a:t>
            </a:r>
          </a:p>
          <a:p>
            <a:endParaRPr lang="en-US" sz="1300" b="1" dirty="0"/>
          </a:p>
          <a:p>
            <a:r>
              <a:rPr lang="en-US" sz="1300" b="1" dirty="0"/>
              <a:t>As an aside, multiplexed addressing plus the use of square arrays result in a quadrupling of memory size with each new generation of memory chips. One more pin devoted to addressing doubles the number of rows and columns, and so the size of the chip memory grows by a factor of 4.</a:t>
            </a:r>
          </a:p>
          <a:p>
            <a:endParaRPr lang="en-US" sz="1300" b="1" dirty="0"/>
          </a:p>
          <a:p>
            <a:r>
              <a:rPr lang="en-US" sz="1300" b="1" dirty="0"/>
              <a:t>Figure 5.3 also indicates the inclusion of refresh circuitry. All DRAMs require a refresh operation. A simple technique for refreshing is, in effect, to disable the DRAM chip while all data cells are refreshed. The refresh counter steps through all of the row values. For each row, the output lines from the refresh counter are supplied to the row decoder and the RAS line is activated. The data are read out and written back into the same location. This causes each cell in the row to be refreshed.</a:t>
            </a:r>
            <a:endParaRPr lang="en-GB"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17</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sz="1300" dirty="0"/>
              <a:t>As was mentioned in Chapter 2, an integrated circuit is mounted on a package that contains pins for connection to the outside world.</a:t>
            </a:r>
          </a:p>
          <a:p>
            <a:endParaRPr lang="en-US" sz="1300" dirty="0"/>
          </a:p>
          <a:p>
            <a:r>
              <a:rPr lang="en-US" sz="1300" dirty="0"/>
              <a:t>Figure 5.4a shows an example EPROM package, which is an 8-Mbit chip organized as 1M * 8. In this case, the organization is treated as a one-word-per-chip package. The package includes 32 pins, which is one of the standard chip package sizes. The pins support the following signal lines:</a:t>
            </a:r>
          </a:p>
          <a:p>
            <a:endParaRPr lang="en-US" sz="1300" dirty="0"/>
          </a:p>
          <a:p>
            <a:r>
              <a:rPr lang="en-US" sz="1300" dirty="0"/>
              <a:t>• The address of the word being accessed. For 1M words, a total of 20 (2</a:t>
            </a:r>
            <a:r>
              <a:rPr lang="en-US" sz="1300" baseline="30000" dirty="0"/>
              <a:t>20</a:t>
            </a:r>
            <a:r>
              <a:rPr lang="en-US" sz="1300" dirty="0"/>
              <a:t> = 1M) pins are needed (A0–A19).</a:t>
            </a:r>
          </a:p>
          <a:p>
            <a:endParaRPr lang="en-US" sz="1300" dirty="0"/>
          </a:p>
          <a:p>
            <a:r>
              <a:rPr lang="en-US" sz="1300" dirty="0"/>
              <a:t>• The data to be read out, consisting of 8 lines (D0–D7).</a:t>
            </a:r>
          </a:p>
          <a:p>
            <a:endParaRPr lang="en-US" sz="1300" dirty="0"/>
          </a:p>
          <a:p>
            <a:r>
              <a:rPr lang="en-US" sz="1300" dirty="0"/>
              <a:t>• The power supply to the chip (</a:t>
            </a:r>
            <a:r>
              <a:rPr lang="en-US" sz="1300" dirty="0" err="1"/>
              <a:t>V</a:t>
            </a:r>
            <a:r>
              <a:rPr lang="en-US" sz="1300" baseline="-25000" dirty="0" err="1"/>
              <a:t>cc</a:t>
            </a:r>
            <a:r>
              <a:rPr lang="en-US" sz="1300" dirty="0"/>
              <a:t>).</a:t>
            </a:r>
          </a:p>
          <a:p>
            <a:endParaRPr lang="en-US" sz="1300" dirty="0"/>
          </a:p>
          <a:p>
            <a:r>
              <a:rPr lang="en-US" sz="1300" dirty="0"/>
              <a:t>• A ground pin (</a:t>
            </a:r>
            <a:r>
              <a:rPr lang="en-US" sz="1300" dirty="0" err="1"/>
              <a:t>V</a:t>
            </a:r>
            <a:r>
              <a:rPr lang="en-US" sz="1300" baseline="-25000" dirty="0" err="1"/>
              <a:t>ss</a:t>
            </a:r>
            <a:r>
              <a:rPr lang="en-US" sz="1300" dirty="0"/>
              <a:t>).</a:t>
            </a:r>
          </a:p>
          <a:p>
            <a:endParaRPr lang="en-US" sz="1300" dirty="0"/>
          </a:p>
          <a:p>
            <a:r>
              <a:rPr lang="en-US" sz="1300" dirty="0"/>
              <a:t>• A chip enable (CE) pin. Because there may be more than one memory chip, each of which is connected to the same address bus, the CE pin is used to indicate whether or not the address is valid for this chip. The CE pin is activated by logic connected to the higher-order bits of the address bus (i.e., address bits above A19). The use of this signal is illustrated presently.</a:t>
            </a:r>
          </a:p>
          <a:p>
            <a:endParaRPr lang="en-US" sz="1300" dirty="0"/>
          </a:p>
          <a:p>
            <a:r>
              <a:rPr lang="en-US" sz="1300" dirty="0"/>
              <a:t>• A program voltage (</a:t>
            </a:r>
            <a:r>
              <a:rPr lang="en-US" sz="1300" dirty="0" err="1"/>
              <a:t>V</a:t>
            </a:r>
            <a:r>
              <a:rPr lang="en-US" sz="1300" baseline="-25000" dirty="0" err="1"/>
              <a:t>pp</a:t>
            </a:r>
            <a:r>
              <a:rPr lang="en-US" sz="1300" dirty="0"/>
              <a:t>) that is supplied during programming (write operations).</a:t>
            </a:r>
          </a:p>
          <a:p>
            <a:endParaRPr lang="en-US" sz="1300" dirty="0"/>
          </a:p>
          <a:p>
            <a:r>
              <a:rPr lang="en-US" sz="1300" dirty="0"/>
              <a:t>A typical DRAM pin configuration is shown in Figure 5.4b, for a 16-Mbit chip organized as 4M * 4. There are several differences from a ROM chip. Because a RAM can be updated, the data pins are input/output. The write enable (WE) and output enable (OE) pins indicate whether this is a write or read operation.</a:t>
            </a:r>
          </a:p>
          <a:p>
            <a:endParaRPr lang="en-US" sz="1300" dirty="0"/>
          </a:p>
          <a:p>
            <a:r>
              <a:rPr lang="en-US" sz="1300" dirty="0"/>
              <a:t>Because the DRAM is accessed by row and column, and the address is multiplexed, only 11 address pins are needed to specify the 4M row/column combinations (2</a:t>
            </a:r>
            <a:r>
              <a:rPr lang="en-US" sz="1300" baseline="30000" dirty="0"/>
              <a:t>11</a:t>
            </a:r>
            <a:r>
              <a:rPr lang="en-US" sz="1300" dirty="0"/>
              <a:t> * 2</a:t>
            </a:r>
            <a:r>
              <a:rPr lang="en-US" sz="1300" baseline="30000" dirty="0"/>
              <a:t>11</a:t>
            </a:r>
            <a:r>
              <a:rPr lang="en-US" sz="1300" dirty="0"/>
              <a:t> = 2</a:t>
            </a:r>
            <a:r>
              <a:rPr lang="en-US" sz="1300" baseline="30000" dirty="0"/>
              <a:t>22</a:t>
            </a:r>
            <a:r>
              <a:rPr lang="en-US" sz="1300" dirty="0"/>
              <a:t> = 4M). The functions of the row address select (RAS) and column address select (CAS) pins were discussed previously. Finally, the no connect (NC) pin is provided so that there are an even number of pins.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18</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sz="1300" dirty="0"/>
              <a:t>If a RAM chip contains only 1 bit per word, then clearly we will need at least a number of chips equal to the number of bits per word. As an example, Figure 5.5 shows how a memory module consisting of 256K 8-bit words could be organized. For 256K words, an 18-bit address is needed and is supplied to the module from some external source (e.g., the address lines of a bus to which the module is attached). The address is presented to 8 256K * 1-bit chips, each of which provides the input/output of 1 bit.</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19</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sz="1300" dirty="0"/>
              <a:t>This organization works as long as the size of memory equals the number of bits per chip. In the case in which larger memory is required, an array of chips is needed. Figure 5.6 shows the possible organization of a memory consisting of 1M word by 8 bits per word. In this case, we have four columns of chips, each column containing 256K words arranged as in Figure 5.5. For 1M word, 20 address lines are needed. The 18 least significant bits are routed to all 32 modules. The high-order 2 bits are input to a group select logic module that sends a chip enable signal to one of the four columns of modules.</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300" dirty="0"/>
              <a:t>In earlier computers, the most common form of random-access storage for computer main memory employed an array of doughnut-shaped ferromagnetic loops referred to as </a:t>
            </a:r>
            <a:r>
              <a:rPr lang="en-US" sz="1300" i="1" dirty="0"/>
              <a:t>cores. </a:t>
            </a:r>
            <a:r>
              <a:rPr lang="en-US" sz="1300" dirty="0"/>
              <a:t>Hence, main memory was often referred to as core, a term that persists to this day. The advent of, and advantages of, microelectronics has long since vanquished the magnetic core memory. Today, the use of semiconductor chips for main memory is almost universal. Key aspects of this technology are explored in this section.</a:t>
            </a:r>
          </a:p>
          <a:p>
            <a:endParaRPr lang="en-US" sz="1300" dirty="0"/>
          </a:p>
          <a:p>
            <a:r>
              <a:rPr lang="en-US" sz="1300" dirty="0"/>
              <a:t>The basic element of a </a:t>
            </a:r>
            <a:r>
              <a:rPr lang="en-US" sz="1300" b="1" dirty="0"/>
              <a:t>semiconductor memory </a:t>
            </a:r>
            <a:r>
              <a:rPr lang="en-US" sz="1300" dirty="0"/>
              <a:t>is the memory cell. Although a variety of electronic technologies are used, all semiconductor memory cells share certain properties:</a:t>
            </a:r>
          </a:p>
          <a:p>
            <a:endParaRPr lang="en-US" sz="1300" dirty="0"/>
          </a:p>
          <a:p>
            <a:r>
              <a:rPr lang="en-US" sz="1300" dirty="0"/>
              <a:t>• They exhibit two stable (or </a:t>
            </a:r>
            <a:r>
              <a:rPr lang="en-US" sz="1300" dirty="0" err="1"/>
              <a:t>semistable</a:t>
            </a:r>
            <a:r>
              <a:rPr lang="en-US" sz="1300" dirty="0"/>
              <a:t>) states, which can be used to represent binary 1 and 0.</a:t>
            </a:r>
          </a:p>
          <a:p>
            <a:endParaRPr lang="en-US" sz="1300" dirty="0"/>
          </a:p>
          <a:p>
            <a:r>
              <a:rPr lang="en-US" sz="1300" dirty="0"/>
              <a:t>• They are capable of being written into (at least once), to set the state.</a:t>
            </a:r>
          </a:p>
          <a:p>
            <a:endParaRPr lang="en-US" sz="1300" dirty="0"/>
          </a:p>
          <a:p>
            <a:r>
              <a:rPr lang="en-US" sz="1300" dirty="0"/>
              <a:t>• They are capable of being read to sense the state.</a:t>
            </a:r>
          </a:p>
          <a:p>
            <a:endParaRPr lang="en-US" sz="1300" dirty="0"/>
          </a:p>
          <a:p>
            <a:r>
              <a:rPr lang="en-US" sz="1300" dirty="0"/>
              <a:t>Figure 5.1 depicts the operation of a memory cell. </a:t>
            </a:r>
            <a:r>
              <a:rPr lang="en-US" sz="1300" b="1" dirty="0"/>
              <a:t>(</a:t>
            </a:r>
            <a:r>
              <a:rPr lang="en-US" sz="1300" dirty="0"/>
              <a:t>Most commonly, the cell has three functional terminals capable of carrying an electrical signal. The select terminal, as the name suggests, selects a memory cell for a read or write operation. The control terminal indicates read or write. For writing, the other terminal provides an electrical signal that sets the state of the cell to 1 or 0. For reading, that terminal is used for output of the cell’s state. </a:t>
            </a:r>
            <a:r>
              <a:rPr lang="en-US" sz="1300" b="1" dirty="0">
                <a:solidFill>
                  <a:srgbClr val="FF0000"/>
                </a:solidFill>
              </a:rPr>
              <a:t>)</a:t>
            </a:r>
            <a:r>
              <a:rPr lang="en-US" sz="1300" dirty="0"/>
              <a:t>The details of the internal organization, functioning, and timing of the memory cell depend on the specific integrated circuit technology used and are beyond the scope of this book, except for a brief summary. For our purposes, we will take it as given that individual cells can be selected for reading and writing operations.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t>Main memory is composed of a collection of DRAM memory chips. A number of chips can be grouped together to form a </a:t>
            </a:r>
            <a:r>
              <a:rPr lang="en-US" sz="1300" b="1" i="1" dirty="0"/>
              <a:t>memory bank. </a:t>
            </a:r>
            <a:r>
              <a:rPr lang="en-US" sz="1300" b="1" dirty="0"/>
              <a:t>It is possible to organize the memory banks in a way known as </a:t>
            </a:r>
            <a:r>
              <a:rPr lang="en-US" sz="1300" b="1" i="1" dirty="0"/>
              <a:t>interleaved memory</a:t>
            </a:r>
            <a:r>
              <a:rPr lang="en-US" sz="1300" b="1" dirty="0"/>
              <a:t>. Each bank is independently able to service a memory read or write request, so that a system with </a:t>
            </a:r>
            <a:r>
              <a:rPr lang="en-US" sz="1300" b="1" i="1" dirty="0"/>
              <a:t>K </a:t>
            </a:r>
            <a:r>
              <a:rPr lang="en-US" sz="1300" b="1" dirty="0"/>
              <a:t>banks can service</a:t>
            </a:r>
            <a:r>
              <a:rPr lang="en-US" sz="1300" b="1" i="1" dirty="0"/>
              <a:t> K </a:t>
            </a:r>
            <a:r>
              <a:rPr lang="en-US" sz="1300" b="1" dirty="0"/>
              <a:t>requests simultaneously, increasing memory read or write rates by a factor of </a:t>
            </a:r>
            <a:r>
              <a:rPr lang="en-US" sz="1300" b="1" i="1" dirty="0"/>
              <a:t>K. </a:t>
            </a:r>
            <a:r>
              <a:rPr lang="en-US" sz="1300" b="1" dirty="0"/>
              <a:t>If consecutive words of memory are stored in different banks, then the transfer of a block of memory is speeded up. Appendix E explores the topic of interleaved memory.</a:t>
            </a:r>
            <a:endParaRPr lang="en-US" b="1"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21</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sz="1300" dirty="0"/>
              <a:t>A semiconductor memory system is subject to errors. These can be categorized as hard failures and soft errors. A </a:t>
            </a:r>
            <a:r>
              <a:rPr lang="en-US" sz="1300" b="1" dirty="0"/>
              <a:t>hard failure </a:t>
            </a:r>
            <a:r>
              <a:rPr lang="en-US" sz="1300" dirty="0"/>
              <a:t>is a permanent physical defect so that the memory cell or cells affected cannot reliably store data but become stuck at 0 or 1 or switch erratically between 0 and 1. Hard errors can be caused by harsh environmental abuse, manufacturing defects, and wear. A </a:t>
            </a:r>
            <a:r>
              <a:rPr lang="en-US" sz="1300" b="1" dirty="0"/>
              <a:t>soft error </a:t>
            </a:r>
            <a:r>
              <a:rPr lang="en-US" sz="1300" dirty="0"/>
              <a:t>is a random, nondestructive event that alters the contents of one or more memory cells without damaging the memory. Soft errors can be caused by power supply problems or alpha particles. These particles result from radioactive decay and are distressingly common because radioactive nuclei are found in small quantities in nearly all materials. Both hard and soft errors are clearly undesirable, and most modern main memory systems include logic for both detecting and correcting errors.</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22</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sz="2800" b="1" dirty="0"/>
              <a:t>Figure 5.7 illustrates in general terms how the process is carried out. When data are to be written into memory, a calculation, depicted as a function </a:t>
            </a:r>
            <a:r>
              <a:rPr lang="en-US" sz="2800" b="1" i="1" dirty="0"/>
              <a:t>f, </a:t>
            </a:r>
            <a:r>
              <a:rPr lang="en-US" sz="2800" b="1" dirty="0"/>
              <a:t>is performed on the data to produce a code. Both the code and the data are stored. Thus, if an </a:t>
            </a:r>
            <a:r>
              <a:rPr lang="en-US" sz="2800" b="1" i="1" dirty="0"/>
              <a:t>M-</a:t>
            </a:r>
            <a:r>
              <a:rPr lang="en-US" sz="2800" b="1" dirty="0"/>
              <a:t>bit word of data is to be stored and the code is of length </a:t>
            </a:r>
            <a:r>
              <a:rPr lang="en-US" sz="2800" b="1" i="1" dirty="0"/>
              <a:t>K </a:t>
            </a:r>
            <a:r>
              <a:rPr lang="en-US" sz="2800" b="1" dirty="0"/>
              <a:t>bits, then the actual size of the stored word is </a:t>
            </a:r>
            <a:r>
              <a:rPr lang="en-US" sz="2800" b="1" i="1" dirty="0"/>
              <a:t>M + K bits.</a:t>
            </a:r>
          </a:p>
          <a:p>
            <a:endParaRPr lang="en-US" sz="2800" b="1" dirty="0"/>
          </a:p>
          <a:p>
            <a:r>
              <a:rPr lang="en-US" sz="2800" b="1" dirty="0"/>
              <a:t>When the previously stored word is read out, the code is used to detect and possibly correct errors. A new set of </a:t>
            </a:r>
            <a:r>
              <a:rPr lang="en-US" sz="2800" b="1" i="1" dirty="0"/>
              <a:t>K </a:t>
            </a:r>
            <a:r>
              <a:rPr lang="en-US" sz="2800" b="1" dirty="0"/>
              <a:t>code bits is generated from the M data bits and compared with the fetched code bits. The comparison yields one of three results:</a:t>
            </a:r>
          </a:p>
          <a:p>
            <a:endParaRPr lang="en-US" sz="2800" b="1" dirty="0"/>
          </a:p>
          <a:p>
            <a:r>
              <a:rPr lang="en-US" sz="2800" b="1" dirty="0"/>
              <a:t>• No errors are detected. The fetched data bits are sent out.</a:t>
            </a:r>
          </a:p>
          <a:p>
            <a:endParaRPr lang="en-US" sz="2800" b="1" dirty="0"/>
          </a:p>
          <a:p>
            <a:r>
              <a:rPr lang="en-US" sz="2800" b="1" dirty="0"/>
              <a:t>• An error is detected, and it is possible to correct the error. The data bits plus error correction bits are fed into a corrector, which produces a corrected set of </a:t>
            </a:r>
            <a:r>
              <a:rPr lang="en-US" sz="2800" b="1" i="1" dirty="0"/>
              <a:t>M </a:t>
            </a:r>
            <a:r>
              <a:rPr lang="en-US" sz="2800" b="1" dirty="0"/>
              <a:t>bits to be sent out</a:t>
            </a:r>
            <a:r>
              <a:rPr lang="en-US" sz="2800" b="1" i="1" dirty="0"/>
              <a:t>.</a:t>
            </a:r>
          </a:p>
          <a:p>
            <a:endParaRPr lang="en-US" sz="2800" b="1" dirty="0"/>
          </a:p>
          <a:p>
            <a:r>
              <a:rPr lang="en-US" sz="2800" b="1" dirty="0"/>
              <a:t>• An error is detected, but it is not possible to correct it. This condition is reported.</a:t>
            </a:r>
          </a:p>
          <a:p>
            <a:endParaRPr lang="en-US" sz="2800" b="1" dirty="0"/>
          </a:p>
          <a:p>
            <a:r>
              <a:rPr lang="en-US" sz="2800" b="1" dirty="0"/>
              <a:t>Codes that operate in this fashion are referred to as error-correcting codes. A code is characterized by the number of bit errors in a word that it can correct and detect.</a:t>
            </a:r>
            <a:endParaRPr lang="en-GB" sz="2800" b="1"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t>The simplest of the error-correcting codes is the Hamming code devised by Richard Hamming at Bell Laboratories. Figure 5.8 uses Venn diagrams to illustrate the use of this code on 4-bit words (</a:t>
            </a:r>
            <a:r>
              <a:rPr lang="en-US" sz="1300" b="1" i="1" dirty="0"/>
              <a:t>M = 4). </a:t>
            </a:r>
            <a:r>
              <a:rPr lang="en-US" sz="1300" b="1" dirty="0"/>
              <a:t>With three intersecting circles, there are seven compartments. We assign the 4 data bits to the inner compartments (Figure5.8a). The remaining compartments are filled with what are called </a:t>
            </a:r>
            <a:r>
              <a:rPr lang="en-US" sz="1300" b="1" i="1" dirty="0"/>
              <a:t>parity bits. </a:t>
            </a:r>
            <a:r>
              <a:rPr lang="en-US" sz="1300" b="1" dirty="0"/>
              <a:t>Each parity bit is chosen so that the total number of 1s in its circle is even (Figure5.8b). Thus, because circle A includes three data 1s, the parity bit in that circle is set to 1. Now, if an error changes one of the data bits (Figure 5.8c), it is easily found. By checking the parity bits, discrepancies are found in circle A and circle C but not in circle B. Only one of the seven compartments is in A and C but not B. The error can therefore be corrected by changing that bit.</a:t>
            </a:r>
            <a:endParaRPr lang="en-US" b="1"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300" dirty="0"/>
              <a:t>The code just described is known as a </a:t>
            </a:r>
            <a:r>
              <a:rPr lang="en-US" sz="1300" b="1" dirty="0"/>
              <a:t>single-error-correcting (SEC) code. </a:t>
            </a:r>
            <a:r>
              <a:rPr lang="en-US" sz="1300" dirty="0"/>
              <a:t>More commonly, semiconductor memory is equipped with a </a:t>
            </a:r>
            <a:r>
              <a:rPr lang="en-US" sz="1300" b="1" dirty="0"/>
              <a:t>single-error-correcting, double-error-detecting (SEC-DED) code. </a:t>
            </a:r>
            <a:r>
              <a:rPr lang="en-US" sz="1300" dirty="0"/>
              <a:t>As Table 5.2 shows, such codes require one additional bit compared with SEC codes.</a:t>
            </a:r>
          </a:p>
          <a:p>
            <a:endParaRPr lang="en-US" sz="1300" dirty="0"/>
          </a:p>
          <a:p>
            <a:r>
              <a:rPr lang="en-US" sz="1300" dirty="0"/>
              <a:t>Figure 5.11 illustrates how such a code works, again with a 4-bit data word. The sequence shows that if two errors occur (Figure 5.11c), the checking procedure goes astray (d) and worsens the problem by creating a third error (e). To overcome the problem, an eighth bit is added that is set so that the total number of 1s in the diagram is even. The extra parity bit catches the error (f).</a:t>
            </a:r>
          </a:p>
          <a:p>
            <a:endParaRPr lang="en-US" sz="1300" dirty="0"/>
          </a:p>
          <a:p>
            <a:r>
              <a:rPr lang="en-US" sz="1300" dirty="0"/>
              <a:t>An error-correcting code enhances the reliability of the memory at the cost of added complexity. With a 1-bit-per-chip organization, an SEC-DED code is generally considered adequate. For example, the IBM 30xx implementations used an 8-bit SECDED code for each 64 bits of data in main memory. Thus, the size of main memory is actually about 12% larger than is apparent to the user. The VAX computers used a 7-bit SEC-DED for each 32 bits of memory, for a 22% overhead. A number of contemporary 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79ABEF1C-C7F3-405B-A419-CEFC9539D111}" type="slidenum">
              <a:rPr lang="en-US" altLang="en-US" sz="1300"/>
              <a:pPr/>
              <a:t>25</a:t>
            </a:fld>
            <a:endParaRPr lang="en-US" altLang="en-US" sz="13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300" dirty="0"/>
              <a:t>4-bit syndrome for an 8-bit data word with the following characteristics:</a:t>
            </a:r>
          </a:p>
          <a:p>
            <a:endParaRPr lang="en-US" sz="1300" dirty="0"/>
          </a:p>
          <a:p>
            <a:r>
              <a:rPr lang="en-US" sz="1300" dirty="0"/>
              <a:t>• If the syndrome contains all 0s, no error has been detected.</a:t>
            </a:r>
          </a:p>
          <a:p>
            <a:endParaRPr lang="en-US" sz="1300" dirty="0"/>
          </a:p>
          <a:p>
            <a:r>
              <a:rPr lang="en-US" sz="1300" dirty="0"/>
              <a:t>• If the syndrome contains one and only one bit set to 1, then an error has occurred in one of the 4 check bits. No correction is needed.</a:t>
            </a:r>
          </a:p>
          <a:p>
            <a:endParaRPr lang="en-US" sz="1300" dirty="0"/>
          </a:p>
          <a:p>
            <a:r>
              <a:rPr lang="en-US" sz="1300" dirty="0"/>
              <a:t>• If the syndrome contains more than one bit set to 1, then the numerical value of the syndrome indicates the position of the data bit in error. This data bit is inverted for correction.</a:t>
            </a:r>
            <a:endParaRPr lang="en-US" dirty="0"/>
          </a:p>
          <a:p>
            <a:endParaRPr lang="en-GB"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9BB3EA53-4378-4883-AEED-D9EC41A17F6F}" type="slidenum">
              <a:rPr lang="en-US" altLang="en-US" sz="1300"/>
              <a:pPr/>
              <a:t>26</a:t>
            </a:fld>
            <a:endParaRPr lang="en-US" altLang="en-US" sz="13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A7177912-231F-45B2-83BD-F24CF43EA1B3}" type="slidenum">
              <a:rPr lang="en-US" altLang="en-US" sz="1300"/>
              <a:pPr/>
              <a:t>28</a:t>
            </a:fld>
            <a:endParaRPr lang="en-US" altLang="en-US" sz="13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5392581F-1FB4-4435-830E-CF58A2392504}" type="slidenum">
              <a:rPr lang="en-US" altLang="en-US" sz="1300"/>
              <a:pPr/>
              <a:t>29</a:t>
            </a:fld>
            <a:endParaRPr lang="en-US" altLang="en-US" sz="13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All of the memory types that we will explore in this chapter are random access. That is, individual words of memory are directly accessed through wired-in addressing logic.</a:t>
            </a:r>
          </a:p>
          <a:p>
            <a:endParaRPr lang="en-US" sz="1300" dirty="0"/>
          </a:p>
          <a:p>
            <a:r>
              <a:rPr lang="en-US" sz="1300" dirty="0"/>
              <a:t>Table 5.1 lists the major types of semiconductor memory. The most common is referred to as </a:t>
            </a:r>
            <a:r>
              <a:rPr lang="en-US" sz="1300" i="1" dirty="0"/>
              <a:t>random-access memory (RAM). </a:t>
            </a:r>
            <a:r>
              <a:rPr lang="en-US" sz="1300" dirty="0"/>
              <a:t>This is, in fact, a misuse of the term, because all of the types listed in the table are random access. One distinguishing characteristic of memory that is designated as RAM is that it is possible both to read data from the memory and to write new data into the memory easily and rapidly. Both the reading and writing are accomplished through the use of electrical signals.</a:t>
            </a:r>
          </a:p>
          <a:p>
            <a:endParaRPr lang="en-US" sz="1300" dirty="0"/>
          </a:p>
          <a:p>
            <a:r>
              <a:rPr lang="en-US" sz="1300" dirty="0"/>
              <a:t>The other distinguishing characteristic of RAM is that it is volatile. A RAM must be provided with a constant power supply. If the power is interrupted, then the data are lost. Thus, RAM can be used only as temporary storage. The two traditional forms of RAM used in computers are DRAM and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1CAE8634-BC4F-4792-9F7A-8C6F28C0D881}" type="slidenum">
              <a:rPr lang="en-US" altLang="en-US" sz="1300"/>
              <a:pPr/>
              <a:t>30</a:t>
            </a:fld>
            <a:endParaRPr lang="en-US" altLang="en-US" sz="13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pitchFamily="18" charset="0"/>
              </a:defRPr>
            </a:lvl1pPr>
            <a:lvl2pPr marL="785372" indent="-302066">
              <a:defRPr sz="2500">
                <a:solidFill>
                  <a:schemeClr val="tx1"/>
                </a:solidFill>
                <a:latin typeface="Times New Roman" pitchFamily="18" charset="0"/>
              </a:defRPr>
            </a:lvl2pPr>
            <a:lvl3pPr marL="1208265" indent="-241653">
              <a:defRPr sz="2500">
                <a:solidFill>
                  <a:schemeClr val="tx1"/>
                </a:solidFill>
                <a:latin typeface="Times New Roman" pitchFamily="18" charset="0"/>
              </a:defRPr>
            </a:lvl3pPr>
            <a:lvl4pPr marL="1691571" indent="-241653">
              <a:defRPr sz="2500">
                <a:solidFill>
                  <a:schemeClr val="tx1"/>
                </a:solidFill>
                <a:latin typeface="Times New Roman" pitchFamily="18" charset="0"/>
              </a:defRPr>
            </a:lvl4pPr>
            <a:lvl5pPr marL="2174878" indent="-241653">
              <a:defRPr sz="2500">
                <a:solidFill>
                  <a:schemeClr val="tx1"/>
                </a:solidFill>
                <a:latin typeface="Times New Roman" pitchFamily="18" charset="0"/>
              </a:defRPr>
            </a:lvl5pPr>
            <a:lvl6pPr marL="2658184" indent="-241653" eaLnBrk="0" fontAlgn="base" hangingPunct="0">
              <a:spcBef>
                <a:spcPct val="0"/>
              </a:spcBef>
              <a:spcAft>
                <a:spcPct val="0"/>
              </a:spcAft>
              <a:defRPr sz="2500">
                <a:solidFill>
                  <a:schemeClr val="tx1"/>
                </a:solidFill>
                <a:latin typeface="Times New Roman" pitchFamily="18" charset="0"/>
              </a:defRPr>
            </a:lvl6pPr>
            <a:lvl7pPr marL="3141490" indent="-241653" eaLnBrk="0" fontAlgn="base" hangingPunct="0">
              <a:spcBef>
                <a:spcPct val="0"/>
              </a:spcBef>
              <a:spcAft>
                <a:spcPct val="0"/>
              </a:spcAft>
              <a:defRPr sz="2500">
                <a:solidFill>
                  <a:schemeClr val="tx1"/>
                </a:solidFill>
                <a:latin typeface="Times New Roman" pitchFamily="18" charset="0"/>
              </a:defRPr>
            </a:lvl7pPr>
            <a:lvl8pPr marL="3624796" indent="-241653" eaLnBrk="0" fontAlgn="base" hangingPunct="0">
              <a:spcBef>
                <a:spcPct val="0"/>
              </a:spcBef>
              <a:spcAft>
                <a:spcPct val="0"/>
              </a:spcAft>
              <a:defRPr sz="2500">
                <a:solidFill>
                  <a:schemeClr val="tx1"/>
                </a:solidFill>
                <a:latin typeface="Times New Roman" pitchFamily="18" charset="0"/>
              </a:defRPr>
            </a:lvl8pPr>
            <a:lvl9pPr marL="4108102" indent="-241653" eaLnBrk="0" fontAlgn="base" hangingPunct="0">
              <a:spcBef>
                <a:spcPct val="0"/>
              </a:spcBef>
              <a:spcAft>
                <a:spcPct val="0"/>
              </a:spcAft>
              <a:defRPr sz="2500">
                <a:solidFill>
                  <a:schemeClr val="tx1"/>
                </a:solidFill>
                <a:latin typeface="Times New Roman" pitchFamily="18" charset="0"/>
              </a:defRPr>
            </a:lvl9pPr>
          </a:lstStyle>
          <a:p>
            <a:fld id="{9200A9BE-2A43-496C-A030-69BB5EEB30CF}" type="slidenum">
              <a:rPr lang="en-US" altLang="en-US" sz="1300"/>
              <a:pPr/>
              <a:t>31</a:t>
            </a:fld>
            <a:endParaRPr lang="en-US" altLang="en-US"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300" dirty="0"/>
              <a:t>Figure 5.10 illustrates the calculation. The data and check bits are positioned properly in the 12-bit word. Four of the data bits have a value 1 (shaded</a:t>
            </a:r>
          </a:p>
          <a:p>
            <a:r>
              <a:rPr lang="en-US" sz="1300" dirty="0"/>
              <a:t>in the table), and their bit position values are </a:t>
            </a:r>
            <a:r>
              <a:rPr lang="en-US" sz="1300" dirty="0" err="1"/>
              <a:t>XORed</a:t>
            </a:r>
            <a:r>
              <a:rPr lang="en-US" sz="1300" dirty="0"/>
              <a:t> to produce the Hamming code 0111, which forms the four check digits. The entire block that is stored is 001101001111. Suppose now that data bit 3, in bit position 6, sustains an error and is changed from 0 to 1. The resulting block is  1101101111, with a Hamming code of 0111. An XOR of the Hamming code and all of the bit position values for nonzero data bits results in 0110. The nonzero result detects an error and indicates that the error is in bit position 6.</a:t>
            </a:r>
            <a:endParaRPr lang="en-US" dirty="0"/>
          </a:p>
          <a:p>
            <a:endParaRPr lang="en-GB"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32</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lang="en-US" sz="1300" dirty="0"/>
              <a:t>As discussed in Chapter 2, one of the most critical system bottlenecks when using high-performance processors is the interface to main internal memory. This interface is the most important pathway in the entire computer system. The basic building block of main memory remains the DRAM chip, as it has for decades; until recently, there had been no significant changes in DRAM architecture since the early 1970s. The traditional DRAM chip is constrained both by its internal architecture and by its interface to the processor’s memory bus.</a:t>
            </a:r>
          </a:p>
          <a:p>
            <a:endParaRPr lang="en-US" sz="1300" dirty="0"/>
          </a:p>
          <a:p>
            <a:r>
              <a:rPr lang="en-US" sz="1300" dirty="0"/>
              <a:t>We have seen that one attack on the performance problem of DRAM main memory has been to insert one or more levels of high-speed SRAM cache between the DRAM main memory and the processor. But SRAM is much costlier than DRAM, and expanding cache size beyond a certain point yields diminishing returns.</a:t>
            </a:r>
          </a:p>
          <a:p>
            <a:endParaRPr lang="en-US" sz="1300" dirty="0"/>
          </a:p>
          <a:p>
            <a:r>
              <a:rPr lang="en-US" sz="1300" dirty="0"/>
              <a:t>In recent years, a number of enhancements to the basic DRAM architecture have been explored, and some of these are now on the market. The schemes that currently dominate the market are SDRAM, DDR-DRAM, and RDRAM. Table 5.3 provides a performance comparison. CDRAM has also received considerable attention. We examine each of these approaches in this section.</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33</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sz="1300" dirty="0"/>
              <a:t>One of the most widely used forms of DRAM is the </a:t>
            </a:r>
            <a:r>
              <a:rPr lang="en-US" sz="1300" b="1" dirty="0"/>
              <a:t>synchronous DRAM (SDRAM) </a:t>
            </a:r>
            <a:r>
              <a:rPr lang="en-US" sz="1300" dirty="0"/>
              <a:t>[VOGL94]. Unlike the traditional DRAM, which is asynchronous, the</a:t>
            </a:r>
          </a:p>
          <a:p>
            <a:r>
              <a:rPr lang="en-US" sz="1300" dirty="0"/>
              <a:t>SDRAM exchanges data with the processor synchronized to an external clock signal and running at the full speed of the processor/memory bus without imposing wait states.</a:t>
            </a:r>
          </a:p>
          <a:p>
            <a:endParaRPr lang="en-US" sz="1300" dirty="0"/>
          </a:p>
          <a:p>
            <a:r>
              <a:rPr lang="en-US" sz="1300" dirty="0"/>
              <a:t>In a typical DRAM, the processor presents addresses and control levels to the memory, indicating that a set of data at a particular location in memory should be either read from or written into the DRAM. After a delay, the access time, the DRAM either writes or reads the data. During the access-time delay, the DRAM performs various internal functions, such as activating the high capacitance of the row and column lines, sensing the data, and routing the data out through the output buffers. The processor must simply wait through this delay, slowing system performance.</a:t>
            </a:r>
          </a:p>
          <a:p>
            <a:endParaRPr lang="en-US" sz="1300" dirty="0"/>
          </a:p>
          <a:p>
            <a:r>
              <a:rPr lang="en-US" sz="1300" dirty="0"/>
              <a:t>With synchronous access, the DRAM moves data in and out under control of the system clock. The processor or other master issues the instruction and address information, which is latched by the DRAM. The DRAM then responds after a set number of clock cycles. Meanwhile, the master can safely do other tasks while the SDRAM is processing the request.</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Figure 5.12 shows the internal logic of IBM’s 64-Mb SDRAM [IBM01], which is typical of SDRAM organization.</a:t>
            </a:r>
          </a:p>
          <a:p>
            <a:endParaRPr lang="en-US" sz="1300" dirty="0"/>
          </a:p>
          <a:p>
            <a:r>
              <a:rPr lang="en-US" sz="1300" dirty="0"/>
              <a:t>Decoders needed for checking parity 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dirty="0"/>
              <a:t>Table 5.4 defines the various pin assignments. The SDRAM employs a burst mode to eliminate the address setup time and row and column line pre-charge time after the first access. In burst mode, a series of data bits can be clocked out rapidly after the first bit has been accessed. This mode</a:t>
            </a:r>
          </a:p>
          <a:p>
            <a:r>
              <a:rPr lang="en-US" sz="1300" dirty="0"/>
              <a:t>is useful when all the bits to be accessed are in sequence and in the same row of the array as the initial access. In addition, the SDRAM has a multiple-bank internal architecture that improves opportunities for on-chip parallelism.</a:t>
            </a:r>
          </a:p>
          <a:p>
            <a:endParaRPr lang="en-US" sz="1300" dirty="0"/>
          </a:p>
          <a:p>
            <a:r>
              <a:rPr lang="en-US" sz="1300" dirty="0"/>
              <a:t>The mode register and associated control logic is another key feature differentiating SDRAMs from conventional DRAMs. It provides a mechanism to</a:t>
            </a:r>
          </a:p>
          <a:p>
            <a:r>
              <a:rPr lang="en-US" sz="1300" dirty="0"/>
              <a:t>customize the SDRAM to suit specific system needs. The mode register specifies the burst length, which is the number of separate units of data synchronously fed onto the bus. The register also allows the programmer to adjust the latency between receipt of a read request and the beginning of data transfer.</a:t>
            </a:r>
          </a:p>
          <a:p>
            <a:endParaRPr lang="en-US" sz="1300" dirty="0"/>
          </a:p>
          <a:p>
            <a:r>
              <a:rPr lang="en-US" sz="1300" dirty="0"/>
              <a:t>The SDRAM performs best when it is transferring large blocks of data serially, 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t>SDRAM is limited by the fact that it can only send data to the processor once per bus clock cycle. A new version of SDRAM, referred to as double-data-rate SDRAM can send data twice per clock cycle, once on the rising edge of the clock pulse and once on the falling edge</a:t>
            </a:r>
            <a:r>
              <a:rPr lang="en-US" sz="1300" dirty="0"/>
              <a:t>.</a:t>
            </a:r>
          </a:p>
          <a:p>
            <a:endParaRPr lang="en-US" sz="1300" dirty="0"/>
          </a:p>
          <a:p>
            <a:r>
              <a:rPr lang="en-US" sz="1300" dirty="0" err="1"/>
              <a:t>xxxxxx</a:t>
            </a:r>
            <a:endParaRPr lang="en-US" sz="1300" dirty="0"/>
          </a:p>
          <a:p>
            <a:r>
              <a:rPr lang="en-US" sz="1300" dirty="0"/>
              <a:t>DDR DRAM was developed by the JEDEC Solid State Technology Association, the Electronic Industries Alliance’s semiconductor-engineering-standardization body. Numerous companies make DDR chips, which are widely used in 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300" dirty="0"/>
              <a:t>Figure 5.15 shows the basic timing for a DDR read. The data transfer is synchronized to both the rising and falling edge of the clock. It is also synchronized to a bidirectional data strobe (DQS) signal that is provided by the memory controller during a read and by the DRAM during a write. In typical implementations the DQS is ignored during the read. An explanation of the use of DQS on writes is beyond our scope; see [JACO08] for details.</a:t>
            </a:r>
          </a:p>
          <a:p>
            <a:endParaRPr lang="en-US" sz="1300" dirty="0"/>
          </a:p>
          <a:p>
            <a:r>
              <a:rPr lang="en-US" sz="1300" dirty="0"/>
              <a:t>There have been two generations of improvement to the DDR technology. DDR2 increases the data transfer rate by increasing the operational frequency</a:t>
            </a:r>
          </a:p>
          <a:p>
            <a:r>
              <a:rPr lang="en-US" sz="1300" dirty="0"/>
              <a:t>of the RAM chip and by increasing the </a:t>
            </a:r>
            <a:r>
              <a:rPr lang="en-US" sz="1300" dirty="0" err="1"/>
              <a:t>prefetch</a:t>
            </a:r>
            <a:r>
              <a:rPr lang="en-US" sz="1300" dirty="0"/>
              <a:t> buffer from 2 bits to 4 bits per chip. The </a:t>
            </a:r>
            <a:r>
              <a:rPr lang="en-US" sz="1300" dirty="0" err="1"/>
              <a:t>prefetch</a:t>
            </a:r>
            <a:r>
              <a:rPr lang="en-US" sz="1300" dirty="0"/>
              <a:t> buffer is a memory cache located on the RAM chip. The buffer enables </a:t>
            </a:r>
            <a:r>
              <a:rPr lang="en-US" sz="1300" dirty="0" err="1"/>
              <a:t>theRAM</a:t>
            </a:r>
            <a:r>
              <a:rPr lang="en-US" sz="1300" dirty="0"/>
              <a:t> chip to preposition bits to be placed on the data bus as rapidly as possible. DDR3, introduced in 2007, increases the </a:t>
            </a:r>
            <a:r>
              <a:rPr lang="en-US" sz="1300" dirty="0" err="1"/>
              <a:t>prefetch</a:t>
            </a:r>
            <a:r>
              <a:rPr lang="en-US" sz="1300" dirty="0"/>
              <a:t> buffer size to 8 bits.</a:t>
            </a:r>
          </a:p>
          <a:p>
            <a:endParaRPr lang="en-US" sz="1300" dirty="0"/>
          </a:p>
          <a:p>
            <a:r>
              <a:rPr lang="en-US" sz="1300" dirty="0"/>
              <a:t>Theoretically, a DDR module can transfer data at a clock rate in the range of 200 to 600 MHz; a DDR2 module transfers at a clock rate of 400 to 1066 MHz; and a DDR3 module transfers at a clock rate of 800 to 1600 MHz. In practice, somewhat smaller rates are achieved.</a:t>
            </a:r>
          </a:p>
          <a:p>
            <a:endParaRPr lang="en-US" sz="1300" dirty="0"/>
          </a:p>
          <a:p>
            <a:r>
              <a:rPr lang="en-US" sz="1300" dirty="0"/>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100D4-BB46-6748-84D4-F681254872AC}" type="slidenum">
              <a:rPr lang="en-US" smtClean="0"/>
              <a:pPr/>
              <a:t>39</a:t>
            </a:fld>
            <a:endParaRPr lang="en-US"/>
          </a:p>
        </p:txBody>
      </p:sp>
    </p:spTree>
    <p:extLst>
      <p:ext uri="{BB962C8B-B14F-4D97-AF65-F5344CB8AC3E}">
        <p14:creationId xmlns:p14="http://schemas.microsoft.com/office/powerpoint/2010/main" val="495593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4</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sz="1300" dirty="0"/>
              <a:t>RAM technology is divided into two technologies: dynamic and static. A </a:t>
            </a:r>
            <a:r>
              <a:rPr lang="en-US" sz="1300" b="1" dirty="0"/>
              <a:t>dynamic RAM (DRAM) </a:t>
            </a:r>
            <a:r>
              <a:rPr lang="en-US" sz="1300" dirty="0"/>
              <a:t>is made with cells that store data as charge on</a:t>
            </a:r>
          </a:p>
          <a:p>
            <a:r>
              <a:rPr lang="en-US" sz="1300" dirty="0"/>
              <a:t>capacitors. The presence or absence of charge in a capacitor is interpreted as a binary 1 or 0. Because capacitors have a natural tendency to discharge, dynamic RAMs require periodic charge refreshing to maintain data storage. The term </a:t>
            </a:r>
            <a:r>
              <a:rPr lang="en-US" sz="1300" i="1" dirty="0"/>
              <a:t>dynamic </a:t>
            </a:r>
            <a:r>
              <a:rPr lang="en-US" sz="1300" dirty="0"/>
              <a:t>refers to this tendency of the stored charge to leak away, even with power continuously applied.</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100D4-BB46-6748-84D4-F681254872AC}" type="slidenum">
              <a:rPr lang="en-US" smtClean="0"/>
              <a:pPr/>
              <a:t>40</a:t>
            </a:fld>
            <a:endParaRPr lang="en-US"/>
          </a:p>
        </p:txBody>
      </p:sp>
    </p:spTree>
    <p:extLst>
      <p:ext uri="{BB962C8B-B14F-4D97-AF65-F5344CB8AC3E}">
        <p14:creationId xmlns:p14="http://schemas.microsoft.com/office/powerpoint/2010/main" val="31942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100D4-BB46-6748-84D4-F681254872AC}" type="slidenum">
              <a:rPr lang="en-US" smtClean="0"/>
              <a:pPr/>
              <a:t>41</a:t>
            </a:fld>
            <a:endParaRPr lang="en-US"/>
          </a:p>
        </p:txBody>
      </p:sp>
    </p:spTree>
    <p:extLst>
      <p:ext uri="{BB962C8B-B14F-4D97-AF65-F5344CB8AC3E}">
        <p14:creationId xmlns:p14="http://schemas.microsoft.com/office/powerpoint/2010/main" val="3877191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100D4-BB46-6748-84D4-F681254872AC}" type="slidenum">
              <a:rPr lang="en-US" smtClean="0"/>
              <a:pPr/>
              <a:t>42</a:t>
            </a:fld>
            <a:endParaRPr lang="en-US"/>
          </a:p>
        </p:txBody>
      </p:sp>
    </p:spTree>
    <p:extLst>
      <p:ext uri="{BB962C8B-B14F-4D97-AF65-F5344CB8AC3E}">
        <p14:creationId xmlns:p14="http://schemas.microsoft.com/office/powerpoint/2010/main" val="1747629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44</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300" dirty="0"/>
              <a:t>RDRAM, developed by Rambus [FARM92, CRIS97], has been adopted by Intel for its Pentium and Itanium processors. It has become the main competitor to SDRAM. </a:t>
            </a:r>
            <a:r>
              <a:rPr lang="en-US" sz="1300" b="1" i="1" dirty="0"/>
              <a:t>(RDRAM chips are vertical packages, with all pins on one side. The chip exchanges data with the processor over 28 wires no more than 12 centimeters long. The bus can address up to 320 RDRAM chips and is rated at 1.6 </a:t>
            </a:r>
            <a:r>
              <a:rPr lang="en-US" sz="1300" b="1" i="1" dirty="0" err="1"/>
              <a:t>GBps</a:t>
            </a:r>
            <a:r>
              <a:rPr lang="en-US" sz="1300" b="1" i="1" dirty="0"/>
              <a:t>.)</a:t>
            </a:r>
          </a:p>
          <a:p>
            <a:endParaRPr lang="en-US" sz="1300" dirty="0"/>
          </a:p>
          <a:p>
            <a:r>
              <a:rPr lang="en-US" sz="1300" dirty="0"/>
              <a:t>The special RDRAM bus delivers address and control information using an asynchronous block-oriented protocol. After an initial 480 ns access time,</a:t>
            </a:r>
          </a:p>
          <a:p>
            <a:r>
              <a:rPr lang="en-US" sz="1300" dirty="0"/>
              <a:t>this produces the 1.6 </a:t>
            </a:r>
            <a:r>
              <a:rPr lang="en-US" sz="1300" dirty="0" err="1"/>
              <a:t>GBps</a:t>
            </a:r>
            <a:r>
              <a:rPr lang="en-US" sz="1300" dirty="0"/>
              <a:t> data rate</a:t>
            </a:r>
            <a:r>
              <a:rPr lang="en-US" sz="1300" b="1" dirty="0"/>
              <a:t>. </a:t>
            </a:r>
            <a:r>
              <a:rPr lang="en-US" sz="1300" b="1" i="1" dirty="0"/>
              <a:t>What makes this speed possible is the bus itself, which defines impedances, clocking, and signals very precisely. Rather than being controlled by the explicit RAS, CAS, R/W, and CE signals used in conventional DRAMs, an RDRAM gets a memory request over the high-speed bus. This request contains the desired address, the type of operation, and the number of bytes in the operation</a:t>
            </a:r>
            <a:r>
              <a:rPr lang="en-US" sz="1300" b="1" dirty="0"/>
              <a:t>.</a:t>
            </a:r>
            <a:endParaRPr lang="en-GB" b="1"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Figure 5.14 illustrates the RDRAM layout. The configuration consists of a controller and a number of RDRAM modules connected via a common bus.</a:t>
            </a:r>
          </a:p>
          <a:p>
            <a:r>
              <a:rPr lang="en-US" sz="1300" dirty="0"/>
              <a:t>The controller is at one end of the configuration, and the far end of the bus is a parallel termination of the bus lines. The bus includes 18 data lines (16 actual data, two parity) cycling at twice the clock rate; that is, 1 bit is sent at the leading and following edge of each clock signal. This results in a signal rate on each data line of 800 Mbps. There is a separate set of 8 lines (RC) used for address and control signals. There is also a clock signal that starts at the far end from the controller propagates to the controller end and then loops back. A RDRAM module sends data to the controller synchronously to the clock to master, and the controller sends data to an RDRAM synchronously with the clock signal in the opposite direction. The remaining bus lines include a reference voltage, ground, 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F100D4-BB46-6748-84D4-F681254872AC}" type="slidenum">
              <a:rPr lang="en-US" smtClean="0"/>
              <a:pPr/>
              <a:t>46</a:t>
            </a:fld>
            <a:endParaRPr lang="en-US"/>
          </a:p>
        </p:txBody>
      </p:sp>
    </p:spTree>
    <p:extLst>
      <p:ext uri="{BB962C8B-B14F-4D97-AF65-F5344CB8AC3E}">
        <p14:creationId xmlns:p14="http://schemas.microsoft.com/office/powerpoint/2010/main" val="19000047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a:t>(Cache DRAM (CDRAM), </a:t>
            </a:r>
            <a:r>
              <a:rPr lang="en-US" sz="1300" dirty="0"/>
              <a:t>developed by Mitsubishi [HIDA90, ZHAN01], integrates a small SRAM cache (16 Kb) onto a generic DRAM chip</a:t>
            </a:r>
            <a:r>
              <a:rPr lang="en-US" sz="1300" b="1" dirty="0"/>
              <a:t>.)</a:t>
            </a:r>
          </a:p>
          <a:p>
            <a:endParaRPr lang="en-US" sz="1300" dirty="0"/>
          </a:p>
          <a:p>
            <a:r>
              <a:rPr lang="en-US" sz="1300" dirty="0"/>
              <a:t>(The SRAM on the CDRAM can be used in two ways. First, it can be used as a true cache), consisting of a number of 64-bit lines. The cache mode of the CDRAM is effective for ordinary random access to memory.</a:t>
            </a:r>
          </a:p>
          <a:p>
            <a:endParaRPr lang="en-US" sz="1300" dirty="0"/>
          </a:p>
          <a:p>
            <a:r>
              <a:rPr lang="en-US" sz="1300" dirty="0"/>
              <a:t>(The SRAM on the CDRAM can also be used as a buffer to support the serial access of a block of data). For example, to refresh a bit-mapped screen, the CDRAM can </a:t>
            </a:r>
            <a:r>
              <a:rPr lang="en-US" sz="1300" dirty="0" err="1"/>
              <a:t>prefetch</a:t>
            </a:r>
            <a:r>
              <a:rPr lang="en-US" sz="1300" dirty="0"/>
              <a:t> the data from the DRAM into the SRAM buffer. Subsequent accesses 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5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300" dirty="0"/>
              <a:t>Figure 5.2a is a typical DRAM structure for an individual cell that stores 1 bit. The address line is activated when the bit value from this cell is to be read or written. The transistor acts as a switch that is closed (allowing current to flow) if a voltage is applied to the address line and open (no current flows) if no voltage is present on the address line.</a:t>
            </a:r>
          </a:p>
          <a:p>
            <a:endParaRPr lang="en-US" sz="1300" dirty="0"/>
          </a:p>
          <a:p>
            <a:r>
              <a:rPr lang="en-US" sz="1300" dirty="0"/>
              <a:t>For the write operation, a voltage signal is applied to the bit line; a high voltage represents 1, and a low voltage represents 0. A signal is then applied to the address line, allowing a charge to be transferred to the capacitor.</a:t>
            </a:r>
          </a:p>
          <a:p>
            <a:endParaRPr lang="en-US" sz="1300" dirty="0"/>
          </a:p>
          <a:p>
            <a:r>
              <a:rPr lang="en-US" sz="1300" dirty="0"/>
              <a:t>For the read operation, when the address line is selected, the transistor turns on and the charge stored on the capacitor is fed out onto a bit line and to a sense amplifier. The sense amplifier compares the capacitor voltage to a reference value and determines if the cell contains a logic 1 or a logic 0. The readout from the cell discharges the capacitor, which must be restored to complete the operation.</a:t>
            </a:r>
          </a:p>
          <a:p>
            <a:endParaRPr lang="en-US" sz="1300" dirty="0"/>
          </a:p>
          <a:p>
            <a:r>
              <a:rPr lang="en-US" sz="1300" dirty="0"/>
              <a:t>Although the DRAM cell is used to store a single bit (0 or 1), it is essentially an analog device. The capacitor can store any charge value within a range; a threshold value determines whether the charge is interpreted as 1 or 0.</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6</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sz="1300" dirty="0"/>
              <a:t>In contrast, a </a:t>
            </a:r>
            <a:r>
              <a:rPr lang="en-US" sz="1300" b="1" dirty="0"/>
              <a:t>static RAM (SRAM) </a:t>
            </a:r>
            <a:r>
              <a:rPr lang="en-US" sz="1300" dirty="0"/>
              <a:t>is a digital device that uses the same logic elements used in the processor. In a SRAM, binary values are stored</a:t>
            </a:r>
          </a:p>
          <a:p>
            <a:r>
              <a:rPr lang="en-US" sz="1300" dirty="0"/>
              <a:t>using traditional flip-flop logic-gate configurations (see Chapter 11 for a description of flip-flops). A static RAM will hold its data as long as power is supplied to it.</a:t>
            </a:r>
          </a:p>
          <a:p>
            <a:endParaRPr lang="en-US" sz="1300"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Figure 5.2b is a typical SRAM structure for an individual cell. Four transistors (T</a:t>
            </a:r>
            <a:r>
              <a:rPr lang="en-US" sz="1300" baseline="-25000" dirty="0"/>
              <a:t>1</a:t>
            </a:r>
            <a:r>
              <a:rPr lang="en-US" sz="1300" dirty="0"/>
              <a:t>, T</a:t>
            </a:r>
            <a:r>
              <a:rPr lang="en-US" sz="1300" baseline="-25000" dirty="0"/>
              <a:t>2</a:t>
            </a:r>
            <a:r>
              <a:rPr lang="en-US" sz="1300" dirty="0"/>
              <a:t>, T</a:t>
            </a:r>
            <a:r>
              <a:rPr lang="en-US" sz="1300" baseline="-25000" dirty="0"/>
              <a:t>3</a:t>
            </a:r>
            <a:r>
              <a:rPr lang="en-US" sz="1300" dirty="0"/>
              <a:t>, T</a:t>
            </a:r>
            <a:r>
              <a:rPr lang="en-US" sz="1300" baseline="-25000" dirty="0"/>
              <a:t>4</a:t>
            </a:r>
            <a:r>
              <a:rPr lang="en-US" sz="1300" dirty="0"/>
              <a:t>) are cross connected in an arrangement that produces a stable logic state. </a:t>
            </a:r>
            <a:r>
              <a:rPr lang="en-US" sz="1300" b="1" dirty="0"/>
              <a:t>In logic state 1</a:t>
            </a:r>
            <a:r>
              <a:rPr lang="en-US" sz="1300" dirty="0"/>
              <a:t>, point C</a:t>
            </a:r>
            <a:r>
              <a:rPr lang="en-US" sz="1300" baseline="-25000" dirty="0"/>
              <a:t>1</a:t>
            </a:r>
            <a:r>
              <a:rPr lang="en-US" sz="1300" dirty="0"/>
              <a:t> is high and point C</a:t>
            </a:r>
            <a:r>
              <a:rPr lang="en-US" sz="1300" baseline="-25000" dirty="0"/>
              <a:t>2</a:t>
            </a:r>
            <a:r>
              <a:rPr lang="en-US" sz="1300" dirty="0"/>
              <a:t> is low; in this state, T</a:t>
            </a:r>
            <a:r>
              <a:rPr lang="en-US" sz="1300" baseline="-25000" dirty="0"/>
              <a:t>1</a:t>
            </a:r>
            <a:r>
              <a:rPr lang="en-US" sz="1300" dirty="0"/>
              <a:t> and T</a:t>
            </a:r>
            <a:r>
              <a:rPr lang="en-US" sz="1300" baseline="-25000" dirty="0"/>
              <a:t>4</a:t>
            </a:r>
            <a:r>
              <a:rPr lang="en-US" sz="1300" dirty="0"/>
              <a:t> are off and T</a:t>
            </a:r>
            <a:r>
              <a:rPr lang="en-US" sz="1300" baseline="-25000" dirty="0"/>
              <a:t>2</a:t>
            </a:r>
            <a:r>
              <a:rPr lang="en-US" sz="1300" dirty="0"/>
              <a:t> and T</a:t>
            </a:r>
            <a:r>
              <a:rPr lang="en-US" sz="1300" baseline="-25000" dirty="0"/>
              <a:t>3</a:t>
            </a:r>
            <a:r>
              <a:rPr lang="en-US" sz="1300" dirty="0"/>
              <a:t> are on. In logic state 0, point C</a:t>
            </a:r>
            <a:r>
              <a:rPr lang="en-US" sz="1300" baseline="-25000" dirty="0"/>
              <a:t>1</a:t>
            </a:r>
            <a:r>
              <a:rPr lang="en-US" sz="1300" dirty="0"/>
              <a:t> is low and point C</a:t>
            </a:r>
            <a:r>
              <a:rPr lang="en-US" sz="1300" baseline="-25000" dirty="0"/>
              <a:t>2</a:t>
            </a:r>
            <a:r>
              <a:rPr lang="en-US" sz="1300" dirty="0"/>
              <a:t> is high; in this state, T</a:t>
            </a:r>
            <a:r>
              <a:rPr lang="en-US" sz="1300" baseline="-25000" dirty="0"/>
              <a:t>1</a:t>
            </a:r>
            <a:r>
              <a:rPr lang="en-US" sz="1300" dirty="0"/>
              <a:t> and T</a:t>
            </a:r>
            <a:r>
              <a:rPr lang="en-US" sz="1300" baseline="-25000" dirty="0"/>
              <a:t>4</a:t>
            </a:r>
            <a:r>
              <a:rPr lang="en-US" sz="1300" dirty="0"/>
              <a:t> are on and T</a:t>
            </a:r>
            <a:r>
              <a:rPr lang="en-US" sz="1300" baseline="-25000" dirty="0"/>
              <a:t>2</a:t>
            </a:r>
            <a:r>
              <a:rPr lang="en-US" sz="1300" dirty="0"/>
              <a:t> and T</a:t>
            </a:r>
            <a:r>
              <a:rPr lang="en-US" sz="1300" baseline="-25000" dirty="0"/>
              <a:t>3</a:t>
            </a:r>
            <a:r>
              <a:rPr lang="en-US" sz="1300" dirty="0"/>
              <a:t> are off. Both states are stable as long as the direct current (dc) voltage is applied. Unlike the DRAM, no refresh is needed to retain data.</a:t>
            </a:r>
          </a:p>
          <a:p>
            <a:endParaRPr lang="en-US" sz="1300" dirty="0"/>
          </a:p>
          <a:p>
            <a:r>
              <a:rPr lang="en-US" sz="1300" dirty="0"/>
              <a:t>As in the DRAM, the SRAM address line is used to open or close a switch. The address line controls two transistors (T</a:t>
            </a:r>
            <a:r>
              <a:rPr lang="en-US" sz="1300" baseline="-25000" dirty="0"/>
              <a:t>5</a:t>
            </a:r>
            <a:r>
              <a:rPr lang="en-US" sz="1300" dirty="0"/>
              <a:t> and T</a:t>
            </a:r>
            <a:r>
              <a:rPr lang="en-US" sz="1300" baseline="-25000" dirty="0"/>
              <a:t>6</a:t>
            </a:r>
            <a:r>
              <a:rPr lang="en-US" sz="1300" dirty="0"/>
              <a:t>). When a signal is applied to this line, the two transistors are switched on, allowing a read or write operation. For a write operation, the desired bit value is applied to line B, while its complement is applied to line B. This forces the four transistors (T</a:t>
            </a:r>
            <a:r>
              <a:rPr lang="en-US" sz="1300" baseline="-25000" dirty="0"/>
              <a:t>1</a:t>
            </a:r>
            <a:r>
              <a:rPr lang="en-US" sz="1300" dirty="0"/>
              <a:t>, T</a:t>
            </a:r>
            <a:r>
              <a:rPr lang="en-US" sz="1300" baseline="-25000" dirty="0"/>
              <a:t>2</a:t>
            </a:r>
            <a:r>
              <a:rPr lang="en-US" sz="1300" dirty="0"/>
              <a:t>, T</a:t>
            </a:r>
            <a:r>
              <a:rPr lang="en-US" sz="1300" baseline="-25000" dirty="0"/>
              <a:t>3</a:t>
            </a:r>
            <a:r>
              <a:rPr lang="en-US" sz="1300" dirty="0"/>
              <a:t>, T</a:t>
            </a:r>
            <a:r>
              <a:rPr lang="en-US" sz="1300" baseline="-25000" dirty="0"/>
              <a:t>4</a:t>
            </a:r>
            <a:r>
              <a:rPr lang="en-US" sz="1300" dirty="0"/>
              <a:t>) into the proper state. For a read operation, the bit value is read from line B.</a:t>
            </a:r>
          </a:p>
        </p:txBody>
      </p:sp>
      <p:sp>
        <p:nvSpPr>
          <p:cNvPr id="4" name="Slide Number Placeholder 3"/>
          <p:cNvSpPr>
            <a:spLocks noGrp="1"/>
          </p:cNvSpPr>
          <p:nvPr>
            <p:ph type="sldNum" sz="quarter" idx="10"/>
          </p:nvPr>
        </p:nvSpPr>
        <p:spPr/>
        <p:txBody>
          <a:bodyPr/>
          <a:lstStyle/>
          <a:p>
            <a:fld id="{FAF100D4-BB46-6748-84D4-F681254872A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Both static and dynamic RAMs are volatile; that is, power must be continuously supplied to the memory to preserve the bit values. A dynamic memory cell is simpler and smaller than a static memory cell. Thus, a DRAM is more dense (smaller cells = more cells per unit area) and less expensive than a corresponding SRAM. On the other hand, a DRAM requires the supporting refresh circuitry. For larger memories, the fixed cost of the refresh circuitry is more than compensated for by the smaller variable cost of DRAM cells. Thus, DRAMs tend to be favored for large memory requirements. A final point is that SRAMs are somewhat faster than DRAMs. Because of these relative characteristics, SRAM is 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9</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sz="1300" dirty="0"/>
              <a:t>As the name suggests, a </a:t>
            </a:r>
            <a:r>
              <a:rPr lang="en-US" sz="1300" b="1" dirty="0"/>
              <a:t>read-only memory (ROM) </a:t>
            </a:r>
            <a:r>
              <a:rPr lang="en-US" sz="1300" dirty="0"/>
              <a:t>contains a permanent pattern of data that cannot be changed. A ROM is nonvolatile; that is, no power source is required to maintain the bit values in memory. While it is possible to read a ROM, it is not possible to write new data into it. An important application of ROMs is microprogramming, discussed in Part Four. Other potential applications include</a:t>
            </a:r>
          </a:p>
          <a:p>
            <a:endParaRPr lang="en-US" sz="1300" dirty="0"/>
          </a:p>
          <a:p>
            <a:r>
              <a:rPr lang="en-US" sz="1300" dirty="0"/>
              <a:t>• Library subroutines for frequently wanted functions</a:t>
            </a:r>
          </a:p>
          <a:p>
            <a:endParaRPr lang="en-US" sz="1300" dirty="0"/>
          </a:p>
          <a:p>
            <a:r>
              <a:rPr lang="en-US" sz="1300" dirty="0"/>
              <a:t>• System programs</a:t>
            </a:r>
          </a:p>
          <a:p>
            <a:endParaRPr lang="en-US" sz="1300" dirty="0"/>
          </a:p>
          <a:p>
            <a:r>
              <a:rPr lang="en-US" sz="1300" dirty="0"/>
              <a:t>• Function tables</a:t>
            </a:r>
          </a:p>
          <a:p>
            <a:endParaRPr lang="en-US" sz="1300" dirty="0"/>
          </a:p>
          <a:p>
            <a:r>
              <a:rPr lang="en-US" sz="1300" dirty="0"/>
              <a:t>For a modest-sized requirement, the advantage of ROM is that the data or program is permanently in main memory and need never be loaded from a secondary storage device.</a:t>
            </a:r>
          </a:p>
          <a:p>
            <a:endParaRPr lang="en-US" sz="1300" dirty="0"/>
          </a:p>
          <a:p>
            <a:r>
              <a:rPr lang="en-US" sz="1300" dirty="0"/>
              <a:t>A ROM is created like any other integrated circuit chip, with the data actually wired into the chip as part of the fabrication process. This presents two problems:</a:t>
            </a:r>
          </a:p>
          <a:p>
            <a:endParaRPr lang="en-US" sz="1300" dirty="0"/>
          </a:p>
          <a:p>
            <a:r>
              <a:rPr lang="en-US" sz="1300" dirty="0"/>
              <a:t>• The data insertion step includes a relatively large fixed cost, whether one or thousands of copies of a particular ROM are fabricated.</a:t>
            </a:r>
          </a:p>
          <a:p>
            <a:endParaRPr lang="en-US" sz="1300" dirty="0"/>
          </a:p>
          <a:p>
            <a:r>
              <a:rPr lang="en-US" sz="1300" dirty="0"/>
              <a:t>• There is no room for error. If one bit is wrong, the whole batch of ROMs must be thrown out.</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9/5/2021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9/5/2021</a:t>
            </a:fld>
            <a:endParaRPr/>
          </a:p>
        </p:txBody>
      </p:sp>
      <p:sp>
        <p:nvSpPr>
          <p:cNvPr id="4" name="Footer Placeholder 3"/>
          <p:cNvSpPr>
            <a:spLocks noGrp="1"/>
          </p:cNvSpPr>
          <p:nvPr>
            <p:ph type="ftr" sz="quarter" idx="11"/>
          </p:nvPr>
        </p:nvSpPr>
        <p:spPr/>
        <p:txBody>
          <a:bodyPr/>
          <a:lstStyle/>
          <a:p>
            <a:r>
              <a:t>
              </a:t>
            </a: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9/5/2021</a:t>
            </a:fld>
            <a:endParaRPr/>
          </a:p>
        </p:txBody>
      </p:sp>
      <p:sp>
        <p:nvSpPr>
          <p:cNvPr id="3" name="Footer Placeholder 2"/>
          <p:cNvSpPr>
            <a:spLocks noGrp="1"/>
          </p:cNvSpPr>
          <p:nvPr>
            <p:ph type="ftr" sz="quarter" idx="11"/>
          </p:nvPr>
        </p:nvSpPr>
        <p:spPr/>
        <p:txBody>
          <a:bodyPr/>
          <a:lstStyle/>
          <a:p>
            <a:r>
              <a:t>
              </a:t>
            </a: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9/5/2021</a:t>
            </a:fld>
            <a:endParaRPr/>
          </a:p>
        </p:txBody>
      </p:sp>
      <p:sp>
        <p:nvSpPr>
          <p:cNvPr id="6" name="Footer Placeholder 5"/>
          <p:cNvSpPr>
            <a:spLocks noGrp="1"/>
          </p:cNvSpPr>
          <p:nvPr>
            <p:ph type="ftr" sz="quarter" idx="11"/>
          </p:nvPr>
        </p:nvSpPr>
        <p:spPr>
          <a:xfrm>
            <a:off x="3859305" y="6423585"/>
            <a:ext cx="3316941" cy="365125"/>
          </a:xfrm>
        </p:spPr>
        <p:txBody>
          <a:bodyPr/>
          <a:lstStyle/>
          <a:p>
            <a:r>
              <a:t>
              </a:t>
            </a: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9/5/2021</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9/5/2021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9/5/2021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9/5/2021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9/5/2021</a:t>
            </a:fld>
            <a:endParaRPr/>
          </a:p>
        </p:txBody>
      </p:sp>
      <p:sp>
        <p:nvSpPr>
          <p:cNvPr id="6" name="Footer Placeholder 5"/>
          <p:cNvSpPr>
            <a:spLocks noGrp="1"/>
          </p:cNvSpPr>
          <p:nvPr>
            <p:ph type="ftr" sz="quarter" idx="11"/>
          </p:nvPr>
        </p:nvSpPr>
        <p:spPr>
          <a:xfrm>
            <a:off x="4191000" y="6423585"/>
            <a:ext cx="3005138" cy="365125"/>
          </a:xfrm>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9/5/2021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9/5/2021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9/5/2021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838200"/>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1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22800" y="1066800"/>
            <a:ext cx="4013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22800" y="3962400"/>
            <a:ext cx="4013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7865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0BC716FF-8AEA-43BA-B6FC-6D465FA90667}" type="datetimeFigureOut">
              <a:rPr lang="en-US"/>
              <a:pPr>
                <a:defRPr/>
              </a:pPr>
              <a:t>9/5/2021</a:t>
            </a:fld>
            <a:endParaRPr lang="en-US"/>
          </a:p>
        </p:txBody>
      </p:sp>
      <p:sp>
        <p:nvSpPr>
          <p:cNvPr id="12" name="Footer Placeholder 16"/>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pPr>
              <a:defRPr/>
            </a:pPr>
            <a:fld id="{C96CAE3D-8E45-4E7B-9E79-DC3FD65BC21C}" type="slidenum">
              <a:rPr lang="en-US" altLang="en-US"/>
              <a:pPr>
                <a:defRPr/>
              </a:pPr>
              <a:t>‹#›</a:t>
            </a:fld>
            <a:endParaRPr lang="en-US" altLang="en-US"/>
          </a:p>
        </p:txBody>
      </p:sp>
    </p:spTree>
    <p:extLst>
      <p:ext uri="{BB962C8B-B14F-4D97-AF65-F5344CB8AC3E}">
        <p14:creationId xmlns:p14="http://schemas.microsoft.com/office/powerpoint/2010/main" val="354111555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CEC4A917-08B4-49EB-A4F1-9F1ABC254058}" type="datetimeFigureOut">
              <a:rPr lang="en-US"/>
              <a:pPr>
                <a:defRPr/>
              </a:pPr>
              <a:t>9/5/2021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10F1367-4713-4B72-902F-0A71B71F7BFF}" type="slidenum">
              <a:rPr lang="en-US" altLang="en-US"/>
              <a:pPr>
                <a:defRPr/>
              </a:pPr>
              <a:t>‹#›</a:t>
            </a:fld>
            <a:endParaRPr lang="en-US" altLang="en-US"/>
          </a:p>
        </p:txBody>
      </p:sp>
    </p:spTree>
    <p:extLst>
      <p:ext uri="{BB962C8B-B14F-4D97-AF65-F5344CB8AC3E}">
        <p14:creationId xmlns:p14="http://schemas.microsoft.com/office/powerpoint/2010/main" val="4177195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8AB993A2-66E8-469C-999F-309FB563D8F3}" type="datetimeFigureOut">
              <a:rPr lang="en-US"/>
              <a:pPr>
                <a:defRPr/>
              </a:pPr>
              <a:t>9/5/2021</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9721E854-85A9-4C2B-BE36-6C275C5C3621}" type="slidenum">
              <a:rPr lang="en-US" altLang="en-US"/>
              <a:pPr>
                <a:defRPr/>
              </a:pPr>
              <a:t>‹#›</a:t>
            </a:fld>
            <a:endParaRPr lang="en-US" altLang="en-US"/>
          </a:p>
        </p:txBody>
      </p:sp>
    </p:spTree>
    <p:extLst>
      <p:ext uri="{BB962C8B-B14F-4D97-AF65-F5344CB8AC3E}">
        <p14:creationId xmlns:p14="http://schemas.microsoft.com/office/powerpoint/2010/main" val="1558965761"/>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0DF1444-DF13-435B-A093-D70173EBB380}" type="datetimeFigureOut">
              <a:rPr lang="en-US"/>
              <a:pPr>
                <a:defRPr/>
              </a:pPr>
              <a:t>9/5/2021</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7EFCFC7-021B-47C4-8C41-2822EA1C55D9}" type="slidenum">
              <a:rPr lang="en-US" altLang="en-US"/>
              <a:pPr>
                <a:defRPr/>
              </a:pPr>
              <a:t>‹#›</a:t>
            </a:fld>
            <a:endParaRPr lang="en-US" altLang="en-US"/>
          </a:p>
        </p:txBody>
      </p:sp>
    </p:spTree>
    <p:extLst>
      <p:ext uri="{BB962C8B-B14F-4D97-AF65-F5344CB8AC3E}">
        <p14:creationId xmlns:p14="http://schemas.microsoft.com/office/powerpoint/2010/main" val="2561644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AD0D5C2C-28F3-4A1E-8E67-3669E2BC4C28}" type="datetimeFigureOut">
              <a:rPr lang="en-US"/>
              <a:pPr>
                <a:defRPr/>
              </a:pPr>
              <a:t>9/5/2021</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762C8D8D-2169-4E50-AEDC-18004853DD6C}" type="slidenum">
              <a:rPr lang="en-US" altLang="en-US"/>
              <a:pPr>
                <a:defRPr/>
              </a:pPr>
              <a:t>‹#›</a:t>
            </a:fld>
            <a:endParaRPr lang="en-US" altLang="en-US"/>
          </a:p>
        </p:txBody>
      </p:sp>
    </p:spTree>
    <p:extLst>
      <p:ext uri="{BB962C8B-B14F-4D97-AF65-F5344CB8AC3E}">
        <p14:creationId xmlns:p14="http://schemas.microsoft.com/office/powerpoint/2010/main" val="25267633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6E65878D-AD78-4F20-A06A-961B63A03D93}" type="datetimeFigureOut">
              <a:rPr lang="en-US"/>
              <a:pPr>
                <a:defRPr/>
              </a:pPr>
              <a:t>9/5/2021</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B8BCACDC-ED6C-4192-AF4C-8EF1ED37F006}" type="slidenum">
              <a:rPr lang="en-US" altLang="en-US"/>
              <a:pPr>
                <a:defRPr/>
              </a:pPr>
              <a:t>‹#›</a:t>
            </a:fld>
            <a:endParaRPr lang="en-US" altLang="en-US"/>
          </a:p>
        </p:txBody>
      </p:sp>
    </p:spTree>
    <p:extLst>
      <p:ext uri="{BB962C8B-B14F-4D97-AF65-F5344CB8AC3E}">
        <p14:creationId xmlns:p14="http://schemas.microsoft.com/office/powerpoint/2010/main" val="1175532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FB5F94B1-D57E-4D32-916F-1A9C96DAC0AC}" type="datetimeFigureOut">
              <a:rPr lang="en-US"/>
              <a:pPr>
                <a:defRPr/>
              </a:pPr>
              <a:t>9/5/2021</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59977B57-E374-42EB-AD45-CA68F5A9BF64}" type="slidenum">
              <a:rPr lang="en-US" altLang="en-US"/>
              <a:pPr>
                <a:defRPr/>
              </a:pPr>
              <a:t>‹#›</a:t>
            </a:fld>
            <a:endParaRPr lang="en-US" altLang="en-US"/>
          </a:p>
        </p:txBody>
      </p:sp>
    </p:spTree>
    <p:extLst>
      <p:ext uri="{BB962C8B-B14F-4D97-AF65-F5344CB8AC3E}">
        <p14:creationId xmlns:p14="http://schemas.microsoft.com/office/powerpoint/2010/main" val="3263969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DF966091-6C90-4C5C-8167-0CB1893ABDA3}" type="datetimeFigureOut">
              <a:rPr lang="en-US"/>
              <a:pPr>
                <a:defRPr/>
              </a:pPr>
              <a:t>9/5/2021</a:t>
            </a:fld>
            <a:endParaRPr lang="en-US"/>
          </a:p>
        </p:txBody>
      </p:sp>
      <p:sp>
        <p:nvSpPr>
          <p:cNvPr id="8"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B6E87312-61AC-4D5E-8D17-FB8D821CB397}" type="slidenum">
              <a:rPr lang="en-US" altLang="en-US"/>
              <a:pPr>
                <a:defRPr/>
              </a:pPr>
              <a:t>‹#›</a:t>
            </a:fld>
            <a:endParaRPr lang="en-US" altLang="en-US"/>
          </a:p>
        </p:txBody>
      </p:sp>
    </p:spTree>
    <p:extLst>
      <p:ext uri="{BB962C8B-B14F-4D97-AF65-F5344CB8AC3E}">
        <p14:creationId xmlns:p14="http://schemas.microsoft.com/office/powerpoint/2010/main" val="68861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9/5/2021</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5269658A-695A-4ED6-8372-F8BC158DFB17}" type="datetimeFigureOut">
              <a:rPr lang="en-US"/>
              <a:pPr>
                <a:defRPr/>
              </a:pPr>
              <a:t>9/5/2021</a:t>
            </a:fld>
            <a:endParaRPr lang="en-US"/>
          </a:p>
        </p:txBody>
      </p:sp>
      <p:sp>
        <p:nvSpPr>
          <p:cNvPr id="9" name="Footer Placeholder 5"/>
          <p:cNvSpPr>
            <a:spLocks noGrp="1"/>
          </p:cNvSpPr>
          <p:nvPr>
            <p:ph type="ftr" sz="quarter" idx="11"/>
          </p:nvPr>
        </p:nvSpPr>
        <p:spPr>
          <a:xfrm>
            <a:off x="914400" y="6172200"/>
            <a:ext cx="3886200" cy="457200"/>
          </a:xfrm>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ED023919-1910-4171-B7F9-EDE3B776C264}" type="slidenum">
              <a:rPr lang="en-US" altLang="en-US"/>
              <a:pPr>
                <a:defRPr/>
              </a:pPr>
              <a:t>‹#›</a:t>
            </a:fld>
            <a:endParaRPr lang="en-US" altLang="en-US"/>
          </a:p>
        </p:txBody>
      </p:sp>
    </p:spTree>
    <p:extLst>
      <p:ext uri="{BB962C8B-B14F-4D97-AF65-F5344CB8AC3E}">
        <p14:creationId xmlns:p14="http://schemas.microsoft.com/office/powerpoint/2010/main" val="34595852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75D3BE0C-9AD6-4839-8F8F-9E5381935BDD}" type="datetimeFigureOut">
              <a:rPr lang="en-US"/>
              <a:pPr>
                <a:defRPr/>
              </a:pPr>
              <a:t>9/5/2021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BA6C6F-6991-436B-9704-457D946D5F05}" type="slidenum">
              <a:rPr lang="en-US" altLang="en-US"/>
              <a:pPr>
                <a:defRPr/>
              </a:pPr>
              <a:t>‹#›</a:t>
            </a:fld>
            <a:endParaRPr lang="en-US" altLang="en-US"/>
          </a:p>
        </p:txBody>
      </p:sp>
    </p:spTree>
    <p:extLst>
      <p:ext uri="{BB962C8B-B14F-4D97-AF65-F5344CB8AC3E}">
        <p14:creationId xmlns:p14="http://schemas.microsoft.com/office/powerpoint/2010/main" val="2072433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defRPr>
            </a:lvl1pPr>
          </a:lstStyle>
          <a:p>
            <a:pPr>
              <a:defRPr/>
            </a:pPr>
            <a:fld id="{9F8DE405-7EB4-4BD6-A368-CA09765BB209}" type="datetimeFigureOut">
              <a:rPr lang="en-US"/>
              <a:pPr>
                <a:defRPr/>
              </a:pPr>
              <a:t>9/5/2021</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73539B-9B18-44B3-9D47-6D398BFF2857}" type="slidenum">
              <a:rPr lang="en-US" altLang="en-US"/>
              <a:pPr>
                <a:defRPr/>
              </a:pPr>
              <a:t>‹#›</a:t>
            </a:fld>
            <a:endParaRPr lang="en-US" altLang="en-US"/>
          </a:p>
        </p:txBody>
      </p:sp>
    </p:spTree>
    <p:extLst>
      <p:ext uri="{BB962C8B-B14F-4D97-AF65-F5344CB8AC3E}">
        <p14:creationId xmlns:p14="http://schemas.microsoft.com/office/powerpoint/2010/main" val="55342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9/5/2021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t>
              </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9/5/2021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t>
              </a:t>
            </a: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9/5/2021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9/5/2021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9/5/2021</a:t>
            </a:fld>
            <a:endParaRPr/>
          </a:p>
        </p:txBody>
      </p:sp>
      <p:sp>
        <p:nvSpPr>
          <p:cNvPr id="6" name="Footer Placeholder 5"/>
          <p:cNvSpPr>
            <a:spLocks noGrp="1"/>
          </p:cNvSpPr>
          <p:nvPr>
            <p:ph type="ftr" sz="quarter" idx="11"/>
          </p:nvPr>
        </p:nvSpPr>
        <p:spPr/>
        <p:txBody>
          <a:bodyPr/>
          <a:lstStyle/>
          <a:p>
            <a:r>
              <a:t>
              </a:t>
            </a: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9/5/2021</a:t>
            </a:fld>
            <a:endParaRPr/>
          </a:p>
        </p:txBody>
      </p:sp>
      <p:sp>
        <p:nvSpPr>
          <p:cNvPr id="6" name="Footer Placeholder 5"/>
          <p:cNvSpPr>
            <a:spLocks noGrp="1"/>
          </p:cNvSpPr>
          <p:nvPr>
            <p:ph type="ftr" sz="quarter" idx="11"/>
          </p:nvPr>
        </p:nvSpPr>
        <p:spPr/>
        <p:txBody>
          <a:bodyPr/>
          <a:lstStyle/>
          <a:p>
            <a:r>
              <a:t>
              </a:t>
            </a: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9/5/2021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2052"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a:solidFill>
                  <a:srgbClr val="1F497D"/>
                </a:solidFill>
                <a:latin typeface="Perpetua"/>
              </a:defRPr>
            </a:lvl1pPr>
          </a:lstStyle>
          <a:p>
            <a:pPr>
              <a:defRPr/>
            </a:pPr>
            <a:fld id="{C9284398-22FC-4EEE-A645-B1DC4B573C01}" type="datetimeFigureOut">
              <a:rPr lang="en-US"/>
              <a:pPr>
                <a:defRPr/>
              </a:pPr>
              <a:t>9/5/2021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rgbClr val="1F497D"/>
                </a:solidFill>
                <a:latin typeface="Perpetua"/>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itchFamily="34" charset="0"/>
              </a:defRPr>
            </a:lvl1pPr>
          </a:lstStyle>
          <a:p>
            <a:pPr>
              <a:defRPr/>
            </a:pPr>
            <a:fld id="{8796FA80-0EA8-4494-9EDD-C3DC5145F5E5}" type="slidenum">
              <a:rPr lang="en-US" altLang="en-US"/>
              <a:pPr>
                <a:defRPr/>
              </a:pPr>
              <a:t>‹#›</a:t>
            </a:fld>
            <a:endParaRPr lang="en-US" altLang="en-US"/>
          </a:p>
        </p:txBody>
      </p:sp>
    </p:spTree>
    <p:extLst>
      <p:ext uri="{BB962C8B-B14F-4D97-AF65-F5344CB8AC3E}">
        <p14:creationId xmlns:p14="http://schemas.microsoft.com/office/powerpoint/2010/main" val="180948702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d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1.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32.xml"/><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4.wmf"/></Relationships>
</file>

<file path=ppt/slides/_rels/slide45.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6.emf"/></Relationships>
</file>

<file path=ppt/slides/_rels/slide5.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2"/>
          <p:cNvSpPr>
            <a:spLocks noGrp="1"/>
          </p:cNvSpPr>
          <p:nvPr>
            <p:ph type="subTitle" idx="1"/>
          </p:nvPr>
        </p:nvSpPr>
        <p:spPr>
          <a:xfrm>
            <a:off x="1454150" y="5029200"/>
            <a:ext cx="6400800" cy="1600200"/>
          </a:xfrm>
        </p:spPr>
        <p:txBody>
          <a:bodyPr/>
          <a:lstStyle/>
          <a:p>
            <a:pPr eaLnBrk="1" hangingPunct="1"/>
            <a:r>
              <a:rPr lang="en-US" altLang="en-US" sz="2800" dirty="0" err="1"/>
              <a:t>Anisur</a:t>
            </a:r>
            <a:r>
              <a:rPr lang="en-US" altLang="en-US" sz="2800" dirty="0"/>
              <a:t> Rahman</a:t>
            </a:r>
          </a:p>
        </p:txBody>
      </p:sp>
      <p:sp>
        <p:nvSpPr>
          <p:cNvPr id="78851" name="Title 1"/>
          <p:cNvSpPr>
            <a:spLocks noGrp="1"/>
          </p:cNvSpPr>
          <p:nvPr>
            <p:ph type="ctrTitle"/>
          </p:nvPr>
        </p:nvSpPr>
        <p:spPr>
          <a:xfrm>
            <a:off x="457200" y="1506538"/>
            <a:ext cx="8229600" cy="1470025"/>
          </a:xfrm>
        </p:spPr>
        <p:txBody>
          <a:bodyPr/>
          <a:lstStyle/>
          <a:p>
            <a:pPr eaLnBrk="1" hangingPunct="1"/>
            <a:r>
              <a:rPr altLang="en-US" dirty="0"/>
              <a:t>CSE 323</a:t>
            </a:r>
            <a:br>
              <a:rPr altLang="en-US" dirty="0"/>
            </a:br>
            <a:r>
              <a:rPr altLang="en-US" sz="3200" dirty="0"/>
              <a:t>       Computer Architecture   </a:t>
            </a:r>
            <a:endParaRPr altLang="en-US" dirty="0"/>
          </a:p>
        </p:txBody>
      </p:sp>
      <p:sp>
        <p:nvSpPr>
          <p:cNvPr id="78852" name="Rectangle 3"/>
          <p:cNvSpPr>
            <a:spLocks noChangeArrowheads="1"/>
          </p:cNvSpPr>
          <p:nvPr/>
        </p:nvSpPr>
        <p:spPr bwMode="auto">
          <a:xfrm>
            <a:off x="1479550" y="3657600"/>
            <a:ext cx="6477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itchFamily="34" charset="0"/>
              </a:defRPr>
            </a:lvl1pPr>
            <a:lvl2pPr marL="742950" indent="-285750">
              <a:defRPr sz="3600">
                <a:solidFill>
                  <a:schemeClr val="tx1"/>
                </a:solidFill>
                <a:latin typeface="Arial" pitchFamily="34" charset="0"/>
              </a:defRPr>
            </a:lvl2pPr>
            <a:lvl3pPr marL="1143000" indent="-228600">
              <a:defRPr sz="3600">
                <a:solidFill>
                  <a:schemeClr val="tx1"/>
                </a:solidFill>
                <a:latin typeface="Arial" pitchFamily="34" charset="0"/>
              </a:defRPr>
            </a:lvl3pPr>
            <a:lvl4pPr marL="1600200" indent="-228600">
              <a:defRPr sz="3600">
                <a:solidFill>
                  <a:schemeClr val="tx1"/>
                </a:solidFill>
                <a:latin typeface="Arial" pitchFamily="34" charset="0"/>
              </a:defRPr>
            </a:lvl4pPr>
            <a:lvl5pPr marL="2057400" indent="-22860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r>
              <a:rPr lang="en-US" altLang="en-US" dirty="0">
                <a:solidFill>
                  <a:prstClr val="black"/>
                </a:solidFill>
                <a:latin typeface="Times New Roman" pitchFamily="18" charset="0"/>
              </a:rPr>
              <a:t>Lecture 5: </a:t>
            </a:r>
            <a:r>
              <a:rPr lang="en-US" dirty="0"/>
              <a:t>Internal Memory</a:t>
            </a:r>
            <a:endParaRPr lang="en-US" dirty="0">
              <a:solidFill>
                <a:prstClr val="black"/>
              </a:solidFill>
              <a:latin typeface="Times New Roman" pitchFamily="18" charset="0"/>
            </a:endParaRPr>
          </a:p>
          <a:p>
            <a:r>
              <a:rPr lang="en-US" altLang="en-US" dirty="0">
                <a:solidFill>
                  <a:prstClr val="black"/>
                </a:solidFill>
                <a:latin typeface="Times New Roman" pitchFamily="18" charset="0"/>
              </a:rPr>
              <a:t>           </a:t>
            </a:r>
            <a:endParaRPr lang="en-US" altLang="en-US" dirty="0">
              <a:solidFill>
                <a:prstClr val="black"/>
              </a:solidFill>
            </a:endParaRPr>
          </a:p>
        </p:txBody>
      </p:sp>
      <p:sp>
        <p:nvSpPr>
          <p:cNvPr id="78853" name="Rectangle 3"/>
          <p:cNvSpPr>
            <a:spLocks noChangeArrowheads="1"/>
          </p:cNvSpPr>
          <p:nvPr/>
        </p:nvSpPr>
        <p:spPr bwMode="auto">
          <a:xfrm>
            <a:off x="1797050" y="5638800"/>
            <a:ext cx="584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itchFamily="34" charset="0"/>
              </a:defRPr>
            </a:lvl1pPr>
            <a:lvl2pPr marL="742950" indent="-285750">
              <a:defRPr sz="3600">
                <a:solidFill>
                  <a:schemeClr val="tx1"/>
                </a:solidFill>
                <a:latin typeface="Arial" pitchFamily="34" charset="0"/>
              </a:defRPr>
            </a:lvl2pPr>
            <a:lvl3pPr marL="1143000" indent="-228600">
              <a:defRPr sz="3600">
                <a:solidFill>
                  <a:schemeClr val="tx1"/>
                </a:solidFill>
                <a:latin typeface="Arial" pitchFamily="34" charset="0"/>
              </a:defRPr>
            </a:lvl3pPr>
            <a:lvl4pPr marL="1600200" indent="-228600">
              <a:defRPr sz="3600">
                <a:solidFill>
                  <a:schemeClr val="tx1"/>
                </a:solidFill>
                <a:latin typeface="Arial" pitchFamily="34" charset="0"/>
              </a:defRPr>
            </a:lvl4pPr>
            <a:lvl5pPr marL="2057400" indent="-22860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algn="ctr" eaLnBrk="1" hangingPunct="1">
              <a:spcBef>
                <a:spcPts val="575"/>
              </a:spcBef>
              <a:buClr>
                <a:srgbClr val="4F81BD"/>
              </a:buClr>
              <a:buSzPct val="85000"/>
            </a:pPr>
            <a:r>
              <a:rPr lang="en-US" altLang="en-US" sz="2800">
                <a:solidFill>
                  <a:srgbClr val="1F497D"/>
                </a:solidFill>
                <a:latin typeface="Perpetua" pitchFamily="18" charset="0"/>
              </a:rPr>
              <a:t>Military Institute of Science and Technology</a:t>
            </a:r>
          </a:p>
        </p:txBody>
      </p:sp>
    </p:spTree>
    <p:extLst>
      <p:ext uri="{BB962C8B-B14F-4D97-AF65-F5344CB8AC3E}">
        <p14:creationId xmlns:p14="http://schemas.microsoft.com/office/powerpoint/2010/main" val="349329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04800" y="1828800"/>
            <a:ext cx="3429000" cy="1162050"/>
          </a:xfrm>
        </p:spPr>
        <p:txBody>
          <a:bodyPr>
            <a:noAutofit/>
          </a:bodyPr>
          <a:lstStyle/>
          <a:p>
            <a:pPr algn="ctr"/>
            <a:r>
              <a:rPr lang="en-GB" sz="3600" dirty="0">
                <a:effectLst>
                  <a:outerShdw blurRad="38100" dist="38100" dir="2700000" algn="tl">
                    <a:srgbClr val="000000">
                      <a:alpha val="43137"/>
                    </a:srgbClr>
                  </a:outerShdw>
                </a:effectLst>
              </a:rPr>
              <a:t>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ROM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Structure</a:t>
            </a:r>
          </a:p>
        </p:txBody>
      </p:sp>
      <p:sp>
        <p:nvSpPr>
          <p:cNvPr id="13" name="Text Placeholder 12"/>
          <p:cNvSpPr>
            <a:spLocks noGrp="1"/>
          </p:cNvSpPr>
          <p:nvPr>
            <p:ph type="body" sz="half" idx="2"/>
          </p:nvPr>
        </p:nvSpPr>
        <p:spPr>
          <a:xfrm>
            <a:off x="381000" y="5562600"/>
            <a:ext cx="3255264" cy="1020763"/>
          </a:xfrm>
        </p:spPr>
        <p:txBody>
          <a:bodyPr>
            <a:noAutofit/>
          </a:bodyPr>
          <a:lstStyle/>
          <a:p>
            <a:pPr algn="ctr">
              <a:spcBef>
                <a:spcPts val="800"/>
              </a:spcBef>
            </a:pPr>
            <a:r>
              <a:rPr lang="en-US" sz="1600" dirty="0"/>
              <a:t>Typical Memory Cell Structures</a:t>
            </a:r>
          </a:p>
        </p:txBody>
      </p:sp>
      <p:pic>
        <p:nvPicPr>
          <p:cNvPr id="6" name="Picture 2" descr="G:\CA\RO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700808"/>
            <a:ext cx="4581525" cy="31718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82925" y="5301208"/>
            <a:ext cx="3945311" cy="461665"/>
          </a:xfrm>
          <a:prstGeom prst="rect">
            <a:avLst/>
          </a:prstGeom>
        </p:spPr>
        <p:txBody>
          <a:bodyPr wrap="none">
            <a:spAutoFit/>
          </a:bodyPr>
          <a:lstStyle/>
          <a:p>
            <a:r>
              <a:rPr lang="en-US" dirty="0"/>
              <a:t>Construction of a 32 x 5 ROM</a:t>
            </a:r>
          </a:p>
        </p:txBody>
      </p:sp>
    </p:spTree>
    <p:extLst>
      <p:ext uri="{BB962C8B-B14F-4D97-AF65-F5344CB8AC3E}">
        <p14:creationId xmlns:p14="http://schemas.microsoft.com/office/powerpoint/2010/main" val="1351361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Programmable ROM (PROM)-&gt;note same</a:t>
            </a:r>
          </a:p>
        </p:txBody>
      </p:sp>
      <p:sp>
        <p:nvSpPr>
          <p:cNvPr id="3" name="Content Placeholder 2"/>
          <p:cNvSpPr>
            <a:spLocks noGrp="1"/>
          </p:cNvSpPr>
          <p:nvPr>
            <p:ph idx="1"/>
          </p:nvPr>
        </p:nvSpPr>
        <p:spPr/>
        <p:txBody>
          <a:bodyPr/>
          <a:lstStyle/>
          <a:p>
            <a:r>
              <a:rPr lang="en-US" dirty="0"/>
              <a:t>Less expensive alternative</a:t>
            </a:r>
          </a:p>
          <a:p>
            <a:r>
              <a:rPr lang="en-US" dirty="0"/>
              <a:t>Nonvolatile and may be written into only once</a:t>
            </a:r>
          </a:p>
          <a:p>
            <a:r>
              <a:rPr lang="en-US" dirty="0"/>
              <a:t>Writing process is performed electrically and may be performed by supplier or customer at a time later than the original chip fabrication</a:t>
            </a:r>
          </a:p>
          <a:p>
            <a:r>
              <a:rPr lang="en-US" dirty="0"/>
              <a:t>Special equipment is required for the writing process</a:t>
            </a:r>
          </a:p>
          <a:p>
            <a:r>
              <a:rPr lang="en-US" dirty="0"/>
              <a:t>Provides flexibility and convenience</a:t>
            </a:r>
          </a:p>
          <a:p>
            <a:r>
              <a:rPr lang="en-US" dirty="0"/>
              <a:t>Attractive for high volume production runs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9144000" cy="685800"/>
          </a:xfrm>
        </p:spPr>
        <p:txBody>
          <a:bodyPr/>
          <a:lstStyle/>
          <a:p>
            <a:pPr algn="ctr"/>
            <a:r>
              <a:rPr lang="en-US" sz="4000" dirty="0">
                <a:effectLst>
                  <a:outerShdw blurRad="38100" dist="38100" dir="2700000" algn="tl">
                    <a:srgbClr val="000000">
                      <a:alpha val="43137"/>
                    </a:srgbClr>
                  </a:outerShdw>
                </a:effectLst>
                <a:latin typeface="+mn-lt"/>
              </a:rPr>
              <a:t>Read-Mostly Memory</a:t>
            </a:r>
          </a:p>
        </p:txBody>
      </p:sp>
      <p:graphicFrame>
        <p:nvGraphicFramePr>
          <p:cNvPr id="30" name="Content Placeholder 29"/>
          <p:cNvGraphicFramePr>
            <a:graphicFrameLocks noGrp="1"/>
          </p:cNvGraphicFramePr>
          <p:nvPr>
            <p:ph idx="4294967295"/>
            <p:extLst>
              <p:ext uri="{D42A27DB-BD31-4B8C-83A1-F6EECF244321}">
                <p14:modId xmlns:p14="http://schemas.microsoft.com/office/powerpoint/2010/main" val="1996969637"/>
              </p:ext>
            </p:extLst>
          </p:nvPr>
        </p:nvGraphicFramePr>
        <p:xfrm>
          <a:off x="304800" y="10668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1920" y="1628800"/>
            <a:ext cx="4355976" cy="2677656"/>
          </a:xfrm>
          <a:prstGeom prst="rect">
            <a:avLst/>
          </a:prstGeom>
        </p:spPr>
        <p:txBody>
          <a:bodyPr wrap="square">
            <a:spAutoFit/>
          </a:bodyPr>
          <a:lstStyle/>
          <a:p>
            <a:r>
              <a:rPr lang="en-US" dirty="0"/>
              <a:t>A flash memory chip comprises a very large number of MOSFET memory cells with floating gates, arranged in a tessellated pattern on a silicon wafer. The cells are linked by so-called word lines, bit lines, and source lines. </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3" r="50263"/>
          <a:stretch/>
        </p:blipFill>
        <p:spPr bwMode="auto">
          <a:xfrm>
            <a:off x="302146" y="1824628"/>
            <a:ext cx="33337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685800" y="304800"/>
            <a:ext cx="7556500" cy="111601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GB" dirty="0">
                <a:effectLst>
                  <a:outerShdw blurRad="38100" dist="38100" dir="2700000" algn="tl">
                    <a:srgbClr val="000000">
                      <a:alpha val="43137"/>
                    </a:srgbClr>
                  </a:outerShdw>
                </a:effectLst>
              </a:rPr>
              <a:t>Flash memory chip</a:t>
            </a:r>
          </a:p>
        </p:txBody>
      </p:sp>
    </p:spTree>
    <p:extLst>
      <p:ext uri="{BB962C8B-B14F-4D97-AF65-F5344CB8AC3E}">
        <p14:creationId xmlns:p14="http://schemas.microsoft.com/office/powerpoint/2010/main" val="345882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1763688" y="1396749"/>
            <a:ext cx="5926038" cy="406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txBox="1">
            <a:spLocks noChangeArrowheads="1"/>
          </p:cNvSpPr>
          <p:nvPr/>
        </p:nvSpPr>
        <p:spPr>
          <a:xfrm>
            <a:off x="685800" y="304800"/>
            <a:ext cx="7556500" cy="111601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GB" dirty="0">
                <a:effectLst>
                  <a:outerShdw blurRad="38100" dist="38100" dir="2700000" algn="tl">
                    <a:srgbClr val="000000">
                      <a:alpha val="43137"/>
                    </a:srgbClr>
                  </a:outerShdw>
                </a:effectLst>
              </a:rPr>
              <a:t>Flash memory chip</a:t>
            </a:r>
          </a:p>
        </p:txBody>
      </p:sp>
    </p:spTree>
    <p:extLst>
      <p:ext uri="{BB962C8B-B14F-4D97-AF65-F5344CB8AC3E}">
        <p14:creationId xmlns:p14="http://schemas.microsoft.com/office/powerpoint/2010/main" val="206067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873" y="1196752"/>
            <a:ext cx="4794354" cy="4852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685800" y="304800"/>
            <a:ext cx="7556500" cy="1116012"/>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3600" b="0" kern="1200">
                <a:solidFill>
                  <a:schemeClr val="accent1"/>
                </a:solidFill>
                <a:latin typeface="+mj-lt"/>
                <a:ea typeface="+mj-ea"/>
                <a:cs typeface="+mj-cs"/>
              </a:defRPr>
            </a:lvl1pPr>
          </a:lstStyle>
          <a:p>
            <a:r>
              <a:rPr lang="en-GB" dirty="0">
                <a:effectLst>
                  <a:outerShdw blurRad="38100" dist="38100" dir="2700000" algn="tl">
                    <a:srgbClr val="000000">
                      <a:alpha val="43137"/>
                    </a:srgbClr>
                  </a:outerShdw>
                </a:effectLst>
              </a:rPr>
              <a:t>Flash memory chip</a:t>
            </a:r>
          </a:p>
        </p:txBody>
      </p:sp>
    </p:spTree>
    <p:extLst>
      <p:ext uri="{BB962C8B-B14F-4D97-AF65-F5344CB8AC3E}">
        <p14:creationId xmlns:p14="http://schemas.microsoft.com/office/powerpoint/2010/main" val="413042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76200"/>
            <a:ext cx="7556500" cy="685800"/>
          </a:xfrm>
        </p:spPr>
        <p:txBody>
          <a:bodyPr/>
          <a:lstStyle/>
          <a:p>
            <a:r>
              <a:rPr lang="en-US" dirty="0">
                <a:effectLst>
                  <a:outerShdw blurRad="38100" dist="38100" dir="2700000" algn="tl">
                    <a:srgbClr val="000000">
                      <a:alpha val="43137"/>
                    </a:srgbClr>
                  </a:outerShdw>
                </a:effectLst>
              </a:rPr>
              <a:t>Typical 16 Mb DRAM (4M </a:t>
            </a:r>
            <a:r>
              <a:rPr lang="en-US" dirty="0" err="1">
                <a:effectLst>
                  <a:outerShdw blurRad="38100" dist="38100" dir="2700000" algn="tl">
                    <a:srgbClr val="000000">
                      <a:alpha val="43137"/>
                    </a:srgbClr>
                  </a:outerShdw>
                </a:effectLst>
              </a:rPr>
              <a:t>x</a:t>
            </a:r>
            <a:r>
              <a:rPr lang="en-US" dirty="0">
                <a:effectLst>
                  <a:outerShdw blurRad="38100" dist="38100" dir="2700000" algn="tl">
                    <a:srgbClr val="000000">
                      <a:alpha val="43137"/>
                    </a:srgbClr>
                  </a:outerShdw>
                </a:effectLst>
              </a:rPr>
              <a:t> 4)</a:t>
            </a: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636" t="5882" r="5455" b="7059"/>
              <a:stretch>
                <a:fillRect/>
              </a:stretch>
            </p:blipFill>
          </mc:Choice>
          <mc:Fallback>
            <p:blipFill>
              <a:blip r:embed="rId4"/>
              <a:srcRect l="3636" t="5882" r="5455" b="7059"/>
              <a:stretch>
                <a:fillRect/>
              </a:stretch>
            </p:blipFill>
          </mc:Fallback>
        </mc:AlternateContent>
        <p:spPr>
          <a:xfrm>
            <a:off x="457200" y="1219200"/>
            <a:ext cx="8229600" cy="54300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9144000" cy="1116012"/>
          </a:xfrm>
        </p:spPr>
        <p:txBody>
          <a:bodyPr/>
          <a:lstStyle/>
          <a:p>
            <a:pPr algn="ctr"/>
            <a:r>
              <a:rPr lang="en-GB" dirty="0">
                <a:effectLst>
                  <a:outerShdw blurRad="38100" dist="38100" dir="2700000" algn="tl">
                    <a:srgbClr val="000000">
                      <a:alpha val="43137"/>
                    </a:srgbClr>
                  </a:outerShdw>
                </a:effectLst>
              </a:rPr>
              <a:t>Chip Packaging</a:t>
            </a:r>
          </a:p>
        </p:txBody>
      </p:sp>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9091" b="20909"/>
              <a:stretch>
                <a:fillRect/>
              </a:stretch>
            </p:blipFill>
          </mc:Choice>
          <mc:Fallback>
            <p:blipFill>
              <a:blip r:embed="rId4"/>
              <a:srcRect t="19091" b="20909"/>
              <a:stretch>
                <a:fillRect/>
              </a:stretch>
            </p:blipFill>
          </mc:Fallback>
        </mc:AlternateContent>
        <p:spPr>
          <a:xfrm>
            <a:off x="609600" y="831421"/>
            <a:ext cx="7761457" cy="60265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412" t="17273" r="16471" b="15455"/>
              <a:stretch>
                <a:fillRect/>
              </a:stretch>
            </p:blipFill>
          </mc:Choice>
          <mc:Fallback>
            <p:blipFill>
              <a:blip r:embed="rId4"/>
              <a:srcRect l="9412" t="17273" r="16471" b="15455"/>
              <a:stretch>
                <a:fillRect/>
              </a:stretch>
            </p:blipFill>
          </mc:Fallback>
        </mc:AlternateContent>
        <p:spPr>
          <a:xfrm>
            <a:off x="457200" y="838200"/>
            <a:ext cx="5867400" cy="5638800"/>
          </a:xfrm>
          <a:prstGeom prst="rect">
            <a:avLst/>
          </a:prstGeom>
        </p:spPr>
      </p:pic>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a:solidFill>
                  <a:schemeClr val="tx2"/>
                </a:solidFill>
                <a:effectLst>
                  <a:outerShdw blurRad="38100" dist="38100" dir="2700000" algn="tl">
                    <a:srgbClr val="000000">
                      <a:alpha val="43137"/>
                    </a:srgbClr>
                  </a:outerShdw>
                </a:effectLst>
                <a:latin typeface="+mn-lt"/>
              </a:rPr>
              <a:t>Figure 5.5</a:t>
            </a: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a:solidFill>
                  <a:schemeClr val="bg1"/>
                </a:solidFill>
                <a:effectLst>
                  <a:outerShdw blurRad="38100" dist="38100" dir="2700000" algn="tl">
                    <a:srgbClr val="000000">
                      <a:alpha val="43137"/>
                    </a:srgbClr>
                  </a:outerShdw>
                </a:effectLst>
                <a:latin typeface="+mn-lt"/>
              </a:rPr>
              <a:t>256-KByte </a:t>
            </a:r>
          </a:p>
          <a:p>
            <a:pPr algn="ctr"/>
            <a:r>
              <a:rPr lang="en-US" dirty="0">
                <a:solidFill>
                  <a:schemeClr val="bg1"/>
                </a:solidFill>
                <a:effectLst>
                  <a:outerShdw blurRad="38100" dist="38100" dir="2700000" algn="tl">
                    <a:srgbClr val="000000">
                      <a:alpha val="43137"/>
                    </a:srgbClr>
                  </a:outerShdw>
                </a:effectLst>
                <a:latin typeface="+mn-lt"/>
              </a:rPr>
              <a:t>Memory </a:t>
            </a:r>
          </a:p>
          <a:p>
            <a:pPr algn="ctr"/>
            <a:r>
              <a:rPr lang="en-US" dirty="0">
                <a:solidFill>
                  <a:schemeClr val="bg1"/>
                </a:solidFill>
                <a:effectLst>
                  <a:outerShdw blurRad="38100" dist="38100" dir="2700000" algn="tl">
                    <a:srgbClr val="000000">
                      <a:alpha val="43137"/>
                    </a:srgbClr>
                  </a:outerShdw>
                </a:effectLst>
                <a:latin typeface="+mn-lt"/>
              </a:rPr>
              <a:t>Organization</a:t>
            </a: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sp>
        <p:nvSpPr>
          <p:cNvPr id="2" name="TextBox 1">
            <a:extLst>
              <a:ext uri="{FF2B5EF4-FFF2-40B4-BE49-F238E27FC236}">
                <a16:creationId xmlns:a16="http://schemas.microsoft.com/office/drawing/2014/main" id="{372D4F98-83F5-4586-BBF3-BDC2F38CD1A6}"/>
              </a:ext>
            </a:extLst>
          </p:cNvPr>
          <p:cNvSpPr txBox="1"/>
          <p:nvPr/>
        </p:nvSpPr>
        <p:spPr>
          <a:xfrm>
            <a:off x="914400" y="304800"/>
            <a:ext cx="2209800" cy="461665"/>
          </a:xfrm>
          <a:prstGeom prst="rect">
            <a:avLst/>
          </a:prstGeom>
          <a:noFill/>
        </p:spPr>
        <p:txBody>
          <a:bodyPr wrap="square" rtlCol="0">
            <a:spAutoFit/>
          </a:bodyPr>
          <a:lstStyle/>
          <a:p>
            <a:r>
              <a:rPr lang="en-US" dirty="0">
                <a:solidFill>
                  <a:srgbClr val="FF0000"/>
                </a:solidFill>
              </a:rPr>
              <a:t>Diagram draw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33400" y="179388"/>
            <a:ext cx="7556500" cy="1116012"/>
          </a:xfrm>
        </p:spPr>
        <p:txBody>
          <a:bodyPr/>
          <a:lstStyle/>
          <a:p>
            <a:r>
              <a:rPr lang="en-GB" dirty="0">
                <a:effectLst>
                  <a:outerShdw blurRad="38100" dist="38100" dir="2700000" algn="tl">
                    <a:srgbClr val="000000">
                      <a:alpha val="43137"/>
                    </a:srgbClr>
                  </a:outerShdw>
                </a:effectLst>
              </a:rPr>
              <a:t>1MByte Module Organization</a:t>
            </a:r>
            <a:r>
              <a:rPr lang="en-GB" dirty="0">
                <a:solidFill>
                  <a:srgbClr val="FF0000"/>
                </a:solidFill>
                <a:effectLst>
                  <a:outerShdw blurRad="38100" dist="38100" dir="2700000" algn="tl">
                    <a:srgbClr val="000000">
                      <a:alpha val="43137"/>
                    </a:srgbClr>
                  </a:outerShdw>
                </a:effectLst>
              </a:rPr>
              <a:t>(Not Discussed)</a:t>
            </a:r>
          </a:p>
        </p:txBody>
      </p:sp>
      <p:pic>
        <p:nvPicPr>
          <p:cNvPr id="4" name="Picture 3" descr="figure 5.6.jpg"/>
          <p:cNvPicPr>
            <a:picLocks noChangeAspect="1"/>
          </p:cNvPicPr>
          <p:nvPr/>
        </p:nvPicPr>
        <p:blipFill>
          <a:blip r:embed="rId3"/>
          <a:stretch>
            <a:fillRect/>
          </a:stretch>
        </p:blipFill>
        <p:spPr>
          <a:xfrm>
            <a:off x="1371600" y="1295400"/>
            <a:ext cx="6262687" cy="52351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556313" cy="1116106"/>
          </a:xfrm>
        </p:spPr>
        <p:txBody>
          <a:bodyPr/>
          <a:lstStyle/>
          <a:p>
            <a:r>
              <a:rPr lang="en-US" dirty="0">
                <a:effectLst>
                  <a:outerShdw blurRad="38100" dist="38100" dir="2700000" algn="tl">
                    <a:srgbClr val="000000">
                      <a:alpha val="43137"/>
                    </a:srgbClr>
                  </a:outerShdw>
                </a:effectLst>
              </a:rPr>
              <a:t>Memory Cell Operation</a:t>
            </a: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5455" b="26364"/>
              <a:stretch>
                <a:fillRect/>
              </a:stretch>
            </p:blipFill>
          </mc:Choice>
          <mc:Fallback>
            <p:blipFill>
              <a:blip r:embed="rId4"/>
              <a:srcRect t="25455" b="26364"/>
              <a:stretch>
                <a:fillRect/>
              </a:stretch>
            </p:blipFill>
          </mc:Fallback>
        </mc:AlternateContent>
        <p:spPr>
          <a:xfrm>
            <a:off x="-306256" y="1143000"/>
            <a:ext cx="9511858" cy="59307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Memory</a:t>
            </a:r>
          </a:p>
        </p:txBody>
      </p:sp>
      <p:graphicFrame>
        <p:nvGraphicFramePr>
          <p:cNvPr id="10" name="Content Placeholder 9"/>
          <p:cNvGraphicFramePr>
            <a:graphicFrameLocks noGrp="1"/>
          </p:cNvGraphicFramePr>
          <p:nvPr>
            <p:ph idx="4294967295"/>
            <p:extLst>
              <p:ext uri="{D42A27DB-BD31-4B8C-83A1-F6EECF244321}">
                <p14:modId xmlns:p14="http://schemas.microsoft.com/office/powerpoint/2010/main" val="2252465653"/>
              </p:ext>
            </p:extLst>
          </p:nvPr>
        </p:nvGraphicFramePr>
        <p:xfrm>
          <a:off x="457200" y="457200"/>
          <a:ext cx="82296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533400"/>
            <a:ext cx="7556313" cy="1116106"/>
          </a:xfrm>
        </p:spPr>
        <p:txBody>
          <a:bodyPr/>
          <a:lstStyle/>
          <a:p>
            <a:r>
              <a:rPr lang="en-US" dirty="0">
                <a:effectLst>
                  <a:outerShdw blurRad="38100" dist="38100" dir="2700000" algn="tl">
                    <a:srgbClr val="000000">
                      <a:alpha val="43137"/>
                    </a:srgbClr>
                  </a:outerShdw>
                </a:effectLst>
              </a:rPr>
              <a:t>Error Correction</a:t>
            </a:r>
          </a:p>
        </p:txBody>
      </p:sp>
      <p:sp>
        <p:nvSpPr>
          <p:cNvPr id="70659" name="Rectangle 3"/>
          <p:cNvSpPr>
            <a:spLocks noGrp="1" noChangeArrowheads="1"/>
          </p:cNvSpPr>
          <p:nvPr>
            <p:ph idx="1"/>
          </p:nvPr>
        </p:nvSpPr>
        <p:spPr>
          <a:xfrm>
            <a:off x="498474" y="1524000"/>
            <a:ext cx="7556313" cy="4876800"/>
          </a:xfrm>
        </p:spPr>
        <p:txBody>
          <a:bodyPr>
            <a:normAutofit fontScale="92500" lnSpcReduction="10000"/>
          </a:bodyPr>
          <a:lstStyle/>
          <a:p>
            <a:r>
              <a:rPr lang="en-US" dirty="0"/>
              <a:t>Hard Failure</a:t>
            </a:r>
          </a:p>
          <a:p>
            <a:pPr lvl="1"/>
            <a:r>
              <a:rPr lang="en-US" dirty="0"/>
              <a:t>Permanent physical defect</a:t>
            </a:r>
          </a:p>
          <a:p>
            <a:pPr lvl="1"/>
            <a:r>
              <a:rPr lang="en-US" dirty="0"/>
              <a:t>Memory cell or cells affected cannot reliably store data but become stuck at 0 or 1 or switch erratically between 0 and 1</a:t>
            </a:r>
          </a:p>
          <a:p>
            <a:pPr lvl="1"/>
            <a:r>
              <a:rPr lang="en-US" dirty="0"/>
              <a:t>Can be caused by: </a:t>
            </a:r>
          </a:p>
          <a:p>
            <a:pPr lvl="2"/>
            <a:r>
              <a:rPr lang="en-US" dirty="0"/>
              <a:t>Harsh environmental abuse</a:t>
            </a:r>
          </a:p>
          <a:p>
            <a:pPr lvl="2"/>
            <a:r>
              <a:rPr lang="en-US" dirty="0"/>
              <a:t>Manufacturing defects</a:t>
            </a:r>
          </a:p>
          <a:p>
            <a:pPr lvl="2"/>
            <a:r>
              <a:rPr lang="en-US" dirty="0"/>
              <a:t>Wear</a:t>
            </a:r>
          </a:p>
          <a:p>
            <a:r>
              <a:rPr lang="en-US" dirty="0"/>
              <a:t>Soft Error</a:t>
            </a:r>
          </a:p>
          <a:p>
            <a:pPr lvl="1"/>
            <a:r>
              <a:rPr lang="en-US" dirty="0"/>
              <a:t>Random, non-destructive event that alters the contents of one or more memory cells </a:t>
            </a:r>
          </a:p>
          <a:p>
            <a:pPr lvl="1"/>
            <a:r>
              <a:rPr lang="en-US" dirty="0"/>
              <a:t>No permanent damage to memory</a:t>
            </a:r>
          </a:p>
          <a:p>
            <a:pPr lvl="1"/>
            <a:r>
              <a:rPr lang="en-US" dirty="0"/>
              <a:t>Can be caused by: </a:t>
            </a:r>
          </a:p>
          <a:p>
            <a:pPr lvl="2"/>
            <a:r>
              <a:rPr lang="en-US" dirty="0"/>
              <a:t>Power supply problems</a:t>
            </a:r>
          </a:p>
          <a:p>
            <a:pPr lvl="2"/>
            <a:r>
              <a:rPr lang="en-US" dirty="0"/>
              <a:t>Alpha particles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a:t>   </a:t>
            </a:r>
            <a:r>
              <a:rPr lang="en-US" dirty="0">
                <a:effectLst>
                  <a:outerShdw blurRad="38100" dist="38100" dir="2700000" algn="tl">
                    <a:srgbClr val="000000">
                      <a:alpha val="43137"/>
                    </a:srgbClr>
                  </a:outerShdw>
                </a:effectLst>
              </a:rPr>
              <a:t>Error Correcting Code Function</a:t>
            </a: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909" b="20909"/>
              <a:stretch>
                <a:fillRect/>
              </a:stretch>
            </p:blipFill>
          </mc:Choice>
          <mc:Fallback>
            <p:blipFill>
              <a:blip r:embed="rId4"/>
              <a:srcRect t="20909" b="20909"/>
              <a:stretch>
                <a:fillRect/>
              </a:stretch>
            </p:blipFill>
          </mc:Fallback>
        </mc:AlternateContent>
        <p:spPr>
          <a:xfrm>
            <a:off x="304800" y="1358900"/>
            <a:ext cx="8298589" cy="5194300"/>
          </a:xfrm>
          <a:prstGeom prst="rect">
            <a:avLst/>
          </a:prstGeom>
        </p:spPr>
      </p:pic>
      <p:sp>
        <p:nvSpPr>
          <p:cNvPr id="2" name="TextBox 1">
            <a:extLst>
              <a:ext uri="{FF2B5EF4-FFF2-40B4-BE49-F238E27FC236}">
                <a16:creationId xmlns:a16="http://schemas.microsoft.com/office/drawing/2014/main" id="{08F6B3B2-50F6-4E74-BD1E-4BA13FEA9471}"/>
              </a:ext>
            </a:extLst>
          </p:cNvPr>
          <p:cNvSpPr txBox="1"/>
          <p:nvPr/>
        </p:nvSpPr>
        <p:spPr>
          <a:xfrm>
            <a:off x="2819400" y="838200"/>
            <a:ext cx="1981200" cy="461665"/>
          </a:xfrm>
          <a:prstGeom prst="rect">
            <a:avLst/>
          </a:prstGeom>
          <a:noFill/>
        </p:spPr>
        <p:txBody>
          <a:bodyPr wrap="square" rtlCol="0">
            <a:spAutoFit/>
          </a:bodyPr>
          <a:lstStyle/>
          <a:p>
            <a:r>
              <a:rPr lang="en-US" b="1" dirty="0">
                <a:solidFill>
                  <a:srgbClr val="FF0000"/>
                </a:solidFill>
              </a:rPr>
              <a:t>Note Copy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381000" y="609600"/>
            <a:ext cx="3255264" cy="3200400"/>
          </a:xfrm>
        </p:spPr>
        <p:txBody>
          <a:bodyPr>
            <a:normAutofit/>
          </a:bodyPr>
          <a:lstStyle/>
          <a:p>
            <a:pPr algn="ctr"/>
            <a:r>
              <a:rPr lang="en-US" sz="4000" dirty="0">
                <a:effectLst>
                  <a:outerShdw blurRad="38100" dist="38100" dir="2700000" algn="tl">
                    <a:srgbClr val="000000">
                      <a:alpha val="43137"/>
                    </a:srgbClr>
                  </a:outerShdw>
                </a:effectLst>
              </a:rPr>
              <a:t>Hamming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Error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Correcting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Code</a:t>
            </a:r>
          </a:p>
        </p:txBody>
      </p:sp>
      <p:pic>
        <p:nvPicPr>
          <p:cNvPr id="8" name="Picture 7"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14545" r="10588" b="14545"/>
              <a:stretch>
                <a:fillRect/>
              </a:stretch>
            </p:blipFill>
          </mc:Choice>
          <mc:Fallback>
            <p:blipFill>
              <a:blip r:embed="rId4"/>
              <a:srcRect l="10588" t="14545" r="10588" b="14545"/>
              <a:stretch>
                <a:fillRect/>
              </a:stretch>
            </p:blipFill>
          </mc:Fallback>
        </mc:AlternateContent>
        <p:spPr>
          <a:xfrm>
            <a:off x="3733801" y="228600"/>
            <a:ext cx="5029200" cy="6324600"/>
          </a:xfrm>
          <a:prstGeom prst="rect">
            <a:avLst/>
          </a:prstGeom>
        </p:spPr>
      </p:pic>
      <p:sp>
        <p:nvSpPr>
          <p:cNvPr id="2" name="TextBox 1">
            <a:extLst>
              <a:ext uri="{FF2B5EF4-FFF2-40B4-BE49-F238E27FC236}">
                <a16:creationId xmlns:a16="http://schemas.microsoft.com/office/drawing/2014/main" id="{4FF77C02-FAFC-443D-964A-751A5FF38505}"/>
              </a:ext>
            </a:extLst>
          </p:cNvPr>
          <p:cNvSpPr txBox="1"/>
          <p:nvPr/>
        </p:nvSpPr>
        <p:spPr>
          <a:xfrm>
            <a:off x="485618" y="4648200"/>
            <a:ext cx="3046027" cy="707886"/>
          </a:xfrm>
          <a:prstGeom prst="rect">
            <a:avLst/>
          </a:prstGeom>
          <a:noFill/>
        </p:spPr>
        <p:txBody>
          <a:bodyPr wrap="none" rtlCol="0">
            <a:spAutoFit/>
          </a:bodyPr>
          <a:lstStyle/>
          <a:p>
            <a:r>
              <a:rPr lang="en-US" sz="4000" dirty="0">
                <a:solidFill>
                  <a:srgbClr val="FF0000"/>
                </a:solidFill>
              </a:rPr>
              <a:t>NOTE COPY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a:effectLst>
                  <a:outerShdw blurRad="38100" dist="38100" dir="2700000" algn="tl">
                    <a:srgbClr val="000000">
                      <a:alpha val="43137"/>
                    </a:srgbClr>
                  </a:outerShdw>
                </a:effectLst>
              </a:rPr>
              <a:t>Hamming SEC-DED Code</a:t>
            </a: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3636" r="2353" b="16364"/>
              <a:stretch>
                <a:fillRect/>
              </a:stretch>
            </p:blipFill>
          </mc:Choice>
          <mc:Fallback>
            <p:blipFill>
              <a:blip r:embed="rId4"/>
              <a:srcRect l="4706" t="23636" r="2353" b="16364"/>
              <a:stretch>
                <a:fillRect/>
              </a:stretch>
            </p:blipFill>
          </mc:Fallback>
        </mc:AlternateContent>
        <p:spPr>
          <a:xfrm>
            <a:off x="1193272" y="1430076"/>
            <a:ext cx="6426728" cy="536910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06400" y="152400"/>
            <a:ext cx="8204200" cy="469900"/>
          </a:xfrm>
        </p:spPr>
        <p:txBody>
          <a:bodyPr/>
          <a:lstStyle/>
          <a:p>
            <a:pPr algn="ctr" eaLnBrk="1" hangingPunct="1"/>
            <a:r>
              <a:rPr lang="en-US" altLang="en-US"/>
              <a:t>Hamming Code Syndrome</a:t>
            </a:r>
          </a:p>
        </p:txBody>
      </p:sp>
      <p:sp>
        <p:nvSpPr>
          <p:cNvPr id="37891" name="Text Box 3"/>
          <p:cNvSpPr txBox="1">
            <a:spLocks noChangeArrowheads="1"/>
          </p:cNvSpPr>
          <p:nvPr/>
        </p:nvSpPr>
        <p:spPr bwMode="auto">
          <a:xfrm>
            <a:off x="381000" y="1524000"/>
            <a:ext cx="83820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dirty="0">
                <a:solidFill>
                  <a:srgbClr val="0033CC"/>
                </a:solidFill>
                <a:latin typeface="Comic Sans MS" pitchFamily="66" charset="0"/>
              </a:rPr>
              <a:t>If we compare the read K bits with the write K bits,</a:t>
            </a:r>
          </a:p>
          <a:p>
            <a:pPr>
              <a:spcBef>
                <a:spcPct val="50000"/>
              </a:spcBef>
            </a:pPr>
            <a:r>
              <a:rPr lang="en-US" altLang="en-US" dirty="0">
                <a:solidFill>
                  <a:srgbClr val="0033CC"/>
                </a:solidFill>
                <a:latin typeface="Comic Sans MS" pitchFamily="66" charset="0"/>
              </a:rPr>
              <a:t>using an exclusive or function, the result is called </a:t>
            </a:r>
          </a:p>
          <a:p>
            <a:pPr>
              <a:spcBef>
                <a:spcPct val="50000"/>
              </a:spcBef>
            </a:pPr>
            <a:r>
              <a:rPr lang="en-US" altLang="en-US" dirty="0">
                <a:solidFill>
                  <a:srgbClr val="0033CC"/>
                </a:solidFill>
                <a:latin typeface="Comic Sans MS" pitchFamily="66" charset="0"/>
              </a:rPr>
              <a:t>the “syndrome”.</a:t>
            </a:r>
          </a:p>
          <a:p>
            <a:pPr>
              <a:spcBef>
                <a:spcPct val="50000"/>
              </a:spcBef>
            </a:pPr>
            <a:endParaRPr lang="en-US" altLang="en-US" dirty="0">
              <a:solidFill>
                <a:srgbClr val="0033CC"/>
              </a:solidFill>
              <a:latin typeface="Comic Sans MS" pitchFamily="66" charset="0"/>
            </a:endParaRPr>
          </a:p>
          <a:p>
            <a:pPr>
              <a:spcBef>
                <a:spcPct val="50000"/>
              </a:spcBef>
            </a:pPr>
            <a:r>
              <a:rPr lang="en-US" altLang="en-US" dirty="0">
                <a:latin typeface="Comic Sans MS" pitchFamily="66" charset="0"/>
              </a:rPr>
              <a:t>  -  If the syndrome is all zeros, there were no errors,   </a:t>
            </a:r>
          </a:p>
          <a:p>
            <a:pPr>
              <a:spcBef>
                <a:spcPct val="50000"/>
              </a:spcBef>
            </a:pPr>
            <a:r>
              <a:rPr lang="en-US" altLang="en-US" dirty="0">
                <a:latin typeface="Comic Sans MS" pitchFamily="66" charset="0"/>
              </a:rPr>
              <a:t>      i.e. the bits were exactly alike </a:t>
            </a:r>
          </a:p>
          <a:p>
            <a:pPr>
              <a:spcBef>
                <a:spcPct val="50000"/>
              </a:spcBef>
            </a:pPr>
            <a:endParaRPr lang="en-US" altLang="en-US" sz="1200" dirty="0">
              <a:latin typeface="Comic Sans MS" pitchFamily="66" charset="0"/>
            </a:endParaRPr>
          </a:p>
          <a:p>
            <a:pPr>
              <a:spcBef>
                <a:spcPct val="50000"/>
              </a:spcBef>
            </a:pPr>
            <a:endParaRPr lang="en-US" altLang="en-US" sz="1200" dirty="0">
              <a:latin typeface="Comic Sans MS" pitchFamily="66" charset="0"/>
            </a:endParaRPr>
          </a:p>
          <a:p>
            <a:pPr>
              <a:spcBef>
                <a:spcPct val="50000"/>
              </a:spcBef>
            </a:pPr>
            <a:r>
              <a:rPr lang="en-US" altLang="en-US" dirty="0">
                <a:latin typeface="Comic Sans MS" pitchFamily="66" charset="0"/>
              </a:rPr>
              <a:t>  -  If there is a 1 bit somewhere, we know that 1</a:t>
            </a:r>
          </a:p>
          <a:p>
            <a:pPr>
              <a:spcBef>
                <a:spcPct val="50000"/>
              </a:spcBef>
            </a:pPr>
            <a:r>
              <a:rPr lang="en-US" altLang="en-US" dirty="0">
                <a:latin typeface="Comic Sans MS" pitchFamily="66" charset="0"/>
              </a:rPr>
              <a:t>      represents an error.</a:t>
            </a:r>
          </a:p>
        </p:txBody>
      </p:sp>
    </p:spTree>
    <p:extLst>
      <p:ext uri="{BB962C8B-B14F-4D97-AF65-F5344CB8AC3E}">
        <p14:creationId xmlns:p14="http://schemas.microsoft.com/office/powerpoint/2010/main" val="2623262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4952" y="692696"/>
            <a:ext cx="8204200" cy="533400"/>
          </a:xfrm>
        </p:spPr>
        <p:txBody>
          <a:bodyPr/>
          <a:lstStyle/>
          <a:p>
            <a:pPr algn="ctr" eaLnBrk="1" hangingPunct="1"/>
            <a:r>
              <a:rPr lang="en-US" altLang="en-US" sz="3200" dirty="0"/>
              <a:t>Hamming Code Design – determining K</a:t>
            </a:r>
          </a:p>
        </p:txBody>
      </p:sp>
      <p:sp>
        <p:nvSpPr>
          <p:cNvPr id="36867" name="Rectangle 3"/>
          <p:cNvSpPr>
            <a:spLocks noGrp="1" noChangeArrowheads="1"/>
          </p:cNvSpPr>
          <p:nvPr>
            <p:ph type="body" idx="1"/>
          </p:nvPr>
        </p:nvSpPr>
        <p:spPr>
          <a:xfrm>
            <a:off x="179512" y="1988840"/>
            <a:ext cx="8763000" cy="4752528"/>
          </a:xfrm>
        </p:spPr>
        <p:txBody>
          <a:bodyPr>
            <a:normAutofit fontScale="55000" lnSpcReduction="20000"/>
          </a:bodyPr>
          <a:lstStyle/>
          <a:p>
            <a:pPr eaLnBrk="1" hangingPunct="1">
              <a:lnSpc>
                <a:spcPct val="90000"/>
              </a:lnSpc>
              <a:buFontTx/>
              <a:buNone/>
            </a:pPr>
            <a:r>
              <a:rPr lang="en-US" altLang="en-US" sz="3600" dirty="0">
                <a:solidFill>
                  <a:srgbClr val="0033CC"/>
                </a:solidFill>
              </a:rPr>
              <a:t>To store an M bit word with detection/correction takes M+K bit words</a:t>
            </a:r>
          </a:p>
          <a:p>
            <a:pPr eaLnBrk="1" hangingPunct="1">
              <a:lnSpc>
                <a:spcPct val="90000"/>
              </a:lnSpc>
              <a:buFontTx/>
              <a:buNone/>
            </a:pPr>
            <a:r>
              <a:rPr lang="en-US" altLang="en-US" sz="3600" dirty="0">
                <a:solidFill>
                  <a:srgbClr val="0033CC"/>
                </a:solidFill>
              </a:rPr>
              <a:t>If K =1, we can detect single bit errors but not correct them</a:t>
            </a:r>
          </a:p>
          <a:p>
            <a:pPr eaLnBrk="1" hangingPunct="1">
              <a:lnSpc>
                <a:spcPct val="90000"/>
              </a:lnSpc>
              <a:buFontTx/>
              <a:buNone/>
            </a:pPr>
            <a:r>
              <a:rPr lang="en-US" altLang="en-US" sz="3600" dirty="0">
                <a:solidFill>
                  <a:srgbClr val="0033CC"/>
                </a:solidFill>
              </a:rPr>
              <a:t>If  2</a:t>
            </a:r>
            <a:r>
              <a:rPr lang="en-US" altLang="en-US" sz="3600" b="1" baseline="30000" dirty="0">
                <a:solidFill>
                  <a:srgbClr val="0033CC"/>
                </a:solidFill>
              </a:rPr>
              <a:t>K</a:t>
            </a:r>
            <a:r>
              <a:rPr lang="en-US" altLang="en-US" sz="3600" dirty="0">
                <a:solidFill>
                  <a:srgbClr val="0033CC"/>
                </a:solidFill>
              </a:rPr>
              <a:t> - 1  &gt;=  M + K ,  we can detect, identify, and correct all single bit errors, i.e. the syndrome contains the information to correct any single bit error</a:t>
            </a:r>
          </a:p>
          <a:p>
            <a:pPr eaLnBrk="1" hangingPunct="1">
              <a:lnSpc>
                <a:spcPct val="90000"/>
              </a:lnSpc>
              <a:buFontTx/>
              <a:buNone/>
            </a:pPr>
            <a:r>
              <a:rPr lang="en-US" altLang="en-US" sz="4900" dirty="0">
                <a:solidFill>
                  <a:srgbClr val="800000"/>
                </a:solidFill>
              </a:rPr>
              <a:t>  </a:t>
            </a:r>
            <a:r>
              <a:rPr lang="en-US" altLang="en-US" sz="4400" dirty="0"/>
              <a:t>Example:  For M = 8:</a:t>
            </a:r>
          </a:p>
          <a:p>
            <a:pPr eaLnBrk="1" hangingPunct="1">
              <a:lnSpc>
                <a:spcPct val="90000"/>
              </a:lnSpc>
              <a:buFontTx/>
              <a:buNone/>
            </a:pPr>
            <a:r>
              <a:rPr lang="en-US" altLang="en-US" sz="4400" dirty="0"/>
              <a:t>      			and K = 3:  2</a:t>
            </a:r>
            <a:r>
              <a:rPr lang="en-US" altLang="en-US" sz="4400" b="1" baseline="30000" dirty="0"/>
              <a:t>3</a:t>
            </a:r>
            <a:r>
              <a:rPr lang="en-US" altLang="en-US" sz="4400" dirty="0"/>
              <a:t> – 1 = 7    &lt; 8 + 3 (doesn’t work)</a:t>
            </a:r>
          </a:p>
          <a:p>
            <a:pPr eaLnBrk="1" hangingPunct="1">
              <a:lnSpc>
                <a:spcPct val="90000"/>
              </a:lnSpc>
              <a:buFontTx/>
              <a:buNone/>
            </a:pPr>
            <a:r>
              <a:rPr lang="en-US" altLang="en-US" sz="4400" dirty="0"/>
              <a:t>      			and K = 4:  2</a:t>
            </a:r>
            <a:r>
              <a:rPr lang="en-US" altLang="en-US" sz="4400" baseline="30000" dirty="0"/>
              <a:t>4</a:t>
            </a:r>
            <a:r>
              <a:rPr lang="en-US" altLang="en-US" sz="4400" dirty="0"/>
              <a:t> – 1 = 15  &gt; 8 + 4 (works!)</a:t>
            </a:r>
          </a:p>
          <a:p>
            <a:pPr eaLnBrk="1" hangingPunct="1">
              <a:lnSpc>
                <a:spcPct val="90000"/>
              </a:lnSpc>
              <a:buFontTx/>
              <a:buNone/>
            </a:pPr>
            <a:r>
              <a:rPr lang="en-US" altLang="en-US" sz="4400" dirty="0"/>
              <a:t>  		     Therefore, we must choose  K =4,</a:t>
            </a:r>
          </a:p>
          <a:p>
            <a:pPr eaLnBrk="1" hangingPunct="1">
              <a:lnSpc>
                <a:spcPct val="90000"/>
              </a:lnSpc>
              <a:buFontTx/>
              <a:buNone/>
            </a:pPr>
            <a:r>
              <a:rPr lang="en-US" altLang="en-US" sz="4400" dirty="0"/>
              <a:t>                 i.e., the minimum size of the syndrome is 4</a:t>
            </a:r>
          </a:p>
          <a:p>
            <a:pPr eaLnBrk="1" hangingPunct="1">
              <a:lnSpc>
                <a:spcPct val="90000"/>
              </a:lnSpc>
              <a:buFontTx/>
              <a:buNone/>
            </a:pPr>
            <a:endParaRPr lang="en-US" altLang="en-US" sz="2000" dirty="0"/>
          </a:p>
        </p:txBody>
      </p:sp>
    </p:spTree>
    <p:extLst>
      <p:ext uri="{BB962C8B-B14F-4D97-AF65-F5344CB8AC3E}">
        <p14:creationId xmlns:p14="http://schemas.microsoft.com/office/powerpoint/2010/main" val="3112707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09600" y="1066800"/>
            <a:ext cx="5562600" cy="2308324"/>
          </a:xfrm>
          <a:prstGeom prst="rect">
            <a:avLst/>
          </a:prstGeom>
        </p:spPr>
        <p:txBody>
          <a:bodyPr wrap="square">
            <a:spAutoFit/>
          </a:bodyPr>
          <a:lstStyle/>
          <a:p>
            <a:pPr algn="ctr">
              <a:spcBef>
                <a:spcPts val="1200"/>
              </a:spcBef>
              <a:spcAft>
                <a:spcPts val="0"/>
              </a:spcAft>
            </a:pPr>
            <a:r>
              <a:rPr kumimoji="1" lang="en-US" sz="3600" dirty="0"/>
              <a:t>Lists the number of check bits required for various data word lengths</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 </a:t>
            </a:r>
          </a:p>
        </p:txBody>
      </p:sp>
      <p:sp>
        <p:nvSpPr>
          <p:cNvPr id="16" name="Rectangle 15"/>
          <p:cNvSpPr/>
          <p:nvPr/>
        </p:nvSpPr>
        <p:spPr>
          <a:xfrm>
            <a:off x="1331640" y="6075586"/>
            <a:ext cx="6214864" cy="523220"/>
          </a:xfrm>
          <a:prstGeom prst="rect">
            <a:avLst/>
          </a:prstGeom>
        </p:spPr>
        <p:txBody>
          <a:bodyPr wrap="square">
            <a:spAutoFit/>
          </a:bodyPr>
          <a:lstStyle/>
          <a:p>
            <a:r>
              <a:rPr lang="en-US" sz="1400" b="1" dirty="0"/>
              <a:t>Table 5.2  </a:t>
            </a:r>
            <a:r>
              <a:rPr kumimoji="1" lang="en-US" sz="1400" dirty="0"/>
              <a:t>Lists the number of check bits required for various data word lengths</a:t>
            </a:r>
            <a:endParaRPr lang="en-US" sz="1400" dirty="0">
              <a:solidFill>
                <a:schemeClr val="accent1"/>
              </a:solidFill>
              <a:effectLst>
                <a:outerShdw blurRad="38100" dist="38100" dir="2700000" algn="tl">
                  <a:srgbClr val="000000">
                    <a:alpha val="43137"/>
                  </a:srgbClr>
                </a:outerShdw>
              </a:effectLst>
            </a:endParaRPr>
          </a:p>
          <a:p>
            <a:r>
              <a:rPr lang="en-US" sz="1400" dirty="0"/>
              <a:t> </a:t>
            </a:r>
          </a:p>
        </p:txBody>
      </p:sp>
      <p:sp>
        <p:nvSpPr>
          <p:cNvPr id="5" name="TextBox 4"/>
          <p:cNvSpPr txBox="1"/>
          <p:nvPr/>
        </p:nvSpPr>
        <p:spPr>
          <a:xfrm>
            <a:off x="7162800" y="914400"/>
            <a:ext cx="1474186" cy="461665"/>
          </a:xfrm>
          <a:prstGeom prst="rect">
            <a:avLst/>
          </a:prstGeom>
          <a:noFill/>
        </p:spPr>
        <p:txBody>
          <a:bodyPr wrap="none" rtlCol="0">
            <a:spAutoFit/>
          </a:bodyPr>
          <a:lstStyle/>
          <a:p>
            <a:r>
              <a:rPr lang="en-US" dirty="0">
                <a:solidFill>
                  <a:schemeClr val="tx2"/>
                </a:solidFill>
                <a:effectLst>
                  <a:outerShdw blurRad="38100" dist="38100" dir="2700000" algn="tl">
                    <a:srgbClr val="000000">
                      <a:alpha val="43137"/>
                    </a:srgbClr>
                  </a:outerShdw>
                </a:effectLst>
                <a:latin typeface="+mn-lt"/>
              </a:rPr>
              <a:t>Table 5.2</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47" y="3221378"/>
            <a:ext cx="6081906"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52400" y="152400"/>
            <a:ext cx="8686800" cy="838200"/>
          </a:xfrm>
        </p:spPr>
        <p:txBody>
          <a:bodyPr/>
          <a:lstStyle/>
          <a:p>
            <a:pPr algn="ctr" eaLnBrk="1" hangingPunct="1"/>
            <a:r>
              <a:rPr lang="en-US" altLang="en-US" sz="3200" dirty="0"/>
              <a:t>Hamming Code Syndrome Design </a:t>
            </a:r>
            <a:br>
              <a:rPr lang="en-US" altLang="en-US" sz="3200" dirty="0"/>
            </a:br>
            <a:r>
              <a:rPr lang="en-US" altLang="en-US" sz="3200" dirty="0"/>
              <a:t>Criteria</a:t>
            </a:r>
          </a:p>
        </p:txBody>
      </p:sp>
      <p:pic>
        <p:nvPicPr>
          <p:cNvPr id="3891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85800" y="2971800"/>
            <a:ext cx="7696200" cy="1981200"/>
          </a:xfrm>
          <a:noFill/>
        </p:spPr>
      </p:pic>
      <p:pic>
        <p:nvPicPr>
          <p:cNvPr id="38916" name="Picture 4"/>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685800" y="1981200"/>
            <a:ext cx="7620000" cy="609600"/>
          </a:xfrm>
          <a:noFill/>
        </p:spPr>
      </p:pic>
    </p:spTree>
    <p:extLst>
      <p:ext uri="{BB962C8B-B14F-4D97-AF65-F5344CB8AC3E}">
        <p14:creationId xmlns:p14="http://schemas.microsoft.com/office/powerpoint/2010/main" val="691317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2400" y="152400"/>
            <a:ext cx="8763000" cy="838200"/>
          </a:xfrm>
        </p:spPr>
        <p:txBody>
          <a:bodyPr/>
          <a:lstStyle/>
          <a:p>
            <a:pPr algn="ctr" eaLnBrk="1" hangingPunct="1"/>
            <a:r>
              <a:rPr lang="en-US" altLang="en-US" sz="2800"/>
              <a:t>A Layout of Data and Check Bits </a:t>
            </a:r>
            <a:br>
              <a:rPr lang="en-US" altLang="en-US" sz="2800"/>
            </a:br>
            <a:r>
              <a:rPr lang="en-US" altLang="en-US" sz="2800"/>
              <a:t>that Achieves Our Design Criteria:</a:t>
            </a:r>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95400"/>
            <a:ext cx="6477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5"/>
          <p:cNvSpPr txBox="1">
            <a:spLocks noChangeArrowheads="1"/>
          </p:cNvSpPr>
          <p:nvPr/>
        </p:nvSpPr>
        <p:spPr bwMode="auto">
          <a:xfrm>
            <a:off x="457200" y="2590800"/>
            <a:ext cx="70104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dirty="0">
                <a:solidFill>
                  <a:srgbClr val="0033CC"/>
                </a:solidFill>
              </a:rPr>
              <a:t>C1 is a parity check on every data bit whose position is xxx1</a:t>
            </a:r>
          </a:p>
          <a:p>
            <a:pPr>
              <a:spcBef>
                <a:spcPct val="50000"/>
              </a:spcBef>
            </a:pPr>
            <a:r>
              <a:rPr lang="en-US" altLang="en-US" sz="1600" dirty="0"/>
              <a:t>     </a:t>
            </a:r>
            <a:r>
              <a:rPr lang="en-US" altLang="en-US" sz="1400" dirty="0"/>
              <a:t>C1 = D1  </a:t>
            </a:r>
            <a:r>
              <a:rPr lang="en-US" altLang="en-US" sz="1400" dirty="0" err="1"/>
              <a:t>exor</a:t>
            </a:r>
            <a:r>
              <a:rPr lang="en-US" altLang="en-US" sz="1400" dirty="0"/>
              <a:t> D2                 </a:t>
            </a:r>
            <a:r>
              <a:rPr lang="en-US" altLang="en-US" sz="1400" dirty="0" err="1"/>
              <a:t>exor</a:t>
            </a:r>
            <a:r>
              <a:rPr lang="en-US" altLang="en-US" sz="1400" dirty="0"/>
              <a:t> D4  </a:t>
            </a:r>
            <a:r>
              <a:rPr lang="en-US" altLang="en-US" sz="1400" dirty="0" err="1"/>
              <a:t>exor</a:t>
            </a:r>
            <a:r>
              <a:rPr lang="en-US" altLang="en-US" sz="1400" dirty="0"/>
              <a:t> D5               </a:t>
            </a:r>
            <a:r>
              <a:rPr lang="en-US" altLang="en-US" sz="1400" dirty="0" err="1"/>
              <a:t>exor</a:t>
            </a:r>
            <a:r>
              <a:rPr lang="en-US" altLang="en-US" sz="1400" dirty="0"/>
              <a:t> D7</a:t>
            </a:r>
          </a:p>
          <a:p>
            <a:pPr>
              <a:spcBef>
                <a:spcPct val="50000"/>
              </a:spcBef>
            </a:pPr>
            <a:r>
              <a:rPr lang="en-US" altLang="en-US" sz="1600" dirty="0">
                <a:solidFill>
                  <a:srgbClr val="0033CC"/>
                </a:solidFill>
              </a:rPr>
              <a:t>C2 is a parity check on every data bit whose position is xx1x</a:t>
            </a:r>
          </a:p>
          <a:p>
            <a:pPr>
              <a:spcBef>
                <a:spcPct val="50000"/>
              </a:spcBef>
            </a:pPr>
            <a:r>
              <a:rPr lang="en-US" altLang="en-US" sz="1400" dirty="0"/>
              <a:t>      C2 = D1                </a:t>
            </a:r>
            <a:r>
              <a:rPr lang="en-US" altLang="en-US" sz="1400" dirty="0" err="1"/>
              <a:t>exor</a:t>
            </a:r>
            <a:r>
              <a:rPr lang="en-US" altLang="en-US" sz="1400" dirty="0"/>
              <a:t> D3  </a:t>
            </a:r>
            <a:r>
              <a:rPr lang="en-US" altLang="en-US" sz="1400" dirty="0" err="1"/>
              <a:t>exor</a:t>
            </a:r>
            <a:r>
              <a:rPr lang="en-US" altLang="en-US" sz="1400" dirty="0"/>
              <a:t> D4                </a:t>
            </a:r>
            <a:r>
              <a:rPr lang="en-US" altLang="en-US" sz="1400" dirty="0" err="1"/>
              <a:t>exor</a:t>
            </a:r>
            <a:r>
              <a:rPr lang="en-US" altLang="en-US" sz="1400" dirty="0"/>
              <a:t> D6  </a:t>
            </a:r>
            <a:r>
              <a:rPr lang="en-US" altLang="en-US" sz="1400" dirty="0" err="1"/>
              <a:t>exor</a:t>
            </a:r>
            <a:r>
              <a:rPr lang="en-US" altLang="en-US" sz="1400" dirty="0"/>
              <a:t> D7</a:t>
            </a:r>
          </a:p>
          <a:p>
            <a:pPr>
              <a:spcBef>
                <a:spcPct val="50000"/>
              </a:spcBef>
            </a:pPr>
            <a:r>
              <a:rPr lang="en-US" altLang="en-US" sz="1600" dirty="0">
                <a:solidFill>
                  <a:srgbClr val="0033CC"/>
                </a:solidFill>
              </a:rPr>
              <a:t>C4 is a parity check on every data bit whose position is x1xx</a:t>
            </a:r>
          </a:p>
          <a:p>
            <a:pPr>
              <a:spcBef>
                <a:spcPct val="50000"/>
              </a:spcBef>
            </a:pPr>
            <a:r>
              <a:rPr lang="en-US" altLang="en-US" sz="1400" dirty="0"/>
              <a:t>      C4 =               D2  </a:t>
            </a:r>
            <a:r>
              <a:rPr lang="en-US" altLang="en-US" sz="1400" dirty="0" err="1"/>
              <a:t>exor</a:t>
            </a:r>
            <a:r>
              <a:rPr lang="en-US" altLang="en-US" sz="1400" dirty="0"/>
              <a:t> D3  </a:t>
            </a:r>
            <a:r>
              <a:rPr lang="en-US" altLang="en-US" sz="1400" dirty="0" err="1"/>
              <a:t>exor</a:t>
            </a:r>
            <a:r>
              <a:rPr lang="en-US" altLang="en-US" sz="1400" dirty="0"/>
              <a:t> D4                                             </a:t>
            </a:r>
            <a:r>
              <a:rPr lang="en-US" altLang="en-US" sz="1400" dirty="0" err="1"/>
              <a:t>exor</a:t>
            </a:r>
            <a:r>
              <a:rPr lang="en-US" altLang="en-US" sz="1400" dirty="0"/>
              <a:t> D8</a:t>
            </a:r>
          </a:p>
          <a:p>
            <a:pPr>
              <a:spcBef>
                <a:spcPct val="50000"/>
              </a:spcBef>
            </a:pPr>
            <a:r>
              <a:rPr lang="en-US" altLang="en-US" sz="1600" dirty="0">
                <a:solidFill>
                  <a:srgbClr val="0033CC"/>
                </a:solidFill>
              </a:rPr>
              <a:t>C8 is a parity check on every data bit whose position is 1xxx</a:t>
            </a:r>
          </a:p>
          <a:p>
            <a:pPr>
              <a:spcBef>
                <a:spcPct val="50000"/>
              </a:spcBef>
            </a:pPr>
            <a:r>
              <a:rPr lang="en-US" altLang="en-US" sz="1400" dirty="0"/>
              <a:t>      C8 =                                                           D5 </a:t>
            </a:r>
            <a:r>
              <a:rPr lang="en-US" altLang="en-US" sz="1400" dirty="0" err="1"/>
              <a:t>exor</a:t>
            </a:r>
            <a:r>
              <a:rPr lang="en-US" altLang="en-US" sz="1400" dirty="0"/>
              <a:t> D6  </a:t>
            </a:r>
            <a:r>
              <a:rPr lang="en-US" altLang="en-US" sz="1400" dirty="0" err="1"/>
              <a:t>exor</a:t>
            </a:r>
            <a:r>
              <a:rPr lang="en-US" altLang="en-US" sz="1400" dirty="0"/>
              <a:t> D7  </a:t>
            </a:r>
            <a:r>
              <a:rPr lang="en-US" altLang="en-US" sz="1400" dirty="0" err="1"/>
              <a:t>exor</a:t>
            </a:r>
            <a:r>
              <a:rPr lang="en-US" altLang="en-US" sz="1400" dirty="0"/>
              <a:t> D8</a:t>
            </a:r>
          </a:p>
        </p:txBody>
      </p:sp>
      <p:sp>
        <p:nvSpPr>
          <p:cNvPr id="39942" name="Text Box 6"/>
          <p:cNvSpPr txBox="1">
            <a:spLocks noChangeArrowheads="1"/>
          </p:cNvSpPr>
          <p:nvPr/>
        </p:nvSpPr>
        <p:spPr bwMode="auto">
          <a:xfrm>
            <a:off x="457200" y="5715000"/>
            <a:ext cx="8077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solidFill>
                  <a:srgbClr val="0033CC"/>
                </a:solidFill>
              </a:rPr>
              <a:t>Why this ordering?  Because we want the </a:t>
            </a:r>
            <a:r>
              <a:rPr lang="en-US" altLang="en-US" sz="2000" i="1" dirty="0">
                <a:solidFill>
                  <a:srgbClr val="0033CC"/>
                </a:solidFill>
              </a:rPr>
              <a:t>syndrome, </a:t>
            </a:r>
            <a:r>
              <a:rPr lang="en-US" altLang="en-US" sz="2000" dirty="0">
                <a:solidFill>
                  <a:srgbClr val="0033CC"/>
                </a:solidFill>
              </a:rPr>
              <a:t>the Hamming test word, to yield the address of the error.</a:t>
            </a:r>
            <a:endParaRPr lang="en-US" altLang="en-US" sz="2000" i="1" dirty="0">
              <a:solidFill>
                <a:srgbClr val="0033CC"/>
              </a:solidFill>
            </a:endParaRPr>
          </a:p>
        </p:txBody>
      </p:sp>
    </p:spTree>
    <p:extLst>
      <p:ext uri="{BB962C8B-B14F-4D97-AF65-F5344CB8AC3E}">
        <p14:creationId xmlns:p14="http://schemas.microsoft.com/office/powerpoint/2010/main" val="169821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a:p>
        </p:txBody>
      </p:sp>
      <p:pic>
        <p:nvPicPr>
          <p:cNvPr id="46" name="Picture 4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1590338"/>
            <a:ext cx="8686800" cy="4896526"/>
          </a:xfrm>
          <a:prstGeom prst="rect">
            <a:avLst/>
          </a:prstGeom>
        </p:spPr>
      </p:pic>
      <p:sp>
        <p:nvSpPr>
          <p:cNvPr id="51" name="Rectangle 50"/>
          <p:cNvSpPr/>
          <p:nvPr/>
        </p:nvSpPr>
        <p:spPr>
          <a:xfrm>
            <a:off x="1219200" y="6324600"/>
            <a:ext cx="6705600" cy="338554"/>
          </a:xfrm>
          <a:prstGeom prst="rect">
            <a:avLst/>
          </a:prstGeom>
        </p:spPr>
        <p:txBody>
          <a:bodyPr wrap="square">
            <a:spAutoFit/>
          </a:bodyPr>
          <a:lstStyle/>
          <a:p>
            <a:pPr algn="ctr"/>
            <a:r>
              <a:rPr lang="en-US" sz="1600" dirty="0">
                <a:latin typeface="+mn-lt"/>
              </a:rPr>
              <a:t>Table 5.1  Semiconductor Memory Types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06400" y="152400"/>
            <a:ext cx="8204200" cy="609600"/>
          </a:xfrm>
        </p:spPr>
        <p:txBody>
          <a:bodyPr/>
          <a:lstStyle/>
          <a:p>
            <a:pPr algn="ctr" eaLnBrk="1" hangingPunct="1"/>
            <a:r>
              <a:rPr lang="en-US" altLang="en-US"/>
              <a:t>Example:</a:t>
            </a:r>
          </a:p>
        </p:txBody>
      </p:sp>
      <p:pic>
        <p:nvPicPr>
          <p:cNvPr id="40963" name="Picture 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371600" y="2286000"/>
            <a:ext cx="2614613" cy="1219200"/>
          </a:xfrm>
          <a:noFill/>
        </p:spPr>
      </p:pic>
      <p:pic>
        <p:nvPicPr>
          <p:cNvPr id="40964" name="Picture 4"/>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457200" y="4267200"/>
            <a:ext cx="8153400" cy="2074863"/>
          </a:xfrm>
          <a:noFill/>
        </p:spPr>
      </p:pic>
      <p:sp>
        <p:nvSpPr>
          <p:cNvPr id="40965" name="Text Box 5"/>
          <p:cNvSpPr txBox="1">
            <a:spLocks noChangeArrowheads="1"/>
          </p:cNvSpPr>
          <p:nvPr/>
        </p:nvSpPr>
        <p:spPr bwMode="auto">
          <a:xfrm>
            <a:off x="609600" y="1219200"/>
            <a:ext cx="4191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dirty="0">
                <a:solidFill>
                  <a:srgbClr val="0033CC"/>
                </a:solidFill>
              </a:rPr>
              <a:t>Data stored = 00111001</a:t>
            </a:r>
          </a:p>
          <a:p>
            <a:pPr>
              <a:spcBef>
                <a:spcPct val="50000"/>
              </a:spcBef>
            </a:pPr>
            <a:r>
              <a:rPr lang="en-US" altLang="en-US" dirty="0">
                <a:solidFill>
                  <a:srgbClr val="0033CC"/>
                </a:solidFill>
              </a:rPr>
              <a:t>Check bits:</a:t>
            </a:r>
          </a:p>
        </p:txBody>
      </p:sp>
      <p:sp>
        <p:nvSpPr>
          <p:cNvPr id="40966" name="Text Box 6"/>
          <p:cNvSpPr txBox="1">
            <a:spLocks noChangeArrowheads="1"/>
          </p:cNvSpPr>
          <p:nvPr/>
        </p:nvSpPr>
        <p:spPr bwMode="auto">
          <a:xfrm>
            <a:off x="533400" y="36576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solidFill>
                  <a:srgbClr val="0033CC"/>
                </a:solidFill>
              </a:rPr>
              <a:t>Putting it together:</a:t>
            </a:r>
          </a:p>
        </p:txBody>
      </p:sp>
      <p:sp>
        <p:nvSpPr>
          <p:cNvPr id="2" name="TextBox 1">
            <a:extLst>
              <a:ext uri="{FF2B5EF4-FFF2-40B4-BE49-F238E27FC236}">
                <a16:creationId xmlns:a16="http://schemas.microsoft.com/office/drawing/2014/main" id="{A9993886-723E-47A1-8891-16CF94316A16}"/>
              </a:ext>
            </a:extLst>
          </p:cNvPr>
          <p:cNvSpPr txBox="1"/>
          <p:nvPr/>
        </p:nvSpPr>
        <p:spPr>
          <a:xfrm>
            <a:off x="4495800" y="1295400"/>
            <a:ext cx="3100529" cy="830997"/>
          </a:xfrm>
          <a:prstGeom prst="rect">
            <a:avLst/>
          </a:prstGeom>
          <a:noFill/>
        </p:spPr>
        <p:txBody>
          <a:bodyPr wrap="none" rtlCol="0">
            <a:spAutoFit/>
          </a:bodyPr>
          <a:lstStyle/>
          <a:p>
            <a:r>
              <a:rPr lang="en-US" dirty="0"/>
              <a:t>For odd no of 1 </a:t>
            </a:r>
            <a:r>
              <a:rPr lang="en-US" dirty="0" err="1"/>
              <a:t>xor</a:t>
            </a:r>
            <a:r>
              <a:rPr lang="en-US" dirty="0"/>
              <a:t> is 1</a:t>
            </a:r>
          </a:p>
          <a:p>
            <a:r>
              <a:rPr lang="en-US" dirty="0"/>
              <a:t>Else </a:t>
            </a:r>
            <a:r>
              <a:rPr lang="en-US" dirty="0" err="1"/>
              <a:t>xor</a:t>
            </a:r>
            <a:r>
              <a:rPr lang="en-US" dirty="0"/>
              <a:t> 0</a:t>
            </a:r>
          </a:p>
        </p:txBody>
      </p:sp>
    </p:spTree>
    <p:extLst>
      <p:ext uri="{BB962C8B-B14F-4D97-AF65-F5344CB8AC3E}">
        <p14:creationId xmlns:p14="http://schemas.microsoft.com/office/powerpoint/2010/main" val="112820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eaLnBrk="1" hangingPunct="1"/>
            <a:r>
              <a:rPr lang="en-US" altLang="en-US"/>
              <a:t>Example</a:t>
            </a:r>
            <a:r>
              <a:rPr lang="en-US" altLang="en-US" b="1"/>
              <a:t>:</a:t>
            </a:r>
          </a:p>
        </p:txBody>
      </p:sp>
      <p:sp>
        <p:nvSpPr>
          <p:cNvPr id="43011" name="Rectangle 3"/>
          <p:cNvSpPr>
            <a:spLocks noGrp="1" noChangeArrowheads="1"/>
          </p:cNvSpPr>
          <p:nvPr>
            <p:ph type="body" sz="half" idx="1"/>
          </p:nvPr>
        </p:nvSpPr>
        <p:spPr/>
        <p:txBody>
          <a:bodyPr/>
          <a:lstStyle/>
          <a:p>
            <a:pPr eaLnBrk="1" hangingPunct="1">
              <a:buFontTx/>
              <a:buNone/>
            </a:pPr>
            <a:endParaRPr lang="en-US" altLang="en-US" sz="1000"/>
          </a:p>
          <a:p>
            <a:pPr eaLnBrk="1" hangingPunct="1">
              <a:buFontTx/>
              <a:buNone/>
            </a:pPr>
            <a:endParaRPr lang="en-US" altLang="en-US" sz="1000"/>
          </a:p>
          <a:p>
            <a:pPr eaLnBrk="1" hangingPunct="1">
              <a:buFontTx/>
              <a:buNone/>
            </a:pPr>
            <a:r>
              <a:rPr lang="en-US" altLang="en-US" sz="1000"/>
              <a:t>         </a:t>
            </a:r>
          </a:p>
        </p:txBody>
      </p:sp>
      <p:pic>
        <p:nvPicPr>
          <p:cNvPr id="43012"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33400" y="4495800"/>
            <a:ext cx="6172200" cy="2209800"/>
          </a:xfrm>
          <a:noFill/>
        </p:spPr>
      </p:pic>
      <p:pic>
        <p:nvPicPr>
          <p:cNvPr id="43013" name="Picture 6"/>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533400" y="1447800"/>
            <a:ext cx="6248400" cy="1295400"/>
          </a:xfrm>
          <a:noFill/>
        </p:spPr>
      </p:pic>
      <p:pic>
        <p:nvPicPr>
          <p:cNvPr id="430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1524000"/>
            <a:ext cx="1828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667000"/>
            <a:ext cx="6248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 Box 9"/>
          <p:cNvSpPr txBox="1">
            <a:spLocks noChangeArrowheads="1"/>
          </p:cNvSpPr>
          <p:nvPr/>
        </p:nvSpPr>
        <p:spPr bwMode="auto">
          <a:xfrm>
            <a:off x="457200" y="1211263"/>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0033CC"/>
                </a:solidFill>
                <a:latin typeface="Comic Sans MS" pitchFamily="66" charset="0"/>
              </a:rPr>
              <a:t>Word fetched:</a:t>
            </a:r>
          </a:p>
        </p:txBody>
      </p:sp>
      <p:sp>
        <p:nvSpPr>
          <p:cNvPr id="43017" name="Text Box 10"/>
          <p:cNvSpPr txBox="1">
            <a:spLocks noChangeArrowheads="1"/>
          </p:cNvSpPr>
          <p:nvPr/>
        </p:nvSpPr>
        <p:spPr bwMode="auto">
          <a:xfrm>
            <a:off x="6934200" y="12192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0033CC"/>
                </a:solidFill>
                <a:latin typeface="Comic Sans MS" pitchFamily="66" charset="0"/>
              </a:rPr>
              <a:t>Check Bits:</a:t>
            </a:r>
          </a:p>
        </p:txBody>
      </p:sp>
      <p:sp>
        <p:nvSpPr>
          <p:cNvPr id="43018" name="Text Box 11"/>
          <p:cNvSpPr txBox="1">
            <a:spLocks noChangeArrowheads="1"/>
          </p:cNvSpPr>
          <p:nvPr/>
        </p:nvSpPr>
        <p:spPr bwMode="auto">
          <a:xfrm>
            <a:off x="533400" y="4191000"/>
            <a:ext cx="304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400" b="1">
                <a:solidFill>
                  <a:srgbClr val="0033CC"/>
                </a:solidFill>
                <a:latin typeface="Comic Sans MS" pitchFamily="66" charset="0"/>
              </a:rPr>
              <a:t>Putting it all together:</a:t>
            </a:r>
          </a:p>
        </p:txBody>
      </p:sp>
      <p:sp>
        <p:nvSpPr>
          <p:cNvPr id="43019" name="Text Box 13"/>
          <p:cNvSpPr txBox="1">
            <a:spLocks noChangeArrowheads="1"/>
          </p:cNvSpPr>
          <p:nvPr/>
        </p:nvSpPr>
        <p:spPr bwMode="auto">
          <a:xfrm>
            <a:off x="7010400" y="2590800"/>
            <a:ext cx="2057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200" b="1">
                <a:solidFill>
                  <a:srgbClr val="0033CC"/>
                </a:solidFill>
                <a:latin typeface="Comic Sans MS" pitchFamily="66" charset="0"/>
              </a:rPr>
              <a:t>Comparing:</a:t>
            </a:r>
          </a:p>
          <a:p>
            <a:pPr>
              <a:spcBef>
                <a:spcPct val="50000"/>
              </a:spcBef>
            </a:pPr>
            <a:r>
              <a:rPr lang="en-US" altLang="en-US" sz="1000">
                <a:latin typeface="Comic Sans MS" pitchFamily="66" charset="0"/>
              </a:rPr>
              <a:t>C8  C4 C2 C1</a:t>
            </a:r>
          </a:p>
          <a:p>
            <a:pPr>
              <a:spcBef>
                <a:spcPct val="50000"/>
              </a:spcBef>
            </a:pPr>
            <a:r>
              <a:rPr lang="en-US" altLang="en-US" sz="1000">
                <a:latin typeface="Comic Sans MS" pitchFamily="66" charset="0"/>
              </a:rPr>
              <a:t>  0   1    1   1   Orig Check Bits</a:t>
            </a:r>
          </a:p>
          <a:p>
            <a:pPr>
              <a:spcBef>
                <a:spcPct val="50000"/>
              </a:spcBef>
            </a:pPr>
            <a:r>
              <a:rPr lang="en-US" altLang="en-US" sz="1000">
                <a:latin typeface="Comic Sans MS" pitchFamily="66" charset="0"/>
              </a:rPr>
              <a:t>  </a:t>
            </a:r>
            <a:r>
              <a:rPr lang="en-US" altLang="en-US" sz="1000" u="sng">
                <a:latin typeface="Comic Sans MS" pitchFamily="66" charset="0"/>
              </a:rPr>
              <a:t>0   0   0   1</a:t>
            </a:r>
            <a:r>
              <a:rPr lang="en-US" altLang="en-US" sz="1000">
                <a:latin typeface="Comic Sans MS" pitchFamily="66" charset="0"/>
              </a:rPr>
              <a:t>   New Check Bits</a:t>
            </a:r>
          </a:p>
          <a:p>
            <a:pPr>
              <a:spcBef>
                <a:spcPct val="50000"/>
              </a:spcBef>
            </a:pPr>
            <a:r>
              <a:rPr lang="en-US" altLang="en-US" sz="1000">
                <a:latin typeface="Comic Sans MS" pitchFamily="66" charset="0"/>
              </a:rPr>
              <a:t>  </a:t>
            </a:r>
            <a:r>
              <a:rPr lang="en-US" altLang="en-US" sz="1000">
                <a:solidFill>
                  <a:srgbClr val="800000"/>
                </a:solidFill>
                <a:latin typeface="Comic Sans MS" pitchFamily="66" charset="0"/>
              </a:rPr>
              <a:t>0   1    1   0   Syndrome</a:t>
            </a:r>
          </a:p>
        </p:txBody>
      </p:sp>
      <p:sp>
        <p:nvSpPr>
          <p:cNvPr id="43020" name="Text Box 14"/>
          <p:cNvSpPr txBox="1">
            <a:spLocks noChangeArrowheads="1"/>
          </p:cNvSpPr>
          <p:nvPr/>
        </p:nvSpPr>
        <p:spPr bwMode="auto">
          <a:xfrm>
            <a:off x="7086600" y="3886200"/>
            <a:ext cx="1828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000" b="1">
                <a:solidFill>
                  <a:srgbClr val="0033CC"/>
                </a:solidFill>
              </a:rPr>
              <a:t>0110 = 6  </a:t>
            </a:r>
            <a:r>
              <a:rPr lang="en-US" altLang="en-US" sz="1000" b="1">
                <a:solidFill>
                  <a:srgbClr val="0033CC"/>
                </a:solidFill>
                <a:sym typeface="Wingdings" pitchFamily="2" charset="2"/>
              </a:rPr>
              <a:t>  bit position 6 is wrong, i.e. bit D3 is wrong</a:t>
            </a:r>
          </a:p>
        </p:txBody>
      </p:sp>
    </p:spTree>
    <p:extLst>
      <p:ext uri="{BB962C8B-B14F-4D97-AF65-F5344CB8AC3E}">
        <p14:creationId xmlns:p14="http://schemas.microsoft.com/office/powerpoint/2010/main" val="2552504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0"/>
            <a:ext cx="6781800" cy="990600"/>
          </a:xfrm>
        </p:spPr>
        <p:txBody>
          <a:bodyPr>
            <a:noAutofit/>
          </a:bodyPr>
          <a:lstStyle/>
          <a:p>
            <a:pPr algn="ctr"/>
            <a:r>
              <a:rPr lang="en-US" sz="3600" dirty="0">
                <a:effectLst>
                  <a:outerShdw blurRad="38100" dist="38100" dir="2700000" algn="tl">
                    <a:srgbClr val="000000">
                      <a:alpha val="43137"/>
                    </a:srgbClr>
                  </a:outerShdw>
                </a:effectLst>
              </a:rPr>
              <a:t>Advanced DRAM Organization</a:t>
            </a:r>
          </a:p>
        </p:txBody>
      </p:sp>
      <p:sp>
        <p:nvSpPr>
          <p:cNvPr id="60419" name="Rectangle 3"/>
          <p:cNvSpPr>
            <a:spLocks noGrp="1" noChangeArrowheads="1"/>
          </p:cNvSpPr>
          <p:nvPr>
            <p:ph type="body" sz="half" idx="2"/>
          </p:nvPr>
        </p:nvSpPr>
        <p:spPr>
          <a:xfrm>
            <a:off x="609599" y="1676400"/>
            <a:ext cx="5638801" cy="2895600"/>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1600" dirty="0"/>
              <a:t>One of the most critical system bottlenecks when using high-performance processors is the interface to main internal memory</a:t>
            </a:r>
          </a:p>
          <a:p>
            <a:pPr marL="228600" lvl="1" indent="-228600">
              <a:lnSpc>
                <a:spcPct val="90000"/>
              </a:lnSpc>
              <a:spcBef>
                <a:spcPts val="2000"/>
              </a:spcBef>
              <a:buClr>
                <a:schemeClr val="accent1"/>
              </a:buClr>
              <a:buFont typeface="Wingdings" pitchFamily="2" charset="2"/>
              <a:buChar char="n"/>
            </a:pPr>
            <a:r>
              <a:rPr lang="en-US" sz="1600" dirty="0"/>
              <a:t>The traditional DRAM chip is constrained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1600" dirty="0"/>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 </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a:solidFill>
                  <a:srgbClr val="FFFFFF"/>
                </a:solidFill>
              </a:rPr>
              <a:t>SDRAM</a:t>
            </a:r>
          </a:p>
          <a:p>
            <a:pPr algn="ctr"/>
            <a:endParaRPr lang="en-US" dirty="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a:solidFill>
                  <a:srgbClr val="FFFFFF"/>
                </a:solidFill>
              </a:rPr>
              <a:t>RDRAM</a:t>
            </a:r>
          </a:p>
          <a:p>
            <a:pPr algn="ctr"/>
            <a:endParaRPr lang="en-US" dirty="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a:solidFill>
                <a:srgbClr val="FFFFFF"/>
              </a:solidFill>
            </a:endParaRPr>
          </a:p>
          <a:p>
            <a:pPr algn="ctr"/>
            <a:r>
              <a:rPr lang="en-US" dirty="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7848600" y="457200"/>
            <a:ext cx="1295400" cy="3979912"/>
          </a:xfrm>
        </p:spPr>
        <p:txBody>
          <a:bodyPr vert="wordArtVert" anchor="ctr" anchorCtr="1"/>
          <a:lstStyle/>
          <a:p>
            <a:r>
              <a:rPr lang="en-GB" kern="1300" spc="1000" dirty="0">
                <a:effectLst>
                  <a:outerShdw blurRad="38100" dist="38100" dir="2700000" algn="tl">
                    <a:srgbClr val="000000">
                      <a:alpha val="43137"/>
                    </a:srgbClr>
                  </a:outerShdw>
                </a:effectLst>
              </a:rPr>
              <a:t>SDRAM</a:t>
            </a:r>
          </a:p>
        </p:txBody>
      </p:sp>
      <p:pic>
        <p:nvPicPr>
          <p:cNvPr id="4" name="Picture 3" descr="f1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5882" r="5455" b="2353"/>
              <a:stretch>
                <a:fillRect/>
              </a:stretch>
            </p:blipFill>
          </mc:Choice>
          <mc:Fallback>
            <p:blipFill>
              <a:blip r:embed="rId4"/>
              <a:srcRect l="4545" t="5882" r="5455" b="2353"/>
              <a:stretch>
                <a:fillRect/>
              </a:stretch>
            </p:blipFill>
          </mc:Fallback>
        </mc:AlternateContent>
        <p:spPr>
          <a:xfrm>
            <a:off x="152400" y="0"/>
            <a:ext cx="7848600" cy="685800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685800"/>
          </a:xfrm>
        </p:spPr>
        <p:txBody>
          <a:bodyPr/>
          <a:lstStyle/>
          <a:p>
            <a:r>
              <a:rPr lang="en-US" dirty="0">
                <a:effectLst>
                  <a:outerShdw blurRad="38100" dist="38100" dir="2700000" algn="tl">
                    <a:srgbClr val="000000">
                      <a:alpha val="43137"/>
                    </a:srgbClr>
                  </a:outerShdw>
                </a:effectLst>
              </a:rPr>
              <a:t>SDRAM Pin Assignments(ND)</a:t>
            </a:r>
          </a:p>
        </p:txBody>
      </p:sp>
      <p:pic>
        <p:nvPicPr>
          <p:cNvPr id="3" name="Picture 2"/>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4050" t="-7273" r="24050"/>
              <a:stretch>
                <a:fillRect/>
              </a:stretch>
            </p:blipFill>
          </mc:Choice>
          <mc:Fallback>
            <p:blipFill>
              <a:blip r:embed="rId4"/>
              <a:srcRect l="24050" t="-7273" r="24050"/>
              <a:stretch>
                <a:fillRect/>
              </a:stretch>
            </p:blipFill>
          </mc:Fallback>
        </mc:AlternateContent>
        <p:spPr>
          <a:xfrm>
            <a:off x="1752600" y="1295400"/>
            <a:ext cx="5867400" cy="5012944"/>
          </a:xfrm>
          <a:prstGeom prst="rect">
            <a:avLst/>
          </a:prstGeom>
        </p:spPr>
      </p:pic>
      <p:sp>
        <p:nvSpPr>
          <p:cNvPr id="4" name="Rectangle 3"/>
          <p:cNvSpPr/>
          <p:nvPr/>
        </p:nvSpPr>
        <p:spPr>
          <a:xfrm>
            <a:off x="2438400" y="6324600"/>
            <a:ext cx="4572000" cy="307777"/>
          </a:xfrm>
          <a:prstGeom prst="rect">
            <a:avLst/>
          </a:prstGeom>
        </p:spPr>
        <p:txBody>
          <a:bodyPr>
            <a:spAutoFit/>
          </a:bodyPr>
          <a:lstStyle/>
          <a:p>
            <a:pPr algn="ctr"/>
            <a:r>
              <a:rPr lang="en-US" sz="1400" dirty="0">
                <a:latin typeface="+mn-lt"/>
              </a:rPr>
              <a:t>Table 5.4   SDRAM Pin Assignments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2286000"/>
            <a:ext cx="9144000" cy="4204110"/>
          </a:xfrm>
          <a:prstGeom prst="rect">
            <a:avLst/>
          </a:prstGeom>
        </p:spPr>
      </p:pic>
      <p:sp>
        <p:nvSpPr>
          <p:cNvPr id="2" name="TextBox 1">
            <a:extLst>
              <a:ext uri="{FF2B5EF4-FFF2-40B4-BE49-F238E27FC236}">
                <a16:creationId xmlns:a16="http://schemas.microsoft.com/office/drawing/2014/main" id="{58D426C5-C627-45DA-8D2E-42837388AF46}"/>
              </a:ext>
            </a:extLst>
          </p:cNvPr>
          <p:cNvSpPr txBox="1"/>
          <p:nvPr/>
        </p:nvSpPr>
        <p:spPr>
          <a:xfrm>
            <a:off x="5562600" y="705988"/>
            <a:ext cx="1752600" cy="461665"/>
          </a:xfrm>
          <a:prstGeom prst="rect">
            <a:avLst/>
          </a:prstGeom>
          <a:noFill/>
        </p:spPr>
        <p:txBody>
          <a:bodyPr wrap="square" rtlCol="0">
            <a:spAutoFit/>
          </a:bodyPr>
          <a:lstStyle/>
          <a:p>
            <a:r>
              <a:rPr lang="en-US" b="1" dirty="0">
                <a:solidFill>
                  <a:srgbClr val="FF0000"/>
                </a:solidFill>
              </a:rPr>
              <a:t>Note Copy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Double Data Rate SDRAM </a:t>
            </a:r>
            <a:br>
              <a:rPr lang="en-GB" dirty="0">
                <a:effectLst>
                  <a:outerShdw blurRad="38100" dist="38100" dir="2700000" algn="tl">
                    <a:srgbClr val="000000">
                      <a:alpha val="43137"/>
                    </a:srgbClr>
                  </a:outerShdw>
                </a:effectLst>
              </a:rPr>
            </a:br>
            <a:r>
              <a:rPr lang="en-GB" dirty="0">
                <a:effectLst>
                  <a:outerShdw blurRad="38100" dist="38100" dir="2700000" algn="tl">
                    <a:srgbClr val="000000">
                      <a:alpha val="43137"/>
                    </a:srgbClr>
                  </a:outerShdw>
                </a:effectLst>
              </a:rPr>
              <a:t>(DDR SDRAM)</a:t>
            </a:r>
          </a:p>
        </p:txBody>
      </p:sp>
      <p:sp>
        <p:nvSpPr>
          <p:cNvPr id="166917" name="Rectangle 5"/>
          <p:cNvSpPr>
            <a:spLocks noGrp="1" noChangeArrowheads="1"/>
          </p:cNvSpPr>
          <p:nvPr>
            <p:ph idx="1"/>
          </p:nvPr>
        </p:nvSpPr>
        <p:spPr>
          <a:xfrm>
            <a:off x="457200" y="2209800"/>
            <a:ext cx="7556313" cy="4373563"/>
          </a:xfrm>
        </p:spPr>
        <p:txBody>
          <a:bodyPr/>
          <a:lstStyle/>
          <a:p>
            <a:r>
              <a:rPr lang="en-GB" dirty="0"/>
              <a:t>SDRAM can only send data once per bus clock cycle</a:t>
            </a:r>
          </a:p>
          <a:p>
            <a:r>
              <a:rPr lang="en-GB" dirty="0"/>
              <a:t>Double-data-rate SDRAM can send data twice per clock cycle, once on the rising edge of the clock pulse and once on the falling edge</a:t>
            </a:r>
          </a:p>
          <a:p>
            <a:r>
              <a:rPr lang="en-GB" dirty="0"/>
              <a:t>Developed by the JEDEC Solid State Technology Association (Electronic Industries Alliance’s semiconductor-engineering-standardization body)</a:t>
            </a:r>
          </a:p>
        </p:txBody>
      </p:sp>
    </p:spTree>
    <p:extLst>
      <p:ext uri="{BB962C8B-B14F-4D97-AF65-F5344CB8AC3E}">
        <p14:creationId xmlns:p14="http://schemas.microsoft.com/office/powerpoint/2010/main" val="1625637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Timing</a:t>
            </a:r>
          </a:p>
        </p:txBody>
      </p:sp>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Tree>
    <p:extLst>
      <p:ext uri="{BB962C8B-B14F-4D97-AF65-F5344CB8AC3E}">
        <p14:creationId xmlns:p14="http://schemas.microsoft.com/office/powerpoint/2010/main" val="2221285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84094"/>
            <a:ext cx="7673787" cy="1116106"/>
          </a:xfrm>
        </p:spPr>
        <p:txBody>
          <a:bodyPr/>
          <a:lstStyle/>
          <a:p>
            <a:r>
              <a:rPr lang="en-US" dirty="0"/>
              <a:t>DDR2 SDRAM (Double Data Rate Two SDRAM)</a:t>
            </a:r>
          </a:p>
        </p:txBody>
      </p:sp>
      <p:sp>
        <p:nvSpPr>
          <p:cNvPr id="3" name="Content Placeholder 2"/>
          <p:cNvSpPr>
            <a:spLocks noGrp="1"/>
          </p:cNvSpPr>
          <p:nvPr>
            <p:ph idx="1"/>
          </p:nvPr>
        </p:nvSpPr>
        <p:spPr/>
        <p:txBody>
          <a:bodyPr>
            <a:normAutofit/>
          </a:bodyPr>
          <a:lstStyle/>
          <a:p>
            <a:pPr marL="0" indent="0">
              <a:buNone/>
            </a:pPr>
            <a:r>
              <a:rPr lang="en-US" dirty="0"/>
              <a:t>Its primary benefit is the ability to operate the external data bus twice as fast as DDR SDRAM. This is achieved by improved bus signal. </a:t>
            </a:r>
          </a:p>
          <a:p>
            <a:pPr marL="0" indent="0">
              <a:buNone/>
            </a:pPr>
            <a:r>
              <a:rPr lang="en-US" dirty="0"/>
              <a:t>The </a:t>
            </a:r>
            <a:r>
              <a:rPr lang="en-US" dirty="0" err="1"/>
              <a:t>prefetch</a:t>
            </a:r>
            <a:r>
              <a:rPr lang="en-US" dirty="0"/>
              <a:t> buffer of DDR2 is 4 bit(double of DDR SDRAM). DDR2 memory is at the same internal clock speed (133~200MHz) as DDR,  but the transfer rate of DDR2 can reach 533~800 MT/s with the improved I/O bus signal. DDR2 533 and DDR2 800 memory types are on the market.</a:t>
            </a:r>
          </a:p>
          <a:p>
            <a:endParaRPr lang="en-US" dirty="0"/>
          </a:p>
        </p:txBody>
      </p:sp>
    </p:spTree>
    <p:extLst>
      <p:ext uri="{BB962C8B-B14F-4D97-AF65-F5344CB8AC3E}">
        <p14:creationId xmlns:p14="http://schemas.microsoft.com/office/powerpoint/2010/main" val="46829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a:effectLst>
                  <a:outerShdw blurRad="38100" dist="38100" dir="2700000" algn="tl">
                    <a:srgbClr val="000000">
                      <a:alpha val="43137"/>
                    </a:srgbClr>
                  </a:outerShdw>
                </a:effectLst>
              </a:rPr>
              <a:t>Dynamic RAM (DRAM)</a:t>
            </a:r>
          </a:p>
        </p:txBody>
      </p:sp>
      <p:sp>
        <p:nvSpPr>
          <p:cNvPr id="21509" name="Rectangle 5"/>
          <p:cNvSpPr>
            <a:spLocks noGrp="1" noChangeArrowheads="1"/>
          </p:cNvSpPr>
          <p:nvPr>
            <p:ph idx="1"/>
          </p:nvPr>
        </p:nvSpPr>
        <p:spPr/>
        <p:txBody>
          <a:bodyPr>
            <a:normAutofit fontScale="92500" lnSpcReduction="10000"/>
          </a:bodyPr>
          <a:lstStyle/>
          <a:p>
            <a:r>
              <a:rPr lang="en-GB" dirty="0"/>
              <a:t>RAM technology is divided into two technologies:</a:t>
            </a:r>
          </a:p>
          <a:p>
            <a:pPr lvl="1"/>
            <a:r>
              <a:rPr lang="en-GB" dirty="0"/>
              <a:t>Dynamic RAM (DRAM)-&gt;</a:t>
            </a:r>
            <a:r>
              <a:rPr lang="en-GB" dirty="0" err="1"/>
              <a:t>analog</a:t>
            </a:r>
            <a:endParaRPr lang="en-GB" dirty="0"/>
          </a:p>
          <a:p>
            <a:pPr lvl="1"/>
            <a:r>
              <a:rPr lang="en-GB" dirty="0"/>
              <a:t>Static RAM (SRAM)</a:t>
            </a:r>
          </a:p>
          <a:p>
            <a:pPr marL="228600" lvl="1">
              <a:spcBef>
                <a:spcPts val="2000"/>
              </a:spcBef>
              <a:buClr>
                <a:schemeClr val="accent1"/>
              </a:buClr>
            </a:pPr>
            <a:r>
              <a:rPr lang="en-GB" sz="2000" dirty="0"/>
              <a:t>DRAM</a:t>
            </a:r>
          </a:p>
          <a:p>
            <a:pPr marL="457200" lvl="2">
              <a:spcBef>
                <a:spcPts val="2000"/>
              </a:spcBef>
            </a:pPr>
            <a:r>
              <a:rPr lang="en-GB" sz="2000" dirty="0"/>
              <a:t>Made with cells that store data as charge on capacitors</a:t>
            </a:r>
          </a:p>
          <a:p>
            <a:pPr marL="457200" lvl="2">
              <a:spcBef>
                <a:spcPts val="2000"/>
              </a:spcBef>
            </a:pPr>
            <a:r>
              <a:rPr lang="en-GB" sz="2000" dirty="0"/>
              <a:t>Presence or absence of charge in a capacitor is interpreted as a binary 1 or 0</a:t>
            </a:r>
          </a:p>
          <a:p>
            <a:pPr marL="457200" lvl="2">
              <a:spcBef>
                <a:spcPts val="2000"/>
              </a:spcBef>
            </a:pPr>
            <a:r>
              <a:rPr lang="en-GB" sz="2000" dirty="0"/>
              <a:t>Requires periodic charge refreshing to maintain data storage</a:t>
            </a:r>
          </a:p>
          <a:p>
            <a:pPr marL="457200" lvl="2">
              <a:spcBef>
                <a:spcPts val="2000"/>
              </a:spcBef>
            </a:pPr>
            <a:r>
              <a:rPr lang="en-GB" sz="2000" dirty="0"/>
              <a:t>The term </a:t>
            </a:r>
            <a:r>
              <a:rPr lang="en-GB" sz="2000" i="1" dirty="0"/>
              <a:t>dynamic </a:t>
            </a:r>
            <a:r>
              <a:rPr lang="en-GB" sz="2000" dirty="0"/>
              <a:t>refers to tendency of the stored charge to leak away, even with power continuously applied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DDR3 SDRAM</a:t>
            </a:r>
            <a:br>
              <a:rPr lang="en-US" dirty="0"/>
            </a:br>
            <a:r>
              <a:rPr lang="en-US" dirty="0"/>
              <a:t>(Double Data Rate Three SDRAM)</a:t>
            </a:r>
          </a:p>
        </p:txBody>
      </p:sp>
      <p:sp>
        <p:nvSpPr>
          <p:cNvPr id="3" name="Content Placeholder 2"/>
          <p:cNvSpPr>
            <a:spLocks noGrp="1"/>
          </p:cNvSpPr>
          <p:nvPr>
            <p:ph idx="1"/>
          </p:nvPr>
        </p:nvSpPr>
        <p:spPr/>
        <p:txBody>
          <a:bodyPr>
            <a:normAutofit/>
          </a:bodyPr>
          <a:lstStyle/>
          <a:p>
            <a:pPr marL="0" indent="0">
              <a:buNone/>
            </a:pPr>
            <a:r>
              <a:rPr lang="en-US" dirty="0"/>
              <a:t>DDR3 memory reduces 40% power consumption compared to current DDR2 modules, allowing for lower operating currents and voltages (1.5 V, compared to DDR2's 1.8 V or DDR's 2.5 V). </a:t>
            </a:r>
          </a:p>
          <a:p>
            <a:pPr marL="0" indent="0">
              <a:buNone/>
            </a:pPr>
            <a:r>
              <a:rPr lang="en-US" dirty="0"/>
              <a:t>The transfer rate of DDR3 is 800~1600 MT/s. </a:t>
            </a:r>
          </a:p>
          <a:p>
            <a:pPr marL="0" indent="0">
              <a:buNone/>
            </a:pPr>
            <a:r>
              <a:rPr lang="en-US" dirty="0"/>
              <a:t>DDR3's prefetch buffer width is 8 bit, whereas DDR2's is 4 bit, and DDR's is 2 bit. </a:t>
            </a:r>
          </a:p>
          <a:p>
            <a:pPr marL="0" indent="0">
              <a:buNone/>
            </a:pPr>
            <a:r>
              <a:rPr lang="en-US" dirty="0"/>
              <a:t>DDR3 also adds two functions, such as ASR (Automatic Self-Refresh) and SRT (Self-Refresh Temperature). They can make the memory control the refresh rate according to the temperature variation.</a:t>
            </a:r>
          </a:p>
          <a:p>
            <a:endParaRPr lang="en-US" dirty="0"/>
          </a:p>
        </p:txBody>
      </p:sp>
    </p:spTree>
    <p:extLst>
      <p:ext uri="{BB962C8B-B14F-4D97-AF65-F5344CB8AC3E}">
        <p14:creationId xmlns:p14="http://schemas.microsoft.com/office/powerpoint/2010/main" val="202580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DDR4 SDRAM (Double Data Rate Fourth SDRAM)</a:t>
            </a:r>
          </a:p>
        </p:txBody>
      </p:sp>
      <p:sp>
        <p:nvSpPr>
          <p:cNvPr id="3" name="Content Placeholder 2"/>
          <p:cNvSpPr>
            <a:spLocks noGrp="1"/>
          </p:cNvSpPr>
          <p:nvPr>
            <p:ph idx="1"/>
          </p:nvPr>
        </p:nvSpPr>
        <p:spPr/>
        <p:txBody>
          <a:bodyPr>
            <a:normAutofit fontScale="92500"/>
          </a:bodyPr>
          <a:lstStyle/>
          <a:p>
            <a:pPr marL="0" indent="0">
              <a:buNone/>
            </a:pPr>
            <a:r>
              <a:rPr lang="en-US" dirty="0"/>
              <a:t>DDR4 SDRAM provides the lower operating voltage (1.2V) and higher transfer rate. The transfer rate of DDR4 is 2133~3200 MT/s. </a:t>
            </a:r>
          </a:p>
          <a:p>
            <a:pPr marL="0" indent="0">
              <a:buNone/>
            </a:pPr>
            <a:r>
              <a:rPr lang="en-US" dirty="0"/>
              <a:t>DDR4 adds four new Bank Groups technology. Each bank group has the feature of singlehanded operation. </a:t>
            </a:r>
          </a:p>
          <a:p>
            <a:pPr marL="0" indent="0">
              <a:buNone/>
            </a:pPr>
            <a:r>
              <a:rPr lang="en-US" dirty="0"/>
              <a:t>DDR4 can process 4 data within a clock cycle, so DDR4's efficiency is better than DDR3 obviously. </a:t>
            </a:r>
          </a:p>
          <a:p>
            <a:pPr marL="0" indent="0">
              <a:buNone/>
            </a:pPr>
            <a:r>
              <a:rPr lang="en-US" dirty="0"/>
              <a:t>DDR4 also adds some functions, such as </a:t>
            </a:r>
            <a:r>
              <a:rPr lang="en-US" dirty="0">
                <a:solidFill>
                  <a:srgbClr val="FF0000"/>
                </a:solidFill>
              </a:rPr>
              <a:t>DBI (Data Bus Inversion), CRC (Cyclic Redundancy Check) </a:t>
            </a:r>
            <a:r>
              <a:rPr lang="en-US" dirty="0"/>
              <a:t>and </a:t>
            </a:r>
            <a:r>
              <a:rPr lang="en-US" dirty="0">
                <a:solidFill>
                  <a:srgbClr val="FF0000"/>
                </a:solidFill>
              </a:rPr>
              <a:t>CA(Command Address)</a:t>
            </a:r>
            <a:r>
              <a:rPr lang="en-US" dirty="0"/>
              <a:t> parity. They can enhance DDR4 memory's signal integrity, and improve the stability of data transmission/access.</a:t>
            </a:r>
          </a:p>
          <a:p>
            <a:pPr marL="0" indent="0">
              <a:buNone/>
            </a:pPr>
            <a:endParaRPr lang="en-US" dirty="0"/>
          </a:p>
        </p:txBody>
      </p:sp>
    </p:spTree>
    <p:extLst>
      <p:ext uri="{BB962C8B-B14F-4D97-AF65-F5344CB8AC3E}">
        <p14:creationId xmlns:p14="http://schemas.microsoft.com/office/powerpoint/2010/main" val="317219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SDRAM, DDR1, DDR2, DDR3 and DDR4</a:t>
            </a:r>
            <a:br>
              <a:rPr lang="en-US" dirty="0"/>
            </a:b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8475" y="2951098"/>
            <a:ext cx="7556500" cy="2205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B3404022-BCB0-4050-9329-C3DB8CDF3A7A}"/>
              </a:ext>
            </a:extLst>
          </p:cNvPr>
          <p:cNvSpPr txBox="1"/>
          <p:nvPr/>
        </p:nvSpPr>
        <p:spPr>
          <a:xfrm>
            <a:off x="3022921" y="1912181"/>
            <a:ext cx="2507418" cy="707886"/>
          </a:xfrm>
          <a:prstGeom prst="rect">
            <a:avLst/>
          </a:prstGeom>
          <a:noFill/>
        </p:spPr>
        <p:txBody>
          <a:bodyPr wrap="none" rtlCol="0">
            <a:spAutoFit/>
          </a:bodyPr>
          <a:lstStyle/>
          <a:p>
            <a:r>
              <a:rPr lang="en-US" sz="4000" b="1" dirty="0">
                <a:solidFill>
                  <a:srgbClr val="FF0000"/>
                </a:solidFill>
              </a:rPr>
              <a:t>Note Copy</a:t>
            </a:r>
          </a:p>
        </p:txBody>
      </p:sp>
    </p:spTree>
    <p:extLst>
      <p:ext uri="{BB962C8B-B14F-4D97-AF65-F5344CB8AC3E}">
        <p14:creationId xmlns:p14="http://schemas.microsoft.com/office/powerpoint/2010/main" val="3258154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556313" cy="1116106"/>
          </a:xfrm>
        </p:spPr>
        <p:txBody>
          <a:bodyPr/>
          <a:lstStyle/>
          <a:p>
            <a:r>
              <a:rPr lang="en-US" dirty="0"/>
              <a:t>Comparison between SDRAM, DDR, DDR2 and DDR3</a:t>
            </a:r>
            <a:r>
              <a:rPr lang="en-US" dirty="0">
                <a:solidFill>
                  <a:srgbClr val="FF0000"/>
                </a:solidFill>
              </a:rPr>
              <a:t>(Ignored)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676400"/>
            <a:ext cx="3609884" cy="2885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9030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a:effectLst>
                  <a:outerShdw blurRad="38100" dist="38100" dir="2700000" algn="tl">
                    <a:srgbClr val="000000">
                      <a:alpha val="43137"/>
                    </a:srgbClr>
                  </a:outerShdw>
                </a:effectLst>
              </a:rPr>
              <a:t>RDRAM</a:t>
            </a:r>
          </a:p>
        </p:txBody>
      </p:sp>
      <p:graphicFrame>
        <p:nvGraphicFramePr>
          <p:cNvPr id="40" name="Content Placeholder 39"/>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5" name="Picture 44"/>
          <p:cNvPicPr>
            <a:picLocks noChangeAspect="1"/>
          </p:cNvPicPr>
          <p:nvPr/>
        </p:nvPicPr>
        <p:blipFill>
          <a:blip r:embed="rId8"/>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9"/>
          <a:stretch>
            <a:fillRect/>
          </a:stretch>
        </p:blipFill>
        <p:spPr>
          <a:xfrm>
            <a:off x="4267200" y="3048000"/>
            <a:ext cx="625410" cy="482600"/>
          </a:xfrm>
          <a:prstGeom prst="rect">
            <a:avLst/>
          </a:prstGeom>
          <a:effectLst>
            <a:softEdge rad="101600"/>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a:effectLst>
                  <a:outerShdw blurRad="38100" dist="38100" dir="2700000" algn="tl">
                    <a:srgbClr val="000000">
                      <a:alpha val="43137"/>
                    </a:srgbClr>
                  </a:outerShdw>
                </a:effectLst>
              </a:rPr>
              <a:t>RDRAM Structure</a:t>
            </a: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ffectLst>
                  <a:outerShdw blurRad="38100" dist="38100" dir="2700000" algn="tl">
                    <a:srgbClr val="000000">
                      <a:alpha val="43137"/>
                    </a:srgbClr>
                  </a:outerShdw>
                </a:effectLst>
              </a:rPr>
              <a:t>RDRAM  - </a:t>
            </a:r>
            <a:r>
              <a:rPr lang="en-US" b="1" dirty="0"/>
              <a:t>Performance</a:t>
            </a:r>
            <a:br>
              <a:rPr lang="en-US" b="1" dirty="0"/>
            </a:br>
            <a:endParaRPr lang="en-US" dirty="0"/>
          </a:p>
        </p:txBody>
      </p:sp>
      <p:sp>
        <p:nvSpPr>
          <p:cNvPr id="3" name="Content Placeholder 2"/>
          <p:cNvSpPr>
            <a:spLocks noGrp="1"/>
          </p:cNvSpPr>
          <p:nvPr>
            <p:ph idx="1"/>
          </p:nvPr>
        </p:nvSpPr>
        <p:spPr/>
        <p:txBody>
          <a:bodyPr/>
          <a:lstStyle/>
          <a:p>
            <a:r>
              <a:rPr lang="en-US" dirty="0">
                <a:solidFill>
                  <a:srgbClr val="FF0000"/>
                </a:solidFill>
              </a:rPr>
              <a:t>(Compared to other contemporary standards, Rambus showed increase in latency, heat output, manufacturing complexity, and cost.) </a:t>
            </a:r>
            <a:r>
              <a:rPr lang="en-US" dirty="0"/>
              <a:t>Because of more complex interface circuitry and increased number of memory banks, RDRAM die size was larger than that of contemporary SDRAM chips, and results in a 10–20 percent price premium at 16 Mbit densities </a:t>
            </a:r>
          </a:p>
        </p:txBody>
      </p:sp>
    </p:spTree>
    <p:extLst>
      <p:ext uri="{BB962C8B-B14F-4D97-AF65-F5344CB8AC3E}">
        <p14:creationId xmlns:p14="http://schemas.microsoft.com/office/powerpoint/2010/main" val="41500119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DRAM (CDRAM)</a:t>
            </a:r>
          </a:p>
        </p:txBody>
      </p:sp>
      <p:sp>
        <p:nvSpPr>
          <p:cNvPr id="167941" name="Rectangle 5"/>
          <p:cNvSpPr>
            <a:spLocks noGrp="1" noChangeArrowheads="1"/>
          </p:cNvSpPr>
          <p:nvPr>
            <p:ph idx="1"/>
          </p:nvPr>
        </p:nvSpPr>
        <p:spPr>
          <a:xfrm>
            <a:off x="533400" y="2209800"/>
            <a:ext cx="7556313" cy="4144963"/>
          </a:xfrm>
        </p:spPr>
        <p:txBody>
          <a:bodyPr/>
          <a:lstStyle/>
          <a:p>
            <a:r>
              <a:rPr lang="en-GB" dirty="0"/>
              <a:t>Developed by Mitsubishi</a:t>
            </a:r>
          </a:p>
          <a:p>
            <a:r>
              <a:rPr lang="en-GB" dirty="0"/>
              <a:t>Integrates a small SRAM cache onto a generic DRAM chip</a:t>
            </a:r>
          </a:p>
          <a:p>
            <a:r>
              <a:rPr lang="en-GB" dirty="0"/>
              <a:t>SRAM on the CDRAM can be used in two ways:</a:t>
            </a:r>
          </a:p>
          <a:p>
            <a:pPr lvl="1"/>
            <a:r>
              <a:rPr lang="en-GB" dirty="0"/>
              <a:t>It can be used as a true cache consisting of a number of 64-bit lines</a:t>
            </a:r>
          </a:p>
          <a:p>
            <a:pPr lvl="2"/>
            <a:r>
              <a:rPr lang="en-GB" dirty="0"/>
              <a:t>Cache mode of the CDRAM is effective for ordinary random access to memory</a:t>
            </a:r>
          </a:p>
          <a:p>
            <a:pPr lvl="1"/>
            <a:r>
              <a:rPr lang="en-GB" dirty="0"/>
              <a:t>Can also be used as a buffer to support the serial access of a block of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Semiconductor main memory</a:t>
            </a:r>
          </a:p>
          <a:p>
            <a:pPr lvl="1"/>
            <a:r>
              <a:rPr lang="en-US" dirty="0"/>
              <a:t>Organization</a:t>
            </a:r>
          </a:p>
          <a:p>
            <a:pPr lvl="1"/>
            <a:r>
              <a:rPr lang="en-US" dirty="0"/>
              <a:t>DRAM and SRAM</a:t>
            </a:r>
          </a:p>
          <a:p>
            <a:pPr lvl="1"/>
            <a:r>
              <a:rPr lang="en-US" dirty="0"/>
              <a:t>Types of ROM</a:t>
            </a:r>
          </a:p>
          <a:p>
            <a:pPr lvl="1"/>
            <a:r>
              <a:rPr lang="en-US" dirty="0"/>
              <a:t>Chip logic</a:t>
            </a:r>
          </a:p>
          <a:p>
            <a:pPr lvl="1"/>
            <a:r>
              <a:rPr lang="en-US" dirty="0"/>
              <a:t>Chip packaging</a:t>
            </a:r>
          </a:p>
          <a:p>
            <a:pPr lvl="1"/>
            <a:r>
              <a:rPr lang="en-US" dirty="0"/>
              <a:t>Module organization</a:t>
            </a:r>
          </a:p>
          <a:p>
            <a:pPr lvl="1"/>
            <a:r>
              <a:rPr lang="en-US" dirty="0"/>
              <a:t>Interleaved memory</a:t>
            </a:r>
          </a:p>
          <a:p>
            <a:pPr>
              <a:spcBef>
                <a:spcPts val="600"/>
              </a:spcBef>
            </a:pPr>
            <a:r>
              <a:rPr lang="en-US" dirty="0"/>
              <a:t>Error correction</a:t>
            </a:r>
          </a:p>
          <a:p>
            <a:pPr lvl="1"/>
            <a:r>
              <a:rPr lang="en-US" dirty="0"/>
              <a:t>Hard failure</a:t>
            </a:r>
          </a:p>
          <a:p>
            <a:pPr lvl="1"/>
            <a:r>
              <a:rPr lang="en-US" dirty="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a:t>Hamming code</a:t>
            </a:r>
          </a:p>
          <a:p>
            <a:pPr marL="228600" lvl="1">
              <a:spcBef>
                <a:spcPts val="1800"/>
              </a:spcBef>
              <a:buClr>
                <a:schemeClr val="accent1"/>
              </a:buClr>
            </a:pPr>
            <a:r>
              <a:rPr lang="en-US" dirty="0"/>
              <a:t>Advanced DRAM organization</a:t>
            </a:r>
          </a:p>
          <a:p>
            <a:pPr lvl="1"/>
            <a:r>
              <a:rPr lang="en-US" dirty="0"/>
              <a:t>Synchronous DRAM</a:t>
            </a:r>
          </a:p>
          <a:p>
            <a:pPr lvl="1"/>
            <a:r>
              <a:rPr lang="en-US" dirty="0" err="1"/>
              <a:t>Rambus</a:t>
            </a:r>
            <a:r>
              <a:rPr lang="en-US" dirty="0"/>
              <a:t> DRAM</a:t>
            </a:r>
          </a:p>
          <a:p>
            <a:pPr lvl="1"/>
            <a:r>
              <a:rPr lang="en-US" dirty="0"/>
              <a:t>DDR SDRAM</a:t>
            </a:r>
          </a:p>
          <a:p>
            <a:pPr lvl="1"/>
            <a:r>
              <a:rPr lang="en-US" dirty="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Internal</a:t>
            </a:r>
          </a:p>
          <a:p>
            <a:r>
              <a:rPr lang="en-US" sz="2800" dirty="0">
                <a:solidFill>
                  <a:schemeClr val="tx2"/>
                </a:solidFill>
                <a:latin typeface="+mj-lt"/>
                <a:ea typeface="+mj-ea"/>
                <a:cs typeface="+mj-cs"/>
              </a:rPr>
              <a:t>Memory</a:t>
            </a:r>
            <a:endParaRPr lang="en-US" sz="2800" dirty="0">
              <a:solidFill>
                <a:schemeClr val="tx2"/>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AEFB3CB-E78D-418D-A1FB-246E1C9AFAA5}"/>
                  </a:ext>
                </a:extLst>
              </p14:cNvPr>
              <p14:cNvContentPartPr/>
              <p14:nvPr/>
            </p14:nvContentPartPr>
            <p14:xfrm>
              <a:off x="6972480" y="3651120"/>
              <a:ext cx="2165400" cy="1543680"/>
            </p14:xfrm>
          </p:contentPart>
        </mc:Choice>
        <mc:Fallback xmlns="">
          <p:pic>
            <p:nvPicPr>
              <p:cNvPr id="2" name="Ink 1">
                <a:extLst>
                  <a:ext uri="{FF2B5EF4-FFF2-40B4-BE49-F238E27FC236}">
                    <a16:creationId xmlns:a16="http://schemas.microsoft.com/office/drawing/2014/main" id="{7AEFB3CB-E78D-418D-A1FB-246E1C9AFAA5}"/>
                  </a:ext>
                </a:extLst>
              </p:cNvPr>
              <p:cNvPicPr/>
              <p:nvPr/>
            </p:nvPicPr>
            <p:blipFill>
              <a:blip r:embed="rId4"/>
              <a:stretch>
                <a:fillRect/>
              </a:stretch>
            </p:blipFill>
            <p:spPr>
              <a:xfrm>
                <a:off x="6963120" y="3641760"/>
                <a:ext cx="2184120" cy="15624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04800" y="1828800"/>
            <a:ext cx="3429000" cy="1162050"/>
          </a:xfrm>
        </p:spPr>
        <p:txBody>
          <a:bodyPr>
            <a:noAutofit/>
          </a:bodyPr>
          <a:lstStyle/>
          <a:p>
            <a:pPr algn="ctr"/>
            <a:r>
              <a:rPr lang="en-GB" sz="3600" dirty="0">
                <a:effectLst>
                  <a:outerShdw blurRad="38100" dist="38100" dir="2700000" algn="tl">
                    <a:srgbClr val="000000">
                      <a:alpha val="43137"/>
                    </a:srgbClr>
                  </a:outerShdw>
                </a:effectLst>
              </a:rPr>
              <a:t>Dynamic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Structure</a:t>
            </a:r>
          </a:p>
        </p:txBody>
      </p:sp>
      <p:sp>
        <p:nvSpPr>
          <p:cNvPr id="13" name="Text Placeholder 12"/>
          <p:cNvSpPr>
            <a:spLocks noGrp="1"/>
          </p:cNvSpPr>
          <p:nvPr>
            <p:ph type="body" sz="half" idx="2"/>
          </p:nvPr>
        </p:nvSpPr>
        <p:spPr>
          <a:xfrm>
            <a:off x="381000" y="5562600"/>
            <a:ext cx="3255264" cy="1020763"/>
          </a:xfrm>
        </p:spPr>
        <p:txBody>
          <a:bodyPr>
            <a:noAutofit/>
          </a:bodyPr>
          <a:lstStyle/>
          <a:p>
            <a:pPr algn="ctr">
              <a:spcBef>
                <a:spcPts val="800"/>
              </a:spcBef>
            </a:pPr>
            <a:r>
              <a:rPr lang="en-US" sz="1600" dirty="0"/>
              <a:t>Figure 5.2a</a:t>
            </a:r>
          </a:p>
          <a:p>
            <a:pPr algn="ctr">
              <a:spcBef>
                <a:spcPts val="800"/>
              </a:spcBef>
            </a:pPr>
            <a:r>
              <a:rPr lang="en-US" sz="1600" dirty="0"/>
              <a:t>Typical Memory Cell Structures</a:t>
            </a:r>
          </a:p>
        </p:txBody>
      </p:sp>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22353" r="59091" b="21176"/>
              <a:stretch>
                <a:fillRect/>
              </a:stretch>
            </p:blipFill>
          </mc:Choice>
          <mc:Fallback>
            <p:blipFill>
              <a:blip r:embed="rId4"/>
              <a:srcRect l="7273" t="22353" r="59091" b="21176"/>
              <a:stretch>
                <a:fillRect/>
              </a:stretch>
            </p:blipFill>
          </mc:Fallback>
        </mc:AlternateContent>
        <p:spPr>
          <a:xfrm>
            <a:off x="3886200" y="37035"/>
            <a:ext cx="5257800" cy="68209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1143000"/>
            <a:ext cx="4016633" cy="1162050"/>
          </a:xfrm>
        </p:spPr>
        <p:txBody>
          <a:bodyPr>
            <a:noAutofit/>
          </a:bodyPr>
          <a:lstStyle/>
          <a:p>
            <a:pPr algn="ctr"/>
            <a:r>
              <a:rPr lang="en-GB" sz="4400" dirty="0">
                <a:effectLst>
                  <a:outerShdw blurRad="38100" dist="38100" dir="2700000" algn="tl">
                    <a:srgbClr val="000000">
                      <a:alpha val="43137"/>
                    </a:srgbClr>
                  </a:outerShdw>
                </a:effectLst>
              </a:rPr>
              <a:t>Static RAM (SRAM)</a:t>
            </a:r>
          </a:p>
        </p:txBody>
      </p:sp>
      <p:sp>
        <p:nvSpPr>
          <p:cNvPr id="21509" name="Rectangle 5"/>
          <p:cNvSpPr>
            <a:spLocks noGrp="1" noChangeArrowheads="1"/>
          </p:cNvSpPr>
          <p:nvPr>
            <p:ph type="body" sz="half" idx="2"/>
          </p:nvPr>
        </p:nvSpPr>
        <p:spPr>
          <a:xfrm>
            <a:off x="381094" y="2590800"/>
            <a:ext cx="4015304" cy="3535363"/>
          </a:xfrm>
        </p:spPr>
        <p:txBody>
          <a:bodyPr>
            <a:normAutofit/>
          </a:bodyPr>
          <a:lstStyle/>
          <a:p>
            <a:pPr marL="228600" lvl="1" indent="-182880">
              <a:spcBef>
                <a:spcPts val="2000"/>
              </a:spcBef>
              <a:buClr>
                <a:schemeClr val="bg2"/>
              </a:buClr>
              <a:buFont typeface="Wingdings" charset="2"/>
              <a:buChar char="§"/>
            </a:pPr>
            <a:r>
              <a:rPr lang="en-GB" sz="1800" dirty="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a:solidFill>
                  <a:schemeClr val="bg1"/>
                </a:solidFill>
              </a:rPr>
              <a:t>Will hold its data as long as power is supplied to it</a:t>
            </a:r>
          </a:p>
          <a:p>
            <a:pPr marL="228600" lvl="1">
              <a:spcBef>
                <a:spcPts val="2000"/>
              </a:spcBef>
              <a:buClr>
                <a:schemeClr val="accent1"/>
              </a:buClr>
            </a:pPr>
            <a:endParaRPr lang="en-GB" sz="2000" dirty="0"/>
          </a:p>
        </p:txBody>
      </p:sp>
      <p:pic>
        <p:nvPicPr>
          <p:cNvPr id="4" name="Picture 3"/>
          <p:cNvPicPr>
            <a:picLocks noChangeAspect="1"/>
          </p:cNvPicPr>
          <p:nvPr/>
        </p:nvPicPr>
        <p:blipFill>
          <a:blip r:embed="rId3"/>
          <a:stretch>
            <a:fillRect/>
          </a:stretch>
        </p:blipFill>
        <p:spPr>
          <a:xfrm>
            <a:off x="5257800" y="2286000"/>
            <a:ext cx="3123192" cy="2165413"/>
          </a:xfrm>
          <a:prstGeom prst="rect">
            <a:avLst/>
          </a:prstGeom>
          <a:effectLst>
            <a:softEdge rad="2032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04800" y="1828800"/>
            <a:ext cx="3429000" cy="1162050"/>
          </a:xfrm>
        </p:spPr>
        <p:txBody>
          <a:bodyPr>
            <a:noAutofit/>
          </a:bodyPr>
          <a:lstStyle/>
          <a:p>
            <a:pPr algn="ctr"/>
            <a:r>
              <a:rPr lang="en-GB" sz="3600" dirty="0">
                <a:effectLst>
                  <a:outerShdw blurRad="38100" dist="38100" dir="2700000" algn="tl">
                    <a:srgbClr val="000000">
                      <a:alpha val="43137"/>
                    </a:srgbClr>
                  </a:outerShdw>
                </a:effectLst>
              </a:rPr>
              <a:t>Static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Structure</a:t>
            </a:r>
          </a:p>
        </p:txBody>
      </p:sp>
      <p:sp>
        <p:nvSpPr>
          <p:cNvPr id="13" name="Text Placeholder 12"/>
          <p:cNvSpPr>
            <a:spLocks noGrp="1"/>
          </p:cNvSpPr>
          <p:nvPr>
            <p:ph type="body" sz="half" idx="2"/>
          </p:nvPr>
        </p:nvSpPr>
        <p:spPr>
          <a:xfrm>
            <a:off x="381000" y="5562600"/>
            <a:ext cx="3255264" cy="1020763"/>
          </a:xfrm>
        </p:spPr>
        <p:txBody>
          <a:bodyPr>
            <a:noAutofit/>
          </a:bodyPr>
          <a:lstStyle/>
          <a:p>
            <a:pPr algn="ctr">
              <a:spcBef>
                <a:spcPts val="800"/>
              </a:spcBef>
            </a:pPr>
            <a:r>
              <a:rPr lang="en-US" sz="1600" dirty="0"/>
              <a:t>Figure 5.2b</a:t>
            </a:r>
          </a:p>
          <a:p>
            <a:pPr algn="ctr">
              <a:spcBef>
                <a:spcPts val="800"/>
              </a:spcBef>
            </a:pPr>
            <a:r>
              <a:rPr lang="en-US" sz="1600" dirty="0"/>
              <a:t>Typical Memory Cell Structures</a:t>
            </a:r>
          </a:p>
        </p:txBody>
      </p:sp>
      <p:pic>
        <p:nvPicPr>
          <p:cNvPr id="5" name="Picture 4"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0000" t="16471" r="5455" b="21176"/>
              <a:stretch>
                <a:fillRect/>
              </a:stretch>
            </p:blipFill>
          </mc:Choice>
          <mc:Fallback>
            <p:blipFill>
              <a:blip r:embed="rId4"/>
              <a:srcRect l="50000" t="16471" r="5455" b="21176"/>
              <a:stretch>
                <a:fillRect/>
              </a:stretch>
            </p:blipFill>
          </mc:Fallback>
        </mc:AlternateContent>
        <p:spPr>
          <a:xfrm>
            <a:off x="3722463" y="533400"/>
            <a:ext cx="5421537" cy="60928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a:solidFill>
                  <a:schemeClr val="accent3"/>
                </a:solidFill>
                <a:effectLst>
                  <a:outerShdw blurRad="38100" dist="38100" dir="2700000" algn="tl">
                    <a:srgbClr val="000000">
                      <a:alpha val="43137"/>
                    </a:srgbClr>
                  </a:outerShdw>
                </a:effectLst>
              </a:rPr>
              <a:t>versus</a:t>
            </a:r>
            <a:r>
              <a:rPr lang="en-GB" sz="4000" dirty="0">
                <a:effectLst>
                  <a:outerShdw blurRad="38100" dist="38100" dir="2700000" algn="tl">
                    <a:srgbClr val="000000">
                      <a:alpha val="43137"/>
                    </a:srgbClr>
                  </a:outerShdw>
                </a:effectLst>
              </a:rPr>
              <a:t> DRAM</a:t>
            </a:r>
          </a:p>
        </p:txBody>
      </p:sp>
      <p:sp>
        <p:nvSpPr>
          <p:cNvPr id="158723" name="Rectangle 3"/>
          <p:cNvSpPr>
            <a:spLocks noGrp="1" noChangeArrowheads="1"/>
          </p:cNvSpPr>
          <p:nvPr>
            <p:ph type="body" sz="half" idx="2"/>
          </p:nvPr>
        </p:nvSpPr>
        <p:spPr>
          <a:xfrm>
            <a:off x="533400" y="1447800"/>
            <a:ext cx="5970495" cy="5105399"/>
          </a:xfrm>
        </p:spPr>
        <p:txBody>
          <a:bodyPr>
            <a:normAutofit lnSpcReduction="10000"/>
          </a:bodyPr>
          <a:lstStyle/>
          <a:p>
            <a:pPr marL="228600" indent="-228600">
              <a:spcBef>
                <a:spcPts val="2000"/>
              </a:spcBef>
              <a:buFont typeface="Wingdings" pitchFamily="2" charset="2"/>
              <a:buChar char="n"/>
            </a:pPr>
            <a:r>
              <a:rPr lang="en-GB" sz="2000" dirty="0"/>
              <a:t>Both volatile</a:t>
            </a:r>
          </a:p>
          <a:p>
            <a:pPr lvl="1" indent="-228600">
              <a:buFont typeface="Wingdings" pitchFamily="2" charset="2"/>
              <a:buChar char="n"/>
            </a:pPr>
            <a:r>
              <a:rPr lang="en-GB" sz="1800" dirty="0"/>
              <a:t>Power must be continuously supplied to the memory to preserve the bit values</a:t>
            </a:r>
          </a:p>
          <a:p>
            <a:pPr marL="228600" indent="-228600">
              <a:spcBef>
                <a:spcPts val="2000"/>
              </a:spcBef>
              <a:buFont typeface="Wingdings" pitchFamily="2" charset="2"/>
              <a:buChar char="n"/>
            </a:pPr>
            <a:r>
              <a:rPr lang="en-GB" sz="2000" dirty="0"/>
              <a:t>Dynamic cell </a:t>
            </a:r>
          </a:p>
          <a:p>
            <a:pPr lvl="1" indent="-228600">
              <a:buFont typeface="Wingdings" pitchFamily="2" charset="2"/>
              <a:buChar char="n"/>
            </a:pPr>
            <a:r>
              <a:rPr lang="en-GB" sz="1800" dirty="0"/>
              <a:t>Simpler to build, smaller</a:t>
            </a:r>
          </a:p>
          <a:p>
            <a:pPr lvl="1" indent="-228600">
              <a:buFont typeface="Wingdings" pitchFamily="2" charset="2"/>
              <a:buChar char="n"/>
            </a:pPr>
            <a:r>
              <a:rPr lang="en-GB" sz="1800" dirty="0"/>
              <a:t>More dense (smaller cells = more cells per unit area)</a:t>
            </a:r>
          </a:p>
          <a:p>
            <a:pPr lvl="1" indent="-228600">
              <a:buFont typeface="Wingdings" pitchFamily="2" charset="2"/>
              <a:buChar char="n"/>
            </a:pPr>
            <a:r>
              <a:rPr lang="en-GB" sz="1800" dirty="0"/>
              <a:t>Less expensive</a:t>
            </a:r>
          </a:p>
          <a:p>
            <a:pPr lvl="1" indent="-228600">
              <a:buFont typeface="Wingdings" pitchFamily="2" charset="2"/>
              <a:buChar char="n"/>
            </a:pPr>
            <a:r>
              <a:rPr lang="en-GB" sz="1800" dirty="0"/>
              <a:t>Requires the supporting refresh circuitry</a:t>
            </a:r>
          </a:p>
          <a:p>
            <a:pPr lvl="1" indent="-228600">
              <a:buFont typeface="Wingdings" pitchFamily="2" charset="2"/>
              <a:buChar char="n"/>
            </a:pPr>
            <a:r>
              <a:rPr lang="en-GB" sz="1800" dirty="0"/>
              <a:t>Tend to be favored for large memory requirements</a:t>
            </a:r>
          </a:p>
          <a:p>
            <a:pPr lvl="1" indent="-228600">
              <a:buFont typeface="Wingdings" pitchFamily="2" charset="2"/>
              <a:buChar char="n"/>
            </a:pPr>
            <a:r>
              <a:rPr lang="en-GB" sz="1800" dirty="0"/>
              <a:t>Used for main memory</a:t>
            </a:r>
          </a:p>
          <a:p>
            <a:pPr marL="228600" indent="-228600">
              <a:spcBef>
                <a:spcPts val="2000"/>
              </a:spcBef>
              <a:buFont typeface="Wingdings" pitchFamily="2" charset="2"/>
              <a:buChar char="n"/>
            </a:pPr>
            <a:r>
              <a:rPr lang="en-GB" sz="2000" dirty="0"/>
              <a:t>Static</a:t>
            </a:r>
          </a:p>
          <a:p>
            <a:pPr lvl="1" indent="-228600">
              <a:buFont typeface="Wingdings" pitchFamily="2" charset="2"/>
              <a:buChar char="n"/>
            </a:pPr>
            <a:r>
              <a:rPr lang="en-GB" sz="1800" dirty="0"/>
              <a:t>Faster</a:t>
            </a:r>
          </a:p>
          <a:p>
            <a:pPr lvl="1" indent="-228600">
              <a:buFont typeface="Wingdings" pitchFamily="2" charset="2"/>
              <a:buChar char="n"/>
            </a:pPr>
            <a:r>
              <a:rPr lang="en-GB" sz="1800" dirty="0"/>
              <a:t>Used for cache memory (both on and off chip)</a:t>
            </a:r>
          </a:p>
          <a:p>
            <a:endParaRPr lang="en-GB" dirty="0"/>
          </a:p>
        </p:txBody>
      </p:sp>
      <p:sp>
        <p:nvSpPr>
          <p:cNvPr id="8" name="Rectangle 7"/>
          <p:cNvSpPr/>
          <p:nvPr/>
        </p:nvSpPr>
        <p:spPr>
          <a:xfrm>
            <a:off x="7086600" y="838200"/>
            <a:ext cx="1573768" cy="707886"/>
          </a:xfrm>
          <a:prstGeom prst="rect">
            <a:avLst/>
          </a:prstGeom>
        </p:spPr>
        <p:txBody>
          <a:bodyPr wrap="none">
            <a:spAutoFit/>
          </a:bodyPr>
          <a:lstStyle/>
          <a:p>
            <a:r>
              <a:rPr lang="en-GB" sz="4000" dirty="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 useBgFill="1">
        <p:nvSpPr>
          <p:cNvPr id="10" name="TextBox 9"/>
          <p:cNvSpPr txBox="1"/>
          <p:nvPr/>
        </p:nvSpPr>
        <p:spPr>
          <a:xfrm>
            <a:off x="222250" y="4587875"/>
            <a:ext cx="387350" cy="461665"/>
          </a:xfrm>
          <a:prstGeom prst="rect">
            <a:avLst/>
          </a:prstGeom>
        </p:spPr>
        <p:txBody>
          <a:bodyPr wrap="square" rtlCol="0">
            <a:spAutoFit/>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609600"/>
            <a:ext cx="7556313" cy="1116106"/>
          </a:xfrm>
        </p:spPr>
        <p:txBody>
          <a:bodyPr/>
          <a:lstStyle/>
          <a:p>
            <a:r>
              <a:rPr lang="en-US" dirty="0">
                <a:effectLst>
                  <a:outerShdw blurRad="38100" dist="38100" dir="2700000" algn="tl">
                    <a:srgbClr val="000000">
                      <a:alpha val="43137"/>
                    </a:srgbClr>
                  </a:outerShdw>
                </a:effectLst>
              </a:rPr>
              <a:t>Read Only Memory (ROM)-&gt;Below</a:t>
            </a:r>
          </a:p>
        </p:txBody>
      </p:sp>
      <p:sp>
        <p:nvSpPr>
          <p:cNvPr id="68613" name="Rectangle 5"/>
          <p:cNvSpPr>
            <a:spLocks noGrp="1" noChangeArrowheads="1"/>
          </p:cNvSpPr>
          <p:nvPr>
            <p:ph idx="1"/>
          </p:nvPr>
        </p:nvSpPr>
        <p:spPr>
          <a:xfrm>
            <a:off x="498474" y="1676400"/>
            <a:ext cx="7556313" cy="4800600"/>
          </a:xfrm>
        </p:spPr>
        <p:txBody>
          <a:bodyPr>
            <a:normAutofit/>
          </a:bodyPr>
          <a:lstStyle/>
          <a:p>
            <a:r>
              <a:rPr lang="en-US" dirty="0"/>
              <a:t>Contains a permanent pattern of data that cannot be  changed or added to</a:t>
            </a:r>
          </a:p>
          <a:p>
            <a:r>
              <a:rPr lang="en-US" dirty="0"/>
              <a:t>No power source is required to maintain the bit values in memory</a:t>
            </a:r>
          </a:p>
          <a:p>
            <a:r>
              <a:rPr lang="en-US" dirty="0"/>
              <a:t>Data or program is permanently in main memory and never needs to be loaded from a secondary storage device</a:t>
            </a:r>
          </a:p>
          <a:p>
            <a:r>
              <a:rPr lang="en-US" dirty="0"/>
              <a:t>Data is actually wired into the chip as part of the fabrication process</a:t>
            </a:r>
          </a:p>
          <a:p>
            <a:pPr lvl="1"/>
            <a:r>
              <a:rPr lang="en-US" dirty="0"/>
              <a:t>Disadvantages of this:</a:t>
            </a:r>
          </a:p>
          <a:p>
            <a:pPr lvl="2"/>
            <a:r>
              <a:rPr lang="en-US" dirty="0"/>
              <a:t>No room for error, if one bit is wrong the whole batch of ROMs must be thrown out</a:t>
            </a:r>
          </a:p>
          <a:p>
            <a:pPr lvl="2"/>
            <a:r>
              <a:rPr lang="en-US" dirty="0"/>
              <a:t>Data insertion step includes a relatively large fixed cost</a:t>
            </a:r>
          </a:p>
          <a:p>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5389</TotalTime>
  <Words>8426</Words>
  <Application>Microsoft Office PowerPoint</Application>
  <PresentationFormat>On-screen Show (4:3)</PresentationFormat>
  <Paragraphs>464</Paragraphs>
  <Slides>48</Slides>
  <Notes>47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48</vt:i4>
      </vt:variant>
    </vt:vector>
  </HeadingPairs>
  <TitlesOfParts>
    <vt:vector size="58" baseType="lpstr">
      <vt:lpstr>Arial</vt:lpstr>
      <vt:lpstr>Comic Sans MS</vt:lpstr>
      <vt:lpstr>Franklin Gothic Book</vt:lpstr>
      <vt:lpstr>Perpetua</vt:lpstr>
      <vt:lpstr>Rockwell</vt:lpstr>
      <vt:lpstr>Times New Roman</vt:lpstr>
      <vt:lpstr>Wingdings</vt:lpstr>
      <vt:lpstr>Wingdings 2</vt:lpstr>
      <vt:lpstr>Advantage</vt:lpstr>
      <vt:lpstr>Equity</vt:lpstr>
      <vt:lpstr>CSE 323        Computer Architecture   </vt:lpstr>
      <vt:lpstr>Memory Cell Operation</vt:lpstr>
      <vt:lpstr>Semiconductor Memory Types</vt:lpstr>
      <vt:lpstr>Dynamic RAM (DRAM)</vt:lpstr>
      <vt:lpstr>Dynamic  RAM  Structure</vt:lpstr>
      <vt:lpstr>Static RAM (SRAM)</vt:lpstr>
      <vt:lpstr>Static  RAM  Structure</vt:lpstr>
      <vt:lpstr>SRAM versus DRAM</vt:lpstr>
      <vt:lpstr>Read Only Memory (ROM)-&gt;Below</vt:lpstr>
      <vt:lpstr>  ROM  Structure</vt:lpstr>
      <vt:lpstr>Programmable ROM (PROM)-&gt;note same</vt:lpstr>
      <vt:lpstr>Read-Mostly Memory</vt:lpstr>
      <vt:lpstr>PowerPoint Presentation</vt:lpstr>
      <vt:lpstr>PowerPoint Presentation</vt:lpstr>
      <vt:lpstr>PowerPoint Presentation</vt:lpstr>
      <vt:lpstr>Typical 16 Mb DRAM (4M x 4)</vt:lpstr>
      <vt:lpstr>Chip Packaging</vt:lpstr>
      <vt:lpstr>PowerPoint Presentation</vt:lpstr>
      <vt:lpstr>1MByte Module Organization(Not Discussed)</vt:lpstr>
      <vt:lpstr>Interleaved Memory</vt:lpstr>
      <vt:lpstr>Error Correction</vt:lpstr>
      <vt:lpstr>   Error Correcting Code Function</vt:lpstr>
      <vt:lpstr>Hamming  Error  Correcting  Code</vt:lpstr>
      <vt:lpstr>Hamming SEC-DED Code</vt:lpstr>
      <vt:lpstr>Hamming Code Syndrome</vt:lpstr>
      <vt:lpstr>Hamming Code Design – determining K</vt:lpstr>
      <vt:lpstr>PowerPoint Presentation</vt:lpstr>
      <vt:lpstr>Hamming Code Syndrome Design  Criteria</vt:lpstr>
      <vt:lpstr>A Layout of Data and Check Bits  that Achieves Our Design Criteria:</vt:lpstr>
      <vt:lpstr>Example:</vt:lpstr>
      <vt:lpstr>Example:</vt:lpstr>
      <vt:lpstr>Advanced DRAM Organization</vt:lpstr>
      <vt:lpstr>Synchronous DRAM (SDRAM)</vt:lpstr>
      <vt:lpstr>SDRAM</vt:lpstr>
      <vt:lpstr>SDRAM Pin Assignments(ND)</vt:lpstr>
      <vt:lpstr>SDRAM Read Timing</vt:lpstr>
      <vt:lpstr>Double Data Rate SDRAM  (DDR SDRAM)</vt:lpstr>
      <vt:lpstr>DDR SDRAM  Read  Timing</vt:lpstr>
      <vt:lpstr>DDR2 SDRAM (Double Data Rate Two SDRAM)</vt:lpstr>
      <vt:lpstr>DDR3 SDRAM (Double Data Rate Three SDRAM)</vt:lpstr>
      <vt:lpstr>DDR4 SDRAM (Double Data Rate Fourth SDRAM)</vt:lpstr>
      <vt:lpstr>Comparison between SDRAM, DDR1, DDR2, DDR3 and DDR4 </vt:lpstr>
      <vt:lpstr>Comparison between SDRAM, DDR, DDR2 and DDR3(Ignored)</vt:lpstr>
      <vt:lpstr>RDRAM</vt:lpstr>
      <vt:lpstr>RDRAM Structure</vt:lpstr>
      <vt:lpstr>RDRAM  - Performance </vt:lpstr>
      <vt:lpstr>Cache DRAM (CDRAM)</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fariavns9@gmail.com</cp:lastModifiedBy>
  <cp:revision>194</cp:revision>
  <cp:lastPrinted>2018-08-29T02:03:24Z</cp:lastPrinted>
  <dcterms:created xsi:type="dcterms:W3CDTF">2012-06-20T14:41:03Z</dcterms:created>
  <dcterms:modified xsi:type="dcterms:W3CDTF">2021-09-05T01:31:48Z</dcterms:modified>
</cp:coreProperties>
</file>