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0"/>
  </p:notesMasterIdLst>
  <p:sldIdLst>
    <p:sldId id="489" r:id="rId3"/>
    <p:sldId id="485" r:id="rId4"/>
    <p:sldId id="265" r:id="rId5"/>
    <p:sldId id="417" r:id="rId6"/>
    <p:sldId id="408" r:id="rId7"/>
    <p:sldId id="398" r:id="rId8"/>
    <p:sldId id="410" r:id="rId9"/>
    <p:sldId id="411" r:id="rId10"/>
    <p:sldId id="264" r:id="rId11"/>
    <p:sldId id="473" r:id="rId12"/>
    <p:sldId id="269" r:id="rId13"/>
    <p:sldId id="480" r:id="rId14"/>
    <p:sldId id="474" r:id="rId15"/>
    <p:sldId id="478" r:id="rId16"/>
    <p:sldId id="413" r:id="rId17"/>
    <p:sldId id="414" r:id="rId18"/>
    <p:sldId id="419" r:id="rId19"/>
    <p:sldId id="402" r:id="rId20"/>
    <p:sldId id="415" r:id="rId21"/>
    <p:sldId id="407" r:id="rId22"/>
    <p:sldId id="482" r:id="rId23"/>
    <p:sldId id="271" r:id="rId24"/>
    <p:sldId id="272" r:id="rId25"/>
    <p:sldId id="274" r:id="rId26"/>
    <p:sldId id="479" r:id="rId27"/>
    <p:sldId id="424" r:id="rId28"/>
    <p:sldId id="425" r:id="rId29"/>
    <p:sldId id="281" r:id="rId30"/>
    <p:sldId id="283" r:id="rId31"/>
    <p:sldId id="284" r:id="rId32"/>
    <p:sldId id="285" r:id="rId33"/>
    <p:sldId id="286" r:id="rId34"/>
    <p:sldId id="454" r:id="rId35"/>
    <p:sldId id="477" r:id="rId36"/>
    <p:sldId id="456" r:id="rId37"/>
    <p:sldId id="457" r:id="rId38"/>
    <p:sldId id="458" r:id="rId39"/>
    <p:sldId id="460" r:id="rId40"/>
    <p:sldId id="461" r:id="rId41"/>
    <p:sldId id="463" r:id="rId42"/>
    <p:sldId id="484" r:id="rId43"/>
    <p:sldId id="439" r:id="rId44"/>
    <p:sldId id="470" r:id="rId45"/>
    <p:sldId id="441" r:id="rId46"/>
    <p:sldId id="453" r:id="rId47"/>
    <p:sldId id="490" r:id="rId48"/>
    <p:sldId id="450" r:id="rId49"/>
    <p:sldId id="443" r:id="rId50"/>
    <p:sldId id="498" r:id="rId51"/>
    <p:sldId id="499" r:id="rId52"/>
    <p:sldId id="491" r:id="rId53"/>
    <p:sldId id="493" r:id="rId54"/>
    <p:sldId id="494" r:id="rId55"/>
    <p:sldId id="492" r:id="rId56"/>
    <p:sldId id="495" r:id="rId57"/>
    <p:sldId id="496" r:id="rId58"/>
    <p:sldId id="497" r:id="rId5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366FF"/>
    <a:srgbClr val="66FF66"/>
    <a:srgbClr val="3399FF"/>
    <a:srgbClr val="422C16"/>
    <a:srgbClr val="0C788E"/>
    <a:srgbClr val="025198"/>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70339" autoAdjust="0"/>
  </p:normalViewPr>
  <p:slideViewPr>
    <p:cSldViewPr showGuides="1">
      <p:cViewPr varScale="1">
        <p:scale>
          <a:sx n="78" d="100"/>
          <a:sy n="78" d="100"/>
        </p:scale>
        <p:origin x="3126"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200" d="100"/>
        <a:sy n="200" d="100"/>
      </p:scale>
      <p:origin x="0" y="0"/>
    </p:cViewPr>
  </p:notesTextViewPr>
  <p:sorterViewPr>
    <p:cViewPr>
      <p:scale>
        <a:sx n="100" d="100"/>
        <a:sy n="100" d="100"/>
      </p:scale>
      <p:origin x="0" y="122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_rels/viewProps.xml.rels><?xml version="1.0" encoding="UTF-8" standalone="yes"?>
<Relationships xmlns="http://schemas.openxmlformats.org/package/2006/relationships"><Relationship Id="rId8" Type="http://schemas.openxmlformats.org/officeDocument/2006/relationships/slide" Target="slides/slide32.xml"/><Relationship Id="rId3" Type="http://schemas.openxmlformats.org/officeDocument/2006/relationships/slide" Target="slides/slide22.xml"/><Relationship Id="rId7" Type="http://schemas.openxmlformats.org/officeDocument/2006/relationships/slide" Target="slides/slide31.xml"/><Relationship Id="rId2" Type="http://schemas.openxmlformats.org/officeDocument/2006/relationships/slide" Target="slides/slide6.xml"/><Relationship Id="rId1" Type="http://schemas.openxmlformats.org/officeDocument/2006/relationships/slide" Target="slides/slide3.xml"/><Relationship Id="rId6" Type="http://schemas.openxmlformats.org/officeDocument/2006/relationships/slide" Target="slides/slide30.xml"/><Relationship Id="rId11" Type="http://schemas.openxmlformats.org/officeDocument/2006/relationships/slide" Target="slides/slide44.xml"/><Relationship Id="rId5" Type="http://schemas.openxmlformats.org/officeDocument/2006/relationships/slide" Target="slides/slide25.xml"/><Relationship Id="rId10" Type="http://schemas.openxmlformats.org/officeDocument/2006/relationships/slide" Target="slides/slide42.xml"/><Relationship Id="rId4" Type="http://schemas.openxmlformats.org/officeDocument/2006/relationships/slide" Target="slides/slide24.xml"/><Relationship Id="rId9"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1B381D2A-D783-4F21-A8E2-BC499180CA08}" type="datetimeFigureOut">
              <a:rPr lang="en-US"/>
              <a:pPr>
                <a:defRPr/>
              </a:pPr>
              <a:t>9/3/2021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1358484-55BB-4FCF-B91C-98A440813914}" type="slidenum">
              <a:rPr lang="en-US" altLang="en-US"/>
              <a:pPr>
                <a:defRPr/>
              </a:pPr>
              <a:t>‹#›</a:t>
            </a:fld>
            <a:endParaRPr lang="en-US" altLang="en-US"/>
          </a:p>
        </p:txBody>
      </p:sp>
    </p:spTree>
    <p:extLst>
      <p:ext uri="{BB962C8B-B14F-4D97-AF65-F5344CB8AC3E}">
        <p14:creationId xmlns:p14="http://schemas.microsoft.com/office/powerpoint/2010/main" val="44674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D18319-B3BF-40AF-851E-1CEE7A28615E}" type="slidenum">
              <a:rPr lang="en-US" altLang="en-US">
                <a:latin typeface="Arial" panose="020B0604020202020204" pitchFamily="34" charset="0"/>
              </a:rPr>
              <a:pPr>
                <a:spcBef>
                  <a:spcPct val="0"/>
                </a:spcBef>
              </a:pPr>
              <a:t>3</a:t>
            </a:fld>
            <a:endParaRPr lang="en-US" altLang="en-US">
              <a:latin typeface="Arial" panose="020B0604020202020204" pitchFamily="34"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06BDB0-3009-4761-A6DA-14477440FD5F}" type="slidenum">
              <a:rPr lang="en-US" altLang="en-US">
                <a:latin typeface="Arial" panose="020B0604020202020204" pitchFamily="34" charset="0"/>
              </a:rPr>
              <a:pPr>
                <a:spcBef>
                  <a:spcPct val="0"/>
                </a:spcBef>
              </a:pPr>
              <a:t>34</a:t>
            </a:fld>
            <a:endParaRPr lang="en-US" altLang="en-US">
              <a:latin typeface="Arial" panose="020B0604020202020204"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IEN -  interrupt enable </a:t>
            </a:r>
            <a:r>
              <a:rPr lang="en-US" sz="1200" b="0" i="0" kern="1200" dirty="0">
                <a:solidFill>
                  <a:schemeClr val="tx1"/>
                </a:solidFill>
                <a:effectLst/>
                <a:latin typeface="+mn-lt"/>
                <a:ea typeface="+mn-ea"/>
                <a:cs typeface="+mn-cs"/>
              </a:rPr>
              <a:t>flip-flop</a:t>
            </a:r>
            <a:endParaRPr lang="en-US" dirty="0"/>
          </a:p>
          <a:p>
            <a:r>
              <a:rPr lang="en-US" dirty="0"/>
              <a:t>IST - </a:t>
            </a:r>
            <a:r>
              <a:rPr lang="en-US" sz="1200" b="0" i="0" kern="1200" dirty="0">
                <a:solidFill>
                  <a:schemeClr val="tx1"/>
                </a:solidFill>
                <a:effectLst/>
                <a:latin typeface="+mn-lt"/>
                <a:ea typeface="+mn-ea"/>
                <a:cs typeface="+mn-cs"/>
              </a:rPr>
              <a:t>interrupt status flip-flop</a:t>
            </a:r>
          </a:p>
          <a:p>
            <a:r>
              <a:rPr lang="en-US" dirty="0"/>
              <a:t>https://upscfever.com/upsc-fever/en/gatecse/en-gatecse-chp165.html</a:t>
            </a:r>
          </a:p>
        </p:txBody>
      </p:sp>
      <p:sp>
        <p:nvSpPr>
          <p:cNvPr id="4" name="Slide Number Placeholder 3"/>
          <p:cNvSpPr>
            <a:spLocks noGrp="1"/>
          </p:cNvSpPr>
          <p:nvPr>
            <p:ph type="sldNum" sz="quarter" idx="10"/>
          </p:nvPr>
        </p:nvSpPr>
        <p:spPr/>
        <p:txBody>
          <a:bodyPr/>
          <a:lstStyle/>
          <a:p>
            <a:pPr>
              <a:defRPr/>
            </a:pPr>
            <a:fld id="{61358484-55BB-4FCF-B91C-98A440813914}" type="slidenum">
              <a:rPr lang="en-US" altLang="en-US" smtClean="0"/>
              <a:pPr>
                <a:defRPr/>
              </a:pPr>
              <a:t>40</a:t>
            </a:fld>
            <a:endParaRPr lang="en-US" altLang="en-US"/>
          </a:p>
        </p:txBody>
      </p:sp>
    </p:spTree>
    <p:extLst>
      <p:ext uri="{BB962C8B-B14F-4D97-AF65-F5344CB8AC3E}">
        <p14:creationId xmlns:p14="http://schemas.microsoft.com/office/powerpoint/2010/main" val="781679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66FF1B-BE62-4782-A116-81419A0BF974}" type="slidenum">
              <a:rPr lang="en-US" altLang="en-US">
                <a:latin typeface="Arial" panose="020B0604020202020204" pitchFamily="34" charset="0"/>
              </a:rPr>
              <a:pPr>
                <a:spcBef>
                  <a:spcPct val="0"/>
                </a:spcBef>
              </a:pPr>
              <a:t>42</a:t>
            </a:fld>
            <a:endParaRPr lang="en-US" altLang="en-US">
              <a:latin typeface="Arial" panose="020B0604020202020204" pitchFamily="34"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2BFFAE6-07A3-48FC-B386-3DCDDC10C626}" type="slidenum">
              <a:rPr lang="en-US" altLang="en-US">
                <a:latin typeface="Arial" panose="020B0604020202020204" pitchFamily="34" charset="0"/>
              </a:rPr>
              <a:pPr>
                <a:spcBef>
                  <a:spcPct val="0"/>
                </a:spcBef>
              </a:pPr>
              <a:t>44</a:t>
            </a:fld>
            <a:endParaRPr lang="en-US" altLang="en-US">
              <a:latin typeface="Arial" panose="020B0604020202020204"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85000" lnSpcReduction="20000"/>
          </a:bodyPr>
          <a:lstStyle/>
          <a:p>
            <a:pPr>
              <a:defRPr/>
            </a:pPr>
            <a:r>
              <a:rPr kumimoji="1" lang="en-US" b="1" dirty="0">
                <a:latin typeface="Times New Roman" pitchFamily="-110" charset="0"/>
              </a:rPr>
              <a:t>InfiniBand </a:t>
            </a:r>
            <a:r>
              <a:rPr kumimoji="1" lang="en-US" dirty="0">
                <a:latin typeface="Times New Roman" pitchFamily="-110" charset="0"/>
              </a:rPr>
              <a:t>is a recent I/O specification aimed at the high-end server market. The</a:t>
            </a:r>
          </a:p>
          <a:p>
            <a:pPr>
              <a:defRPr/>
            </a:pPr>
            <a:r>
              <a:rPr kumimoji="1" lang="en-US" dirty="0">
                <a:latin typeface="Times New Roman" pitchFamily="-110" charset="0"/>
              </a:rPr>
              <a:t>first version of the specification was released in early 2001 and has attracted numerous</a:t>
            </a:r>
          </a:p>
          <a:p>
            <a:pPr>
              <a:defRPr/>
            </a:pPr>
            <a:r>
              <a:rPr kumimoji="1" lang="en-US" dirty="0">
                <a:latin typeface="Times New Roman" pitchFamily="-110" charset="0"/>
              </a:rPr>
              <a:t>vendors. The standard describes an architecture and specifications for data flow</a:t>
            </a:r>
          </a:p>
          <a:p>
            <a:pPr>
              <a:defRPr/>
            </a:pPr>
            <a:r>
              <a:rPr kumimoji="1" lang="en-US" dirty="0">
                <a:latin typeface="Times New Roman" pitchFamily="-110" charset="0"/>
              </a:rPr>
              <a:t>among processors and intelligent I/O devices. InfiniBand has become a popular</a:t>
            </a:r>
          </a:p>
          <a:p>
            <a:pPr>
              <a:defRPr/>
            </a:pPr>
            <a:r>
              <a:rPr kumimoji="1" lang="en-US" dirty="0">
                <a:latin typeface="Times New Roman" pitchFamily="-110" charset="0"/>
              </a:rPr>
              <a:t>interface for storage area networking and other large storage configurations. In</a:t>
            </a:r>
          </a:p>
          <a:p>
            <a:pPr>
              <a:defRPr/>
            </a:pPr>
            <a:r>
              <a:rPr kumimoji="1" lang="en-US" dirty="0">
                <a:latin typeface="Times New Roman" pitchFamily="-110" charset="0"/>
              </a:rPr>
              <a:t>essence, InfiniBand enables servers, remote storage, and other network devices to</a:t>
            </a:r>
          </a:p>
          <a:p>
            <a:pPr>
              <a:defRPr/>
            </a:pPr>
            <a:r>
              <a:rPr kumimoji="1" lang="en-US" dirty="0">
                <a:latin typeface="Times New Roman" pitchFamily="-110" charset="0"/>
              </a:rPr>
              <a:t>be attached in a central fabric of switches and links. The switch-based architecture</a:t>
            </a:r>
          </a:p>
          <a:p>
            <a:pPr>
              <a:defRPr/>
            </a:pPr>
            <a:r>
              <a:rPr kumimoji="1" lang="en-US" dirty="0">
                <a:latin typeface="Times New Roman" pitchFamily="-110" charset="0"/>
              </a:rPr>
              <a:t>can connect up to 64,000 servers, storage systems, and networking devices.</a:t>
            </a:r>
          </a:p>
          <a:p>
            <a:pPr>
              <a:defRPr/>
            </a:pPr>
            <a:endParaRPr kumimoji="1" lang="en-US" b="1" i="1" dirty="0">
              <a:latin typeface="Times New Roman" pitchFamily="-110" charset="0"/>
            </a:endParaRPr>
          </a:p>
          <a:p>
            <a:pPr>
              <a:defRPr/>
            </a:pPr>
            <a:r>
              <a:rPr kumimoji="1" lang="en-US" dirty="0">
                <a:latin typeface="Times New Roman" pitchFamily="-110" charset="0"/>
              </a:rPr>
              <a:t>Although PCI is a reliable interconnect method</a:t>
            </a:r>
          </a:p>
          <a:p>
            <a:pPr>
              <a:defRPr/>
            </a:pPr>
            <a:r>
              <a:rPr kumimoji="1" lang="en-US" dirty="0">
                <a:latin typeface="Times New Roman" pitchFamily="-110" charset="0"/>
              </a:rPr>
              <a:t>and continues to provide increased speeds, up to 4 Gbps, it is a limited architecture</a:t>
            </a:r>
          </a:p>
          <a:p>
            <a:pPr>
              <a:defRPr/>
            </a:pPr>
            <a:r>
              <a:rPr kumimoji="1" lang="en-US" dirty="0">
                <a:latin typeface="Times New Roman" pitchFamily="-110" charset="0"/>
              </a:rPr>
              <a:t>compared to InfiniBand. With InfiniBand, it is not necessary to have the basic I/O</a:t>
            </a:r>
          </a:p>
          <a:p>
            <a:pPr>
              <a:defRPr/>
            </a:pPr>
            <a:r>
              <a:rPr kumimoji="1" lang="en-US" dirty="0">
                <a:latin typeface="Times New Roman" pitchFamily="-110" charset="0"/>
              </a:rPr>
              <a:t>interface hardware inside the server chassis. With InfiniBand, remote storage,</a:t>
            </a:r>
          </a:p>
          <a:p>
            <a:pPr>
              <a:defRPr/>
            </a:pPr>
            <a:r>
              <a:rPr kumimoji="1" lang="en-US" dirty="0">
                <a:latin typeface="Times New Roman" pitchFamily="-110" charset="0"/>
              </a:rPr>
              <a:t>networking, and connections between servers are accomplished by attaching all</a:t>
            </a:r>
          </a:p>
          <a:p>
            <a:pPr>
              <a:defRPr/>
            </a:pPr>
            <a:r>
              <a:rPr kumimoji="1" lang="en-US" dirty="0">
                <a:latin typeface="Times New Roman" pitchFamily="-110" charset="0"/>
              </a:rPr>
              <a:t>devices to a central fabric of switches and links. Removing I/O from the server</a:t>
            </a:r>
          </a:p>
          <a:p>
            <a:pPr>
              <a:defRPr/>
            </a:pPr>
            <a:r>
              <a:rPr kumimoji="1" lang="en-US" dirty="0">
                <a:latin typeface="Times New Roman" pitchFamily="-110" charset="0"/>
              </a:rPr>
              <a:t>chassis allows greater server density and allows for a more flexible and scalable data</a:t>
            </a:r>
          </a:p>
          <a:p>
            <a:pPr>
              <a:defRPr/>
            </a:pPr>
            <a:r>
              <a:rPr kumimoji="1" lang="en-US" dirty="0">
                <a:latin typeface="Times New Roman" pitchFamily="-110" charset="0"/>
              </a:rPr>
              <a:t>center, as independent nodes may be added as needed.</a:t>
            </a:r>
          </a:p>
          <a:p>
            <a:pPr>
              <a:defRPr/>
            </a:pPr>
            <a:endParaRPr kumimoji="1" lang="en-US" dirty="0">
              <a:latin typeface="Times New Roman" pitchFamily="-110" charset="0"/>
            </a:endParaRPr>
          </a:p>
          <a:p>
            <a:pPr>
              <a:defRPr/>
            </a:pPr>
            <a:r>
              <a:rPr kumimoji="1" lang="en-US" dirty="0">
                <a:latin typeface="Times New Roman" pitchFamily="-110" charset="0"/>
              </a:rPr>
              <a:t>Unlike PCI, which measures distances from a CPU motherboard in centimeters,</a:t>
            </a:r>
          </a:p>
          <a:p>
            <a:pPr>
              <a:defRPr/>
            </a:pPr>
            <a:r>
              <a:rPr kumimoji="1" lang="en-US" dirty="0">
                <a:latin typeface="Times New Roman" pitchFamily="-110" charset="0"/>
              </a:rPr>
              <a:t>InfiniBand’s channel design enables I/O devices to be placed up to 17 meters</a:t>
            </a:r>
          </a:p>
          <a:p>
            <a:pPr>
              <a:defRPr/>
            </a:pPr>
            <a:r>
              <a:rPr kumimoji="1" lang="en-US" dirty="0">
                <a:latin typeface="Times New Roman" pitchFamily="-110" charset="0"/>
              </a:rPr>
              <a:t>away from the server using copper, up to 300 m using multimode optical fiber, and</a:t>
            </a:r>
          </a:p>
          <a:p>
            <a:pPr>
              <a:defRPr/>
            </a:pPr>
            <a:r>
              <a:rPr kumimoji="1" lang="en-US" dirty="0">
                <a:latin typeface="Times New Roman" pitchFamily="-110" charset="0"/>
              </a:rPr>
              <a:t>up to 10 km with single-mode optical fiber. Transmission rates has high as 30 Gbps</a:t>
            </a:r>
          </a:p>
          <a:p>
            <a:pPr>
              <a:defRPr/>
            </a:pPr>
            <a:r>
              <a:rPr kumimoji="1" lang="en-US" dirty="0">
                <a:latin typeface="Times New Roman" pitchFamily="-110" charset="0"/>
              </a:rPr>
              <a:t>can be achieved.</a:t>
            </a:r>
            <a:endParaRPr lang="en-US" dirty="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E07DCF-195A-4099-8517-F026E77712A6}" type="slidenum">
              <a:rPr lang="en-US" altLang="en-US">
                <a:latin typeface="Arial" panose="020B0604020202020204" pitchFamily="34" charset="0"/>
              </a:rPr>
              <a:pPr>
                <a:spcBef>
                  <a:spcPct val="0"/>
                </a:spcBef>
              </a:pPr>
              <a:t>55</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0000" lnSpcReduction="20000"/>
          </a:bodyPr>
          <a:lstStyle/>
          <a:p>
            <a:pPr>
              <a:defRPr/>
            </a:pPr>
            <a:r>
              <a:rPr kumimoji="1" lang="en-US" dirty="0">
                <a:latin typeface="Times New Roman" pitchFamily="-110" charset="0"/>
              </a:rPr>
              <a:t>Figure 7.19 illustrates the InfiniBand architecture. The key elements are as</a:t>
            </a:r>
          </a:p>
          <a:p>
            <a:pPr>
              <a:defRPr/>
            </a:pPr>
            <a:r>
              <a:rPr kumimoji="1" lang="en-US" dirty="0">
                <a:latin typeface="Times New Roman" pitchFamily="-110" charset="0"/>
              </a:rPr>
              <a:t>follows:</a:t>
            </a:r>
          </a:p>
          <a:p>
            <a:pPr>
              <a:defRPr/>
            </a:pPr>
            <a:endParaRPr kumimoji="1" lang="en-US" dirty="0">
              <a:latin typeface="Times New Roman" pitchFamily="-110" charset="0"/>
            </a:endParaRPr>
          </a:p>
          <a:p>
            <a:pPr>
              <a:defRPr/>
            </a:pPr>
            <a:r>
              <a:rPr kumimoji="1" lang="en-US" dirty="0">
                <a:latin typeface="Times New Roman" pitchFamily="-110" charset="0"/>
              </a:rPr>
              <a:t>• </a:t>
            </a:r>
            <a:r>
              <a:rPr kumimoji="1" lang="en-US" b="1" dirty="0">
                <a:latin typeface="Times New Roman" pitchFamily="-110" charset="0"/>
              </a:rPr>
              <a:t>Host channel adapter (HCA): </a:t>
            </a:r>
            <a:r>
              <a:rPr kumimoji="1" lang="en-US" dirty="0">
                <a:latin typeface="Times New Roman" pitchFamily="-110" charset="0"/>
              </a:rPr>
              <a:t>Instead of a number of PCI slots, a typical</a:t>
            </a:r>
          </a:p>
          <a:p>
            <a:pPr>
              <a:defRPr/>
            </a:pPr>
            <a:r>
              <a:rPr kumimoji="1" lang="en-US" dirty="0">
                <a:latin typeface="Times New Roman" pitchFamily="-110" charset="0"/>
              </a:rPr>
              <a:t>server needs a single interface to an HCA that links the server to an InfiniBand</a:t>
            </a:r>
          </a:p>
          <a:p>
            <a:pPr>
              <a:defRPr/>
            </a:pPr>
            <a:r>
              <a:rPr kumimoji="1" lang="en-US" dirty="0">
                <a:latin typeface="Times New Roman" pitchFamily="-110" charset="0"/>
              </a:rPr>
              <a:t>switch. The HCA attaches to the server at a memory controller, which has</a:t>
            </a:r>
          </a:p>
          <a:p>
            <a:pPr>
              <a:defRPr/>
            </a:pPr>
            <a:r>
              <a:rPr kumimoji="1" lang="en-US" dirty="0">
                <a:latin typeface="Times New Roman" pitchFamily="-110" charset="0"/>
              </a:rPr>
              <a:t>access to the system bus and controls traffic between the processor and memory</a:t>
            </a:r>
          </a:p>
          <a:p>
            <a:pPr>
              <a:defRPr/>
            </a:pPr>
            <a:r>
              <a:rPr kumimoji="1" lang="en-US" dirty="0">
                <a:latin typeface="Times New Roman" pitchFamily="-110" charset="0"/>
              </a:rPr>
              <a:t>and between the HCA and memory. The HCA uses direct-memory access</a:t>
            </a:r>
          </a:p>
          <a:p>
            <a:pPr>
              <a:defRPr/>
            </a:pPr>
            <a:r>
              <a:rPr kumimoji="1" lang="en-US" dirty="0">
                <a:latin typeface="Times New Roman" pitchFamily="-110" charset="0"/>
              </a:rPr>
              <a:t>(DMA) to read and write memory.</a:t>
            </a:r>
          </a:p>
          <a:p>
            <a:pPr>
              <a:defRPr/>
            </a:pPr>
            <a:endParaRPr kumimoji="1" lang="en-US" dirty="0">
              <a:latin typeface="Times New Roman" pitchFamily="-110" charset="0"/>
            </a:endParaRPr>
          </a:p>
          <a:p>
            <a:pPr>
              <a:defRPr/>
            </a:pPr>
            <a:r>
              <a:rPr kumimoji="1" lang="en-US" dirty="0">
                <a:latin typeface="Times New Roman" pitchFamily="-110" charset="0"/>
              </a:rPr>
              <a:t>• </a:t>
            </a:r>
            <a:r>
              <a:rPr kumimoji="1" lang="en-US" b="1" dirty="0">
                <a:latin typeface="Times New Roman" pitchFamily="-110" charset="0"/>
              </a:rPr>
              <a:t>Target channel adapter (TCA): </a:t>
            </a:r>
            <a:r>
              <a:rPr kumimoji="1" lang="en-US" dirty="0">
                <a:latin typeface="Times New Roman" pitchFamily="-110" charset="0"/>
              </a:rPr>
              <a:t>A TCA is used to connect storage systems,</a:t>
            </a:r>
          </a:p>
          <a:p>
            <a:pPr>
              <a:defRPr/>
            </a:pPr>
            <a:r>
              <a:rPr kumimoji="1" lang="en-US" dirty="0">
                <a:latin typeface="Times New Roman" pitchFamily="-110" charset="0"/>
              </a:rPr>
              <a:t>routers, and other peripheral devices to an InfiniBand switch.</a:t>
            </a:r>
          </a:p>
          <a:p>
            <a:pPr>
              <a:defRPr/>
            </a:pPr>
            <a:endParaRPr kumimoji="1" lang="en-US" dirty="0">
              <a:latin typeface="Times New Roman" pitchFamily="-110" charset="0"/>
            </a:endParaRPr>
          </a:p>
          <a:p>
            <a:pPr>
              <a:defRPr/>
            </a:pPr>
            <a:r>
              <a:rPr kumimoji="1" lang="en-US" dirty="0">
                <a:latin typeface="Times New Roman" pitchFamily="-110" charset="0"/>
              </a:rPr>
              <a:t>• </a:t>
            </a:r>
            <a:r>
              <a:rPr kumimoji="1" lang="en-US" b="1" dirty="0">
                <a:latin typeface="Times New Roman" pitchFamily="-110" charset="0"/>
              </a:rPr>
              <a:t>InfiniBand switch: </a:t>
            </a:r>
            <a:r>
              <a:rPr kumimoji="1" lang="en-US" dirty="0">
                <a:latin typeface="Times New Roman" pitchFamily="-110" charset="0"/>
              </a:rPr>
              <a:t>A switch provides point-to-point physical connections to a</a:t>
            </a:r>
          </a:p>
          <a:p>
            <a:pPr>
              <a:defRPr/>
            </a:pPr>
            <a:r>
              <a:rPr kumimoji="1" lang="en-US" dirty="0">
                <a:latin typeface="Times New Roman" pitchFamily="-110" charset="0"/>
              </a:rPr>
              <a:t>variety of devices and switches traffic from one link to another. Servers and</a:t>
            </a:r>
          </a:p>
          <a:p>
            <a:pPr>
              <a:defRPr/>
            </a:pPr>
            <a:r>
              <a:rPr kumimoji="1" lang="en-US" dirty="0">
                <a:latin typeface="Times New Roman" pitchFamily="-110" charset="0"/>
              </a:rPr>
              <a:t>devices communicate through their adapters, via the switch. The switch’s</a:t>
            </a:r>
          </a:p>
          <a:p>
            <a:pPr>
              <a:defRPr/>
            </a:pPr>
            <a:r>
              <a:rPr kumimoji="1" lang="en-US" dirty="0">
                <a:latin typeface="Times New Roman" pitchFamily="-110" charset="0"/>
              </a:rPr>
              <a:t>intelligence manages the linkage without interrupting the servers’ operation.</a:t>
            </a:r>
          </a:p>
          <a:p>
            <a:pPr>
              <a:defRPr/>
            </a:pPr>
            <a:endParaRPr kumimoji="1" lang="en-US" dirty="0">
              <a:latin typeface="Times New Roman" pitchFamily="-110" charset="0"/>
            </a:endParaRPr>
          </a:p>
          <a:p>
            <a:pPr>
              <a:defRPr/>
            </a:pPr>
            <a:r>
              <a:rPr kumimoji="1" lang="en-US" dirty="0">
                <a:latin typeface="Times New Roman" pitchFamily="-110" charset="0"/>
              </a:rPr>
              <a:t>• </a:t>
            </a:r>
            <a:r>
              <a:rPr kumimoji="1" lang="en-US" b="1" dirty="0">
                <a:latin typeface="Times New Roman" pitchFamily="-110" charset="0"/>
              </a:rPr>
              <a:t>Links: </a:t>
            </a:r>
            <a:r>
              <a:rPr kumimoji="1" lang="en-US" dirty="0">
                <a:latin typeface="Times New Roman" pitchFamily="-110" charset="0"/>
              </a:rPr>
              <a:t>The link between a switch and a channel adapter, or between two</a:t>
            </a:r>
          </a:p>
          <a:p>
            <a:pPr>
              <a:defRPr/>
            </a:pPr>
            <a:r>
              <a:rPr kumimoji="1" lang="en-US" dirty="0">
                <a:latin typeface="Times New Roman" pitchFamily="-110" charset="0"/>
              </a:rPr>
              <a:t>switches.</a:t>
            </a:r>
          </a:p>
          <a:p>
            <a:pPr>
              <a:defRPr/>
            </a:pPr>
            <a:endParaRPr kumimoji="1" lang="en-US" dirty="0">
              <a:latin typeface="Times New Roman" pitchFamily="-110" charset="0"/>
            </a:endParaRPr>
          </a:p>
          <a:p>
            <a:pPr>
              <a:defRPr/>
            </a:pPr>
            <a:r>
              <a:rPr kumimoji="1" lang="en-US" dirty="0">
                <a:latin typeface="Times New Roman" pitchFamily="-110" charset="0"/>
              </a:rPr>
              <a:t>• </a:t>
            </a:r>
            <a:r>
              <a:rPr kumimoji="1" lang="en-US" b="1" dirty="0">
                <a:latin typeface="Times New Roman" pitchFamily="-110" charset="0"/>
              </a:rPr>
              <a:t>Subnet: </a:t>
            </a:r>
            <a:r>
              <a:rPr kumimoji="1" lang="en-US" dirty="0">
                <a:latin typeface="Times New Roman" pitchFamily="-110" charset="0"/>
              </a:rPr>
              <a:t>A subnet consists of one or more interconnected switches plus the links</a:t>
            </a:r>
          </a:p>
          <a:p>
            <a:pPr>
              <a:defRPr/>
            </a:pPr>
            <a:r>
              <a:rPr kumimoji="1" lang="en-US" dirty="0">
                <a:latin typeface="Times New Roman" pitchFamily="-110" charset="0"/>
              </a:rPr>
              <a:t>that connect other devices to those switches. Figure 7.19 shows a subnet with</a:t>
            </a:r>
          </a:p>
          <a:p>
            <a:pPr>
              <a:defRPr/>
            </a:pPr>
            <a:r>
              <a:rPr kumimoji="1" lang="en-US" dirty="0">
                <a:latin typeface="Times New Roman" pitchFamily="-110" charset="0"/>
              </a:rPr>
              <a:t>a single switch, but more complex subnets are required when a large number</a:t>
            </a:r>
          </a:p>
          <a:p>
            <a:pPr>
              <a:defRPr/>
            </a:pPr>
            <a:r>
              <a:rPr kumimoji="1" lang="en-US" dirty="0">
                <a:latin typeface="Times New Roman" pitchFamily="-110" charset="0"/>
              </a:rPr>
              <a:t>of devices are to be interconnected. Subnets allow administrators to confine</a:t>
            </a:r>
          </a:p>
          <a:p>
            <a:pPr>
              <a:defRPr/>
            </a:pPr>
            <a:r>
              <a:rPr kumimoji="1" lang="en-US" dirty="0">
                <a:latin typeface="Times New Roman" pitchFamily="-110" charset="0"/>
              </a:rPr>
              <a:t>broadcast and multicast transmissions within the subnet.</a:t>
            </a:r>
          </a:p>
          <a:p>
            <a:pPr>
              <a:defRPr/>
            </a:pPr>
            <a:endParaRPr kumimoji="1" lang="en-US" dirty="0">
              <a:latin typeface="Times New Roman" pitchFamily="-110" charset="0"/>
            </a:endParaRPr>
          </a:p>
          <a:p>
            <a:pPr>
              <a:defRPr/>
            </a:pPr>
            <a:r>
              <a:rPr kumimoji="1" lang="en-US" dirty="0">
                <a:latin typeface="Times New Roman" pitchFamily="-110" charset="0"/>
              </a:rPr>
              <a:t>• </a:t>
            </a:r>
            <a:r>
              <a:rPr kumimoji="1" lang="en-US" b="1" dirty="0">
                <a:latin typeface="Times New Roman" pitchFamily="-110" charset="0"/>
              </a:rPr>
              <a:t>Router: </a:t>
            </a:r>
            <a:r>
              <a:rPr kumimoji="1" lang="en-US" dirty="0">
                <a:latin typeface="Times New Roman" pitchFamily="-110" charset="0"/>
              </a:rPr>
              <a:t>Connects InfiniBand subnets, or connects an InfiniBand switch to</a:t>
            </a:r>
          </a:p>
          <a:p>
            <a:pPr>
              <a:defRPr/>
            </a:pPr>
            <a:r>
              <a:rPr kumimoji="1" lang="en-US" dirty="0">
                <a:latin typeface="Times New Roman" pitchFamily="-110" charset="0"/>
              </a:rPr>
              <a:t>a network, such as a local area network, wide area network, or storage area</a:t>
            </a:r>
          </a:p>
          <a:p>
            <a:pPr>
              <a:defRPr/>
            </a:pPr>
            <a:r>
              <a:rPr kumimoji="1" lang="en-US" dirty="0">
                <a:latin typeface="Times New Roman" pitchFamily="-110" charset="0"/>
              </a:rPr>
              <a:t>network.</a:t>
            </a:r>
          </a:p>
          <a:p>
            <a:pPr>
              <a:defRPr/>
            </a:pPr>
            <a:endParaRPr kumimoji="1" lang="en-US" dirty="0">
              <a:latin typeface="Times New Roman" pitchFamily="-110" charset="0"/>
            </a:endParaRPr>
          </a:p>
          <a:p>
            <a:pPr>
              <a:defRPr/>
            </a:pPr>
            <a:r>
              <a:rPr kumimoji="1" lang="en-US" dirty="0">
                <a:latin typeface="Times New Roman" pitchFamily="-110" charset="0"/>
              </a:rPr>
              <a:t>The channel adapters are intelligent devices that handle all I/O functions without</a:t>
            </a:r>
          </a:p>
          <a:p>
            <a:pPr>
              <a:defRPr/>
            </a:pPr>
            <a:r>
              <a:rPr kumimoji="1" lang="en-US" dirty="0">
                <a:latin typeface="Times New Roman" pitchFamily="-110" charset="0"/>
              </a:rPr>
              <a:t>the need to interrupt the server’s processor. For example, there is a control</a:t>
            </a:r>
          </a:p>
          <a:p>
            <a:pPr>
              <a:defRPr/>
            </a:pPr>
            <a:r>
              <a:rPr kumimoji="1" lang="en-US" dirty="0">
                <a:latin typeface="Times New Roman" pitchFamily="-110" charset="0"/>
              </a:rPr>
              <a:t>protocol by which a switch discovers all TCAs and HCAs in the fabric and assigns</a:t>
            </a:r>
          </a:p>
          <a:p>
            <a:pPr>
              <a:defRPr/>
            </a:pPr>
            <a:r>
              <a:rPr kumimoji="1" lang="en-US" dirty="0">
                <a:latin typeface="Times New Roman" pitchFamily="-110" charset="0"/>
              </a:rPr>
              <a:t>logical addresses to each. This is done without processor involvement.</a:t>
            </a:r>
          </a:p>
          <a:p>
            <a:pPr>
              <a:defRPr/>
            </a:pPr>
            <a:endParaRPr kumimoji="1" lang="en-US" dirty="0">
              <a:latin typeface="Times New Roman" pitchFamily="-110" charset="0"/>
            </a:endParaRPr>
          </a:p>
          <a:p>
            <a:pPr>
              <a:defRPr/>
            </a:pPr>
            <a:r>
              <a:rPr kumimoji="1" lang="en-US" dirty="0">
                <a:latin typeface="Times New Roman" pitchFamily="-110" charset="0"/>
              </a:rPr>
              <a:t>The InfiniBand switch temporarily opens up channels between the processor</a:t>
            </a:r>
          </a:p>
          <a:p>
            <a:pPr>
              <a:defRPr/>
            </a:pPr>
            <a:r>
              <a:rPr kumimoji="1" lang="en-US" dirty="0">
                <a:latin typeface="Times New Roman" pitchFamily="-110" charset="0"/>
              </a:rPr>
              <a:t>and devices with which it is communicating. The devices do not have to share a</a:t>
            </a:r>
          </a:p>
          <a:p>
            <a:pPr>
              <a:defRPr/>
            </a:pPr>
            <a:r>
              <a:rPr kumimoji="1" lang="en-US" dirty="0">
                <a:latin typeface="Times New Roman" pitchFamily="-110" charset="0"/>
              </a:rPr>
              <a:t>channel’s capacity, as is the case with a bus-based design such as PCI, which requires</a:t>
            </a:r>
          </a:p>
          <a:p>
            <a:pPr>
              <a:defRPr/>
            </a:pPr>
            <a:r>
              <a:rPr kumimoji="1" lang="en-US" dirty="0">
                <a:latin typeface="Times New Roman" pitchFamily="-110" charset="0"/>
              </a:rPr>
              <a:t>that devices arbitrate for access to the processor. Additional devices are added to</a:t>
            </a:r>
          </a:p>
          <a:p>
            <a:pPr>
              <a:defRPr/>
            </a:pPr>
            <a:r>
              <a:rPr kumimoji="1" lang="en-US" dirty="0">
                <a:latin typeface="Times New Roman" pitchFamily="-110" charset="0"/>
              </a:rPr>
              <a:t>the configuration by hooking up each device’s TCA to the switch.</a:t>
            </a: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9B4BA0-2F3F-4A20-B84E-2E68F51FB7F0}" type="slidenum">
              <a:rPr lang="en-US" altLang="en-US">
                <a:latin typeface="Arial" panose="020B0604020202020204" pitchFamily="34" charset="0"/>
              </a:rPr>
              <a:pPr>
                <a:spcBef>
                  <a:spcPct val="0"/>
                </a:spcBef>
              </a:pPr>
              <a:t>56</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0000" lnSpcReduction="20000"/>
          </a:bodyPr>
          <a:lstStyle/>
          <a:p>
            <a:pPr>
              <a:defRPr/>
            </a:pPr>
            <a:r>
              <a:rPr kumimoji="1" lang="en-US" dirty="0">
                <a:latin typeface="Times New Roman" pitchFamily="-110" charset="0"/>
              </a:rPr>
              <a:t>Each physical link between a switch and an attached</a:t>
            </a:r>
          </a:p>
          <a:p>
            <a:pPr>
              <a:defRPr/>
            </a:pPr>
            <a:r>
              <a:rPr kumimoji="1" lang="en-US" dirty="0">
                <a:latin typeface="Times New Roman" pitchFamily="-110" charset="0"/>
              </a:rPr>
              <a:t>interface (HCA or TCA) can be support up to 16 logical channels, called </a:t>
            </a:r>
            <a:r>
              <a:rPr kumimoji="1" lang="en-US" b="1" dirty="0">
                <a:latin typeface="Times New Roman" pitchFamily="-110" charset="0"/>
              </a:rPr>
              <a:t>virtual</a:t>
            </a:r>
          </a:p>
          <a:p>
            <a:pPr>
              <a:defRPr/>
            </a:pPr>
            <a:r>
              <a:rPr kumimoji="1" lang="en-US" b="1" dirty="0">
                <a:latin typeface="Times New Roman" pitchFamily="-110" charset="0"/>
              </a:rPr>
              <a:t>lanes. </a:t>
            </a:r>
            <a:r>
              <a:rPr kumimoji="1" lang="en-US" dirty="0">
                <a:latin typeface="Times New Roman" pitchFamily="-110" charset="0"/>
              </a:rPr>
              <a:t>One lane is reserved for fabric management and the other lanes for data</a:t>
            </a:r>
          </a:p>
          <a:p>
            <a:pPr>
              <a:defRPr/>
            </a:pPr>
            <a:r>
              <a:rPr kumimoji="1" lang="en-US" dirty="0">
                <a:latin typeface="Times New Roman" pitchFamily="-110" charset="0"/>
              </a:rPr>
              <a:t>transport. Data are sent in the form of a stream of packets, with each packet</a:t>
            </a:r>
          </a:p>
          <a:p>
            <a:pPr>
              <a:defRPr/>
            </a:pPr>
            <a:r>
              <a:rPr kumimoji="1" lang="en-US" dirty="0">
                <a:latin typeface="Times New Roman" pitchFamily="-110" charset="0"/>
              </a:rPr>
              <a:t>containing some portion of the total data to be transferred, plus addressing and</a:t>
            </a:r>
          </a:p>
          <a:p>
            <a:pPr>
              <a:defRPr/>
            </a:pPr>
            <a:r>
              <a:rPr kumimoji="1" lang="en-US" dirty="0">
                <a:latin typeface="Times New Roman" pitchFamily="-110" charset="0"/>
              </a:rPr>
              <a:t>control information. Thus, a set of communications protocols are used to manage</a:t>
            </a:r>
          </a:p>
          <a:p>
            <a:pPr>
              <a:defRPr/>
            </a:pPr>
            <a:r>
              <a:rPr kumimoji="1" lang="en-US" dirty="0">
                <a:latin typeface="Times New Roman" pitchFamily="-110" charset="0"/>
              </a:rPr>
              <a:t>the transfer of data. A virtual lane is temporarily dedicated to the transfer of data</a:t>
            </a:r>
          </a:p>
          <a:p>
            <a:pPr>
              <a:defRPr/>
            </a:pPr>
            <a:r>
              <a:rPr kumimoji="1" lang="en-US" dirty="0">
                <a:latin typeface="Times New Roman" pitchFamily="-110" charset="0"/>
              </a:rPr>
              <a:t>from one end node to another over the InfiniBand fabric. The InfiniBand switch</a:t>
            </a:r>
          </a:p>
          <a:p>
            <a:pPr>
              <a:defRPr/>
            </a:pPr>
            <a:r>
              <a:rPr kumimoji="1" lang="en-US" dirty="0">
                <a:latin typeface="Times New Roman" pitchFamily="-110" charset="0"/>
              </a:rPr>
              <a:t>maps traffic from an incoming lane to an outgoing lane to route the data between</a:t>
            </a:r>
          </a:p>
          <a:p>
            <a:pPr>
              <a:defRPr/>
            </a:pPr>
            <a:r>
              <a:rPr kumimoji="1" lang="en-US" dirty="0">
                <a:latin typeface="Times New Roman" pitchFamily="-110" charset="0"/>
              </a:rPr>
              <a:t>the desired end points.</a:t>
            </a:r>
          </a:p>
          <a:p>
            <a:pPr>
              <a:defRPr/>
            </a:pPr>
            <a:endParaRPr lang="en-US" dirty="0"/>
          </a:p>
          <a:p>
            <a:pPr>
              <a:defRPr/>
            </a:pPr>
            <a:r>
              <a:rPr kumimoji="1" lang="en-US" dirty="0">
                <a:latin typeface="Times New Roman" pitchFamily="-110" charset="0"/>
              </a:rPr>
              <a:t>Figure 7.20 also indicates that a layered protocol architecture is used, consisting</a:t>
            </a:r>
          </a:p>
          <a:p>
            <a:pPr>
              <a:defRPr/>
            </a:pPr>
            <a:r>
              <a:rPr kumimoji="1" lang="en-US" dirty="0">
                <a:latin typeface="Times New Roman" pitchFamily="-110" charset="0"/>
              </a:rPr>
              <a:t>of four layers:</a:t>
            </a:r>
          </a:p>
          <a:p>
            <a:pPr>
              <a:defRPr/>
            </a:pPr>
            <a:endParaRPr kumimoji="1" lang="en-US" dirty="0">
              <a:latin typeface="Times New Roman" pitchFamily="-110" charset="0"/>
            </a:endParaRPr>
          </a:p>
          <a:p>
            <a:pPr>
              <a:defRPr/>
            </a:pPr>
            <a:r>
              <a:rPr kumimoji="1" lang="en-US" dirty="0">
                <a:latin typeface="Times New Roman" pitchFamily="-110" charset="0"/>
              </a:rPr>
              <a:t>• </a:t>
            </a:r>
            <a:r>
              <a:rPr kumimoji="1" lang="en-US" b="1" dirty="0">
                <a:latin typeface="Times New Roman" pitchFamily="-110" charset="0"/>
              </a:rPr>
              <a:t>Physical: </a:t>
            </a:r>
            <a:r>
              <a:rPr kumimoji="1" lang="en-US" dirty="0">
                <a:latin typeface="Times New Roman" pitchFamily="-110" charset="0"/>
              </a:rPr>
              <a:t>The physical-layer specification defines three link speeds (1X,</a:t>
            </a:r>
          </a:p>
          <a:p>
            <a:pPr>
              <a:defRPr/>
            </a:pPr>
            <a:r>
              <a:rPr kumimoji="1" lang="en-US" dirty="0">
                <a:latin typeface="Times New Roman" pitchFamily="-110" charset="0"/>
              </a:rPr>
              <a:t>4X, and 12X) giving transmission rates of 2.5, 10, and 30 Gbps, respectively</a:t>
            </a:r>
          </a:p>
          <a:p>
            <a:pPr>
              <a:defRPr/>
            </a:pPr>
            <a:r>
              <a:rPr kumimoji="1" lang="en-US" dirty="0">
                <a:latin typeface="Times New Roman" pitchFamily="-110" charset="0"/>
              </a:rPr>
              <a:t>(Table 7.3). The physical layer also defines the physical media, including copper</a:t>
            </a:r>
          </a:p>
          <a:p>
            <a:pPr>
              <a:defRPr/>
            </a:pPr>
            <a:r>
              <a:rPr kumimoji="1" lang="en-US" dirty="0">
                <a:latin typeface="Times New Roman" pitchFamily="-110" charset="0"/>
              </a:rPr>
              <a:t>and optical fiber.</a:t>
            </a:r>
          </a:p>
          <a:p>
            <a:pPr>
              <a:defRPr/>
            </a:pPr>
            <a:endParaRPr kumimoji="1" lang="en-US" dirty="0">
              <a:latin typeface="Times New Roman" pitchFamily="-110" charset="0"/>
            </a:endParaRPr>
          </a:p>
          <a:p>
            <a:pPr>
              <a:defRPr/>
            </a:pPr>
            <a:r>
              <a:rPr kumimoji="1" lang="en-US" dirty="0">
                <a:latin typeface="Times New Roman" pitchFamily="-110" charset="0"/>
              </a:rPr>
              <a:t>• </a:t>
            </a:r>
            <a:r>
              <a:rPr kumimoji="1" lang="en-US" b="1" dirty="0">
                <a:latin typeface="Times New Roman" pitchFamily="-110" charset="0"/>
              </a:rPr>
              <a:t>Link: </a:t>
            </a:r>
            <a:r>
              <a:rPr kumimoji="1" lang="en-US" dirty="0">
                <a:latin typeface="Times New Roman" pitchFamily="-110" charset="0"/>
              </a:rPr>
              <a:t>This layer defines the basic packet structure used to exchange data,</a:t>
            </a:r>
          </a:p>
          <a:p>
            <a:pPr>
              <a:defRPr/>
            </a:pPr>
            <a:r>
              <a:rPr kumimoji="1" lang="en-US" dirty="0">
                <a:latin typeface="Times New Roman" pitchFamily="-110" charset="0"/>
              </a:rPr>
              <a:t>including an addressing scheme that assigns a unique link address to every</a:t>
            </a:r>
          </a:p>
          <a:p>
            <a:pPr>
              <a:defRPr/>
            </a:pPr>
            <a:r>
              <a:rPr kumimoji="1" lang="en-US" dirty="0">
                <a:latin typeface="Times New Roman" pitchFamily="-110" charset="0"/>
              </a:rPr>
              <a:t>device in a subnet. This level includes the logic for setting up virtual lanes and</a:t>
            </a:r>
          </a:p>
          <a:p>
            <a:pPr>
              <a:defRPr/>
            </a:pPr>
            <a:r>
              <a:rPr kumimoji="1" lang="en-US" dirty="0">
                <a:latin typeface="Times New Roman" pitchFamily="-110" charset="0"/>
              </a:rPr>
              <a:t>for switching data through switches from source to destination within a subnet.</a:t>
            </a:r>
          </a:p>
          <a:p>
            <a:pPr>
              <a:defRPr/>
            </a:pPr>
            <a:r>
              <a:rPr kumimoji="1" lang="en-US" dirty="0">
                <a:latin typeface="Times New Roman" pitchFamily="-110" charset="0"/>
              </a:rPr>
              <a:t>The packet structure includes an error-detection code to provide reliability.</a:t>
            </a:r>
          </a:p>
          <a:p>
            <a:pPr>
              <a:defRPr/>
            </a:pPr>
            <a:endParaRPr kumimoji="1" lang="en-US" dirty="0">
              <a:latin typeface="Times New Roman" pitchFamily="-110" charset="0"/>
            </a:endParaRPr>
          </a:p>
          <a:p>
            <a:pPr>
              <a:defRPr/>
            </a:pPr>
            <a:r>
              <a:rPr kumimoji="1" lang="en-US" b="1" dirty="0">
                <a:latin typeface="Times New Roman" pitchFamily="-110" charset="0"/>
              </a:rPr>
              <a:t>Network: </a:t>
            </a:r>
            <a:r>
              <a:rPr kumimoji="1" lang="en-US" dirty="0">
                <a:latin typeface="Times New Roman" pitchFamily="-110" charset="0"/>
              </a:rPr>
              <a:t>The network layer routes packets between different InfiniBand</a:t>
            </a:r>
          </a:p>
          <a:p>
            <a:pPr>
              <a:defRPr/>
            </a:pPr>
            <a:r>
              <a:rPr kumimoji="1" lang="en-US" dirty="0">
                <a:latin typeface="Times New Roman" pitchFamily="-110" charset="0"/>
              </a:rPr>
              <a:t>subnets.</a:t>
            </a:r>
          </a:p>
          <a:p>
            <a:pPr>
              <a:defRPr/>
            </a:pPr>
            <a:endParaRPr kumimoji="1" lang="en-US" dirty="0">
              <a:latin typeface="Times New Roman" pitchFamily="-110" charset="0"/>
            </a:endParaRPr>
          </a:p>
          <a:p>
            <a:pPr>
              <a:defRPr/>
            </a:pPr>
            <a:r>
              <a:rPr kumimoji="1" lang="en-US" dirty="0">
                <a:latin typeface="Times New Roman" pitchFamily="-110" charset="0"/>
              </a:rPr>
              <a:t>• </a:t>
            </a:r>
            <a:r>
              <a:rPr kumimoji="1" lang="en-US" b="1" dirty="0">
                <a:latin typeface="Times New Roman" pitchFamily="-110" charset="0"/>
              </a:rPr>
              <a:t>Transport: </a:t>
            </a:r>
            <a:r>
              <a:rPr kumimoji="1" lang="en-US" dirty="0">
                <a:latin typeface="Times New Roman" pitchFamily="-110" charset="0"/>
              </a:rPr>
              <a:t>The transport layer provides reliability mechanism for end-to-end</a:t>
            </a:r>
          </a:p>
          <a:p>
            <a:pPr>
              <a:defRPr/>
            </a:pPr>
            <a:r>
              <a:rPr kumimoji="1" lang="en-US" dirty="0">
                <a:latin typeface="Times New Roman" pitchFamily="-110" charset="0"/>
              </a:rPr>
              <a:t>transfer of packets across one or more subnets.</a:t>
            </a:r>
            <a:endParaRPr lang="en-US" dirty="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7D94E1-BD86-404D-AC7E-3B63C2BE4D73}" type="slidenum">
              <a:rPr lang="en-US" altLang="en-US">
                <a:latin typeface="Arial" panose="020B0604020202020204" pitchFamily="34" charset="0"/>
              </a:rPr>
              <a:pPr>
                <a:spcBef>
                  <a:spcPct val="0"/>
                </a:spcBef>
              </a:pPr>
              <a:t>57</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1D6323D-260E-4E6C-B542-0F3EF69E1C85}" type="slidenum">
              <a:rPr lang="en-US" altLang="en-US">
                <a:latin typeface="Arial" panose="020B0604020202020204" pitchFamily="34" charset="0"/>
              </a:rPr>
              <a:pPr>
                <a:spcBef>
                  <a:spcPct val="0"/>
                </a:spcBef>
              </a:pPr>
              <a:t>6</a:t>
            </a:fld>
            <a:endParaRPr lang="en-US" altLang="en-US">
              <a:latin typeface="Arial" panose="020B0604020202020204" pitchFamily="34" charset="0"/>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4EF7C9-B17E-4452-B4F6-7A788458C4DF}" type="slidenum">
              <a:rPr lang="en-US" altLang="en-US">
                <a:latin typeface="Arial" panose="020B0604020202020204" pitchFamily="34" charset="0"/>
              </a:rPr>
              <a:pPr>
                <a:spcBef>
                  <a:spcPct val="0"/>
                </a:spcBef>
              </a:pPr>
              <a:t>11</a:t>
            </a:fld>
            <a:endParaRPr lang="en-US" altLang="en-US">
              <a:latin typeface="Arial" panose="020B0604020202020204" pitchFamily="34" charset="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57C319-F7B2-44F1-88C7-E5EC6258769B}" type="slidenum">
              <a:rPr lang="en-US" altLang="en-US">
                <a:latin typeface="Arial" panose="020B0604020202020204" pitchFamily="34" charset="0"/>
              </a:rPr>
              <a:pPr>
                <a:spcBef>
                  <a:spcPct val="0"/>
                </a:spcBef>
              </a:pPr>
              <a:t>22</a:t>
            </a:fld>
            <a:endParaRPr lang="en-US" altLang="en-US">
              <a:latin typeface="Arial" panose="020B0604020202020204"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2F54CE-A70C-4FEA-AA41-8A51944192C6}" type="slidenum">
              <a:rPr lang="en-US" altLang="en-US">
                <a:latin typeface="Arial" panose="020B0604020202020204" pitchFamily="34" charset="0"/>
              </a:rPr>
              <a:pPr>
                <a:spcBef>
                  <a:spcPct val="0"/>
                </a:spcBef>
              </a:pPr>
              <a:t>24</a:t>
            </a:fld>
            <a:endParaRPr lang="en-US" altLang="en-US">
              <a:latin typeface="Arial" panose="020B0604020202020204"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0D1218A-117F-4562-AF47-D0C25082622C}" type="slidenum">
              <a:rPr lang="en-US" altLang="en-US">
                <a:latin typeface="Arial" panose="020B0604020202020204" pitchFamily="34" charset="0"/>
              </a:rPr>
              <a:pPr>
                <a:spcBef>
                  <a:spcPct val="0"/>
                </a:spcBef>
              </a:pPr>
              <a:t>25</a:t>
            </a:fld>
            <a:endParaRPr lang="en-US" altLang="en-US">
              <a:latin typeface="Arial" panose="020B0604020202020204" pitchFamily="34"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6BEEA0-377D-4E4E-85AA-4ED0D413DBF4}" type="slidenum">
              <a:rPr lang="en-US" altLang="en-US">
                <a:latin typeface="Arial" panose="020B0604020202020204" pitchFamily="34" charset="0"/>
              </a:rPr>
              <a:pPr>
                <a:spcBef>
                  <a:spcPct val="0"/>
                </a:spcBef>
              </a:pPr>
              <a:t>30</a:t>
            </a:fld>
            <a:endParaRPr lang="en-US" altLang="en-US">
              <a:latin typeface="Arial" panose="020B0604020202020204"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CFB78A-F3D9-420E-8149-EBA504A8236E}" type="slidenum">
              <a:rPr lang="en-US" altLang="en-US">
                <a:latin typeface="Arial" panose="020B0604020202020204" pitchFamily="34" charset="0"/>
              </a:rPr>
              <a:pPr>
                <a:spcBef>
                  <a:spcPct val="0"/>
                </a:spcBef>
              </a:pPr>
              <a:t>31</a:t>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B2B5E8-B38A-4CDC-BD6E-66916E22F5E0}" type="slidenum">
              <a:rPr lang="en-US" altLang="en-US">
                <a:latin typeface="Arial" panose="020B0604020202020204" pitchFamily="34" charset="0"/>
              </a:rPr>
              <a:pPr>
                <a:spcBef>
                  <a:spcPct val="0"/>
                </a:spcBef>
              </a:pPr>
              <a:t>32</a:t>
            </a:fld>
            <a:endParaRPr lang="en-US" altLang="en-US">
              <a:latin typeface="Arial" panose="020B0604020202020204"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648D75B-B19E-4832-851D-7400633FB642}" type="slidenum">
              <a:rPr lang="es-ES" altLang="en-US"/>
              <a:pPr>
                <a:defRPr/>
              </a:pPr>
              <a:t>‹#›</a:t>
            </a:fld>
            <a:endParaRPr lang="es-ES" altLang="en-US"/>
          </a:p>
        </p:txBody>
      </p:sp>
    </p:spTree>
    <p:extLst>
      <p:ext uri="{BB962C8B-B14F-4D97-AF65-F5344CB8AC3E}">
        <p14:creationId xmlns:p14="http://schemas.microsoft.com/office/powerpoint/2010/main" val="205237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7619AA6-2327-4C7B-837E-9420EBDB1A88}" type="slidenum">
              <a:rPr lang="es-ES" altLang="en-US"/>
              <a:pPr>
                <a:defRPr/>
              </a:pPr>
              <a:t>‹#›</a:t>
            </a:fld>
            <a:endParaRPr lang="es-ES" altLang="en-US"/>
          </a:p>
        </p:txBody>
      </p:sp>
    </p:spTree>
    <p:extLst>
      <p:ext uri="{BB962C8B-B14F-4D97-AF65-F5344CB8AC3E}">
        <p14:creationId xmlns:p14="http://schemas.microsoft.com/office/powerpoint/2010/main" val="293432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1507315C-37AB-4F2F-9F29-0EBC82DC0C6F}" type="slidenum">
              <a:rPr lang="es-ES" altLang="en-US"/>
              <a:pPr>
                <a:defRPr/>
              </a:pPr>
              <a:t>‹#›</a:t>
            </a:fld>
            <a:endParaRPr lang="es-ES" altLang="en-US"/>
          </a:p>
        </p:txBody>
      </p:sp>
    </p:spTree>
    <p:extLst>
      <p:ext uri="{BB962C8B-B14F-4D97-AF65-F5344CB8AC3E}">
        <p14:creationId xmlns:p14="http://schemas.microsoft.com/office/powerpoint/2010/main" val="381879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6" name="Rectangle 5"/>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TextBox 6"/>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3600" b="1">
                <a:solidFill>
                  <a:srgbClr val="D6ECEE"/>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7"/>
          </p:nvPr>
        </p:nvSpPr>
        <p:spPr/>
        <p:txBody>
          <a:bodyPr/>
          <a:lstStyle>
            <a:lvl1pPr>
              <a:defRPr/>
            </a:lvl1pPr>
          </a:lstStyle>
          <a:p>
            <a:pPr>
              <a:defRPr/>
            </a:pPr>
            <a:fld id="{B0C83FD2-B255-4F2A-ACF3-B969FC717B42}" type="datetime1">
              <a:rPr lang="en-US"/>
              <a:pPr>
                <a:defRPr/>
              </a:pPr>
              <a:t>9/3/2021</a:t>
            </a:fld>
            <a:endParaRPr/>
          </a:p>
        </p:txBody>
      </p:sp>
      <p:sp>
        <p:nvSpPr>
          <p:cNvPr id="9" name="Footer Placeholder 5"/>
          <p:cNvSpPr>
            <a:spLocks noGrp="1"/>
          </p:cNvSpPr>
          <p:nvPr>
            <p:ph type="ftr" sz="quarter" idx="18"/>
          </p:nvPr>
        </p:nvSpPr>
        <p:spPr/>
        <p:txBody>
          <a:bodyPr/>
          <a:lstStyle>
            <a:lvl1pPr>
              <a:defRPr/>
            </a:lvl1pPr>
          </a:lstStyle>
          <a:p>
            <a:pPr>
              <a:defRPr/>
            </a:pPr>
            <a:r>
              <a:t>
              </a:t>
            </a:r>
          </a:p>
        </p:txBody>
      </p:sp>
      <p:sp>
        <p:nvSpPr>
          <p:cNvPr id="10" name="Slide Number Placeholder 6"/>
          <p:cNvSpPr>
            <a:spLocks noGrp="1"/>
          </p:cNvSpPr>
          <p:nvPr>
            <p:ph type="sldNum" sz="quarter" idx="19"/>
          </p:nvPr>
        </p:nvSpPr>
        <p:spPr/>
        <p:txBody>
          <a:bodyPr/>
          <a:lstStyle>
            <a:lvl1pPr>
              <a:defRPr smtClean="0"/>
            </a:lvl1pPr>
          </a:lstStyle>
          <a:p>
            <a:pPr>
              <a:defRPr/>
            </a:pPr>
            <a:fld id="{13E590B6-5224-4E57-B8CC-3D2F7C3A49E3}" type="slidenum">
              <a:rPr lang="en-US" altLang="en-US"/>
              <a:pPr>
                <a:defRPr/>
              </a:pPr>
              <a:t>‹#›</a:t>
            </a:fld>
            <a:endParaRPr lang="en-US" altLang="en-US"/>
          </a:p>
        </p:txBody>
      </p:sp>
    </p:spTree>
    <p:extLst>
      <p:ext uri="{BB962C8B-B14F-4D97-AF65-F5344CB8AC3E}">
        <p14:creationId xmlns:p14="http://schemas.microsoft.com/office/powerpoint/2010/main" val="3279380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BA0E1CB0-1846-4DC1-8703-438CFF58B43A}" type="datetimeFigureOut">
              <a:rPr lang="en-US"/>
              <a:pPr>
                <a:defRPr/>
              </a:pPr>
              <a:t>9/3/2021</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smtClean="0"/>
            </a:lvl1pPr>
          </a:lstStyle>
          <a:p>
            <a:pPr>
              <a:defRPr/>
            </a:pPr>
            <a:fld id="{7D9E75EB-E474-47C7-9C89-56BCB07CBF19}" type="slidenum">
              <a:rPr lang="en-US" altLang="en-US"/>
              <a:pPr>
                <a:defRPr/>
              </a:pPr>
              <a:t>‹#›</a:t>
            </a:fld>
            <a:endParaRPr lang="en-US" altLang="en-US"/>
          </a:p>
        </p:txBody>
      </p:sp>
    </p:spTree>
    <p:extLst>
      <p:ext uri="{BB962C8B-B14F-4D97-AF65-F5344CB8AC3E}">
        <p14:creationId xmlns:p14="http://schemas.microsoft.com/office/powerpoint/2010/main" val="2526646151"/>
      </p:ext>
    </p:extLst>
  </p:cSld>
  <p:clrMapOvr>
    <a:overrideClrMapping bg1="lt1" tx1="dk1" bg2="lt2" tx2="dk2" accent1="accent1" accent2="accent2" accent3="accent3" accent4="accent4" accent5="accent5" accent6="accent6" hlink="hlink" folHlink="folHlink"/>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05DEC5CE-677D-4948-BE35-9804C059A5F6}" type="datetimeFigureOut">
              <a:rPr lang="en-US"/>
              <a:pPr>
                <a:defRPr/>
              </a:pPr>
              <a:t>9/3/2021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48258EE5-F6C2-47C1-8658-BEE48EB57B3E}" type="slidenum">
              <a:rPr lang="en-US" altLang="en-US"/>
              <a:pPr>
                <a:defRPr/>
              </a:pPr>
              <a:t>‹#›</a:t>
            </a:fld>
            <a:endParaRPr lang="en-US" altLang="en-US"/>
          </a:p>
        </p:txBody>
      </p:sp>
    </p:spTree>
    <p:extLst>
      <p:ext uri="{BB962C8B-B14F-4D97-AF65-F5344CB8AC3E}">
        <p14:creationId xmlns:p14="http://schemas.microsoft.com/office/powerpoint/2010/main" val="190370203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2F01FAAA-6378-4FE5-8B0C-BC9DFE5C784C}" type="datetimeFigureOut">
              <a:rPr lang="en-US"/>
              <a:pPr>
                <a:defRPr/>
              </a:pPr>
              <a:t>9/3/2021</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smtClean="0"/>
            </a:lvl1pPr>
          </a:lstStyle>
          <a:p>
            <a:pPr>
              <a:defRPr/>
            </a:pPr>
            <a:fld id="{027472D1-A0C5-4799-B0CC-FA6E94F47BAF}" type="slidenum">
              <a:rPr lang="en-US" altLang="en-US"/>
              <a:pPr>
                <a:defRPr/>
              </a:pPr>
              <a:t>‹#›</a:t>
            </a:fld>
            <a:endParaRPr lang="en-US" altLang="en-US"/>
          </a:p>
        </p:txBody>
      </p:sp>
    </p:spTree>
    <p:extLst>
      <p:ext uri="{BB962C8B-B14F-4D97-AF65-F5344CB8AC3E}">
        <p14:creationId xmlns:p14="http://schemas.microsoft.com/office/powerpoint/2010/main" val="1647110484"/>
      </p:ext>
    </p:extLst>
  </p:cSld>
  <p:clrMapOvr>
    <a:overrideClrMapping bg1="lt1" tx1="dk1" bg2="lt2" tx2="dk2" accent1="accent1" accent2="accent2" accent3="accent3" accent4="accent4" accent5="accent5" accent6="accent6" hlink="hlink" folHlink="folHlink"/>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F5E5C165-7F0B-40DC-8E04-0E6DA990F128}" type="datetimeFigureOut">
              <a:rPr lang="en-US"/>
              <a:pPr>
                <a:defRPr/>
              </a:pPr>
              <a:t>9/3/2021</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A98E960F-3D03-48E9-8C8C-65238F4F8C73}" type="slidenum">
              <a:rPr lang="en-US" altLang="en-US"/>
              <a:pPr>
                <a:defRPr/>
              </a:pPr>
              <a:t>‹#›</a:t>
            </a:fld>
            <a:endParaRPr lang="en-US" altLang="en-US"/>
          </a:p>
        </p:txBody>
      </p:sp>
    </p:spTree>
    <p:extLst>
      <p:ext uri="{BB962C8B-B14F-4D97-AF65-F5344CB8AC3E}">
        <p14:creationId xmlns:p14="http://schemas.microsoft.com/office/powerpoint/2010/main" val="30819184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8E856203-E16C-4A7F-B3BB-B19A8025350B}" type="datetimeFigureOut">
              <a:rPr lang="en-US"/>
              <a:pPr>
                <a:defRPr/>
              </a:pPr>
              <a:t>9/3/2021</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E125136E-4021-4BBE-8A3B-203061A01450}" type="slidenum">
              <a:rPr lang="en-US" altLang="en-US"/>
              <a:pPr>
                <a:defRPr/>
              </a:pPr>
              <a:t>‹#›</a:t>
            </a:fld>
            <a:endParaRPr lang="en-US" altLang="en-US"/>
          </a:p>
        </p:txBody>
      </p:sp>
    </p:spTree>
    <p:extLst>
      <p:ext uri="{BB962C8B-B14F-4D97-AF65-F5344CB8AC3E}">
        <p14:creationId xmlns:p14="http://schemas.microsoft.com/office/powerpoint/2010/main" val="193682010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74FC7114-0411-4186-92FD-8E442D3F0B71}" type="datetimeFigureOut">
              <a:rPr lang="en-US"/>
              <a:pPr>
                <a:defRPr/>
              </a:pPr>
              <a:t>9/3/2021</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F139F2BB-1D47-41A6-A342-2E77BF893A7C}" type="slidenum">
              <a:rPr lang="en-US" altLang="en-US"/>
              <a:pPr>
                <a:defRPr/>
              </a:pPr>
              <a:t>‹#›</a:t>
            </a:fld>
            <a:endParaRPr lang="en-US" altLang="en-US"/>
          </a:p>
        </p:txBody>
      </p:sp>
    </p:spTree>
    <p:extLst>
      <p:ext uri="{BB962C8B-B14F-4D97-AF65-F5344CB8AC3E}">
        <p14:creationId xmlns:p14="http://schemas.microsoft.com/office/powerpoint/2010/main" val="275559690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00B522F1-6AD3-4B6F-BD7E-1BFEDCD1DC4F}" type="datetimeFigureOut">
              <a:rPr lang="en-US"/>
              <a:pPr>
                <a:defRPr/>
              </a:pPr>
              <a:t>9/3/2021</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0BFB37D8-AEF9-40DB-AD00-C6E101C9E663}" type="slidenum">
              <a:rPr lang="en-US" altLang="en-US"/>
              <a:pPr>
                <a:defRPr/>
              </a:pPr>
              <a:t>‹#›</a:t>
            </a:fld>
            <a:endParaRPr lang="en-US" altLang="en-US"/>
          </a:p>
        </p:txBody>
      </p:sp>
    </p:spTree>
    <p:extLst>
      <p:ext uri="{BB962C8B-B14F-4D97-AF65-F5344CB8AC3E}">
        <p14:creationId xmlns:p14="http://schemas.microsoft.com/office/powerpoint/2010/main" val="14745140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009F4FC-4D0C-4990-9778-8044CAD0AE50}" type="slidenum">
              <a:rPr lang="es-ES" altLang="en-US"/>
              <a:pPr>
                <a:defRPr/>
              </a:pPr>
              <a:t>‹#›</a:t>
            </a:fld>
            <a:endParaRPr lang="es-ES" altLang="en-US"/>
          </a:p>
        </p:txBody>
      </p:sp>
    </p:spTree>
    <p:extLst>
      <p:ext uri="{BB962C8B-B14F-4D97-AF65-F5344CB8AC3E}">
        <p14:creationId xmlns:p14="http://schemas.microsoft.com/office/powerpoint/2010/main" val="31558961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B2CCE8BC-92DB-48BC-A1C7-83B0F51624EE}" type="datetimeFigureOut">
              <a:rPr lang="en-US"/>
              <a:pPr>
                <a:defRPr/>
              </a:pPr>
              <a:t>9/3/2021</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smtClean="0"/>
            </a:lvl1pPr>
          </a:lstStyle>
          <a:p>
            <a:pPr>
              <a:defRPr/>
            </a:pPr>
            <a:fld id="{C4AB7C9E-2194-4910-BB4C-EB37B7737802}" type="slidenum">
              <a:rPr lang="en-US" altLang="en-US"/>
              <a:pPr>
                <a:defRPr/>
              </a:pPr>
              <a:t>‹#›</a:t>
            </a:fld>
            <a:endParaRPr lang="en-US" altLang="en-US"/>
          </a:p>
        </p:txBody>
      </p:sp>
    </p:spTree>
    <p:extLst>
      <p:ext uri="{BB962C8B-B14F-4D97-AF65-F5344CB8AC3E}">
        <p14:creationId xmlns:p14="http://schemas.microsoft.com/office/powerpoint/2010/main" val="286310438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E8EB4CEB-6EC6-47DB-9BA2-8528632D9348}" type="datetimeFigureOut">
              <a:rPr lang="en-US"/>
              <a:pPr>
                <a:defRPr/>
              </a:pPr>
              <a:t>9/3/2021</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smtClean="0"/>
            </a:lvl1pPr>
          </a:lstStyle>
          <a:p>
            <a:pPr>
              <a:defRPr/>
            </a:pPr>
            <a:fld id="{A10C565B-2E23-4642-8FE0-8F37292BB939}" type="slidenum">
              <a:rPr lang="en-US" altLang="en-US"/>
              <a:pPr>
                <a:defRPr/>
              </a:pPr>
              <a:t>‹#›</a:t>
            </a:fld>
            <a:endParaRPr lang="en-US" altLang="en-US"/>
          </a:p>
        </p:txBody>
      </p:sp>
    </p:spTree>
    <p:extLst>
      <p:ext uri="{BB962C8B-B14F-4D97-AF65-F5344CB8AC3E}">
        <p14:creationId xmlns:p14="http://schemas.microsoft.com/office/powerpoint/2010/main" val="124430093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983176FE-A0E5-4331-B024-D28C5EBCECCD}" type="datetimeFigureOut">
              <a:rPr lang="en-US"/>
              <a:pPr>
                <a:defRPr/>
              </a:pPr>
              <a:t>9/3/2021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DF9FFC0-2ACE-42F2-B5CB-FCF71810129D}" type="slidenum">
              <a:rPr lang="en-US" altLang="en-US"/>
              <a:pPr>
                <a:defRPr/>
              </a:pPr>
              <a:t>‹#›</a:t>
            </a:fld>
            <a:endParaRPr lang="en-US" altLang="en-US"/>
          </a:p>
        </p:txBody>
      </p:sp>
    </p:spTree>
    <p:extLst>
      <p:ext uri="{BB962C8B-B14F-4D97-AF65-F5344CB8AC3E}">
        <p14:creationId xmlns:p14="http://schemas.microsoft.com/office/powerpoint/2010/main" val="380746913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683AF661-650C-4A48-80AF-6AEDD12FE46C}" type="datetimeFigureOut">
              <a:rPr lang="en-US"/>
              <a:pPr>
                <a:defRPr/>
              </a:pPr>
              <a:t>9/3/2021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84D55F14-06C0-4CF9-918C-1A5C3DC883C3}" type="slidenum">
              <a:rPr lang="en-US" altLang="en-US"/>
              <a:pPr>
                <a:defRPr/>
              </a:pPr>
              <a:t>‹#›</a:t>
            </a:fld>
            <a:endParaRPr lang="en-US" altLang="en-US"/>
          </a:p>
        </p:txBody>
      </p:sp>
    </p:spTree>
    <p:extLst>
      <p:ext uri="{BB962C8B-B14F-4D97-AF65-F5344CB8AC3E}">
        <p14:creationId xmlns:p14="http://schemas.microsoft.com/office/powerpoint/2010/main" val="2078274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9E5620F-3660-40B0-8BEC-B3915F71B85F}" type="slidenum">
              <a:rPr lang="es-ES" altLang="en-US"/>
              <a:pPr>
                <a:defRPr/>
              </a:pPr>
              <a:t>‹#›</a:t>
            </a:fld>
            <a:endParaRPr lang="es-ES" altLang="en-US"/>
          </a:p>
        </p:txBody>
      </p:sp>
    </p:spTree>
    <p:extLst>
      <p:ext uri="{BB962C8B-B14F-4D97-AF65-F5344CB8AC3E}">
        <p14:creationId xmlns:p14="http://schemas.microsoft.com/office/powerpoint/2010/main" val="290296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F57BB922-3670-482B-BB49-3A62912D3C46}" type="slidenum">
              <a:rPr lang="es-ES" altLang="en-US"/>
              <a:pPr>
                <a:defRPr/>
              </a:pPr>
              <a:t>‹#›</a:t>
            </a:fld>
            <a:endParaRPr lang="es-ES" altLang="en-US"/>
          </a:p>
        </p:txBody>
      </p:sp>
    </p:spTree>
    <p:extLst>
      <p:ext uri="{BB962C8B-B14F-4D97-AF65-F5344CB8AC3E}">
        <p14:creationId xmlns:p14="http://schemas.microsoft.com/office/powerpoint/2010/main" val="325599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875D7757-3298-4A7C-B800-EECE1A5A0E90}" type="slidenum">
              <a:rPr lang="es-ES" altLang="en-US"/>
              <a:pPr>
                <a:defRPr/>
              </a:pPr>
              <a:t>‹#›</a:t>
            </a:fld>
            <a:endParaRPr lang="es-ES" altLang="en-US"/>
          </a:p>
        </p:txBody>
      </p:sp>
    </p:spTree>
    <p:extLst>
      <p:ext uri="{BB962C8B-B14F-4D97-AF65-F5344CB8AC3E}">
        <p14:creationId xmlns:p14="http://schemas.microsoft.com/office/powerpoint/2010/main" val="98407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4444E2DC-4F93-46BD-A1AA-C54FA52E45ED}" type="slidenum">
              <a:rPr lang="es-ES" altLang="en-US"/>
              <a:pPr>
                <a:defRPr/>
              </a:pPr>
              <a:t>‹#›</a:t>
            </a:fld>
            <a:endParaRPr lang="es-ES" altLang="en-US"/>
          </a:p>
        </p:txBody>
      </p:sp>
    </p:spTree>
    <p:extLst>
      <p:ext uri="{BB962C8B-B14F-4D97-AF65-F5344CB8AC3E}">
        <p14:creationId xmlns:p14="http://schemas.microsoft.com/office/powerpoint/2010/main" val="26200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33EF7770-8E62-45E7-A00A-DBF840D3F70C}" type="slidenum">
              <a:rPr lang="es-ES" altLang="en-US"/>
              <a:pPr>
                <a:defRPr/>
              </a:pPr>
              <a:t>‹#›</a:t>
            </a:fld>
            <a:endParaRPr lang="es-ES" altLang="en-US"/>
          </a:p>
        </p:txBody>
      </p:sp>
    </p:spTree>
    <p:extLst>
      <p:ext uri="{BB962C8B-B14F-4D97-AF65-F5344CB8AC3E}">
        <p14:creationId xmlns:p14="http://schemas.microsoft.com/office/powerpoint/2010/main" val="180222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B520F08D-B678-46B5-8A78-AE3AD0918743}" type="slidenum">
              <a:rPr lang="es-ES" altLang="en-US"/>
              <a:pPr>
                <a:defRPr/>
              </a:pPr>
              <a:t>‹#›</a:t>
            </a:fld>
            <a:endParaRPr lang="es-ES" altLang="en-US"/>
          </a:p>
        </p:txBody>
      </p:sp>
    </p:spTree>
    <p:extLst>
      <p:ext uri="{BB962C8B-B14F-4D97-AF65-F5344CB8AC3E}">
        <p14:creationId xmlns:p14="http://schemas.microsoft.com/office/powerpoint/2010/main" val="409819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D2BD5B31-D912-45A5-B44F-B516725F660F}" type="slidenum">
              <a:rPr lang="es-ES" altLang="en-US"/>
              <a:pPr>
                <a:defRPr/>
              </a:pPr>
              <a:t>‹#›</a:t>
            </a:fld>
            <a:endParaRPr lang="es-ES" altLang="en-US"/>
          </a:p>
        </p:txBody>
      </p:sp>
    </p:spTree>
    <p:extLst>
      <p:ext uri="{BB962C8B-B14F-4D97-AF65-F5344CB8AC3E}">
        <p14:creationId xmlns:p14="http://schemas.microsoft.com/office/powerpoint/2010/main" val="396531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3137FD25-3E05-479A-BC27-5427F52537BB}"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txStyles>
    <p:titleStyle>
      <a:lvl1pPr algn="ctr" rtl="0" eaLnBrk="0" fontAlgn="base" hangingPunct="0">
        <a:spcBef>
          <a:spcPct val="0"/>
        </a:spcBef>
        <a:spcAft>
          <a:spcPct val="0"/>
        </a:spcAft>
        <a:defRPr sz="4400" b="1" u="sng">
          <a:solidFill>
            <a:srgbClr val="FF0000"/>
          </a:solidFill>
          <a:latin typeface="+mj-lt"/>
          <a:ea typeface="+mj-ea"/>
          <a:cs typeface="+mj-cs"/>
        </a:defRPr>
      </a:lvl1pPr>
      <a:lvl2pPr algn="ctr" rtl="0" eaLnBrk="0" fontAlgn="base" hangingPunct="0">
        <a:spcBef>
          <a:spcPct val="0"/>
        </a:spcBef>
        <a:spcAft>
          <a:spcPct val="0"/>
        </a:spcAft>
        <a:defRPr sz="4400" b="1" u="sng">
          <a:solidFill>
            <a:srgbClr val="FF0000"/>
          </a:solidFill>
          <a:latin typeface="Arial" charset="0"/>
          <a:cs typeface="Arial" charset="0"/>
        </a:defRPr>
      </a:lvl2pPr>
      <a:lvl3pPr algn="ctr" rtl="0" eaLnBrk="0" fontAlgn="base" hangingPunct="0">
        <a:spcBef>
          <a:spcPct val="0"/>
        </a:spcBef>
        <a:spcAft>
          <a:spcPct val="0"/>
        </a:spcAft>
        <a:defRPr sz="4400" b="1" u="sng">
          <a:solidFill>
            <a:srgbClr val="FF0000"/>
          </a:solidFill>
          <a:latin typeface="Arial" charset="0"/>
          <a:cs typeface="Arial" charset="0"/>
        </a:defRPr>
      </a:lvl3pPr>
      <a:lvl4pPr algn="ctr" rtl="0" eaLnBrk="0" fontAlgn="base" hangingPunct="0">
        <a:spcBef>
          <a:spcPct val="0"/>
        </a:spcBef>
        <a:spcAft>
          <a:spcPct val="0"/>
        </a:spcAft>
        <a:defRPr sz="4400" b="1" u="sng">
          <a:solidFill>
            <a:srgbClr val="FF0000"/>
          </a:solidFill>
          <a:latin typeface="Arial" charset="0"/>
          <a:cs typeface="Arial" charset="0"/>
        </a:defRPr>
      </a:lvl4pPr>
      <a:lvl5pPr algn="ctr" rtl="0" eaLnBrk="0" fontAlgn="base" hangingPunct="0">
        <a:spcBef>
          <a:spcPct val="0"/>
        </a:spcBef>
        <a:spcAft>
          <a:spcPct val="0"/>
        </a:spcAft>
        <a:defRPr sz="4400" b="1" u="sng">
          <a:solidFill>
            <a:srgbClr val="FF0000"/>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cs typeface="+mn-cs"/>
              </a:defRPr>
            </a:lvl1pPr>
          </a:lstStyle>
          <a:p>
            <a:pPr>
              <a:defRPr/>
            </a:pPr>
            <a:fld id="{5D86862E-7279-4204-8DEB-ED6CD99386F2}" type="datetimeFigureOut">
              <a:rPr lang="en-US"/>
              <a:pPr>
                <a:defRPr/>
              </a:pPr>
              <a:t>9/3/2021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smtClean="0">
                <a:solidFill>
                  <a:srgbClr val="FFFFFF"/>
                </a:solidFill>
                <a:latin typeface="Franklin Gothic Book" panose="020B0503020102020204" pitchFamily="34" charset="0"/>
              </a:defRPr>
            </a:lvl1pPr>
          </a:lstStyle>
          <a:p>
            <a:pPr>
              <a:defRPr/>
            </a:pPr>
            <a:fld id="{ADE29D7C-FD5F-4283-A456-3FBEEA19DC7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ubtitle 2"/>
          <p:cNvSpPr>
            <a:spLocks noGrp="1"/>
          </p:cNvSpPr>
          <p:nvPr>
            <p:ph type="subTitle" idx="1"/>
          </p:nvPr>
        </p:nvSpPr>
        <p:spPr>
          <a:xfrm>
            <a:off x="1454150" y="5029200"/>
            <a:ext cx="6400800" cy="1600200"/>
          </a:xfrm>
        </p:spPr>
        <p:txBody>
          <a:bodyPr/>
          <a:lstStyle/>
          <a:p>
            <a:pPr eaLnBrk="1" hangingPunct="1"/>
            <a:r>
              <a:rPr lang="en-US" altLang="en-US" sz="2800" dirty="0" err="1"/>
              <a:t>Anisur</a:t>
            </a:r>
            <a:r>
              <a:rPr lang="en-US" altLang="en-US" sz="2800" dirty="0"/>
              <a:t> Rahman</a:t>
            </a:r>
          </a:p>
        </p:txBody>
      </p:sp>
      <p:sp>
        <p:nvSpPr>
          <p:cNvPr id="16387" name="Title 1"/>
          <p:cNvSpPr>
            <a:spLocks noGrp="1"/>
          </p:cNvSpPr>
          <p:nvPr>
            <p:ph type="ctrTitle"/>
          </p:nvPr>
        </p:nvSpPr>
        <p:spPr>
          <a:xfrm>
            <a:off x="457200" y="1506538"/>
            <a:ext cx="8229600" cy="1470025"/>
          </a:xfrm>
        </p:spPr>
        <p:txBody>
          <a:bodyPr/>
          <a:lstStyle/>
          <a:p>
            <a:pPr eaLnBrk="1" hangingPunct="1"/>
            <a:r>
              <a:rPr altLang="en-US"/>
              <a:t>CSE 323</a:t>
            </a:r>
            <a:br>
              <a:rPr altLang="en-US"/>
            </a:br>
            <a:r>
              <a:rPr altLang="en-US" sz="3200"/>
              <a:t>       Computer Architecture   </a:t>
            </a:r>
            <a:endParaRPr altLang="en-US"/>
          </a:p>
        </p:txBody>
      </p:sp>
      <p:sp>
        <p:nvSpPr>
          <p:cNvPr id="78852" name="Rectangle 3"/>
          <p:cNvSpPr>
            <a:spLocks noChangeArrowheads="1"/>
          </p:cNvSpPr>
          <p:nvPr/>
        </p:nvSpPr>
        <p:spPr bwMode="auto">
          <a:xfrm>
            <a:off x="1479550" y="3657600"/>
            <a:ext cx="6477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itchFamily="34" charset="0"/>
              </a:defRPr>
            </a:lvl1pPr>
            <a:lvl2pPr marL="742950" indent="-285750">
              <a:defRPr sz="3600">
                <a:solidFill>
                  <a:schemeClr val="tx1"/>
                </a:solidFill>
                <a:latin typeface="Arial" pitchFamily="34" charset="0"/>
              </a:defRPr>
            </a:lvl2pPr>
            <a:lvl3pPr marL="1143000" indent="-228600">
              <a:defRPr sz="3600">
                <a:solidFill>
                  <a:schemeClr val="tx1"/>
                </a:solidFill>
                <a:latin typeface="Arial" pitchFamily="34" charset="0"/>
              </a:defRPr>
            </a:lvl3pPr>
            <a:lvl4pPr marL="1600200" indent="-228600">
              <a:defRPr sz="3600">
                <a:solidFill>
                  <a:schemeClr val="tx1"/>
                </a:solidFill>
                <a:latin typeface="Arial" pitchFamily="34" charset="0"/>
              </a:defRPr>
            </a:lvl4pPr>
            <a:lvl5pPr marL="2057400" indent="-22860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algn="ctr">
              <a:defRPr/>
            </a:pPr>
            <a:r>
              <a:rPr lang="en-US" altLang="en-US" dirty="0">
                <a:solidFill>
                  <a:prstClr val="black"/>
                </a:solidFill>
                <a:latin typeface="Times New Roman" pitchFamily="18" charset="0"/>
                <a:cs typeface="+mn-cs"/>
              </a:rPr>
              <a:t>Lecture 7: Input /Output</a:t>
            </a:r>
            <a:endParaRPr lang="en-US" altLang="en-US" dirty="0">
              <a:solidFill>
                <a:prstClr val="black"/>
              </a:solidFill>
              <a:latin typeface="Times New Roman" pitchFamily="18" charset="0"/>
              <a:cs typeface="Calibri" pitchFamily="34" charset="0"/>
            </a:endParaRPr>
          </a:p>
          <a:p>
            <a:pPr>
              <a:defRPr/>
            </a:pPr>
            <a:r>
              <a:rPr lang="en-US" altLang="en-US" dirty="0">
                <a:solidFill>
                  <a:prstClr val="black"/>
                </a:solidFill>
                <a:latin typeface="Times New Roman" pitchFamily="18" charset="0"/>
                <a:cs typeface="+mn-cs"/>
              </a:rPr>
              <a:t>           </a:t>
            </a:r>
            <a:endParaRPr lang="en-US" altLang="en-US" dirty="0">
              <a:solidFill>
                <a:prstClr val="black"/>
              </a:solidFill>
              <a:cs typeface="+mn-cs"/>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itchFamily="34" charset="0"/>
              </a:defRPr>
            </a:lvl1pPr>
            <a:lvl2pPr marL="742950" indent="-285750">
              <a:defRPr sz="3600">
                <a:solidFill>
                  <a:schemeClr val="tx1"/>
                </a:solidFill>
                <a:latin typeface="Arial" pitchFamily="34" charset="0"/>
              </a:defRPr>
            </a:lvl2pPr>
            <a:lvl3pPr marL="1143000" indent="-228600">
              <a:defRPr sz="3600">
                <a:solidFill>
                  <a:schemeClr val="tx1"/>
                </a:solidFill>
                <a:latin typeface="Arial" pitchFamily="34" charset="0"/>
              </a:defRPr>
            </a:lvl3pPr>
            <a:lvl4pPr marL="1600200" indent="-228600">
              <a:defRPr sz="3600">
                <a:solidFill>
                  <a:schemeClr val="tx1"/>
                </a:solidFill>
                <a:latin typeface="Arial" pitchFamily="34" charset="0"/>
              </a:defRPr>
            </a:lvl4pPr>
            <a:lvl5pPr marL="2057400" indent="-22860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algn="ctr" eaLnBrk="1" hangingPunct="1">
              <a:spcBef>
                <a:spcPts val="575"/>
              </a:spcBef>
              <a:buClr>
                <a:srgbClr val="4F81BD"/>
              </a:buClr>
              <a:buSzPct val="85000"/>
              <a:defRPr/>
            </a:pPr>
            <a:r>
              <a:rPr lang="en-US" altLang="en-US" sz="2800" dirty="0">
                <a:solidFill>
                  <a:srgbClr val="1F497D"/>
                </a:solidFill>
                <a:latin typeface="Perpetua" pitchFamily="18" charset="0"/>
                <a:cs typeface="+mn-cs"/>
              </a:rPr>
              <a:t>Military Institute of Science and Technology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06375" y="274638"/>
            <a:ext cx="8686800" cy="1143000"/>
          </a:xfrm>
        </p:spPr>
        <p:txBody>
          <a:bodyPr/>
          <a:lstStyle/>
          <a:p>
            <a:pPr eaLnBrk="1" hangingPunct="1"/>
            <a:r>
              <a:rPr lang="en-GB" altLang="en-US" dirty="0"/>
              <a:t>External Device Block Diagram(NC)</a:t>
            </a:r>
          </a:p>
        </p:txBody>
      </p:sp>
      <p:pic>
        <p:nvPicPr>
          <p:cNvPr id="16387" name="Picture 4"/>
          <p:cNvPicPr>
            <a:picLocks noChangeAspect="1" noChangeArrowheads="1"/>
          </p:cNvPicPr>
          <p:nvPr/>
        </p:nvPicPr>
        <p:blipFill>
          <a:blip r:embed="rId2"/>
          <a:srcRect l="17458" t="21777" r="17647" b="36266"/>
          <a:stretch>
            <a:fillRect/>
          </a:stretch>
        </p:blipFill>
        <p:spPr bwMode="auto">
          <a:xfrm>
            <a:off x="503548" y="1772816"/>
            <a:ext cx="8280920" cy="4810546"/>
          </a:xfrm>
          <a:prstGeom prst="rect">
            <a:avLst/>
          </a:prstGeom>
          <a:ln>
            <a:noFill/>
          </a:ln>
          <a:effectLst>
            <a:outerShdw blurRad="292100" dist="139700" dir="2700000" algn="tl" rotWithShape="0">
              <a:srgbClr val="333333">
                <a:alpha val="65000"/>
              </a:srgbClr>
            </a:outerShdw>
          </a:effectLst>
        </p:spPr>
      </p:pic>
      <p:cxnSp>
        <p:nvCxnSpPr>
          <p:cNvPr id="3" name="Straight Arrow Connector 2">
            <a:extLst>
              <a:ext uri="{FF2B5EF4-FFF2-40B4-BE49-F238E27FC236}">
                <a16:creationId xmlns:a16="http://schemas.microsoft.com/office/drawing/2014/main" id="{82660983-560D-4392-8F40-73CAABFD6E70}"/>
              </a:ext>
            </a:extLst>
          </p:cNvPr>
          <p:cNvCxnSpPr>
            <a:cxnSpLocks/>
          </p:cNvCxnSpPr>
          <p:nvPr/>
        </p:nvCxnSpPr>
        <p:spPr>
          <a:xfrm>
            <a:off x="6660232" y="3933056"/>
            <a:ext cx="648072" cy="0"/>
          </a:xfrm>
          <a:prstGeom prst="straightConnector1">
            <a:avLst/>
          </a:prstGeom>
          <a:ln>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D8D4A4-35C0-4282-8A40-AE1946EBDC2D}"/>
              </a:ext>
            </a:extLst>
          </p:cNvPr>
          <p:cNvSpPr txBox="1"/>
          <p:nvPr/>
        </p:nvSpPr>
        <p:spPr>
          <a:xfrm>
            <a:off x="7308304" y="3563724"/>
            <a:ext cx="648073" cy="738664"/>
          </a:xfrm>
          <a:prstGeom prst="rect">
            <a:avLst/>
          </a:prstGeom>
          <a:noFill/>
        </p:spPr>
        <p:txBody>
          <a:bodyPr wrap="square" rtlCol="0">
            <a:spAutoFit/>
          </a:bodyPr>
          <a:lstStyle/>
          <a:p>
            <a:r>
              <a:rPr lang="en-US" sz="800" dirty="0">
                <a:solidFill>
                  <a:srgbClr val="000099"/>
                </a:solidFill>
              </a:rPr>
              <a:t>Converts energy one from to another</a:t>
            </a:r>
            <a:r>
              <a:rPr lang="en-US" dirty="0">
                <a:solidFill>
                  <a:srgbClr val="000099"/>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274638"/>
            <a:ext cx="9144000" cy="1143000"/>
          </a:xfrm>
        </p:spPr>
        <p:txBody>
          <a:bodyPr/>
          <a:lstStyle/>
          <a:p>
            <a:pPr eaLnBrk="1" hangingPunct="1"/>
            <a:r>
              <a:rPr lang="en-US" altLang="en-US" sz="4000"/>
              <a:t>I/O Module: Internal Block Diagram</a:t>
            </a:r>
          </a:p>
        </p:txBody>
      </p:sp>
      <p:pic>
        <p:nvPicPr>
          <p:cNvPr id="18435" name="Picture 44"/>
          <p:cNvPicPr>
            <a:picLocks noChangeAspect="1" noChangeArrowheads="1"/>
          </p:cNvPicPr>
          <p:nvPr/>
        </p:nvPicPr>
        <p:blipFill>
          <a:blip r:embed="rId3"/>
          <a:srcRect l="7666" t="13445" r="9837" b="23286"/>
          <a:stretch>
            <a:fillRect/>
          </a:stretch>
        </p:blipFill>
        <p:spPr bwMode="auto">
          <a:xfrm>
            <a:off x="533400" y="1268413"/>
            <a:ext cx="8153400" cy="482758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ctrTitle"/>
          </p:nvPr>
        </p:nvSpPr>
        <p:spPr/>
        <p:txBody>
          <a:bodyPr/>
          <a:lstStyle/>
          <a:p>
            <a:r>
              <a:rPr lang="en-US" altLang="en-US"/>
              <a:t>Interfacing I/O Devices to CPU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ar-SA"/>
              <a:t>Interfacing I/O Devices</a:t>
            </a:r>
            <a:endParaRPr lang="en-IN" altLang="en-US"/>
          </a:p>
        </p:txBody>
      </p:sp>
      <p:sp>
        <p:nvSpPr>
          <p:cNvPr id="3" name="Content Placeholder 2"/>
          <p:cNvSpPr>
            <a:spLocks noGrp="1"/>
          </p:cNvSpPr>
          <p:nvPr>
            <p:ph idx="1"/>
          </p:nvPr>
        </p:nvSpPr>
        <p:spPr>
          <a:xfrm>
            <a:off x="250825" y="1341438"/>
            <a:ext cx="8686800" cy="4525962"/>
          </a:xfrm>
        </p:spPr>
        <p:txBody>
          <a:bodyPr/>
          <a:lstStyle/>
          <a:p>
            <a:pPr eaLnBrk="1" hangingPunct="1">
              <a:lnSpc>
                <a:spcPct val="150000"/>
              </a:lnSpc>
            </a:pPr>
            <a:r>
              <a:rPr lang="en-US" altLang="ar-SA" sz="2800"/>
              <a:t>I/O devices can be connected to microprocessor in two modes  :-</a:t>
            </a:r>
          </a:p>
          <a:p>
            <a:pPr lvl="1" eaLnBrk="1" hangingPunct="1">
              <a:lnSpc>
                <a:spcPct val="150000"/>
              </a:lnSpc>
            </a:pPr>
            <a:r>
              <a:rPr lang="en-US" altLang="ar-SA" b="1" u="sng">
                <a:solidFill>
                  <a:srgbClr val="000099"/>
                </a:solidFill>
              </a:rPr>
              <a:t>Parallel</a:t>
            </a:r>
            <a:r>
              <a:rPr lang="en-US" altLang="ar-SA"/>
              <a:t>. Done in groups of 8 bits using the entire data bus. </a:t>
            </a:r>
          </a:p>
          <a:p>
            <a:pPr lvl="1" eaLnBrk="1" hangingPunct="1">
              <a:lnSpc>
                <a:spcPct val="150000"/>
              </a:lnSpc>
            </a:pPr>
            <a:r>
              <a:rPr lang="en-US" altLang="ar-SA" b="1" u="sng">
                <a:solidFill>
                  <a:srgbClr val="000099"/>
                </a:solidFill>
              </a:rPr>
              <a:t>Serial</a:t>
            </a:r>
            <a:r>
              <a:rPr lang="en-US" altLang="ar-SA"/>
              <a:t>.</a:t>
            </a:r>
            <a:r>
              <a:rPr lang="en-US" altLang="ar-SA" b="1">
                <a:solidFill>
                  <a:srgbClr val="000099"/>
                </a:solidFill>
              </a:rPr>
              <a:t> </a:t>
            </a:r>
            <a:r>
              <a:rPr lang="en-US" altLang="ar-SA"/>
              <a:t>Data is transferred one bit at a time using the SID and SOD pins on the Microprocessor. </a:t>
            </a:r>
            <a:endParaRPr lang="en-US" altLang="en-US"/>
          </a:p>
          <a:p>
            <a:pPr eaLnBrk="1" hangingPunct="1">
              <a:lnSpc>
                <a:spcPct val="150000"/>
              </a:lnSpc>
            </a:pPr>
            <a:endParaRPr lang="en-I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a:xfrm>
            <a:off x="0" y="269875"/>
            <a:ext cx="9144000" cy="1143000"/>
          </a:xfrm>
        </p:spPr>
        <p:txBody>
          <a:bodyPr/>
          <a:lstStyle/>
          <a:p>
            <a:r>
              <a:rPr lang="en-US" altLang="en-US" sz="4000"/>
              <a:t>Serial :  I/O</a:t>
            </a:r>
            <a:br>
              <a:rPr lang="en-US" altLang="en-US" sz="4000"/>
            </a:br>
            <a:endParaRPr lang="en-US" altLang="en-US" sz="4000"/>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450" y="981075"/>
            <a:ext cx="363855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ular Callout 8"/>
          <p:cNvSpPr/>
          <p:nvPr/>
        </p:nvSpPr>
        <p:spPr>
          <a:xfrm>
            <a:off x="0" y="3500438"/>
            <a:ext cx="5857875" cy="3357562"/>
          </a:xfrm>
          <a:prstGeom prst="wedgeRoundRectCallout">
            <a:avLst>
              <a:gd name="adj1" fmla="val 49701"/>
              <a:gd name="adj2" fmla="val -916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itchFamily="34" charset="0"/>
              <a:buChar char="•"/>
              <a:defRPr/>
            </a:pPr>
            <a:r>
              <a:rPr lang="en-US" sz="2000" dirty="0">
                <a:solidFill>
                  <a:schemeClr val="tx1"/>
                </a:solidFill>
              </a:rPr>
              <a:t>  The SID and SOD pins (5 &amp; 4) are used to connect serial devices to the processor directly.</a:t>
            </a:r>
          </a:p>
          <a:p>
            <a:pPr eaLnBrk="1" hangingPunct="1">
              <a:defRPr/>
            </a:pPr>
            <a:r>
              <a:rPr lang="en-US" sz="2000" dirty="0">
                <a:solidFill>
                  <a:schemeClr val="tx1"/>
                </a:solidFill>
              </a:rPr>
              <a:t> </a:t>
            </a:r>
          </a:p>
          <a:p>
            <a:pPr eaLnBrk="1" hangingPunct="1">
              <a:buFont typeface="Arial" pitchFamily="34" charset="0"/>
              <a:buChar char="•"/>
              <a:defRPr/>
            </a:pPr>
            <a:r>
              <a:rPr lang="en-US" sz="2000" dirty="0">
                <a:solidFill>
                  <a:schemeClr val="tx1"/>
                </a:solidFill>
              </a:rPr>
              <a:t>  The serial devices are connected using a I/O module which will function as discussed earlier to control the communication between processor and I/O device.</a:t>
            </a:r>
          </a:p>
          <a:p>
            <a:pPr eaLnBrk="1" hangingPunct="1">
              <a:buFont typeface="Arial" pitchFamily="34" charset="0"/>
              <a:buChar char="•"/>
              <a:defRPr/>
            </a:pPr>
            <a:endParaRPr lang="en-US" sz="2000" dirty="0">
              <a:solidFill>
                <a:schemeClr val="tx1"/>
              </a:solidFill>
            </a:endParaRPr>
          </a:p>
          <a:p>
            <a:pPr eaLnBrk="1" hangingPunct="1">
              <a:buFont typeface="Arial" pitchFamily="34" charset="0"/>
              <a:buChar char="•"/>
              <a:defRPr/>
            </a:pPr>
            <a:r>
              <a:rPr lang="en-US" sz="2000" dirty="0">
                <a:solidFill>
                  <a:schemeClr val="tx1"/>
                </a:solidFill>
              </a:rPr>
              <a:t>  Multiple serial devices can be connected to these two pins , using multiplexing techniques.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9750" y="0"/>
            <a:ext cx="8229600" cy="1143000"/>
          </a:xfrm>
        </p:spPr>
        <p:txBody>
          <a:bodyPr/>
          <a:lstStyle/>
          <a:p>
            <a:pPr eaLnBrk="1" hangingPunct="1"/>
            <a:r>
              <a:rPr lang="en-US" altLang="en-US" dirty="0"/>
              <a:t>Parallel I/O</a:t>
            </a:r>
            <a:r>
              <a:rPr lang="en-US" altLang="en-US" sz="2800" dirty="0">
                <a:solidFill>
                  <a:srgbClr val="000099"/>
                </a:solidFill>
              </a:rPr>
              <a:t>(Discussed)</a:t>
            </a:r>
          </a:p>
        </p:txBody>
      </p:sp>
      <p:sp>
        <p:nvSpPr>
          <p:cNvPr id="33795" name="Content Placeholder 2"/>
          <p:cNvSpPr>
            <a:spLocks noGrp="1"/>
          </p:cNvSpPr>
          <p:nvPr>
            <p:ph sz="quarter" idx="1"/>
          </p:nvPr>
        </p:nvSpPr>
        <p:spPr>
          <a:xfrm>
            <a:off x="0" y="1268413"/>
            <a:ext cx="9144000" cy="4525962"/>
          </a:xfrm>
        </p:spPr>
        <p:txBody>
          <a:bodyPr/>
          <a:lstStyle/>
          <a:p>
            <a:pPr eaLnBrk="1" hangingPunct="1">
              <a:lnSpc>
                <a:spcPct val="150000"/>
              </a:lnSpc>
            </a:pPr>
            <a:r>
              <a:rPr lang="en-US" altLang="en-US" sz="2800" dirty="0"/>
              <a:t>There are 3 ways in which Processor communicates with memory and IO :-</a:t>
            </a:r>
          </a:p>
          <a:p>
            <a:pPr lvl="1" eaLnBrk="1" hangingPunct="1">
              <a:lnSpc>
                <a:spcPct val="150000"/>
              </a:lnSpc>
            </a:pPr>
            <a:r>
              <a:rPr lang="en-US" altLang="en-US" dirty="0"/>
              <a:t> </a:t>
            </a:r>
            <a:r>
              <a:rPr lang="en-US" altLang="en-US" b="1" i="1" dirty="0"/>
              <a:t>Separate buses </a:t>
            </a:r>
            <a:r>
              <a:rPr lang="en-US" altLang="en-US" dirty="0"/>
              <a:t>for memory and I/O devices</a:t>
            </a:r>
          </a:p>
          <a:p>
            <a:pPr lvl="1" eaLnBrk="1" hangingPunct="1">
              <a:lnSpc>
                <a:spcPct val="150000"/>
              </a:lnSpc>
            </a:pPr>
            <a:r>
              <a:rPr lang="en-US" altLang="en-US" dirty="0"/>
              <a:t> </a:t>
            </a:r>
            <a:r>
              <a:rPr lang="en-US" altLang="en-US" b="1" i="1" dirty="0"/>
              <a:t>Shared data and address bus </a:t>
            </a:r>
            <a:r>
              <a:rPr lang="en-US" altLang="en-US" dirty="0"/>
              <a:t>:-</a:t>
            </a:r>
          </a:p>
          <a:p>
            <a:pPr lvl="2" eaLnBrk="1" hangingPunct="1">
              <a:lnSpc>
                <a:spcPct val="150000"/>
              </a:lnSpc>
            </a:pPr>
            <a:r>
              <a:rPr lang="en-US" altLang="en-US" sz="2800" b="1" i="1" dirty="0">
                <a:solidFill>
                  <a:srgbClr val="000099"/>
                </a:solidFill>
              </a:rPr>
              <a:t>Isolated I/O </a:t>
            </a:r>
            <a:r>
              <a:rPr lang="en-US" altLang="en-US" sz="2800" dirty="0"/>
              <a:t>– separate control lines.</a:t>
            </a:r>
          </a:p>
          <a:p>
            <a:pPr lvl="2" eaLnBrk="1" hangingPunct="1">
              <a:lnSpc>
                <a:spcPct val="150000"/>
              </a:lnSpc>
            </a:pPr>
            <a:r>
              <a:rPr lang="en-US" altLang="en-US" sz="2800" b="1" i="1" dirty="0">
                <a:solidFill>
                  <a:srgbClr val="000099"/>
                </a:solidFill>
              </a:rPr>
              <a:t>Memory Mapped I/O </a:t>
            </a:r>
            <a:r>
              <a:rPr lang="en-US" altLang="en-US" sz="2800" dirty="0"/>
              <a:t>– common control lines.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sz="quarter" idx="1"/>
          </p:nvPr>
        </p:nvSpPr>
        <p:spPr>
          <a:xfrm>
            <a:off x="-28690" y="850900"/>
            <a:ext cx="8893175" cy="5876925"/>
          </a:xfrm>
        </p:spPr>
        <p:txBody>
          <a:bodyPr/>
          <a:lstStyle/>
          <a:p>
            <a:pPr eaLnBrk="1" hangingPunct="1"/>
            <a:r>
              <a:rPr lang="en-US" altLang="en-US" sz="2800" dirty="0"/>
              <a:t>In the first method, CPU has independent set of buses for both memory and IO. It is done in computers that has separate IOP and CPU.</a:t>
            </a:r>
          </a:p>
          <a:p>
            <a:pPr eaLnBrk="1" hangingPunct="1"/>
            <a:r>
              <a:rPr lang="en-US" altLang="en-US" sz="2800" b="1" u="sng" dirty="0"/>
              <a:t>In second method (Isolated I/O) :-</a:t>
            </a:r>
          </a:p>
          <a:p>
            <a:pPr lvl="1" eaLnBrk="1" hangingPunct="1"/>
            <a:r>
              <a:rPr lang="en-US" altLang="en-US" dirty="0"/>
              <a:t>Common bus used to transfer data between IO / memory and CPU. However, a separate control line (</a:t>
            </a:r>
            <a:r>
              <a:rPr lang="en-US" altLang="en-US" b="1" i="1" dirty="0">
                <a:solidFill>
                  <a:srgbClr val="000099"/>
                </a:solidFill>
              </a:rPr>
              <a:t>IO/M pin</a:t>
            </a:r>
            <a:r>
              <a:rPr lang="en-US" altLang="en-US" dirty="0"/>
              <a:t>) is used.</a:t>
            </a:r>
          </a:p>
          <a:p>
            <a:pPr lvl="1" eaLnBrk="1" hangingPunct="1"/>
            <a:r>
              <a:rPr lang="en-US" altLang="en-US" dirty="0"/>
              <a:t> IO is activated using a high state during IO transfer &amp;  memory is activated using low state during memory transfer.</a:t>
            </a:r>
          </a:p>
          <a:p>
            <a:pPr lvl="1" eaLnBrk="1" hangingPunct="1"/>
            <a:r>
              <a:rPr lang="en-US" altLang="en-US" dirty="0"/>
              <a:t>This configuration isolates all I/O interface address with the memory address and is referred to as </a:t>
            </a:r>
            <a:r>
              <a:rPr lang="en-US" altLang="en-US" b="1" i="1" dirty="0">
                <a:solidFill>
                  <a:srgbClr val="000099"/>
                </a:solidFill>
              </a:rPr>
              <a:t>Isolated IO</a:t>
            </a:r>
            <a:r>
              <a:rPr lang="en-US" altLang="en-US" dirty="0"/>
              <a:t> method.</a:t>
            </a:r>
          </a:p>
          <a:p>
            <a:pPr lvl="1" eaLnBrk="1" hangingPunct="1"/>
            <a:endParaRPr lang="en-US" altLang="en-US" dirty="0"/>
          </a:p>
          <a:p>
            <a:pPr lvl="1" eaLnBrk="1" hangingPunct="1"/>
            <a:endParaRPr lang="en-US" altLang="en-US" dirty="0"/>
          </a:p>
        </p:txBody>
      </p:sp>
      <p:cxnSp>
        <p:nvCxnSpPr>
          <p:cNvPr id="6" name="Straight Connector 5"/>
          <p:cNvCxnSpPr>
            <a:cxnSpLocks/>
          </p:cNvCxnSpPr>
          <p:nvPr/>
        </p:nvCxnSpPr>
        <p:spPr>
          <a:xfrm>
            <a:off x="2123728" y="3645024"/>
            <a:ext cx="216024" cy="1"/>
          </a:xfrm>
          <a:prstGeom prst="line">
            <a:avLst/>
          </a:prstGeom>
          <a:ln w="38100">
            <a:solidFill>
              <a:srgbClr val="000099"/>
            </a:solidFill>
          </a:ln>
        </p:spPr>
        <p:style>
          <a:lnRef idx="1">
            <a:schemeClr val="accent1"/>
          </a:lnRef>
          <a:fillRef idx="0">
            <a:schemeClr val="accent1"/>
          </a:fillRef>
          <a:effectRef idx="0">
            <a:schemeClr val="accent1"/>
          </a:effectRef>
          <a:fontRef idx="minor">
            <a:schemeClr val="tx1"/>
          </a:fontRef>
        </p:style>
      </p:cxnSp>
      <p:sp>
        <p:nvSpPr>
          <p:cNvPr id="34820" name="Title 1"/>
          <p:cNvSpPr>
            <a:spLocks noGrp="1"/>
          </p:cNvSpPr>
          <p:nvPr>
            <p:ph type="title"/>
          </p:nvPr>
        </p:nvSpPr>
        <p:spPr>
          <a:xfrm>
            <a:off x="457200" y="-171450"/>
            <a:ext cx="8229600" cy="1143000"/>
          </a:xfrm>
        </p:spPr>
        <p:txBody>
          <a:bodyPr/>
          <a:lstStyle/>
          <a:p>
            <a:pPr eaLnBrk="1" hangingPunct="1"/>
            <a:r>
              <a:rPr lang="en-US" altLang="en-US"/>
              <a:t>Isolated IO</a:t>
            </a:r>
            <a:endParaRPr lang="en-I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0" y="357188"/>
            <a:ext cx="9144000" cy="1143000"/>
          </a:xfrm>
        </p:spPr>
        <p:txBody>
          <a:bodyPr/>
          <a:lstStyle/>
          <a:p>
            <a:r>
              <a:rPr lang="en-US" altLang="en-US" sz="4000"/>
              <a:t>IO/M Pin : Select Memory / IO device</a:t>
            </a:r>
            <a:br>
              <a:rPr lang="en-US" altLang="en-US" sz="4000"/>
            </a:br>
            <a:endParaRPr lang="en-US" altLang="en-US" sz="4000"/>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125"/>
            <a:ext cx="363855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ular Callout 8"/>
          <p:cNvSpPr/>
          <p:nvPr/>
        </p:nvSpPr>
        <p:spPr>
          <a:xfrm>
            <a:off x="3286125" y="4500563"/>
            <a:ext cx="5857875" cy="2428875"/>
          </a:xfrm>
          <a:prstGeom prst="wedgeRoundRectCallout">
            <a:avLst>
              <a:gd name="adj1" fmla="val -50544"/>
              <a:gd name="adj2" fmla="val -12558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solidFill>
                  <a:schemeClr val="tx1"/>
                </a:solidFill>
              </a:rPr>
              <a:t>This status signal indicates that the read / write operation relates to whether the  memory or I/O device.</a:t>
            </a:r>
          </a:p>
          <a:p>
            <a:pPr lvl="1" eaLnBrk="1" hangingPunct="1">
              <a:buFont typeface="Arial" pitchFamily="34" charset="0"/>
              <a:buChar char="•"/>
              <a:defRPr/>
            </a:pPr>
            <a:r>
              <a:rPr lang="en-US" dirty="0">
                <a:solidFill>
                  <a:schemeClr val="tx1"/>
                </a:solidFill>
              </a:rPr>
              <a:t>   High to indicate an I/O operation.</a:t>
            </a:r>
          </a:p>
          <a:p>
            <a:pPr lvl="1" eaLnBrk="1" hangingPunct="1">
              <a:buFont typeface="Arial" pitchFamily="34" charset="0"/>
              <a:buChar char="•"/>
              <a:defRPr/>
            </a:pPr>
            <a:r>
              <a:rPr lang="en-US" dirty="0">
                <a:solidFill>
                  <a:schemeClr val="tx1"/>
                </a:solidFill>
              </a:rPr>
              <a:t>   Low for memory operations.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a:t>Isolated IO</a:t>
            </a:r>
            <a:endParaRPr lang="en-IN" altLang="en-US"/>
          </a:p>
        </p:txBody>
      </p:sp>
      <p:sp>
        <p:nvSpPr>
          <p:cNvPr id="3" name="Content Placeholder 2"/>
          <p:cNvSpPr>
            <a:spLocks noGrp="1"/>
          </p:cNvSpPr>
          <p:nvPr>
            <p:ph idx="1"/>
          </p:nvPr>
        </p:nvSpPr>
        <p:spPr/>
        <p:txBody>
          <a:bodyPr/>
          <a:lstStyle/>
          <a:p>
            <a:pPr eaLnBrk="1" hangingPunct="1">
              <a:lnSpc>
                <a:spcPct val="150000"/>
              </a:lnSpc>
            </a:pPr>
            <a:r>
              <a:rPr lang="en-US" altLang="en-US" sz="2800"/>
              <a:t>I/O devices are treated </a:t>
            </a:r>
            <a:r>
              <a:rPr lang="en-US" altLang="ar-SA" sz="2800"/>
              <a:t>separately from memory.</a:t>
            </a:r>
          </a:p>
          <a:p>
            <a:pPr lvl="1" eaLnBrk="1" hangingPunct="1">
              <a:lnSpc>
                <a:spcPct val="150000"/>
              </a:lnSpc>
            </a:pPr>
            <a:r>
              <a:rPr lang="en-US" altLang="ar-SA"/>
              <a:t>I/O devices are assigned an </a:t>
            </a:r>
            <a:r>
              <a:rPr lang="en-US" altLang="ar-SA" b="1" i="1">
                <a:solidFill>
                  <a:srgbClr val="000099"/>
                </a:solidFill>
              </a:rPr>
              <a:t>address / “port number” </a:t>
            </a:r>
            <a:r>
              <a:rPr lang="en-US" altLang="ar-SA"/>
              <a:t>within the 8-bit address range of </a:t>
            </a:r>
            <a:r>
              <a:rPr lang="en-US" altLang="ar-SA" b="1" i="1">
                <a:solidFill>
                  <a:srgbClr val="000099"/>
                </a:solidFill>
              </a:rPr>
              <a:t>00H</a:t>
            </a:r>
            <a:r>
              <a:rPr lang="en-US" altLang="ar-SA"/>
              <a:t> to </a:t>
            </a:r>
            <a:r>
              <a:rPr lang="en-US" altLang="ar-SA" b="1" i="1">
                <a:solidFill>
                  <a:srgbClr val="000099"/>
                </a:solidFill>
              </a:rPr>
              <a:t>FFH</a:t>
            </a:r>
            <a:r>
              <a:rPr lang="en-US" altLang="ar-SA"/>
              <a:t>.</a:t>
            </a:r>
          </a:p>
          <a:p>
            <a:pPr lvl="1" eaLnBrk="1" hangingPunct="1">
              <a:lnSpc>
                <a:spcPct val="150000"/>
              </a:lnSpc>
            </a:pPr>
            <a:r>
              <a:rPr lang="en-US" altLang="ar-SA"/>
              <a:t>The user in this case would access these devices using the </a:t>
            </a:r>
            <a:r>
              <a:rPr lang="en-US" altLang="ar-SA" b="1" i="1">
                <a:solidFill>
                  <a:srgbClr val="000099"/>
                </a:solidFill>
              </a:rPr>
              <a:t>IN</a:t>
            </a:r>
            <a:r>
              <a:rPr lang="en-US" altLang="ar-SA"/>
              <a:t> and </a:t>
            </a:r>
            <a:r>
              <a:rPr lang="en-US" altLang="ar-SA" b="1" i="1">
                <a:solidFill>
                  <a:srgbClr val="000099"/>
                </a:solidFill>
              </a:rPr>
              <a:t>OUT</a:t>
            </a:r>
            <a:r>
              <a:rPr lang="en-US" altLang="ar-SA"/>
              <a:t> instructions only.</a:t>
            </a:r>
          </a:p>
          <a:p>
            <a:pPr lvl="1" eaLnBrk="1" hangingPunct="1">
              <a:lnSpc>
                <a:spcPct val="150000"/>
              </a:lnSpc>
            </a:pP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a:t>Memory Mapped IO</a:t>
            </a:r>
          </a:p>
        </p:txBody>
      </p:sp>
      <p:sp>
        <p:nvSpPr>
          <p:cNvPr id="37891" name="Content Placeholder 2"/>
          <p:cNvSpPr>
            <a:spLocks noGrp="1"/>
          </p:cNvSpPr>
          <p:nvPr>
            <p:ph sz="quarter" idx="1"/>
          </p:nvPr>
        </p:nvSpPr>
        <p:spPr/>
        <p:txBody>
          <a:bodyPr/>
          <a:lstStyle/>
          <a:p>
            <a:pPr eaLnBrk="1" hangingPunct="1"/>
            <a:r>
              <a:rPr lang="en-US" altLang="en-US" b="1" u="sng"/>
              <a:t>In third method (</a:t>
            </a:r>
            <a:r>
              <a:rPr lang="en-US" altLang="en-US" b="1" i="1" u="sng">
                <a:solidFill>
                  <a:srgbClr val="000099"/>
                </a:solidFill>
              </a:rPr>
              <a:t>Memory Mapped I/O</a:t>
            </a:r>
            <a:r>
              <a:rPr lang="en-US" altLang="en-US" b="1" u="sng"/>
              <a:t>) </a:t>
            </a:r>
            <a:r>
              <a:rPr lang="en-US" altLang="en-US"/>
              <a:t>:-</a:t>
            </a:r>
          </a:p>
          <a:p>
            <a:pPr lvl="1" eaLnBrk="1" hangingPunct="1"/>
            <a:r>
              <a:rPr lang="en-US" altLang="en-US"/>
              <a:t>Computer treats interface as part of the memory system.</a:t>
            </a:r>
          </a:p>
          <a:p>
            <a:pPr lvl="1" eaLnBrk="1" hangingPunct="1"/>
            <a:r>
              <a:rPr lang="en-US" altLang="en-US"/>
              <a:t>Same address space is used for both memory and IO interface. </a:t>
            </a:r>
          </a:p>
          <a:p>
            <a:pPr lvl="1" eaLnBrk="1" hangingPunct="1"/>
            <a:r>
              <a:rPr lang="en-US" altLang="en-US"/>
              <a:t>Address space assigned to I/O interface cannot be used for memory.</a:t>
            </a:r>
          </a:p>
          <a:p>
            <a:pPr lvl="1" eaLnBrk="1" hangingPunct="1"/>
            <a:r>
              <a:rPr lang="en-US" altLang="ar-SA"/>
              <a:t>The user uses the same instructions used for memory read / write</a:t>
            </a:r>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Outline</a:t>
            </a:r>
          </a:p>
        </p:txBody>
      </p:sp>
      <p:sp>
        <p:nvSpPr>
          <p:cNvPr id="17411" name="Content Placeholder 2"/>
          <p:cNvSpPr>
            <a:spLocks noGrp="1"/>
          </p:cNvSpPr>
          <p:nvPr>
            <p:ph idx="1"/>
          </p:nvPr>
        </p:nvSpPr>
        <p:spPr>
          <a:xfrm>
            <a:off x="457200" y="1600200"/>
            <a:ext cx="8229600" cy="4997450"/>
          </a:xfrm>
        </p:spPr>
        <p:txBody>
          <a:bodyPr/>
          <a:lstStyle/>
          <a:p>
            <a:pPr>
              <a:lnSpc>
                <a:spcPct val="150000"/>
              </a:lnSpc>
            </a:pPr>
            <a:r>
              <a:rPr lang="en-US" altLang="en-US" sz="2800"/>
              <a:t>General </a:t>
            </a:r>
          </a:p>
          <a:p>
            <a:pPr>
              <a:lnSpc>
                <a:spcPct val="150000"/>
              </a:lnSpc>
            </a:pPr>
            <a:r>
              <a:rPr lang="en-US" altLang="en-US" sz="2800"/>
              <a:t>Interfacing I/O Devices to CPU</a:t>
            </a:r>
          </a:p>
          <a:p>
            <a:pPr>
              <a:lnSpc>
                <a:spcPct val="150000"/>
              </a:lnSpc>
            </a:pPr>
            <a:r>
              <a:rPr lang="en-US" altLang="en-US" sz="2800"/>
              <a:t>Processor involved I/O  : Between Memory and External Devices</a:t>
            </a:r>
          </a:p>
          <a:p>
            <a:pPr>
              <a:lnSpc>
                <a:spcPct val="150000"/>
              </a:lnSpc>
            </a:pPr>
            <a:r>
              <a:rPr lang="en-US" altLang="en-US" sz="2800"/>
              <a:t>DMA</a:t>
            </a:r>
          </a:p>
          <a:p>
            <a:pPr>
              <a:lnSpc>
                <a:spcPct val="150000"/>
              </a:lnSpc>
            </a:pPr>
            <a:r>
              <a:rPr lang="en-US" altLang="en-US" sz="2800"/>
              <a:t>I/O Channel</a:t>
            </a:r>
          </a:p>
          <a:p>
            <a:pPr>
              <a:lnSpc>
                <a:spcPct val="150000"/>
              </a:lnSpc>
            </a:pPr>
            <a:r>
              <a:rPr lang="en-US" altLang="en-US" sz="2800"/>
              <a:t>Infini Band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2888"/>
            <a:ext cx="9144000" cy="1143001"/>
          </a:xfrm>
        </p:spPr>
        <p:txBody>
          <a:bodyPr>
            <a:normAutofit fontScale="90000"/>
          </a:bodyPr>
          <a:lstStyle/>
          <a:p>
            <a:pPr eaLnBrk="1" hangingPunct="1">
              <a:defRPr/>
            </a:pPr>
            <a:r>
              <a:rPr lang="en-US" dirty="0"/>
              <a:t>Difference :Memory &amp; I/O mapped</a:t>
            </a:r>
          </a:p>
        </p:txBody>
      </p:sp>
      <p:graphicFrame>
        <p:nvGraphicFramePr>
          <p:cNvPr id="4" name="Table 3"/>
          <p:cNvGraphicFramePr>
            <a:graphicFrameLocks noGrp="1"/>
          </p:cNvGraphicFramePr>
          <p:nvPr>
            <p:extLst>
              <p:ext uri="{D42A27DB-BD31-4B8C-83A1-F6EECF244321}">
                <p14:modId xmlns:p14="http://schemas.microsoft.com/office/powerpoint/2010/main" val="3575154752"/>
              </p:ext>
            </p:extLst>
          </p:nvPr>
        </p:nvGraphicFramePr>
        <p:xfrm>
          <a:off x="323850" y="836712"/>
          <a:ext cx="7981950" cy="5635801"/>
        </p:xfrm>
        <a:graphic>
          <a:graphicData uri="http://schemas.openxmlformats.org/drawingml/2006/table">
            <a:tbl>
              <a:tblPr firstRow="1" bandRow="1">
                <a:tableStyleId>{616DA210-FB5B-4158-B5E0-FEB733F419BA}</a:tableStyleId>
              </a:tblPr>
              <a:tblGrid>
                <a:gridCol w="4107217">
                  <a:extLst>
                    <a:ext uri="{9D8B030D-6E8A-4147-A177-3AD203B41FA5}">
                      <a16:colId xmlns:a16="http://schemas.microsoft.com/office/drawing/2014/main" val="20000"/>
                    </a:ext>
                  </a:extLst>
                </a:gridCol>
                <a:gridCol w="3874733">
                  <a:extLst>
                    <a:ext uri="{9D8B030D-6E8A-4147-A177-3AD203B41FA5}">
                      <a16:colId xmlns:a16="http://schemas.microsoft.com/office/drawing/2014/main" val="20001"/>
                    </a:ext>
                  </a:extLst>
                </a:gridCol>
              </a:tblGrid>
              <a:tr h="498982">
                <a:tc>
                  <a:txBody>
                    <a:bodyPr/>
                    <a:lstStyle/>
                    <a:p>
                      <a:pPr algn="ctr"/>
                      <a:r>
                        <a:rPr lang="en-US" sz="2800" b="1" u="sng" dirty="0"/>
                        <a:t>Memory Mapped </a:t>
                      </a:r>
                    </a:p>
                  </a:txBody>
                  <a:tcPr marL="91436" marR="91436" marT="45719" marB="45719"/>
                </a:tc>
                <a:tc>
                  <a:txBody>
                    <a:bodyPr/>
                    <a:lstStyle/>
                    <a:p>
                      <a:pPr algn="ctr"/>
                      <a:r>
                        <a:rPr lang="en-US" sz="2800" b="1" u="sng" dirty="0"/>
                        <a:t>I/O Mapped </a:t>
                      </a:r>
                    </a:p>
                  </a:txBody>
                  <a:tcPr marL="91436" marR="91436" marT="45719" marB="45719"/>
                </a:tc>
                <a:extLst>
                  <a:ext uri="{0D108BD9-81ED-4DB2-BD59-A6C34878D82A}">
                    <a16:rowId xmlns:a16="http://schemas.microsoft.com/office/drawing/2014/main" val="10000"/>
                  </a:ext>
                </a:extLst>
              </a:tr>
              <a:tr h="4610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dirty="0"/>
                        <a:t>IO is treated as memory.</a:t>
                      </a:r>
                    </a:p>
                  </a:txBody>
                  <a:tcPr marL="91436" marR="91436" marT="45719" marB="4571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dirty="0"/>
                        <a:t>IO is treated as external device.</a:t>
                      </a:r>
                    </a:p>
                  </a:txBody>
                  <a:tcPr marL="91436" marR="91436" marT="45719" marB="45719"/>
                </a:tc>
                <a:extLst>
                  <a:ext uri="{0D108BD9-81ED-4DB2-BD59-A6C34878D82A}">
                    <a16:rowId xmlns:a16="http://schemas.microsoft.com/office/drawing/2014/main" val="10001"/>
                  </a:ext>
                </a:extLst>
              </a:tr>
              <a:tr h="6400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Memory &amp; I/O share the entire address range of processor</a:t>
                      </a:r>
                    </a:p>
                  </a:txBody>
                  <a:tcPr marL="91436" marR="91436" marT="45719" marB="4571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Processor provides separate address range for memory &amp; I/O</a:t>
                      </a:r>
                    </a:p>
                  </a:txBody>
                  <a:tcPr marL="91436" marR="91436" marT="45719" marB="45719"/>
                </a:tc>
                <a:extLst>
                  <a:ext uri="{0D108BD9-81ED-4DB2-BD59-A6C34878D82A}">
                    <a16:rowId xmlns:a16="http://schemas.microsoft.com/office/drawing/2014/main" val="10002"/>
                  </a:ext>
                </a:extLst>
              </a:tr>
              <a:tr h="6400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Processor provides more address lines for accessing memory</a:t>
                      </a:r>
                    </a:p>
                  </a:txBody>
                  <a:tcPr marL="91436" marR="91436" marT="45719" marB="4571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Less address lines for accessing I/O </a:t>
                      </a:r>
                    </a:p>
                  </a:txBody>
                  <a:tcPr marL="91436" marR="91436" marT="45719" marB="45719"/>
                </a:tc>
                <a:extLst>
                  <a:ext uri="{0D108BD9-81ED-4DB2-BD59-A6C34878D82A}">
                    <a16:rowId xmlns:a16="http://schemas.microsoft.com/office/drawing/2014/main" val="10003"/>
                  </a:ext>
                </a:extLst>
              </a:tr>
              <a:tr h="4441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More Decoding is required</a:t>
                      </a:r>
                    </a:p>
                  </a:txBody>
                  <a:tcPr marL="91436" marR="91436" marT="45719" marB="4571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Less decoding is required</a:t>
                      </a:r>
                    </a:p>
                  </a:txBody>
                  <a:tcPr marL="91436" marR="91436" marT="45719" marB="45719"/>
                </a:tc>
                <a:extLst>
                  <a:ext uri="{0D108BD9-81ED-4DB2-BD59-A6C34878D82A}">
                    <a16:rowId xmlns:a16="http://schemas.microsoft.com/office/drawing/2014/main" val="10004"/>
                  </a:ext>
                </a:extLst>
              </a:tr>
              <a:tr h="9144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Memory control signals used to control Read &amp; Write I/O operations</a:t>
                      </a:r>
                    </a:p>
                  </a:txBody>
                  <a:tcPr marL="91436" marR="91436" marT="45719" marB="4571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I/O control signals are used to control Read &amp; Write I/O operations</a:t>
                      </a:r>
                    </a:p>
                  </a:txBody>
                  <a:tcPr marL="91436" marR="91436" marT="45719" marB="45719"/>
                </a:tc>
                <a:extLst>
                  <a:ext uri="{0D108BD9-81ED-4DB2-BD59-A6C34878D82A}">
                    <a16:rowId xmlns:a16="http://schemas.microsoft.com/office/drawing/2014/main" val="10005"/>
                  </a:ext>
                </a:extLst>
              </a:tr>
              <a:tr h="4750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16-bit addressing.</a:t>
                      </a:r>
                    </a:p>
                  </a:txBody>
                  <a:tcPr marL="91436" marR="91436" marT="45719" marB="4571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8-bit addressing.</a:t>
                      </a:r>
                    </a:p>
                  </a:txBody>
                  <a:tcPr marL="91436" marR="91436" marT="45719" marB="45719"/>
                </a:tc>
                <a:extLst>
                  <a:ext uri="{0D108BD9-81ED-4DB2-BD59-A6C34878D82A}">
                    <a16:rowId xmlns:a16="http://schemas.microsoft.com/office/drawing/2014/main" val="10006"/>
                  </a:ext>
                </a:extLst>
              </a:tr>
              <a:tr h="7713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Memory Instructions are used.</a:t>
                      </a:r>
                    </a:p>
                  </a:txBody>
                  <a:tcPr marL="91436" marR="91436" marT="45719" marB="4571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Special Instructions are used like IN, OUT.</a:t>
                      </a:r>
                    </a:p>
                  </a:txBody>
                  <a:tcPr marL="91436" marR="91436" marT="45719" marB="45719"/>
                </a:tc>
                <a:extLst>
                  <a:ext uri="{0D108BD9-81ED-4DB2-BD59-A6C34878D82A}">
                    <a16:rowId xmlns:a16="http://schemas.microsoft.com/office/drawing/2014/main" val="10007"/>
                  </a:ext>
                </a:extLst>
              </a:tr>
              <a:tr h="7713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Arithmetic and logic operations can be performed on data.</a:t>
                      </a:r>
                    </a:p>
                  </a:txBody>
                  <a:tcPr marL="91436" marR="91436" marT="45719" marB="4571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Arithmetic and logic operations can not be performed on data.</a:t>
                      </a:r>
                      <a:endParaRPr lang="en-IN" altLang="en-US" sz="1800" kern="1200" dirty="0">
                        <a:solidFill>
                          <a:schemeClr val="tx1"/>
                        </a:solidFill>
                        <a:latin typeface="+mn-lt"/>
                        <a:ea typeface="+mn-ea"/>
                        <a:cs typeface="+mn-cs"/>
                      </a:endParaRPr>
                    </a:p>
                  </a:txBody>
                  <a:tcPr marL="91436" marR="91436" marT="45719" marB="45719"/>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ctrTitle"/>
          </p:nvPr>
        </p:nvSpPr>
        <p:spPr/>
        <p:txBody>
          <a:bodyPr/>
          <a:lstStyle/>
          <a:p>
            <a:r>
              <a:rPr lang="en-US" altLang="en-US"/>
              <a:t>Processor involved I/O : Between Memory and External Devices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t>Input Output : Types</a:t>
            </a:r>
          </a:p>
        </p:txBody>
      </p:sp>
      <p:sp>
        <p:nvSpPr>
          <p:cNvPr id="40963" name="Rectangle 3"/>
          <p:cNvSpPr>
            <a:spLocks noGrp="1" noChangeArrowheads="1"/>
          </p:cNvSpPr>
          <p:nvPr>
            <p:ph type="body" idx="1"/>
          </p:nvPr>
        </p:nvSpPr>
        <p:spPr/>
        <p:txBody>
          <a:bodyPr/>
          <a:lstStyle/>
          <a:p>
            <a:pPr eaLnBrk="1" hangingPunct="1">
              <a:lnSpc>
                <a:spcPct val="150000"/>
              </a:lnSpc>
            </a:pPr>
            <a:r>
              <a:rPr lang="en-US" altLang="en-US" dirty="0"/>
              <a:t>I/O to Memory transfer through CPU :-</a:t>
            </a:r>
          </a:p>
          <a:p>
            <a:pPr lvl="1" eaLnBrk="1" hangingPunct="1">
              <a:lnSpc>
                <a:spcPct val="150000"/>
              </a:lnSpc>
            </a:pPr>
            <a:r>
              <a:rPr lang="en-US" altLang="en-US" b="1" dirty="0">
                <a:solidFill>
                  <a:srgbClr val="000099"/>
                </a:solidFill>
              </a:rPr>
              <a:t>Programmed I/O</a:t>
            </a:r>
          </a:p>
          <a:p>
            <a:pPr lvl="1" eaLnBrk="1" hangingPunct="1">
              <a:lnSpc>
                <a:spcPct val="150000"/>
              </a:lnSpc>
            </a:pPr>
            <a:r>
              <a:rPr lang="en-US" altLang="en-US" b="1" dirty="0">
                <a:solidFill>
                  <a:srgbClr val="000099"/>
                </a:solidFill>
              </a:rPr>
              <a:t>Interrupt driven I/O</a:t>
            </a:r>
          </a:p>
          <a:p>
            <a:pPr eaLnBrk="1" hangingPunct="1">
              <a:lnSpc>
                <a:spcPct val="150000"/>
              </a:lnSpc>
            </a:pPr>
            <a:r>
              <a:rPr lang="en-US" altLang="en-US" dirty="0"/>
              <a:t>Direct I/O device to Memory channel :</a:t>
            </a:r>
          </a:p>
          <a:p>
            <a:pPr lvl="1" eaLnBrk="1" hangingPunct="1">
              <a:lnSpc>
                <a:spcPct val="150000"/>
              </a:lnSpc>
            </a:pPr>
            <a:r>
              <a:rPr lang="en-US" altLang="en-US" b="1" dirty="0">
                <a:solidFill>
                  <a:srgbClr val="000099"/>
                </a:solidFill>
              </a:rPr>
              <a:t>Direct Memory Access (DMA)</a:t>
            </a:r>
          </a:p>
          <a:p>
            <a:pPr eaLnBrk="1" hangingPunct="1">
              <a:lnSpc>
                <a:spcPct val="150000"/>
              </a:lnSpc>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0556" y="0"/>
            <a:ext cx="8929687" cy="861367"/>
          </a:xfrm>
        </p:spPr>
        <p:txBody>
          <a:bodyPr/>
          <a:lstStyle/>
          <a:p>
            <a:pPr eaLnBrk="1" hangingPunct="1"/>
            <a:r>
              <a:rPr lang="en-US" altLang="en-US" dirty="0"/>
              <a:t>Input Output : Types(Flow Chart)</a:t>
            </a:r>
            <a:endParaRPr lang="en-GB" altLang="en-US" dirty="0"/>
          </a:p>
        </p:txBody>
      </p:sp>
      <p:pic>
        <p:nvPicPr>
          <p:cNvPr id="43011" name="Picture 4"/>
          <p:cNvPicPr>
            <a:picLocks noChangeAspect="1" noChangeArrowheads="1"/>
          </p:cNvPicPr>
          <p:nvPr/>
        </p:nvPicPr>
        <p:blipFill>
          <a:blip r:embed="rId2">
            <a:extLst>
              <a:ext uri="{28A0092B-C50C-407E-A947-70E740481C1C}">
                <a14:useLocalDpi xmlns:a14="http://schemas.microsoft.com/office/drawing/2010/main" val="0"/>
              </a:ext>
            </a:extLst>
          </a:blip>
          <a:srcRect b="3952"/>
          <a:stretch>
            <a:fillRect/>
          </a:stretch>
        </p:blipFill>
        <p:spPr bwMode="auto">
          <a:xfrm>
            <a:off x="160909" y="1052736"/>
            <a:ext cx="8822182" cy="54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cxnSp>
        <p:nvCxnSpPr>
          <p:cNvPr id="3" name="Straight Connector 2">
            <a:extLst>
              <a:ext uri="{FF2B5EF4-FFF2-40B4-BE49-F238E27FC236}">
                <a16:creationId xmlns:a16="http://schemas.microsoft.com/office/drawing/2014/main" id="{A9AC948D-61FB-4C27-8A22-9BD7BF362756}"/>
              </a:ext>
            </a:extLst>
          </p:cNvPr>
          <p:cNvCxnSpPr>
            <a:cxnSpLocks/>
          </p:cNvCxnSpPr>
          <p:nvPr/>
        </p:nvCxnSpPr>
        <p:spPr>
          <a:xfrm flipH="1">
            <a:off x="2915816" y="1052736"/>
            <a:ext cx="72008" cy="5447431"/>
          </a:xfrm>
          <a:prstGeom prst="line">
            <a:avLst/>
          </a:prstGeom>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B8F87DA-3997-4FA6-AA51-4AF5A9BE34DA}"/>
              </a:ext>
            </a:extLst>
          </p:cNvPr>
          <p:cNvCxnSpPr>
            <a:cxnSpLocks/>
          </p:cNvCxnSpPr>
          <p:nvPr/>
        </p:nvCxnSpPr>
        <p:spPr>
          <a:xfrm flipH="1">
            <a:off x="6082829" y="1052736"/>
            <a:ext cx="72008" cy="5447431"/>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0"/>
            <a:ext cx="8229600" cy="1143000"/>
          </a:xfrm>
        </p:spPr>
        <p:txBody>
          <a:bodyPr/>
          <a:lstStyle/>
          <a:p>
            <a:pPr eaLnBrk="1" hangingPunct="1"/>
            <a:r>
              <a:rPr lang="en-US" altLang="en-US" dirty="0"/>
              <a:t>Programmed I/O : Basics</a:t>
            </a:r>
            <a:r>
              <a:rPr lang="en-US" altLang="en-US" sz="2800" dirty="0">
                <a:solidFill>
                  <a:srgbClr val="000099"/>
                </a:solidFill>
              </a:rPr>
              <a:t>(Discussed)-&gt;copy</a:t>
            </a:r>
          </a:p>
        </p:txBody>
      </p:sp>
      <p:sp>
        <p:nvSpPr>
          <p:cNvPr id="44035" name="Rectangle 3"/>
          <p:cNvSpPr>
            <a:spLocks noGrp="1" noChangeArrowheads="1"/>
          </p:cNvSpPr>
          <p:nvPr>
            <p:ph type="body" idx="1"/>
          </p:nvPr>
        </p:nvSpPr>
        <p:spPr>
          <a:xfrm>
            <a:off x="357188" y="1071563"/>
            <a:ext cx="8229600" cy="4525962"/>
          </a:xfrm>
        </p:spPr>
        <p:txBody>
          <a:bodyPr/>
          <a:lstStyle/>
          <a:p>
            <a:pPr eaLnBrk="1" hangingPunct="1"/>
            <a:r>
              <a:rPr lang="en-US" altLang="en-US" sz="2800" dirty="0"/>
              <a:t>CPU requests I/O operation on behalf of a process</a:t>
            </a:r>
          </a:p>
          <a:p>
            <a:pPr eaLnBrk="1" hangingPunct="1"/>
            <a:r>
              <a:rPr lang="en-US" altLang="en-US" sz="2800" dirty="0"/>
              <a:t>Process waits for the I/O operation to complete</a:t>
            </a:r>
          </a:p>
          <a:p>
            <a:pPr eaLnBrk="1" hangingPunct="1"/>
            <a:r>
              <a:rPr lang="en-US" altLang="en-US" sz="2800" dirty="0"/>
              <a:t>CPU has direct control over I/O</a:t>
            </a:r>
          </a:p>
          <a:p>
            <a:pPr lvl="1" eaLnBrk="1" hangingPunct="1"/>
            <a:r>
              <a:rPr lang="en-US" altLang="en-US" dirty="0"/>
              <a:t>Sensing status periodically</a:t>
            </a:r>
          </a:p>
          <a:p>
            <a:pPr lvl="1" eaLnBrk="1" hangingPunct="1"/>
            <a:r>
              <a:rPr lang="en-US" altLang="en-US" dirty="0"/>
              <a:t>Issues read/write commands to transfer data</a:t>
            </a:r>
          </a:p>
          <a:p>
            <a:pPr eaLnBrk="1" hangingPunct="1"/>
            <a:r>
              <a:rPr lang="en-US" altLang="en-US" sz="2800" dirty="0"/>
              <a:t>CPU completes data transfer and the process  starts execution.</a:t>
            </a:r>
          </a:p>
          <a:p>
            <a:pPr eaLnBrk="1" hangingPunct="1"/>
            <a:r>
              <a:rPr lang="en-US" altLang="en-US" sz="2800" dirty="0"/>
              <a:t>Wastes CPU time</a:t>
            </a:r>
          </a:p>
          <a:p>
            <a:pPr eaLnBrk="1" hangingPunct="1"/>
            <a:endParaRPr lang="en-US" altLang="en-US" sz="2800" dirty="0"/>
          </a:p>
        </p:txBody>
      </p:sp>
      <p:sp>
        <p:nvSpPr>
          <p:cNvPr id="4" name="Rectangle 3"/>
          <p:cNvSpPr/>
          <p:nvPr/>
        </p:nvSpPr>
        <p:spPr>
          <a:xfrm>
            <a:off x="0" y="6237288"/>
            <a:ext cx="9144000" cy="62071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FF0000"/>
                </a:solidFill>
              </a:rPr>
              <a:t>PROGRAMMED I/O MODE NOT APPROPRIATE DUE TO PROLONGED WAIT STATES  IN CASE OF ASYNCHRONOUS I/O DEVICES LIKE KEYBD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115888"/>
            <a:ext cx="9144000" cy="1143000"/>
          </a:xfrm>
        </p:spPr>
        <p:txBody>
          <a:bodyPr/>
          <a:lstStyle/>
          <a:p>
            <a:pPr eaLnBrk="1" hangingPunct="1"/>
            <a:r>
              <a:rPr lang="en-US" altLang="en-US" sz="4200" dirty="0"/>
              <a:t>Interrupt Driven I/O : Basics</a:t>
            </a:r>
          </a:p>
        </p:txBody>
      </p:sp>
      <p:sp>
        <p:nvSpPr>
          <p:cNvPr id="46083" name="Rectangle 3"/>
          <p:cNvSpPr>
            <a:spLocks noGrp="1" noChangeArrowheads="1"/>
          </p:cNvSpPr>
          <p:nvPr>
            <p:ph type="body" idx="1"/>
          </p:nvPr>
        </p:nvSpPr>
        <p:spPr>
          <a:xfrm>
            <a:off x="539552" y="1262315"/>
            <a:ext cx="8147248" cy="4470942"/>
          </a:xfrm>
        </p:spPr>
        <p:txBody>
          <a:bodyPr/>
          <a:lstStyle/>
          <a:p>
            <a:r>
              <a:rPr lang="en-AU" altLang="en-US" sz="2600" dirty="0"/>
              <a:t>The processor receives an I/O command from an I/O device</a:t>
            </a:r>
          </a:p>
          <a:p>
            <a:r>
              <a:rPr lang="en-AU" altLang="en-US" sz="2600" dirty="0"/>
              <a:t>The process under execution is suspended and the I/O is initiated by processor</a:t>
            </a:r>
          </a:p>
          <a:p>
            <a:r>
              <a:rPr lang="en-AU" altLang="en-US" sz="2600" dirty="0"/>
              <a:t>The processor may execute another process during I/O progress</a:t>
            </a:r>
          </a:p>
          <a:p>
            <a:r>
              <a:rPr lang="en-AU" altLang="en-US" sz="2600" dirty="0"/>
              <a:t>When the I/O device is ready, the processor is interrupted to notify same, and I/O begins</a:t>
            </a:r>
          </a:p>
          <a:p>
            <a:r>
              <a:rPr lang="en-AU" altLang="en-US" sz="2600" b="1" u="sng" dirty="0">
                <a:solidFill>
                  <a:srgbClr val="000099"/>
                </a:solidFill>
              </a:rPr>
              <a:t>Advantages</a:t>
            </a:r>
            <a:r>
              <a:rPr lang="en-AU" altLang="en-US" sz="2600" dirty="0">
                <a:solidFill>
                  <a:srgbClr val="000099"/>
                </a:solidFill>
              </a:rPr>
              <a:t>:-</a:t>
            </a:r>
          </a:p>
          <a:p>
            <a:pPr lvl="1" eaLnBrk="1" hangingPunct="1"/>
            <a:r>
              <a:rPr lang="en-US" altLang="en-US" sz="2600" dirty="0"/>
              <a:t>I/O module interrupts when ready</a:t>
            </a:r>
          </a:p>
          <a:p>
            <a:pPr lvl="1" eaLnBrk="1" hangingPunct="1"/>
            <a:r>
              <a:rPr lang="en-US" altLang="en-US" sz="2600" b="1" i="1" dirty="0"/>
              <a:t>Overcomes CPU waiting</a:t>
            </a:r>
          </a:p>
          <a:p>
            <a:pPr lvl="1" eaLnBrk="1" hangingPunct="1"/>
            <a:r>
              <a:rPr lang="en-US" altLang="en-US" sz="2600" dirty="0"/>
              <a:t>No repeated CPU checking of device</a:t>
            </a:r>
          </a:p>
          <a:p>
            <a:endParaRPr lang="en-AU" altLang="en-US" sz="2600" dirty="0"/>
          </a:p>
          <a:p>
            <a:pPr eaLnBrk="1" hangingPunct="1"/>
            <a:endParaRPr lang="en-US" altLang="en-US" sz="2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142875"/>
            <a:ext cx="8229600" cy="1143000"/>
          </a:xfrm>
        </p:spPr>
        <p:txBody>
          <a:bodyPr/>
          <a:lstStyle/>
          <a:p>
            <a:r>
              <a:rPr lang="en-US" altLang="en-US"/>
              <a:t>Interrupts</a:t>
            </a:r>
          </a:p>
        </p:txBody>
      </p:sp>
      <p:sp>
        <p:nvSpPr>
          <p:cNvPr id="3" name="Content Placeholder 2"/>
          <p:cNvSpPr>
            <a:spLocks noGrp="1"/>
          </p:cNvSpPr>
          <p:nvPr>
            <p:ph idx="1"/>
          </p:nvPr>
        </p:nvSpPr>
        <p:spPr>
          <a:xfrm>
            <a:off x="457200" y="928688"/>
            <a:ext cx="8229600" cy="4525962"/>
          </a:xfrm>
        </p:spPr>
        <p:txBody>
          <a:bodyPr/>
          <a:lstStyle/>
          <a:p>
            <a:pPr marL="365760" indent="-256032" fontAlgn="auto">
              <a:lnSpc>
                <a:spcPct val="90000"/>
              </a:lnSpc>
              <a:spcAft>
                <a:spcPts val="0"/>
              </a:spcAft>
              <a:buFont typeface="Arial" pitchFamily="34" charset="0"/>
              <a:buChar char="•"/>
              <a:defRPr/>
            </a:pPr>
            <a:r>
              <a:rPr lang="en-US" sz="2800" dirty="0"/>
              <a:t>Interrupt is a mechanism through which an external device can get the attention of the microprocessor</a:t>
            </a:r>
          </a:p>
          <a:p>
            <a:pPr marL="765810" lvl="1" indent="-256032" fontAlgn="auto">
              <a:lnSpc>
                <a:spcPct val="90000"/>
              </a:lnSpc>
              <a:spcAft>
                <a:spcPts val="0"/>
              </a:spcAft>
              <a:buFont typeface="Arial" pitchFamily="34" charset="0"/>
              <a:buChar char="•"/>
              <a:defRPr/>
            </a:pPr>
            <a:r>
              <a:rPr lang="en-US" dirty="0"/>
              <a:t>The process </a:t>
            </a:r>
            <a:r>
              <a:rPr lang="en-US" i="1" dirty="0">
                <a:solidFill>
                  <a:srgbClr val="000099"/>
                </a:solidFill>
              </a:rPr>
              <a:t>starts</a:t>
            </a:r>
            <a:r>
              <a:rPr lang="en-US" dirty="0"/>
              <a:t> from the I/O device</a:t>
            </a:r>
          </a:p>
          <a:p>
            <a:pPr marL="765810" lvl="1" indent="-256032" fontAlgn="auto">
              <a:lnSpc>
                <a:spcPct val="90000"/>
              </a:lnSpc>
              <a:spcAft>
                <a:spcPts val="0"/>
              </a:spcAft>
              <a:buFont typeface="Arial" pitchFamily="34" charset="0"/>
              <a:buChar char="•"/>
              <a:defRPr/>
            </a:pPr>
            <a:r>
              <a:rPr lang="en-US" dirty="0"/>
              <a:t>The process is </a:t>
            </a:r>
            <a:r>
              <a:rPr lang="en-US" i="1" dirty="0">
                <a:solidFill>
                  <a:srgbClr val="000099"/>
                </a:solidFill>
              </a:rPr>
              <a:t>asynchronous.</a:t>
            </a:r>
          </a:p>
          <a:p>
            <a:pPr marL="320040" indent="-320040" fontAlgn="auto">
              <a:spcAft>
                <a:spcPts val="0"/>
              </a:spcAft>
              <a:buFont typeface="Arial" pitchFamily="34" charset="0"/>
              <a:buChar char="•"/>
              <a:defRPr/>
            </a:pPr>
            <a:r>
              <a:rPr lang="en-US" sz="2800" dirty="0"/>
              <a:t>An interrupt is considered to be an </a:t>
            </a:r>
            <a:r>
              <a:rPr lang="en-US" sz="2800" b="1" dirty="0">
                <a:solidFill>
                  <a:srgbClr val="990000"/>
                </a:solidFill>
              </a:rPr>
              <a:t>emergency</a:t>
            </a:r>
            <a:r>
              <a:rPr lang="en-US" sz="2800" dirty="0"/>
              <a:t> signal that may be serviced.</a:t>
            </a:r>
          </a:p>
          <a:p>
            <a:pPr marL="320040" lvl="1" indent="-320040" fontAlgn="auto">
              <a:spcAft>
                <a:spcPts val="0"/>
              </a:spcAft>
              <a:buFont typeface="Arial" pitchFamily="34" charset="0"/>
              <a:buChar char="•"/>
              <a:defRPr/>
            </a:pPr>
            <a:r>
              <a:rPr lang="en-US" dirty="0"/>
              <a:t>When the Microprocessor receives an interrupt signal, it </a:t>
            </a:r>
            <a:r>
              <a:rPr lang="en-US" b="1" dirty="0">
                <a:solidFill>
                  <a:srgbClr val="990000"/>
                </a:solidFill>
              </a:rPr>
              <a:t>suspends the currently executing program</a:t>
            </a:r>
            <a:r>
              <a:rPr lang="en-US" dirty="0">
                <a:solidFill>
                  <a:srgbClr val="990000"/>
                </a:solidFill>
              </a:rPr>
              <a:t> </a:t>
            </a:r>
            <a:r>
              <a:rPr lang="en-US" dirty="0"/>
              <a:t>and </a:t>
            </a:r>
            <a:r>
              <a:rPr lang="en-US" b="1" dirty="0">
                <a:solidFill>
                  <a:srgbClr val="990000"/>
                </a:solidFill>
              </a:rPr>
              <a:t>jumps to an Interrupt Service Routine</a:t>
            </a:r>
            <a:r>
              <a:rPr lang="en-US" dirty="0"/>
              <a:t> (ISR) to respond to the incoming interrupt.</a:t>
            </a:r>
          </a:p>
          <a:p>
            <a:pPr marL="320040" lvl="1" indent="-320040" fontAlgn="auto">
              <a:spcAft>
                <a:spcPts val="0"/>
              </a:spcAft>
              <a:buFont typeface="Arial" pitchFamily="34" charset="0"/>
              <a:buChar char="•"/>
              <a:defRPr/>
            </a:pPr>
            <a:r>
              <a:rPr lang="en-US" dirty="0"/>
              <a:t>Each interrupt generally has its own ISR.</a:t>
            </a:r>
          </a:p>
          <a:p>
            <a:pPr marL="320040" indent="-320040" fontAlgn="auto">
              <a:spcAft>
                <a:spcPts val="0"/>
              </a:spcAft>
              <a:buFont typeface="Arial" pitchFamily="34" charset="0"/>
              <a:buChar char="•"/>
              <a:defRPr/>
            </a:pP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t>Classification of Interrupts </a:t>
            </a:r>
          </a:p>
        </p:txBody>
      </p:sp>
      <p:sp>
        <p:nvSpPr>
          <p:cNvPr id="49155" name="Content Placeholder 2"/>
          <p:cNvSpPr>
            <a:spLocks noGrp="1"/>
          </p:cNvSpPr>
          <p:nvPr>
            <p:ph idx="1"/>
          </p:nvPr>
        </p:nvSpPr>
        <p:spPr>
          <a:xfrm>
            <a:off x="457200" y="1357313"/>
            <a:ext cx="8229600" cy="4525962"/>
          </a:xfrm>
        </p:spPr>
        <p:txBody>
          <a:bodyPr/>
          <a:lstStyle/>
          <a:p>
            <a:pPr marL="342900" lvl="1" indent="-342900">
              <a:lnSpc>
                <a:spcPct val="90000"/>
              </a:lnSpc>
              <a:buFontTx/>
              <a:buChar char="•"/>
            </a:pPr>
            <a:r>
              <a:rPr lang="en-US" altLang="en-US" sz="2600"/>
              <a:t>Interrupts can be classified into two types:</a:t>
            </a:r>
          </a:p>
          <a:p>
            <a:pPr lvl="2">
              <a:lnSpc>
                <a:spcPct val="90000"/>
              </a:lnSpc>
            </a:pPr>
            <a:r>
              <a:rPr lang="en-US" altLang="en-US" sz="2600" u="sng">
                <a:solidFill>
                  <a:srgbClr val="990000"/>
                </a:solidFill>
              </a:rPr>
              <a:t>Maskable Interrupts</a:t>
            </a:r>
            <a:r>
              <a:rPr lang="en-US" altLang="en-US" sz="2600">
                <a:solidFill>
                  <a:srgbClr val="990000"/>
                </a:solidFill>
              </a:rPr>
              <a:t> </a:t>
            </a:r>
          </a:p>
          <a:p>
            <a:pPr lvl="3">
              <a:lnSpc>
                <a:spcPct val="90000"/>
              </a:lnSpc>
            </a:pPr>
            <a:r>
              <a:rPr lang="en-US" altLang="en-US" sz="2600"/>
              <a:t>Can be delayed or Rejected</a:t>
            </a:r>
          </a:p>
          <a:p>
            <a:pPr lvl="3">
              <a:lnSpc>
                <a:spcPct val="90000"/>
              </a:lnSpc>
            </a:pPr>
            <a:r>
              <a:rPr lang="en-US" altLang="en-US" sz="2600"/>
              <a:t>Enabled Or Disabled By</a:t>
            </a:r>
            <a:r>
              <a:rPr lang="en-US" altLang="en-US" sz="2600" b="1" i="1">
                <a:solidFill>
                  <a:srgbClr val="000099"/>
                </a:solidFill>
              </a:rPr>
              <a:t> EI </a:t>
            </a:r>
            <a:r>
              <a:rPr lang="en-US" altLang="en-US" sz="2600"/>
              <a:t>And</a:t>
            </a:r>
            <a:r>
              <a:rPr lang="en-US" altLang="en-US" sz="2600" b="1" i="1">
                <a:solidFill>
                  <a:srgbClr val="000099"/>
                </a:solidFill>
              </a:rPr>
              <a:t> DI </a:t>
            </a:r>
            <a:r>
              <a:rPr lang="en-US" altLang="en-US" sz="2600"/>
              <a:t>Instruction</a:t>
            </a:r>
          </a:p>
          <a:p>
            <a:pPr lvl="2">
              <a:lnSpc>
                <a:spcPct val="90000"/>
              </a:lnSpc>
            </a:pPr>
            <a:r>
              <a:rPr lang="en-US" altLang="en-US" sz="2600" u="sng">
                <a:solidFill>
                  <a:srgbClr val="990000"/>
                </a:solidFill>
              </a:rPr>
              <a:t>Non-Maskable Interrupts</a:t>
            </a:r>
            <a:r>
              <a:rPr lang="en-US" altLang="en-US" sz="2600"/>
              <a:t> </a:t>
            </a:r>
          </a:p>
          <a:p>
            <a:pPr lvl="3">
              <a:lnSpc>
                <a:spcPct val="90000"/>
              </a:lnSpc>
            </a:pPr>
            <a:r>
              <a:rPr lang="en-US" altLang="en-US" sz="2600"/>
              <a:t>Can not be delayed or Rejected</a:t>
            </a:r>
          </a:p>
          <a:p>
            <a:pPr>
              <a:lnSpc>
                <a:spcPct val="90000"/>
              </a:lnSpc>
            </a:pPr>
            <a:r>
              <a:rPr lang="en-US" altLang="en-US" sz="2600"/>
              <a:t>Interrupts can also be classified into:</a:t>
            </a:r>
          </a:p>
          <a:p>
            <a:pPr lvl="2">
              <a:lnSpc>
                <a:spcPct val="90000"/>
              </a:lnSpc>
            </a:pPr>
            <a:r>
              <a:rPr lang="en-US" altLang="en-US" sz="2600" u="sng">
                <a:solidFill>
                  <a:srgbClr val="990000"/>
                </a:solidFill>
              </a:rPr>
              <a:t>Vectored</a:t>
            </a:r>
            <a:r>
              <a:rPr lang="en-US" altLang="en-US" sz="2600"/>
              <a:t>  - address of the service routine is hard-wired</a:t>
            </a:r>
          </a:p>
          <a:p>
            <a:pPr lvl="2">
              <a:lnSpc>
                <a:spcPct val="90000"/>
              </a:lnSpc>
            </a:pPr>
            <a:r>
              <a:rPr lang="en-US" altLang="en-US" sz="2600" u="sng">
                <a:solidFill>
                  <a:srgbClr val="990000"/>
                </a:solidFill>
              </a:rPr>
              <a:t>Non-vectored</a:t>
            </a:r>
            <a:r>
              <a:rPr lang="en-US" altLang="en-US" sz="2600"/>
              <a:t> - address of the service routine needs to be supplied externally by the device</a:t>
            </a:r>
          </a:p>
          <a:p>
            <a:endParaRPr lang="en-US" altLang="en-US" sz="2600"/>
          </a:p>
          <a:p>
            <a:endParaRPr lang="en-US" altLang="en-US" sz="2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extLst>
              <a:ext uri="{28A0092B-C50C-407E-A947-70E740481C1C}">
                <a14:useLocalDpi xmlns:a14="http://schemas.microsoft.com/office/drawing/2010/main" val="0"/>
              </a:ext>
            </a:extLst>
          </a:blip>
          <a:srcRect b="13892"/>
          <a:stretch>
            <a:fillRect/>
          </a:stretch>
        </p:blipFill>
        <p:spPr bwMode="auto">
          <a:xfrm>
            <a:off x="755576" y="980728"/>
            <a:ext cx="7488832"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50179" name="Rectangle 2"/>
          <p:cNvSpPr>
            <a:spLocks noGrp="1" noChangeArrowheads="1"/>
          </p:cNvSpPr>
          <p:nvPr>
            <p:ph type="title"/>
          </p:nvPr>
        </p:nvSpPr>
        <p:spPr>
          <a:xfrm>
            <a:off x="0" y="10034"/>
            <a:ext cx="9144000" cy="589546"/>
          </a:xfrm>
        </p:spPr>
        <p:txBody>
          <a:bodyPr/>
          <a:lstStyle/>
          <a:p>
            <a:pPr eaLnBrk="1" hangingPunct="1"/>
            <a:r>
              <a:rPr lang="en-US" altLang="en-US" sz="3600" dirty="0"/>
              <a:t>Interrupt Driven I/O : Basic Operation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7950" y="-171450"/>
            <a:ext cx="9144000" cy="1143000"/>
          </a:xfrm>
        </p:spPr>
        <p:txBody>
          <a:bodyPr/>
          <a:lstStyle/>
          <a:p>
            <a:pPr algn="l" eaLnBrk="1" hangingPunct="1"/>
            <a:r>
              <a:rPr lang="en-GB" altLang="en-US" sz="3600"/>
              <a:t>Memory and Registers States : Interrupt</a:t>
            </a:r>
          </a:p>
        </p:txBody>
      </p:sp>
      <p:pic>
        <p:nvPicPr>
          <p:cNvPr id="51203" name="Picture 4"/>
          <p:cNvPicPr>
            <a:picLocks noChangeAspect="1" noChangeArrowheads="1"/>
          </p:cNvPicPr>
          <p:nvPr/>
        </p:nvPicPr>
        <p:blipFill>
          <a:blip r:embed="rId2">
            <a:extLst>
              <a:ext uri="{28A0092B-C50C-407E-A947-70E740481C1C}">
                <a14:useLocalDpi xmlns:a14="http://schemas.microsoft.com/office/drawing/2010/main" val="0"/>
              </a:ext>
            </a:extLst>
          </a:blip>
          <a:srcRect b="8754"/>
          <a:stretch>
            <a:fillRect/>
          </a:stretch>
        </p:blipFill>
        <p:spPr bwMode="auto">
          <a:xfrm>
            <a:off x="1763713" y="765175"/>
            <a:ext cx="5624512"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External Devices : Types</a:t>
            </a:r>
          </a:p>
        </p:txBody>
      </p:sp>
      <p:sp>
        <p:nvSpPr>
          <p:cNvPr id="18435" name="Rectangle 3"/>
          <p:cNvSpPr>
            <a:spLocks noGrp="1" noChangeArrowheads="1"/>
          </p:cNvSpPr>
          <p:nvPr>
            <p:ph type="body" idx="1"/>
          </p:nvPr>
        </p:nvSpPr>
        <p:spPr/>
        <p:txBody>
          <a:bodyPr/>
          <a:lstStyle/>
          <a:p>
            <a:pPr eaLnBrk="1" hangingPunct="1"/>
            <a:r>
              <a:rPr lang="en-US" altLang="en-US"/>
              <a:t>Human readable</a:t>
            </a:r>
          </a:p>
          <a:p>
            <a:pPr lvl="1" eaLnBrk="1" hangingPunct="1"/>
            <a:r>
              <a:rPr lang="en-US" altLang="en-US"/>
              <a:t>Screen, printer, keyboard</a:t>
            </a:r>
          </a:p>
          <a:p>
            <a:pPr eaLnBrk="1" hangingPunct="1"/>
            <a:r>
              <a:rPr lang="en-US" altLang="en-US"/>
              <a:t>Machine readable</a:t>
            </a:r>
          </a:p>
          <a:p>
            <a:pPr lvl="1" eaLnBrk="1" hangingPunct="1"/>
            <a:r>
              <a:rPr lang="en-US" altLang="en-US"/>
              <a:t>HDD</a:t>
            </a:r>
          </a:p>
          <a:p>
            <a:pPr eaLnBrk="1" hangingPunct="1"/>
            <a:r>
              <a:rPr lang="en-US" altLang="en-US"/>
              <a:t>Communication</a:t>
            </a:r>
          </a:p>
          <a:p>
            <a:pPr lvl="1" eaLnBrk="1" hangingPunct="1"/>
            <a:r>
              <a:rPr lang="en-US" altLang="en-US"/>
              <a:t>Modem</a:t>
            </a:r>
          </a:p>
          <a:p>
            <a:pPr lvl="1" eaLnBrk="1" hangingPunct="1"/>
            <a:r>
              <a:rPr lang="en-US" altLang="en-US"/>
              <a:t>Network Interface Card (NIC)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a:t>Design Issues</a:t>
            </a:r>
          </a:p>
        </p:txBody>
      </p:sp>
      <p:sp>
        <p:nvSpPr>
          <p:cNvPr id="52227" name="Rectangle 3"/>
          <p:cNvSpPr>
            <a:spLocks noGrp="1" noChangeArrowheads="1"/>
          </p:cNvSpPr>
          <p:nvPr>
            <p:ph type="body" idx="1"/>
          </p:nvPr>
        </p:nvSpPr>
        <p:spPr>
          <a:xfrm>
            <a:off x="457200" y="1600200"/>
            <a:ext cx="8507413" cy="2549525"/>
          </a:xfrm>
        </p:spPr>
        <p:txBody>
          <a:bodyPr/>
          <a:lstStyle/>
          <a:p>
            <a:pPr eaLnBrk="1" hangingPunct="1"/>
            <a:r>
              <a:rPr lang="en-US" altLang="en-US" dirty="0"/>
              <a:t>How do you identify the module issuing the interrupt?</a:t>
            </a:r>
          </a:p>
          <a:p>
            <a:pPr eaLnBrk="1" hangingPunct="1"/>
            <a:r>
              <a:rPr lang="en-US" altLang="en-US" dirty="0"/>
              <a:t>How do you deal with multiple simultaneous interrupts?</a:t>
            </a:r>
          </a:p>
          <a:p>
            <a:pPr eaLnBrk="1" hangingPunct="1"/>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a:xfrm>
            <a:off x="0" y="-142875"/>
            <a:ext cx="9144000" cy="1143000"/>
          </a:xfrm>
        </p:spPr>
        <p:txBody>
          <a:bodyPr/>
          <a:lstStyle/>
          <a:p>
            <a:pPr eaLnBrk="1" hangingPunct="1"/>
            <a:r>
              <a:rPr lang="en-US" altLang="en-US"/>
              <a:t>Identifying Interrupting Module</a:t>
            </a:r>
          </a:p>
        </p:txBody>
      </p:sp>
      <p:sp>
        <p:nvSpPr>
          <p:cNvPr id="54275" name="Rectangle 5"/>
          <p:cNvSpPr>
            <a:spLocks noGrp="1" noChangeArrowheads="1"/>
          </p:cNvSpPr>
          <p:nvPr>
            <p:ph type="body" idx="1"/>
          </p:nvPr>
        </p:nvSpPr>
        <p:spPr>
          <a:xfrm>
            <a:off x="0" y="857250"/>
            <a:ext cx="8686800" cy="5884118"/>
          </a:xfrm>
        </p:spPr>
        <p:txBody>
          <a:bodyPr/>
          <a:lstStyle/>
          <a:p>
            <a:pPr eaLnBrk="1" hangingPunct="1"/>
            <a:r>
              <a:rPr lang="en-US" altLang="en-US" sz="2600" dirty="0"/>
              <a:t>Different line for each module ?</a:t>
            </a:r>
          </a:p>
          <a:p>
            <a:pPr lvl="1" eaLnBrk="1" hangingPunct="1"/>
            <a:r>
              <a:rPr lang="en-US" altLang="en-US" sz="2600" b="1" i="1" dirty="0"/>
              <a:t>Impractical </a:t>
            </a:r>
            <a:r>
              <a:rPr lang="en-US" altLang="en-US" sz="2600" dirty="0"/>
              <a:t>to have large number of interrupt lines /  pins on a processor</a:t>
            </a:r>
          </a:p>
          <a:p>
            <a:pPr lvl="1" eaLnBrk="1" hangingPunct="1"/>
            <a:r>
              <a:rPr lang="en-US" altLang="en-US" sz="2600" dirty="0"/>
              <a:t>How can one decide on the number of devices</a:t>
            </a:r>
          </a:p>
          <a:p>
            <a:pPr eaLnBrk="1" hangingPunct="1"/>
            <a:r>
              <a:rPr lang="en-US" altLang="en-US" sz="2600" b="1" u="sng" dirty="0"/>
              <a:t>Software poll</a:t>
            </a:r>
          </a:p>
          <a:p>
            <a:pPr lvl="1" eaLnBrk="1" hangingPunct="1"/>
            <a:r>
              <a:rPr lang="en-US" altLang="en-US" sz="2600" b="1" dirty="0">
                <a:solidFill>
                  <a:srgbClr val="000099"/>
                </a:solidFill>
              </a:rPr>
              <a:t>INTR</a:t>
            </a:r>
            <a:r>
              <a:rPr lang="en-US" altLang="en-US" sz="2600" dirty="0"/>
              <a:t> and </a:t>
            </a:r>
            <a:r>
              <a:rPr lang="en-US" altLang="en-US" sz="2600" b="1" dirty="0">
                <a:solidFill>
                  <a:srgbClr val="000099"/>
                </a:solidFill>
              </a:rPr>
              <a:t>INTA</a:t>
            </a:r>
            <a:r>
              <a:rPr lang="en-US" altLang="en-US" sz="2600" dirty="0"/>
              <a:t> lines are used</a:t>
            </a:r>
          </a:p>
          <a:p>
            <a:pPr lvl="1" eaLnBrk="1" hangingPunct="1"/>
            <a:r>
              <a:rPr lang="en-US" altLang="en-US" sz="2600" dirty="0"/>
              <a:t>CPU branches execution to a </a:t>
            </a:r>
            <a:r>
              <a:rPr lang="en-US" altLang="en-US" sz="2600" b="1" i="1" dirty="0"/>
              <a:t>generic Interrupt Service Routine</a:t>
            </a:r>
            <a:r>
              <a:rPr lang="en-US" altLang="en-US" sz="2600" dirty="0"/>
              <a:t> (ISR)</a:t>
            </a:r>
          </a:p>
          <a:p>
            <a:pPr lvl="1" eaLnBrk="1" hangingPunct="1"/>
            <a:r>
              <a:rPr lang="en-US" altLang="en-US" sz="2600" dirty="0"/>
              <a:t>ISR checks which each I/O module in turn to </a:t>
            </a:r>
            <a:r>
              <a:rPr lang="en-US" altLang="en-US" sz="2600" b="1" i="1" dirty="0"/>
              <a:t>identify the interrupting device</a:t>
            </a:r>
          </a:p>
          <a:p>
            <a:pPr lvl="1" eaLnBrk="1" hangingPunct="1"/>
            <a:r>
              <a:rPr lang="en-US" altLang="en-US" sz="2600" dirty="0"/>
              <a:t>On identifying I/O device </a:t>
            </a:r>
            <a:r>
              <a:rPr lang="en-US" altLang="en-US" sz="2600" b="1" i="1" dirty="0"/>
              <a:t>suitable device service routine executed</a:t>
            </a:r>
          </a:p>
          <a:p>
            <a:pPr lvl="1" eaLnBrk="1" hangingPunct="1"/>
            <a:r>
              <a:rPr lang="en-US" altLang="en-US" sz="2600" b="1" i="1" dirty="0"/>
              <a:t>Slow</a:t>
            </a:r>
          </a:p>
          <a:p>
            <a:pPr eaLnBrk="1" hangingPunct="1"/>
            <a:endParaRPr lang="en-US" altLang="en-US" sz="2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0"/>
            <a:ext cx="9144000" cy="1143000"/>
          </a:xfrm>
        </p:spPr>
        <p:txBody>
          <a:bodyPr/>
          <a:lstStyle/>
          <a:p>
            <a:pPr eaLnBrk="1" hangingPunct="1"/>
            <a:r>
              <a:rPr lang="en-US" altLang="en-US"/>
              <a:t>Identifying Interrupting Module</a:t>
            </a:r>
          </a:p>
        </p:txBody>
      </p:sp>
      <p:sp>
        <p:nvSpPr>
          <p:cNvPr id="56323" name="Rectangle 3"/>
          <p:cNvSpPr>
            <a:spLocks noGrp="1" noChangeArrowheads="1"/>
          </p:cNvSpPr>
          <p:nvPr>
            <p:ph type="body" idx="1"/>
          </p:nvPr>
        </p:nvSpPr>
        <p:spPr>
          <a:xfrm>
            <a:off x="457200" y="1214438"/>
            <a:ext cx="8229600" cy="5454922"/>
          </a:xfrm>
        </p:spPr>
        <p:txBody>
          <a:bodyPr/>
          <a:lstStyle/>
          <a:p>
            <a:pPr eaLnBrk="1" hangingPunct="1"/>
            <a:r>
              <a:rPr lang="en-US" altLang="en-US" sz="2700" b="1" u="sng" dirty="0"/>
              <a:t>Hardware poll / Daisy Chain</a:t>
            </a:r>
          </a:p>
          <a:p>
            <a:pPr lvl="1" eaLnBrk="1" hangingPunct="1"/>
            <a:r>
              <a:rPr lang="en-US" altLang="en-US" sz="2700" dirty="0"/>
              <a:t>I/O Modules are daisy chained</a:t>
            </a:r>
          </a:p>
          <a:p>
            <a:pPr lvl="1" eaLnBrk="1" hangingPunct="1"/>
            <a:r>
              <a:rPr lang="en-US" altLang="en-US" sz="2700" dirty="0"/>
              <a:t>Interrupt Acknowledge sent down a chain</a:t>
            </a:r>
          </a:p>
          <a:p>
            <a:pPr lvl="1" eaLnBrk="1" hangingPunct="1"/>
            <a:r>
              <a:rPr lang="en-US" altLang="en-US" sz="2700" dirty="0"/>
              <a:t>Module responsible places vector / address of it’s service routine on bus</a:t>
            </a:r>
          </a:p>
          <a:p>
            <a:pPr lvl="1" eaLnBrk="1" hangingPunct="1"/>
            <a:r>
              <a:rPr lang="en-US" altLang="en-US" sz="2700" dirty="0"/>
              <a:t>CPU executes the Device service Routine</a:t>
            </a:r>
          </a:p>
          <a:p>
            <a:pPr eaLnBrk="1" hangingPunct="1"/>
            <a:r>
              <a:rPr lang="en-US" altLang="en-US" sz="2700" b="1" u="sng" dirty="0"/>
              <a:t>Bus Arbitration / Master</a:t>
            </a:r>
          </a:p>
          <a:p>
            <a:pPr lvl="1" eaLnBrk="1" hangingPunct="1"/>
            <a:r>
              <a:rPr lang="en-US" altLang="en-US" sz="2700" dirty="0"/>
              <a:t>Module must claim the bus before it can raise interrupt</a:t>
            </a:r>
          </a:p>
          <a:p>
            <a:pPr lvl="1" eaLnBrk="1" hangingPunct="1"/>
            <a:r>
              <a:rPr lang="en-US" altLang="en-US" sz="2700" dirty="0"/>
              <a:t>The vector address of the Device Service Routine is then placed on data bus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44450"/>
            <a:ext cx="8229600" cy="1143000"/>
          </a:xfrm>
        </p:spPr>
        <p:txBody>
          <a:bodyPr/>
          <a:lstStyle/>
          <a:p>
            <a:pPr eaLnBrk="1" hangingPunct="1"/>
            <a:r>
              <a:rPr lang="en-US" altLang="en-US"/>
              <a:t>Resolving Multiple Interrupts</a:t>
            </a:r>
          </a:p>
        </p:txBody>
      </p:sp>
      <p:sp>
        <p:nvSpPr>
          <p:cNvPr id="58371" name="Content Placeholder 2"/>
          <p:cNvSpPr>
            <a:spLocks noGrp="1"/>
          </p:cNvSpPr>
          <p:nvPr>
            <p:ph sz="quarter" idx="1"/>
          </p:nvPr>
        </p:nvSpPr>
        <p:spPr>
          <a:xfrm>
            <a:off x="457200" y="1196975"/>
            <a:ext cx="8507288" cy="5661025"/>
          </a:xfrm>
        </p:spPr>
        <p:txBody>
          <a:bodyPr/>
          <a:lstStyle/>
          <a:p>
            <a:pPr eaLnBrk="1" hangingPunct="1"/>
            <a:r>
              <a:rPr lang="en-US" altLang="en-US" sz="3000" dirty="0"/>
              <a:t>There are number of IO devices attached to the computer. </a:t>
            </a:r>
          </a:p>
          <a:p>
            <a:pPr eaLnBrk="1" hangingPunct="1"/>
            <a:r>
              <a:rPr lang="en-US" altLang="en-US" sz="3000" dirty="0"/>
              <a:t>They are all capable of generating the interrupt.</a:t>
            </a:r>
          </a:p>
          <a:p>
            <a:pPr eaLnBrk="1" hangingPunct="1"/>
            <a:r>
              <a:rPr lang="en-US" altLang="en-US" sz="3000" dirty="0"/>
              <a:t>When the interrupt is generated from more than one device, </a:t>
            </a:r>
            <a:r>
              <a:rPr lang="en-US" altLang="en-US" sz="3000" b="1" i="1" dirty="0">
                <a:solidFill>
                  <a:srgbClr val="000099"/>
                </a:solidFill>
              </a:rPr>
              <a:t>priority interrupt system </a:t>
            </a:r>
            <a:r>
              <a:rPr lang="en-US" altLang="en-US" sz="3000" dirty="0"/>
              <a:t>is used to determine which device is to be serviced first.</a:t>
            </a:r>
          </a:p>
          <a:p>
            <a:pPr eaLnBrk="1" hangingPunct="1"/>
            <a:r>
              <a:rPr lang="en-US" altLang="en-US" sz="3000" dirty="0"/>
              <a:t>Devices with high speed transfer are given higher priority and slow devices are given lower priority.</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53975"/>
            <a:ext cx="8229600" cy="1143000"/>
          </a:xfrm>
        </p:spPr>
        <p:txBody>
          <a:bodyPr/>
          <a:lstStyle/>
          <a:p>
            <a:pPr eaLnBrk="1" hangingPunct="1"/>
            <a:r>
              <a:rPr lang="en-US" altLang="en-US"/>
              <a:t>Resolving Multiple Interrupts</a:t>
            </a:r>
          </a:p>
        </p:txBody>
      </p:sp>
      <p:sp>
        <p:nvSpPr>
          <p:cNvPr id="59395" name="Rectangle 3"/>
          <p:cNvSpPr>
            <a:spLocks noGrp="1" noChangeArrowheads="1"/>
          </p:cNvSpPr>
          <p:nvPr>
            <p:ph type="body" idx="1"/>
          </p:nvPr>
        </p:nvSpPr>
        <p:spPr>
          <a:xfrm>
            <a:off x="0" y="1071562"/>
            <a:ext cx="9144000" cy="5786437"/>
          </a:xfrm>
        </p:spPr>
        <p:txBody>
          <a:bodyPr/>
          <a:lstStyle/>
          <a:p>
            <a:pPr eaLnBrk="1" hangingPunct="1">
              <a:lnSpc>
                <a:spcPct val="150000"/>
              </a:lnSpc>
            </a:pPr>
            <a:r>
              <a:rPr lang="en-US" altLang="en-US" sz="2800" dirty="0"/>
              <a:t>Assign each device a </a:t>
            </a:r>
            <a:r>
              <a:rPr lang="en-US" altLang="en-US" sz="2800" b="1" i="1" dirty="0"/>
              <a:t>priority level </a:t>
            </a:r>
            <a:r>
              <a:rPr lang="en-US" altLang="en-US" sz="2800" dirty="0"/>
              <a:t>for purpose of interrupts</a:t>
            </a:r>
          </a:p>
          <a:p>
            <a:pPr lvl="1" eaLnBrk="1" hangingPunct="1">
              <a:lnSpc>
                <a:spcPct val="150000"/>
              </a:lnSpc>
            </a:pPr>
            <a:r>
              <a:rPr lang="en-US" altLang="en-US" dirty="0"/>
              <a:t>Software polled devices are polled in the order of their priority</a:t>
            </a:r>
          </a:p>
          <a:p>
            <a:pPr lvl="1" eaLnBrk="1" hangingPunct="1">
              <a:lnSpc>
                <a:spcPct val="150000"/>
              </a:lnSpc>
            </a:pPr>
            <a:r>
              <a:rPr lang="en-US" altLang="en-US" dirty="0"/>
              <a:t>Hardware polled devices :-</a:t>
            </a:r>
          </a:p>
          <a:p>
            <a:pPr lvl="2" eaLnBrk="1" hangingPunct="1">
              <a:lnSpc>
                <a:spcPct val="150000"/>
              </a:lnSpc>
            </a:pPr>
            <a:r>
              <a:rPr lang="en-US" altLang="en-US" dirty="0"/>
              <a:t>Daisy chained according to priority</a:t>
            </a:r>
          </a:p>
          <a:p>
            <a:pPr lvl="2" eaLnBrk="1" hangingPunct="1">
              <a:lnSpc>
                <a:spcPct val="150000"/>
              </a:lnSpc>
            </a:pPr>
            <a:r>
              <a:rPr lang="en-US" altLang="en-US" dirty="0"/>
              <a:t>Hardware priority controller unit used</a:t>
            </a:r>
          </a:p>
          <a:p>
            <a:pPr lvl="1" eaLnBrk="1" hangingPunct="1">
              <a:lnSpc>
                <a:spcPct val="150000"/>
              </a:lnSpc>
            </a:pPr>
            <a:r>
              <a:rPr lang="en-US" altLang="en-US" dirty="0"/>
              <a:t>In bus mastering only current master can interrupt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a:t>Software Polling : Procedure</a:t>
            </a:r>
          </a:p>
        </p:txBody>
      </p:sp>
      <p:sp>
        <p:nvSpPr>
          <p:cNvPr id="61443" name="Content Placeholder 2"/>
          <p:cNvSpPr>
            <a:spLocks noGrp="1"/>
          </p:cNvSpPr>
          <p:nvPr>
            <p:ph sz="quarter" idx="1"/>
          </p:nvPr>
        </p:nvSpPr>
        <p:spPr>
          <a:xfrm>
            <a:off x="457200" y="1341438"/>
            <a:ext cx="8229600" cy="5183906"/>
          </a:xfrm>
        </p:spPr>
        <p:txBody>
          <a:bodyPr/>
          <a:lstStyle/>
          <a:p>
            <a:pPr eaLnBrk="1" hangingPunct="1"/>
            <a:r>
              <a:rPr lang="en-US" altLang="en-US" sz="2800" dirty="0"/>
              <a:t>There is one </a:t>
            </a:r>
            <a:r>
              <a:rPr lang="en-US" altLang="en-US" sz="2800" b="1" i="1" dirty="0"/>
              <a:t>common Interrupt Sub Routine</a:t>
            </a:r>
            <a:r>
              <a:rPr lang="en-US" altLang="en-US" sz="2800" dirty="0"/>
              <a:t> for all I/O devices.</a:t>
            </a:r>
          </a:p>
          <a:p>
            <a:pPr eaLnBrk="1" hangingPunct="1"/>
            <a:r>
              <a:rPr lang="en-US" altLang="en-US" sz="2800" dirty="0"/>
              <a:t>The </a:t>
            </a:r>
            <a:r>
              <a:rPr lang="en-US" altLang="en-US" sz="2800" b="1" i="1" dirty="0"/>
              <a:t>common ISR identifies as well as resolves priority</a:t>
            </a:r>
            <a:r>
              <a:rPr lang="en-US" altLang="en-US" sz="2800" dirty="0"/>
              <a:t> in case of multiple interrupts. </a:t>
            </a:r>
          </a:p>
          <a:p>
            <a:pPr eaLnBrk="1" hangingPunct="1"/>
            <a:r>
              <a:rPr lang="en-US" altLang="en-US" sz="2800" dirty="0"/>
              <a:t>This ISR contain code to poll the interrupt sources in sequence as per pre-defined priority.</a:t>
            </a:r>
          </a:p>
          <a:p>
            <a:pPr eaLnBrk="1" hangingPunct="1"/>
            <a:r>
              <a:rPr lang="en-US" altLang="en-US" sz="2800" dirty="0"/>
              <a:t>The particular device service routine of the interrupting device is then executed.</a:t>
            </a:r>
          </a:p>
          <a:p>
            <a:pPr eaLnBrk="1" hangingPunct="1"/>
            <a:r>
              <a:rPr lang="en-US" altLang="en-US" sz="2800" b="1" u="sng" dirty="0">
                <a:solidFill>
                  <a:srgbClr val="000099"/>
                </a:solidFill>
              </a:rPr>
              <a:t>Disadvantage</a:t>
            </a:r>
            <a:r>
              <a:rPr lang="en-US" altLang="en-US" sz="2800" dirty="0"/>
              <a:t>. Polling time can be long if large number of I/O devices are connected.</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ltLang="en-US"/>
              <a:t>Hardware Polling : Procedure</a:t>
            </a:r>
          </a:p>
        </p:txBody>
      </p:sp>
      <p:sp>
        <p:nvSpPr>
          <p:cNvPr id="62467" name="Content Placeholder 2"/>
          <p:cNvSpPr>
            <a:spLocks noGrp="1"/>
          </p:cNvSpPr>
          <p:nvPr>
            <p:ph sz="quarter" idx="1"/>
          </p:nvPr>
        </p:nvSpPr>
        <p:spPr/>
        <p:txBody>
          <a:bodyPr/>
          <a:lstStyle/>
          <a:p>
            <a:pPr eaLnBrk="1" hangingPunct="1"/>
            <a:r>
              <a:rPr lang="en-US" altLang="en-US" sz="2800" b="1" i="1" dirty="0"/>
              <a:t>Hardware priority unit </a:t>
            </a:r>
            <a:r>
              <a:rPr lang="en-US" altLang="en-US" sz="2800" dirty="0"/>
              <a:t>functions as an overall manager.</a:t>
            </a:r>
          </a:p>
          <a:p>
            <a:pPr eaLnBrk="1" hangingPunct="1"/>
            <a:r>
              <a:rPr lang="en-US" altLang="en-US" sz="2800" dirty="0"/>
              <a:t>It </a:t>
            </a:r>
            <a:r>
              <a:rPr lang="en-US" altLang="en-US" sz="2800" b="1" i="1" dirty="0"/>
              <a:t>identifies </a:t>
            </a:r>
            <a:r>
              <a:rPr lang="en-US" altLang="en-US" sz="2800" dirty="0"/>
              <a:t>interrupt requests and </a:t>
            </a:r>
            <a:r>
              <a:rPr lang="en-US" altLang="en-US" sz="2800" b="1" i="1" dirty="0"/>
              <a:t>determine the priorities</a:t>
            </a:r>
            <a:r>
              <a:rPr lang="en-US" altLang="en-US" sz="2800" dirty="0"/>
              <a:t>.</a:t>
            </a:r>
          </a:p>
          <a:p>
            <a:pPr lvl="1" eaLnBrk="1" hangingPunct="1"/>
            <a:r>
              <a:rPr lang="en-US" altLang="en-US" sz="2400" b="1" u="sng" dirty="0">
                <a:solidFill>
                  <a:srgbClr val="000099"/>
                </a:solidFill>
              </a:rPr>
              <a:t>Serial / Daisy chaining</a:t>
            </a:r>
            <a:r>
              <a:rPr lang="en-US" altLang="en-US" sz="2400" dirty="0"/>
              <a:t>. Polling is required</a:t>
            </a:r>
          </a:p>
          <a:p>
            <a:pPr lvl="1" eaLnBrk="1" hangingPunct="1"/>
            <a:r>
              <a:rPr lang="en-US" altLang="en-US" sz="2400" b="1" u="sng" dirty="0">
                <a:solidFill>
                  <a:srgbClr val="000099"/>
                </a:solidFill>
              </a:rPr>
              <a:t>Parallel Priority system</a:t>
            </a:r>
            <a:r>
              <a:rPr lang="en-US" altLang="en-US" sz="2400" dirty="0"/>
              <a:t>. Polling is not required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0" y="-100013"/>
            <a:ext cx="9144000" cy="1143001"/>
          </a:xfrm>
        </p:spPr>
        <p:txBody>
          <a:bodyPr/>
          <a:lstStyle/>
          <a:p>
            <a:pPr eaLnBrk="1" hangingPunct="1"/>
            <a:r>
              <a:rPr lang="en-US" altLang="en-US"/>
              <a:t>Serial or  Daisy Chaining Priority</a:t>
            </a:r>
          </a:p>
        </p:txBody>
      </p:sp>
      <p:sp>
        <p:nvSpPr>
          <p:cNvPr id="63491" name="Content Placeholder 2"/>
          <p:cNvSpPr>
            <a:spLocks noGrp="1"/>
          </p:cNvSpPr>
          <p:nvPr>
            <p:ph sz="quarter" idx="1"/>
          </p:nvPr>
        </p:nvSpPr>
        <p:spPr>
          <a:xfrm>
            <a:off x="395288" y="908050"/>
            <a:ext cx="8229600" cy="5949950"/>
          </a:xfrm>
        </p:spPr>
        <p:txBody>
          <a:bodyPr/>
          <a:lstStyle/>
          <a:p>
            <a:pPr eaLnBrk="1" hangingPunct="1"/>
            <a:r>
              <a:rPr lang="en-US" altLang="en-US" sz="2400" dirty="0"/>
              <a:t>Devices are connected in order of priority.</a:t>
            </a:r>
          </a:p>
          <a:p>
            <a:pPr eaLnBrk="1" hangingPunct="1"/>
            <a:r>
              <a:rPr lang="en-US" altLang="en-US" sz="2400" dirty="0"/>
              <a:t>Device that wants the attention send the interrupt request to the CPU.</a:t>
            </a:r>
          </a:p>
          <a:p>
            <a:pPr eaLnBrk="1" hangingPunct="1"/>
            <a:r>
              <a:rPr lang="en-US" altLang="en-US" sz="2400" dirty="0"/>
              <a:t>CPU sends INT ACK signal which is applied to PI(priority in) of the first device.</a:t>
            </a:r>
          </a:p>
          <a:p>
            <a:pPr eaLnBrk="1" hangingPunct="1"/>
            <a:r>
              <a:rPr lang="en-US" altLang="en-US" sz="2400" dirty="0"/>
              <a:t>If it had requested the attention, it place its VAD(vector address) on the bus. And, it blocks the signal by placing 0 in PO(priority out).</a:t>
            </a:r>
          </a:p>
          <a:p>
            <a:pPr eaLnBrk="1" hangingPunct="1"/>
            <a:r>
              <a:rPr lang="en-US" altLang="en-US" sz="2400" dirty="0"/>
              <a:t>If not, it passes the signal to next device through PO(priority out) by placing 1.</a:t>
            </a:r>
          </a:p>
          <a:p>
            <a:pPr eaLnBrk="1" hangingPunct="1"/>
            <a:r>
              <a:rPr lang="en-US" altLang="en-US" sz="2400" dirty="0"/>
              <a:t>This process is continued until appropriate device is found.</a:t>
            </a:r>
          </a:p>
          <a:p>
            <a:pPr eaLnBrk="1" hangingPunct="1"/>
            <a:r>
              <a:rPr lang="en-US" altLang="en-US" sz="2400" dirty="0"/>
              <a:t>The device whose PI is 1 and PO is 0 is the device that sent the interrupt request.</a:t>
            </a:r>
          </a:p>
          <a:p>
            <a:pPr eaLnBrk="1" hangingPunct="1"/>
            <a:endParaRPr lang="en-US" altLang="en-US" sz="24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0" y="-26988"/>
            <a:ext cx="9144000" cy="1143001"/>
          </a:xfrm>
        </p:spPr>
        <p:txBody>
          <a:bodyPr/>
          <a:lstStyle/>
          <a:p>
            <a:pPr eaLnBrk="1" hangingPunct="1"/>
            <a:r>
              <a:rPr lang="en-US" altLang="en-US" dirty="0"/>
              <a:t>Serial or  Daisy Chaining Priority</a:t>
            </a:r>
            <a:br>
              <a:rPr lang="en-US" altLang="en-US" dirty="0"/>
            </a:br>
            <a:r>
              <a:rPr lang="en-US" altLang="en-US" sz="2800" dirty="0">
                <a:solidFill>
                  <a:srgbClr val="000099"/>
                </a:solidFill>
              </a:rPr>
              <a:t>Discussed</a:t>
            </a:r>
          </a:p>
        </p:txBody>
      </p:sp>
      <p:pic>
        <p:nvPicPr>
          <p:cNvPr id="64515" name="Content Placeholder 3" descr="Capture.PNG"/>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25450" y="1603375"/>
            <a:ext cx="8256588" cy="4419600"/>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dirty="0"/>
              <a:t>Parallel Priority Interrupt</a:t>
            </a:r>
            <a:r>
              <a:rPr lang="en-US" altLang="en-US" sz="4400" dirty="0">
                <a:solidFill>
                  <a:srgbClr val="000099"/>
                </a:solidFill>
              </a:rPr>
              <a:t> Discussed</a:t>
            </a:r>
            <a:endParaRPr lang="en-US" altLang="en-US" dirty="0"/>
          </a:p>
        </p:txBody>
      </p:sp>
      <p:sp>
        <p:nvSpPr>
          <p:cNvPr id="65539" name="Content Placeholder 2"/>
          <p:cNvSpPr>
            <a:spLocks noGrp="1"/>
          </p:cNvSpPr>
          <p:nvPr>
            <p:ph sz="quarter" idx="1"/>
          </p:nvPr>
        </p:nvSpPr>
        <p:spPr/>
        <p:txBody>
          <a:bodyPr/>
          <a:lstStyle/>
          <a:p>
            <a:pPr eaLnBrk="1" hangingPunct="1"/>
            <a:r>
              <a:rPr lang="en-US" altLang="en-US" sz="2800"/>
              <a:t>It consists of </a:t>
            </a:r>
            <a:r>
              <a:rPr lang="en-US" altLang="en-US" sz="2800" b="1" i="1"/>
              <a:t>interrupt register </a:t>
            </a:r>
            <a:r>
              <a:rPr lang="en-US" altLang="en-US" sz="2800"/>
              <a:t>whose bits are set according to priority of the interrupting devices</a:t>
            </a:r>
          </a:p>
          <a:p>
            <a:pPr eaLnBrk="1" hangingPunct="1"/>
            <a:r>
              <a:rPr lang="en-US" altLang="en-US" sz="2800" b="1" i="1"/>
              <a:t>Mask register </a:t>
            </a:r>
            <a:r>
              <a:rPr lang="en-US" altLang="en-US" sz="2800"/>
              <a:t>is used to provide masking of lower priority devices by higher priority ones </a:t>
            </a:r>
          </a:p>
          <a:p>
            <a:pPr eaLnBrk="1" hangingPunct="1"/>
            <a:r>
              <a:rPr lang="en-US" altLang="en-US" sz="2800"/>
              <a:t>Corresponding interrupt bit and mask bit are ANDed and applied to priority encoder</a:t>
            </a:r>
          </a:p>
          <a:p>
            <a:pPr eaLnBrk="1" hangingPunct="1"/>
            <a:r>
              <a:rPr lang="en-US" altLang="en-US" sz="2800" b="1" i="1"/>
              <a:t>Priority encoder </a:t>
            </a:r>
          </a:p>
          <a:p>
            <a:pPr lvl="1" eaLnBrk="1" hangingPunct="1"/>
            <a:r>
              <a:rPr lang="en-US" altLang="en-US"/>
              <a:t>Generates vector address</a:t>
            </a:r>
          </a:p>
          <a:p>
            <a:pPr lvl="1" eaLnBrk="1" hangingPunct="1"/>
            <a:r>
              <a:rPr lang="en-US" altLang="en-US"/>
              <a:t>Generates the INTR signal for CPU</a:t>
            </a:r>
          </a:p>
          <a:p>
            <a:pPr eaLnBrk="1" hangingPunct="1">
              <a:buFontTx/>
              <a:buNone/>
            </a:pPr>
            <a:r>
              <a:rPr lang="en-US" altLang="en-US" sz="2800"/>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AU" altLang="en-US"/>
              <a:t>Classification : I/O Devices</a:t>
            </a:r>
            <a:endParaRPr lang="en-US" altLang="en-US"/>
          </a:p>
        </p:txBody>
      </p:sp>
      <p:sp>
        <p:nvSpPr>
          <p:cNvPr id="20483" name="Content Placeholder 2"/>
          <p:cNvSpPr>
            <a:spLocks noGrp="1"/>
          </p:cNvSpPr>
          <p:nvPr>
            <p:ph idx="1"/>
          </p:nvPr>
        </p:nvSpPr>
        <p:spPr/>
        <p:txBody>
          <a:bodyPr/>
          <a:lstStyle/>
          <a:p>
            <a:r>
              <a:rPr lang="en-AU" altLang="en-US" b="1" u="sng" dirty="0">
                <a:solidFill>
                  <a:srgbClr val="3366FF"/>
                </a:solidFill>
              </a:rPr>
              <a:t>Block devices</a:t>
            </a:r>
          </a:p>
          <a:p>
            <a:pPr lvl="1"/>
            <a:r>
              <a:rPr lang="en-AU" altLang="en-US" sz="2400" dirty="0"/>
              <a:t>Information is stored in fixed size blocks</a:t>
            </a:r>
          </a:p>
          <a:p>
            <a:pPr lvl="1"/>
            <a:r>
              <a:rPr lang="en-AU" altLang="en-US" sz="2400" dirty="0"/>
              <a:t>Block sizes range from 128-1024 bytes</a:t>
            </a:r>
          </a:p>
          <a:p>
            <a:pPr lvl="1"/>
            <a:r>
              <a:rPr lang="en-AU" altLang="en-US" sz="2400" dirty="0"/>
              <a:t>I/O is done by reading/writing blocks</a:t>
            </a:r>
          </a:p>
          <a:p>
            <a:pPr lvl="1"/>
            <a:r>
              <a:rPr lang="en-AU" altLang="en-US" sz="2400" dirty="0"/>
              <a:t>Hard disks, floppies, CD ROMS, tapes are in this category</a:t>
            </a:r>
          </a:p>
          <a:p>
            <a:r>
              <a:rPr lang="en-AU" altLang="en-US" b="1" u="sng" dirty="0">
                <a:solidFill>
                  <a:srgbClr val="3366FF"/>
                </a:solidFill>
              </a:rPr>
              <a:t>Character devices</a:t>
            </a:r>
          </a:p>
          <a:p>
            <a:pPr lvl="1"/>
            <a:r>
              <a:rPr lang="en-AU" altLang="en-US" sz="2400" dirty="0"/>
              <a:t>I/O is done as characters (</a:t>
            </a:r>
            <a:r>
              <a:rPr lang="en-AU" altLang="en-US" sz="2400" dirty="0" err="1"/>
              <a:t>ie</a:t>
            </a:r>
            <a:r>
              <a:rPr lang="en-AU" altLang="en-US" sz="2400" dirty="0"/>
              <a:t>., stream of bits)</a:t>
            </a:r>
          </a:p>
          <a:p>
            <a:pPr lvl="1"/>
            <a:r>
              <a:rPr lang="en-AU" altLang="en-US" sz="2400" dirty="0"/>
              <a:t>Terminals, printers, mouse, joysticks are in this category</a:t>
            </a:r>
            <a:endParaRPr lang="en-AU" altLang="en-US" dirty="0"/>
          </a:p>
          <a:p>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161925"/>
            <a:ext cx="8229600" cy="1143000"/>
          </a:xfrm>
        </p:spPr>
        <p:txBody>
          <a:bodyPr/>
          <a:lstStyle/>
          <a:p>
            <a:pPr eaLnBrk="1" hangingPunct="1"/>
            <a:r>
              <a:rPr lang="en-US" altLang="en-US" dirty="0"/>
              <a:t>Parallel Priority Interrupt</a:t>
            </a:r>
            <a:r>
              <a:rPr lang="en-US" altLang="en-US" sz="4400" dirty="0">
                <a:solidFill>
                  <a:srgbClr val="000099"/>
                </a:solidFill>
              </a:rPr>
              <a:t> </a:t>
            </a:r>
            <a:r>
              <a:rPr lang="en-US" altLang="en-US" sz="2000" dirty="0">
                <a:solidFill>
                  <a:srgbClr val="000099"/>
                </a:solidFill>
              </a:rPr>
              <a:t>Discussed</a:t>
            </a:r>
            <a:endParaRPr lang="en-US" altLang="en-US" sz="2000" dirty="0"/>
          </a:p>
        </p:txBody>
      </p:sp>
      <p:pic>
        <p:nvPicPr>
          <p:cNvPr id="55299" name="Content Placeholder 3" descr="Capture.PNG"/>
          <p:cNvPicPr>
            <a:picLocks noGrp="1" noChangeAspect="1"/>
          </p:cNvPicPr>
          <p:nvPr>
            <p:ph sz="quarter" idx="1"/>
          </p:nvPr>
        </p:nvPicPr>
        <p:blipFill>
          <a:blip r:embed="rId3"/>
          <a:srcRect/>
          <a:stretch>
            <a:fillRect/>
          </a:stretch>
        </p:blipFill>
        <p:spPr>
          <a:xfrm>
            <a:off x="611560" y="1042988"/>
            <a:ext cx="7732712" cy="5815012"/>
          </a:xfrm>
          <a:effectLst>
            <a:outerShdw blurRad="292100" dist="139700" dir="2700000" algn="tl" rotWithShape="0">
              <a:srgbClr val="333333">
                <a:alpha val="65000"/>
              </a:srgbClr>
            </a:outerShdw>
          </a:effec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ctrTitle"/>
          </p:nvPr>
        </p:nvSpPr>
        <p:spPr/>
        <p:txBody>
          <a:bodyPr/>
          <a:lstStyle/>
          <a:p>
            <a:r>
              <a:rPr lang="en-US" altLang="en-US"/>
              <a:t>DMA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7463"/>
            <a:ext cx="8229600" cy="1143001"/>
          </a:xfrm>
        </p:spPr>
        <p:txBody>
          <a:bodyPr/>
          <a:lstStyle/>
          <a:p>
            <a:pPr eaLnBrk="1" hangingPunct="1"/>
            <a:r>
              <a:rPr lang="en-US" altLang="en-US"/>
              <a:t>Direct Memory Access</a:t>
            </a:r>
          </a:p>
        </p:txBody>
      </p:sp>
      <p:sp>
        <p:nvSpPr>
          <p:cNvPr id="68611" name="Rectangle 3"/>
          <p:cNvSpPr>
            <a:spLocks noGrp="1" noChangeArrowheads="1"/>
          </p:cNvSpPr>
          <p:nvPr>
            <p:ph type="body" idx="1"/>
          </p:nvPr>
        </p:nvSpPr>
        <p:spPr>
          <a:xfrm>
            <a:off x="457200" y="1423988"/>
            <a:ext cx="8229600" cy="4525962"/>
          </a:xfrm>
        </p:spPr>
        <p:txBody>
          <a:bodyPr/>
          <a:lstStyle/>
          <a:p>
            <a:pPr eaLnBrk="1" hangingPunct="1"/>
            <a:r>
              <a:rPr lang="en-GB" altLang="en-US" sz="2800" dirty="0"/>
              <a:t>Interrupt driven and programmed I/O require active CPU intervention</a:t>
            </a:r>
          </a:p>
          <a:p>
            <a:pPr lvl="1" eaLnBrk="1" hangingPunct="1"/>
            <a:r>
              <a:rPr lang="en-GB" altLang="en-US" sz="2400" dirty="0"/>
              <a:t>Transfer rate is limited</a:t>
            </a:r>
          </a:p>
          <a:p>
            <a:pPr lvl="1" eaLnBrk="1" hangingPunct="1"/>
            <a:r>
              <a:rPr lang="en-GB" altLang="en-US" sz="2400" dirty="0"/>
              <a:t>CPU is tied up</a:t>
            </a:r>
          </a:p>
          <a:p>
            <a:pPr eaLnBrk="1" hangingPunct="1"/>
            <a:r>
              <a:rPr lang="en-GB" altLang="en-US" sz="2800" dirty="0"/>
              <a:t>DMA provides better solution :-</a:t>
            </a:r>
          </a:p>
          <a:p>
            <a:pPr lvl="1" eaLnBrk="1" hangingPunct="1"/>
            <a:r>
              <a:rPr lang="en-GB" altLang="en-US" sz="2400" dirty="0"/>
              <a:t>Additional Module (hardware) on bus</a:t>
            </a:r>
          </a:p>
          <a:p>
            <a:pPr lvl="1" eaLnBrk="1" hangingPunct="1"/>
            <a:r>
              <a:rPr lang="en-GB" altLang="en-US" sz="2400" dirty="0"/>
              <a:t>DMA controller takes over from CPU for I/O</a:t>
            </a:r>
          </a:p>
          <a:p>
            <a:pPr eaLnBrk="1" hangingPunct="1"/>
            <a:r>
              <a:rPr lang="en-US" altLang="en-US" sz="2800" dirty="0"/>
              <a:t>DMA controller uses buses and transfer the data directly between I/O devices and memory</a:t>
            </a:r>
            <a:endParaRPr lang="en-GB" altLang="en-US" sz="2800" dirty="0"/>
          </a:p>
        </p:txBody>
      </p:sp>
      <p:sp>
        <p:nvSpPr>
          <p:cNvPr id="4" name="Rectangle 3"/>
          <p:cNvSpPr/>
          <p:nvPr/>
        </p:nvSpPr>
        <p:spPr>
          <a:xfrm>
            <a:off x="0" y="6143625"/>
            <a:ext cx="9144000" cy="714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b="1" dirty="0">
                <a:solidFill>
                  <a:schemeClr val="tx2"/>
                </a:solidFill>
              </a:rPr>
              <a:t>DMA is a means of having a peripheral device control a processor's memory bus directly.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dirty="0"/>
              <a:t>DMA : Configuration</a:t>
            </a:r>
          </a:p>
        </p:txBody>
      </p:sp>
      <p:pic>
        <p:nvPicPr>
          <p:cNvPr id="706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928813"/>
            <a:ext cx="8301038"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9750" y="-242888"/>
            <a:ext cx="8229600" cy="1143001"/>
          </a:xfrm>
        </p:spPr>
        <p:txBody>
          <a:bodyPr/>
          <a:lstStyle/>
          <a:p>
            <a:pPr eaLnBrk="1" hangingPunct="1"/>
            <a:r>
              <a:rPr lang="en-GB" altLang="en-US"/>
              <a:t>DMA Operation</a:t>
            </a:r>
          </a:p>
        </p:txBody>
      </p:sp>
      <p:sp>
        <p:nvSpPr>
          <p:cNvPr id="71683" name="Rectangle 3"/>
          <p:cNvSpPr>
            <a:spLocks noGrp="1" noChangeArrowheads="1"/>
          </p:cNvSpPr>
          <p:nvPr>
            <p:ph type="body" idx="1"/>
          </p:nvPr>
        </p:nvSpPr>
        <p:spPr>
          <a:xfrm>
            <a:off x="539750" y="981075"/>
            <a:ext cx="8229600" cy="4525963"/>
          </a:xfrm>
        </p:spPr>
        <p:txBody>
          <a:bodyPr/>
          <a:lstStyle/>
          <a:p>
            <a:pPr eaLnBrk="1" hangingPunct="1"/>
            <a:r>
              <a:rPr lang="en-GB" altLang="en-US" sz="2800" dirty="0"/>
              <a:t>CPU receives and acks the DMA signal</a:t>
            </a:r>
          </a:p>
          <a:p>
            <a:pPr eaLnBrk="1" hangingPunct="1"/>
            <a:r>
              <a:rPr lang="en-GB" altLang="en-US" sz="2800" dirty="0"/>
              <a:t>CPU disconnects itself from the buses</a:t>
            </a:r>
          </a:p>
          <a:p>
            <a:pPr eaLnBrk="1" hangingPunct="1"/>
            <a:r>
              <a:rPr lang="en-GB" altLang="en-US" sz="2800" dirty="0"/>
              <a:t>CPU carries on with other work</a:t>
            </a:r>
          </a:p>
          <a:p>
            <a:pPr eaLnBrk="1" hangingPunct="1"/>
            <a:r>
              <a:rPr lang="en-GB" altLang="en-US" sz="2800" dirty="0"/>
              <a:t>DMA controller deals with transfer</a:t>
            </a:r>
          </a:p>
          <a:p>
            <a:pPr eaLnBrk="1" hangingPunct="1"/>
            <a:r>
              <a:rPr lang="en-GB" altLang="en-US" sz="2800" dirty="0"/>
              <a:t>DMA controller has:-</a:t>
            </a:r>
          </a:p>
          <a:p>
            <a:pPr lvl="1" eaLnBrk="1" hangingPunct="1"/>
            <a:r>
              <a:rPr lang="en-GB" altLang="en-US" dirty="0"/>
              <a:t>Device address</a:t>
            </a:r>
          </a:p>
          <a:p>
            <a:pPr lvl="1" eaLnBrk="1" hangingPunct="1"/>
            <a:r>
              <a:rPr lang="en-GB" altLang="en-US" dirty="0"/>
              <a:t>Starting address of memory block for data</a:t>
            </a:r>
          </a:p>
          <a:p>
            <a:pPr lvl="1" eaLnBrk="1" hangingPunct="1"/>
            <a:r>
              <a:rPr lang="en-GB" altLang="en-US" dirty="0"/>
              <a:t>Amount of data to be transferred</a:t>
            </a:r>
          </a:p>
          <a:p>
            <a:pPr lvl="1" eaLnBrk="1" hangingPunct="1"/>
            <a:r>
              <a:rPr lang="en-GB" altLang="en-US" dirty="0"/>
              <a:t>Read/Write</a:t>
            </a:r>
          </a:p>
          <a:p>
            <a:pPr eaLnBrk="1" hangingPunct="1"/>
            <a:r>
              <a:rPr lang="en-GB" altLang="en-US" sz="2800" dirty="0"/>
              <a:t>DMA controller interrupts CPU when finished</a:t>
            </a:r>
          </a:p>
        </p:txBody>
      </p:sp>
      <p:sp>
        <p:nvSpPr>
          <p:cNvPr id="4" name="Rectangle 3"/>
          <p:cNvSpPr/>
          <p:nvPr/>
        </p:nvSpPr>
        <p:spPr>
          <a:xfrm>
            <a:off x="0" y="6143625"/>
            <a:ext cx="9144000" cy="714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2"/>
                </a:solidFill>
              </a:rPr>
              <a:t>DMA permits peripheral (UART) to transfer data directly to or from memory without having each byte (or word) handled by the processor.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90488"/>
            <a:ext cx="8229600" cy="1143001"/>
          </a:xfrm>
        </p:spPr>
        <p:txBody>
          <a:bodyPr/>
          <a:lstStyle/>
          <a:p>
            <a:pPr eaLnBrk="1" hangingPunct="1"/>
            <a:r>
              <a:rPr lang="en-GB" altLang="en-US" dirty="0"/>
              <a:t>DMA Controller</a:t>
            </a:r>
            <a:endParaRPr lang="en-US" altLang="en-US" dirty="0"/>
          </a:p>
        </p:txBody>
      </p:sp>
      <p:sp>
        <p:nvSpPr>
          <p:cNvPr id="69635" name="Content Placeholder 2"/>
          <p:cNvSpPr>
            <a:spLocks noGrp="1"/>
          </p:cNvSpPr>
          <p:nvPr>
            <p:ph sz="quarter" idx="1"/>
          </p:nvPr>
        </p:nvSpPr>
        <p:spPr>
          <a:xfrm>
            <a:off x="250825" y="919163"/>
            <a:ext cx="8713788" cy="6110237"/>
          </a:xfrm>
        </p:spPr>
        <p:txBody>
          <a:bodyPr/>
          <a:lstStyle/>
          <a:p>
            <a:pPr eaLnBrk="1" hangingPunct="1">
              <a:defRPr/>
            </a:pPr>
            <a:r>
              <a:rPr lang="en-US" altLang="en-US" sz="1800" dirty="0"/>
              <a:t>Has four registers:-</a:t>
            </a:r>
          </a:p>
          <a:p>
            <a:pPr lvl="1" eaLnBrk="1" hangingPunct="1">
              <a:defRPr/>
            </a:pPr>
            <a:r>
              <a:rPr lang="en-US" altLang="en-US" sz="1800" b="1" u="sng" dirty="0">
                <a:solidFill>
                  <a:srgbClr val="000099"/>
                </a:solidFill>
              </a:rPr>
              <a:t>Address register </a:t>
            </a:r>
          </a:p>
          <a:p>
            <a:pPr lvl="2" eaLnBrk="1" hangingPunct="1">
              <a:defRPr/>
            </a:pPr>
            <a:r>
              <a:rPr lang="en-US" altLang="en-US" sz="1800" dirty="0"/>
              <a:t>Contains address of memory  location  to read or write</a:t>
            </a:r>
          </a:p>
          <a:p>
            <a:pPr lvl="2" eaLnBrk="1" hangingPunct="1">
              <a:defRPr/>
            </a:pPr>
            <a:r>
              <a:rPr lang="en-US" altLang="en-US" sz="1800" dirty="0"/>
              <a:t>Incremented after each word is transferred </a:t>
            </a:r>
          </a:p>
          <a:p>
            <a:pPr marL="804863" lvl="2" indent="-342900" eaLnBrk="1" hangingPunct="1">
              <a:buFontTx/>
              <a:buChar char="-"/>
              <a:defRPr/>
            </a:pPr>
            <a:r>
              <a:rPr lang="en-US" altLang="en-US" sz="1800" b="1" u="sng" dirty="0">
                <a:solidFill>
                  <a:srgbClr val="000099"/>
                </a:solidFill>
              </a:rPr>
              <a:t>Data register</a:t>
            </a:r>
          </a:p>
          <a:p>
            <a:pPr marL="914400" lvl="3" indent="231775" eaLnBrk="1" hangingPunct="1">
              <a:buFont typeface="Arial" panose="020B0604020202020204" pitchFamily="34" charset="0"/>
              <a:buChar char="•"/>
              <a:defRPr/>
            </a:pPr>
            <a:r>
              <a:rPr lang="en-US" altLang="en-US" sz="1800" dirty="0"/>
              <a:t>Contains data</a:t>
            </a:r>
            <a:r>
              <a:rPr lang="en-US" altLang="en-US" sz="1800" b="1" dirty="0">
                <a:solidFill>
                  <a:srgbClr val="000099"/>
                </a:solidFill>
              </a:rPr>
              <a:t>		</a:t>
            </a:r>
          </a:p>
          <a:p>
            <a:pPr lvl="1" eaLnBrk="1" hangingPunct="1">
              <a:defRPr/>
            </a:pPr>
            <a:r>
              <a:rPr lang="en-US" altLang="en-US" sz="1800" b="1" u="sng" dirty="0">
                <a:solidFill>
                  <a:srgbClr val="000099"/>
                </a:solidFill>
              </a:rPr>
              <a:t>Word count register</a:t>
            </a:r>
          </a:p>
          <a:p>
            <a:pPr lvl="2" eaLnBrk="1" hangingPunct="1">
              <a:defRPr/>
            </a:pPr>
            <a:r>
              <a:rPr lang="en-US" altLang="en-US" sz="1800" dirty="0"/>
              <a:t>Holds the number of words to be transferred.</a:t>
            </a:r>
          </a:p>
          <a:p>
            <a:pPr lvl="2" eaLnBrk="1" hangingPunct="1">
              <a:defRPr/>
            </a:pPr>
            <a:r>
              <a:rPr lang="en-US" altLang="en-US" sz="1800" dirty="0"/>
              <a:t>Decremented by one after each word is transferred into memory and checked for zero</a:t>
            </a:r>
          </a:p>
          <a:p>
            <a:pPr lvl="1" eaLnBrk="1" hangingPunct="1">
              <a:defRPr/>
            </a:pPr>
            <a:r>
              <a:rPr lang="en-US" altLang="en-US" sz="1800" b="1" u="sng" dirty="0">
                <a:solidFill>
                  <a:srgbClr val="000099"/>
                </a:solidFill>
              </a:rPr>
              <a:t>Control register</a:t>
            </a:r>
          </a:p>
          <a:p>
            <a:pPr lvl="2" eaLnBrk="1" hangingPunct="1">
              <a:defRPr/>
            </a:pPr>
            <a:r>
              <a:rPr lang="en-US" altLang="en-US" sz="1800" dirty="0"/>
              <a:t>Each DMA Controller has four request, </a:t>
            </a:r>
            <a:r>
              <a:rPr lang="en-US" altLang="en-US" sz="1800" dirty="0" err="1"/>
              <a:t>ack</a:t>
            </a:r>
            <a:r>
              <a:rPr lang="en-US" altLang="en-US" sz="1800" dirty="0"/>
              <a:t> lines and an independent set of a/m registers for each set of </a:t>
            </a:r>
            <a:r>
              <a:rPr lang="en-US" altLang="en-US" sz="1800" dirty="0" err="1"/>
              <a:t>req</a:t>
            </a:r>
            <a:r>
              <a:rPr lang="en-US" altLang="en-US" sz="1800" dirty="0"/>
              <a:t> / </a:t>
            </a:r>
            <a:r>
              <a:rPr lang="en-US" altLang="en-US" sz="1800" dirty="0" err="1"/>
              <a:t>ack</a:t>
            </a:r>
            <a:r>
              <a:rPr lang="en-US" altLang="en-US" sz="1800" dirty="0"/>
              <a:t> lines</a:t>
            </a:r>
          </a:p>
          <a:p>
            <a:pPr lvl="2" eaLnBrk="1" hangingPunct="1">
              <a:defRPr/>
            </a:pPr>
            <a:r>
              <a:rPr lang="en-US" altLang="en-US" sz="1800" b="1" i="1" dirty="0"/>
              <a:t>DMA channel </a:t>
            </a:r>
            <a:r>
              <a:rPr lang="en-US" altLang="en-US" sz="1800" dirty="0"/>
              <a:t>- Each set of </a:t>
            </a:r>
            <a:r>
              <a:rPr lang="en-US" altLang="en-US" sz="1800" dirty="0" err="1"/>
              <a:t>req</a:t>
            </a:r>
            <a:r>
              <a:rPr lang="en-US" altLang="en-US" sz="1800" dirty="0"/>
              <a:t> / </a:t>
            </a:r>
            <a:r>
              <a:rPr lang="en-US" altLang="en-US" sz="1800" dirty="0" err="1"/>
              <a:t>ack</a:t>
            </a:r>
            <a:r>
              <a:rPr lang="en-US" altLang="en-US" sz="1800" dirty="0"/>
              <a:t> line connects an individual I/O device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GB" altLang="en-US" dirty="0"/>
              <a:t>DMA Controller</a:t>
            </a:r>
            <a:r>
              <a:rPr lang="en-US" altLang="en-US" sz="4400" dirty="0">
                <a:solidFill>
                  <a:srgbClr val="000099"/>
                </a:solidFill>
              </a:rPr>
              <a:t> Discussed</a:t>
            </a:r>
            <a:endParaRPr lang="en-US" altLang="en-US" dirty="0"/>
          </a:p>
        </p:txBody>
      </p:sp>
      <p:pic>
        <p:nvPicPr>
          <p:cNvPr id="74755" name="Content Placeholder 3" descr="f11.pdf"/>
          <p:cNvPicPr>
            <a:picLocks noGrp="1" noChangeAspect="1"/>
          </p:cNvPicPr>
          <p:nvPr>
            <p:ph idx="1"/>
          </p:nvPr>
        </p:nvPicPr>
        <p:blipFill>
          <a:blip r:embed="rId2">
            <a:extLst>
              <a:ext uri="{28A0092B-C50C-407E-A947-70E740481C1C}">
                <a14:useLocalDpi xmlns:a14="http://schemas.microsoft.com/office/drawing/2010/main" val="0"/>
              </a:ext>
            </a:extLst>
          </a:blip>
          <a:srcRect l="4706" t="10909" r="8235" b="24545"/>
          <a:stretch>
            <a:fillRect/>
          </a:stretch>
        </p:blipFill>
        <p:spPr>
          <a:xfrm>
            <a:off x="107504" y="1600200"/>
            <a:ext cx="8928991" cy="4525963"/>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GB" altLang="en-US" dirty="0"/>
              <a:t>DMA : Transfer Modes</a:t>
            </a:r>
            <a:r>
              <a:rPr lang="en-US" altLang="en-US" sz="4400" dirty="0">
                <a:solidFill>
                  <a:srgbClr val="000099"/>
                </a:solidFill>
              </a:rPr>
              <a:t> Discussed</a:t>
            </a:r>
            <a:endParaRPr lang="en-US" altLang="en-US" dirty="0"/>
          </a:p>
        </p:txBody>
      </p:sp>
      <p:sp>
        <p:nvSpPr>
          <p:cNvPr id="75779" name="Content Placeholder 2"/>
          <p:cNvSpPr>
            <a:spLocks noGrp="1"/>
          </p:cNvSpPr>
          <p:nvPr>
            <p:ph sz="quarter" idx="1"/>
          </p:nvPr>
        </p:nvSpPr>
        <p:spPr/>
        <p:txBody>
          <a:bodyPr/>
          <a:lstStyle/>
          <a:p>
            <a:pPr eaLnBrk="1" hangingPunct="1"/>
            <a:r>
              <a:rPr lang="en-US" altLang="en-US" sz="2600"/>
              <a:t>Transfer can be perform in two ways:</a:t>
            </a:r>
          </a:p>
          <a:p>
            <a:pPr lvl="1" eaLnBrk="1" hangingPunct="1"/>
            <a:r>
              <a:rPr lang="en-US" altLang="en-US" sz="2600" b="1">
                <a:solidFill>
                  <a:srgbClr val="000099"/>
                </a:solidFill>
              </a:rPr>
              <a:t>Burst Transfer</a:t>
            </a:r>
          </a:p>
          <a:p>
            <a:pPr lvl="2" eaLnBrk="1" hangingPunct="1"/>
            <a:r>
              <a:rPr lang="en-US" altLang="en-US" sz="2600"/>
              <a:t>Number of memory words are transferred in a continuous burst</a:t>
            </a:r>
          </a:p>
          <a:p>
            <a:pPr lvl="2" eaLnBrk="1" hangingPunct="1"/>
            <a:r>
              <a:rPr lang="en-US" altLang="en-US" sz="2600"/>
              <a:t>Done while communicating with fast devices</a:t>
            </a:r>
            <a:endParaRPr lang="en-US" altLang="en-US" sz="2600" b="1">
              <a:solidFill>
                <a:srgbClr val="000099"/>
              </a:solidFill>
            </a:endParaRPr>
          </a:p>
          <a:p>
            <a:pPr lvl="1" eaLnBrk="1" hangingPunct="1"/>
            <a:r>
              <a:rPr lang="en-US" altLang="en-US" sz="2600" b="1">
                <a:solidFill>
                  <a:srgbClr val="000099"/>
                </a:solidFill>
              </a:rPr>
              <a:t>Cycle Stealing</a:t>
            </a:r>
          </a:p>
          <a:p>
            <a:pPr lvl="2" eaLnBrk="1" hangingPunct="1"/>
            <a:r>
              <a:rPr lang="en-US" altLang="en-US" sz="2600"/>
              <a:t>One data word is transfer at a time</a:t>
            </a:r>
          </a:p>
          <a:p>
            <a:pPr lvl="2" eaLnBrk="1" hangingPunct="1"/>
            <a:r>
              <a:rPr lang="en-US" altLang="en-US" sz="2600"/>
              <a:t>CPU delays it operation for one cycle during which DMA transfer takes place</a:t>
            </a:r>
          </a:p>
          <a:p>
            <a:pPr lvl="2" eaLnBrk="1" hangingPunct="1"/>
            <a:r>
              <a:rPr lang="en-US" altLang="en-US" sz="2600"/>
              <a:t>Slows down CPU. But, not as much as in case of processor involved I/O.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GB" altLang="en-US" sz="4000"/>
              <a:t>DMA and Interrupt Breakpoints During an Instruction Cycle</a:t>
            </a:r>
          </a:p>
        </p:txBody>
      </p:sp>
      <p:pic>
        <p:nvPicPr>
          <p:cNvPr id="76803" name="Picture 4"/>
          <p:cNvPicPr>
            <a:picLocks noChangeAspect="1" noChangeArrowheads="1"/>
          </p:cNvPicPr>
          <p:nvPr/>
        </p:nvPicPr>
        <p:blipFill>
          <a:blip r:embed="rId2">
            <a:extLst>
              <a:ext uri="{28A0092B-C50C-407E-A947-70E740481C1C}">
                <a14:useLocalDpi xmlns:a14="http://schemas.microsoft.com/office/drawing/2010/main" val="0"/>
              </a:ext>
            </a:extLst>
          </a:blip>
          <a:srcRect b="19627"/>
          <a:stretch>
            <a:fillRect/>
          </a:stretch>
        </p:blipFill>
        <p:spPr bwMode="auto">
          <a:xfrm>
            <a:off x="241372" y="1700808"/>
            <a:ext cx="8661255" cy="472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 Processor (IOP)</a:t>
            </a:r>
            <a:r>
              <a:rPr lang="en-US" altLang="en-US" sz="4400" dirty="0">
                <a:solidFill>
                  <a:srgbClr val="000099"/>
                </a:solidFill>
              </a:rPr>
              <a:t> Discussed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2053329"/>
            <a:ext cx="70199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76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00013"/>
            <a:ext cx="8229600" cy="1143001"/>
          </a:xfrm>
        </p:spPr>
        <p:txBody>
          <a:bodyPr/>
          <a:lstStyle/>
          <a:p>
            <a:pPr eaLnBrk="1" hangingPunct="1"/>
            <a:r>
              <a:rPr lang="en-US" altLang="en-US"/>
              <a:t>IO Interface</a:t>
            </a:r>
          </a:p>
        </p:txBody>
      </p:sp>
      <p:sp>
        <p:nvSpPr>
          <p:cNvPr id="21507" name="Content Placeholder 2"/>
          <p:cNvSpPr>
            <a:spLocks noGrp="1"/>
          </p:cNvSpPr>
          <p:nvPr>
            <p:ph sz="quarter" idx="1"/>
          </p:nvPr>
        </p:nvSpPr>
        <p:spPr>
          <a:xfrm>
            <a:off x="457200" y="1125538"/>
            <a:ext cx="8229600" cy="4525962"/>
          </a:xfrm>
        </p:spPr>
        <p:txBody>
          <a:bodyPr/>
          <a:lstStyle/>
          <a:p>
            <a:pPr eaLnBrk="1" hangingPunct="1"/>
            <a:r>
              <a:rPr lang="en-US" altLang="en-US" sz="2400"/>
              <a:t>I/O devices can not directly communicate with the CPU due to various differences between them.</a:t>
            </a:r>
          </a:p>
          <a:p>
            <a:pPr eaLnBrk="1" hangingPunct="1"/>
            <a:r>
              <a:rPr lang="en-US" altLang="en-US" sz="2400" b="1" u="sng">
                <a:solidFill>
                  <a:srgbClr val="3366FF"/>
                </a:solidFill>
              </a:rPr>
              <a:t>Major issues :-</a:t>
            </a:r>
          </a:p>
          <a:p>
            <a:pPr lvl="1" eaLnBrk="1" hangingPunct="1"/>
            <a:r>
              <a:rPr lang="en-US" altLang="en-US" sz="2400"/>
              <a:t>Wide variety of peripherals</a:t>
            </a:r>
          </a:p>
          <a:p>
            <a:pPr lvl="2" eaLnBrk="1" hangingPunct="1"/>
            <a:r>
              <a:rPr lang="en-US" altLang="en-US"/>
              <a:t>Different </a:t>
            </a:r>
            <a:r>
              <a:rPr lang="en-US" altLang="en-US" i="1">
                <a:solidFill>
                  <a:srgbClr val="3366FF"/>
                </a:solidFill>
              </a:rPr>
              <a:t>data formats</a:t>
            </a:r>
          </a:p>
          <a:p>
            <a:pPr lvl="2" eaLnBrk="1" hangingPunct="1"/>
            <a:r>
              <a:rPr lang="en-US" altLang="en-US"/>
              <a:t>Different </a:t>
            </a:r>
            <a:r>
              <a:rPr lang="en-US" altLang="en-US" i="1">
                <a:solidFill>
                  <a:srgbClr val="3366FF"/>
                </a:solidFill>
              </a:rPr>
              <a:t>control logics</a:t>
            </a:r>
          </a:p>
          <a:p>
            <a:pPr lvl="1" eaLnBrk="1" hangingPunct="1"/>
            <a:r>
              <a:rPr lang="en-US" altLang="en-US" sz="2400"/>
              <a:t>Differs in </a:t>
            </a:r>
            <a:r>
              <a:rPr lang="en-US" altLang="en-US" sz="2400" i="1">
                <a:solidFill>
                  <a:srgbClr val="3366FF"/>
                </a:solidFill>
              </a:rPr>
              <a:t>speed</a:t>
            </a:r>
            <a:r>
              <a:rPr lang="en-US" altLang="en-US" sz="2400"/>
              <a:t> with CPU / RAM</a:t>
            </a:r>
          </a:p>
          <a:p>
            <a:pPr lvl="1" eaLnBrk="1" hangingPunct="1"/>
            <a:r>
              <a:rPr lang="en-US" altLang="en-US" sz="2400"/>
              <a:t>Un-necessary to build all the different control logics into a Processor, thus complicating it.</a:t>
            </a:r>
          </a:p>
          <a:p>
            <a:pPr eaLnBrk="1" hangingPunct="1"/>
            <a:r>
              <a:rPr lang="en-US" altLang="en-US" sz="2400"/>
              <a:t>Therefore there is a need for I/O modules</a:t>
            </a:r>
          </a:p>
          <a:p>
            <a:pPr eaLnBrk="1" hangingPunct="1"/>
            <a:r>
              <a:rPr lang="en-US" altLang="en-US" sz="2400"/>
              <a:t>IO interface provides a method for transferring information between Processor , Memory and external I/O devices.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a:t>CPU-IOP Communication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126951"/>
            <a:ext cx="450532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9082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8794750" cy="1143000"/>
          </a:xfrm>
        </p:spPr>
        <p:txBody>
          <a:bodyPr/>
          <a:lstStyle/>
          <a:p>
            <a:r>
              <a:rPr lang="en-GB" altLang="en-US"/>
              <a:t>Alternative DMA Configurations</a:t>
            </a:r>
            <a:endParaRPr lang="en-US" altLang="en-US"/>
          </a:p>
        </p:txBody>
      </p:sp>
      <p:sp>
        <p:nvSpPr>
          <p:cNvPr id="5" name="Content Placeholder 4"/>
          <p:cNvSpPr>
            <a:spLocks noGrp="1"/>
          </p:cNvSpPr>
          <p:nvPr>
            <p:ph idx="1"/>
          </p:nvPr>
        </p:nvSpPr>
        <p:spPr/>
        <p:txBody>
          <a:bodyPr/>
          <a:lstStyle/>
          <a:p>
            <a:pPr marL="0" indent="0">
              <a:buFontTx/>
              <a:buNone/>
              <a:defRPr/>
            </a:pPr>
            <a:r>
              <a:rPr kumimoji="1" lang="en-US" sz="2000" kern="1200" dirty="0">
                <a:latin typeface="Times New Roman" pitchFamily="-110" charset="0"/>
              </a:rPr>
              <a:t>With processor controlled programmed I/O, each transfer of a word consumes two bus cycles.</a:t>
            </a:r>
          </a:p>
          <a:p>
            <a:pPr marL="0" indent="0">
              <a:buFontTx/>
              <a:buNone/>
              <a:defRPr/>
            </a:pPr>
            <a:endParaRPr kumimoji="1" lang="en-US" sz="2000" kern="1200" dirty="0">
              <a:latin typeface="Times New Roman" pitchFamily="-110" charset="0"/>
            </a:endParaRPr>
          </a:p>
          <a:p>
            <a:pPr marL="0" indent="0">
              <a:buFontTx/>
              <a:buNone/>
              <a:defRPr/>
            </a:pPr>
            <a:r>
              <a:rPr kumimoji="1" lang="en-US" sz="2000" kern="1200" dirty="0">
                <a:latin typeface="Times New Roman" pitchFamily="-110" charset="0"/>
              </a:rPr>
              <a:t>The number of required bus cycles can be cut by integrating the DMA and I/O functions. </a:t>
            </a:r>
          </a:p>
          <a:p>
            <a:pPr marL="0" indent="0">
              <a:buFontTx/>
              <a:buNone/>
              <a:defRPr/>
            </a:pPr>
            <a:endParaRPr kumimoji="1" lang="en-US" sz="2000" kern="1200" dirty="0">
              <a:latin typeface="Times New Roman" pitchFamily="-110" charset="0"/>
            </a:endParaRPr>
          </a:p>
          <a:p>
            <a:pPr marL="0" indent="0">
              <a:buFontTx/>
              <a:buNone/>
              <a:defRPr/>
            </a:pPr>
            <a:r>
              <a:rPr kumimoji="1" lang="en-US" sz="2000" kern="1200" dirty="0">
                <a:latin typeface="Times New Roman" pitchFamily="-110" charset="0"/>
              </a:rPr>
              <a:t>In both of these cases (Figures7.13b and c), the system bus that the DMA module shares with the processor and memory is used by the DMA module only to exchange data with memory. </a:t>
            </a:r>
          </a:p>
          <a:p>
            <a:pPr marL="0" indent="0">
              <a:buFontTx/>
              <a:buNone/>
              <a:defRPr/>
            </a:pPr>
            <a:endParaRPr kumimoji="1" lang="en-US" sz="2000" kern="1200" dirty="0">
              <a:latin typeface="Times New Roman" pitchFamily="-110" charset="0"/>
            </a:endParaRPr>
          </a:p>
          <a:p>
            <a:pPr marL="0" indent="0">
              <a:buFontTx/>
              <a:buNone/>
              <a:defRPr/>
            </a:pPr>
            <a:r>
              <a:rPr kumimoji="1" lang="en-US" sz="2000" kern="1200" dirty="0">
                <a:latin typeface="Times New Roman" pitchFamily="-110" charset="0"/>
              </a:rPr>
              <a:t>The exchange of data between the DMA and I/O modules takes place off the system bus.</a:t>
            </a:r>
            <a:endParaRPr lang="en-GB" sz="2000" dirty="0"/>
          </a:p>
          <a:p>
            <a:pPr>
              <a:defRPr/>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122113" y="332656"/>
            <a:ext cx="8794750" cy="778098"/>
          </a:xfrm>
        </p:spPr>
        <p:txBody>
          <a:bodyPr/>
          <a:lstStyle/>
          <a:p>
            <a:r>
              <a:rPr lang="en-GB" altLang="en-US" b="0" dirty="0"/>
              <a:t>Alternative DMA Configurations</a:t>
            </a:r>
            <a:endParaRPr lang="en-US" altLang="en-US" b="0" dirty="0"/>
          </a:p>
        </p:txBody>
      </p:sp>
      <p:pic>
        <p:nvPicPr>
          <p:cNvPr id="78851" name="Content Placeholder 3" descr="f13.pd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2113" y="1340768"/>
            <a:ext cx="8910436" cy="4763517"/>
          </a:xfrm>
        </p:spPr>
      </p:pic>
      <p:cxnSp>
        <p:nvCxnSpPr>
          <p:cNvPr id="3" name="Straight Arrow Connector 2">
            <a:extLst>
              <a:ext uri="{FF2B5EF4-FFF2-40B4-BE49-F238E27FC236}">
                <a16:creationId xmlns:a16="http://schemas.microsoft.com/office/drawing/2014/main" id="{FA222A33-C62A-41FB-8D40-98309E8396C5}"/>
              </a:ext>
            </a:extLst>
          </p:cNvPr>
          <p:cNvCxnSpPr>
            <a:cxnSpLocks/>
          </p:cNvCxnSpPr>
          <p:nvPr/>
        </p:nvCxnSpPr>
        <p:spPr>
          <a:xfrm flipV="1">
            <a:off x="6876256" y="3429001"/>
            <a:ext cx="1008112"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64884E3C-1A9C-449A-8133-62C15A60781E}"/>
              </a:ext>
            </a:extLst>
          </p:cNvPr>
          <p:cNvSpPr txBox="1"/>
          <p:nvPr/>
        </p:nvSpPr>
        <p:spPr>
          <a:xfrm>
            <a:off x="7829457" y="2780928"/>
            <a:ext cx="1207039" cy="2585323"/>
          </a:xfrm>
          <a:prstGeom prst="rect">
            <a:avLst/>
          </a:prstGeom>
          <a:noFill/>
        </p:spPr>
        <p:txBody>
          <a:bodyPr wrap="square" rtlCol="0">
            <a:spAutoFit/>
          </a:bodyPr>
          <a:lstStyle/>
          <a:p>
            <a:r>
              <a:rPr lang="en-US" dirty="0"/>
              <a:t>A Single DMA cannot handle all type of I/O device so we need multiple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1" y="188640"/>
            <a:ext cx="8229600" cy="648072"/>
          </a:xfrm>
        </p:spPr>
        <p:txBody>
          <a:bodyPr/>
          <a:lstStyle/>
          <a:p>
            <a:pPr>
              <a:defRPr/>
            </a:pPr>
            <a:r>
              <a:rPr kumimoji="1" lang="en-US" kern="1200" dirty="0">
                <a:latin typeface="Times New Roman" pitchFamily="-110" charset="0"/>
              </a:rPr>
              <a:t>I/O Channel</a:t>
            </a:r>
            <a:endParaRPr lang="en-US" dirty="0"/>
          </a:p>
        </p:txBody>
      </p:sp>
      <p:sp>
        <p:nvSpPr>
          <p:cNvPr id="3" name="Content Placeholder 2"/>
          <p:cNvSpPr>
            <a:spLocks noGrp="1"/>
          </p:cNvSpPr>
          <p:nvPr>
            <p:ph idx="1"/>
          </p:nvPr>
        </p:nvSpPr>
        <p:spPr>
          <a:xfrm>
            <a:off x="611561" y="1600201"/>
            <a:ext cx="7560840" cy="4133056"/>
          </a:xfrm>
        </p:spPr>
        <p:txBody>
          <a:bodyPr/>
          <a:lstStyle/>
          <a:p>
            <a:pPr marL="0" indent="0" algn="just">
              <a:buFontTx/>
              <a:buNone/>
              <a:defRPr/>
            </a:pPr>
            <a:r>
              <a:rPr kumimoji="1" lang="en-US" sz="2400" kern="1200" dirty="0">
                <a:latin typeface="Times New Roman" pitchFamily="-110" charset="0"/>
              </a:rPr>
              <a:t>The I/O channel represents an extension of the DMA concept. An I/O channel has the ability to execute I/O instructions, which gives it complete control over I/O operations. In a computer system with such devices, the CPU does not execute I/O instructions. </a:t>
            </a:r>
          </a:p>
          <a:p>
            <a:pPr marL="0" indent="0">
              <a:buFontTx/>
              <a:buNone/>
              <a:defRPr/>
            </a:pPr>
            <a:endParaRPr kumimoji="1" lang="en-US" sz="2400" kern="1200" dirty="0">
              <a:latin typeface="Times New Roman" pitchFamily="-110" charset="0"/>
            </a:endParaRPr>
          </a:p>
          <a:p>
            <a:pPr>
              <a:defRPr/>
            </a:pPr>
            <a:endParaRPr kumimoji="1" lang="en-US" sz="2400" kern="1200" dirty="0">
              <a:latin typeface="Times New Roman" pitchFamily="-110" charset="0"/>
            </a:endParaRPr>
          </a:p>
          <a:p>
            <a:pPr marL="0" indent="0">
              <a:buFontTx/>
              <a:buNone/>
              <a:defRPr/>
            </a:pPr>
            <a:r>
              <a:rPr kumimoji="1" lang="en-US" sz="2400" kern="1200" dirty="0">
                <a:latin typeface="Times New Roman" pitchFamily="-110" charset="0"/>
              </a:rPr>
              <a:t>Two types of I/O channels are common</a:t>
            </a:r>
          </a:p>
          <a:p>
            <a:pPr>
              <a:defRPr/>
            </a:pPr>
            <a:r>
              <a:rPr kumimoji="1" lang="en-US" sz="2400" i="1" kern="1200" dirty="0">
                <a:latin typeface="Times New Roman" pitchFamily="-110" charset="0"/>
              </a:rPr>
              <a:t>Selector Channel</a:t>
            </a:r>
          </a:p>
          <a:p>
            <a:pPr>
              <a:defRPr/>
            </a:pPr>
            <a:r>
              <a:rPr kumimoji="1" lang="en-US" sz="2400" i="1" kern="1200" dirty="0">
                <a:latin typeface="Times New Roman" pitchFamily="-110" charset="0"/>
              </a:rPr>
              <a:t>Multiplexor Channel</a:t>
            </a:r>
          </a:p>
          <a:p>
            <a:pPr>
              <a:defRPr/>
            </a:pPr>
            <a:endParaRPr kumimoji="1" lang="en-US" sz="2400" i="1" kern="1200" dirty="0">
              <a:latin typeface="Times New Roman" pitchFamily="-110"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5223"/>
            <a:ext cx="8229600" cy="585465"/>
          </a:xfrm>
        </p:spPr>
        <p:txBody>
          <a:bodyPr/>
          <a:lstStyle/>
          <a:p>
            <a:pPr>
              <a:defRPr/>
            </a:pPr>
            <a:r>
              <a:rPr kumimoji="1" lang="en-US" kern="1200" dirty="0">
                <a:latin typeface="Times New Roman" pitchFamily="-110" charset="0"/>
              </a:rPr>
              <a:t>I/O Channel</a:t>
            </a:r>
            <a:r>
              <a:rPr kumimoji="1" lang="en-US" sz="3600" kern="1200" dirty="0">
                <a:solidFill>
                  <a:srgbClr val="000099"/>
                </a:solidFill>
                <a:latin typeface="Times New Roman" pitchFamily="-110" charset="0"/>
              </a:rPr>
              <a:t>(Discussed)</a:t>
            </a:r>
            <a:endParaRPr lang="en-US" sz="3600" dirty="0">
              <a:solidFill>
                <a:srgbClr val="000099"/>
              </a:solidFill>
            </a:endParaRPr>
          </a:p>
        </p:txBody>
      </p:sp>
      <p:pic>
        <p:nvPicPr>
          <p:cNvPr id="80899" name="Content Placeholder 3" descr="f15.pd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 y="620688"/>
            <a:ext cx="9036496" cy="6215087"/>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ltLang="en-US"/>
              <a:t>InfiniBand</a:t>
            </a:r>
          </a:p>
        </p:txBody>
      </p:sp>
      <p:sp>
        <p:nvSpPr>
          <p:cNvPr id="139267" name="Rectangle 3"/>
          <p:cNvSpPr>
            <a:spLocks noGrp="1" noChangeArrowheads="1"/>
          </p:cNvSpPr>
          <p:nvPr>
            <p:ph idx="1"/>
          </p:nvPr>
        </p:nvSpPr>
        <p:spPr/>
        <p:txBody>
          <a:bodyPr>
            <a:normAutofit lnSpcReduction="10000"/>
          </a:bodyPr>
          <a:lstStyle/>
          <a:p>
            <a:pPr>
              <a:defRPr/>
            </a:pPr>
            <a:r>
              <a:rPr lang="en-GB" sz="2400" dirty="0"/>
              <a:t>Recent I/O specification aimed at the high-end server market</a:t>
            </a:r>
          </a:p>
          <a:p>
            <a:pPr>
              <a:defRPr/>
            </a:pPr>
            <a:r>
              <a:rPr lang="en-GB" sz="2400" dirty="0"/>
              <a:t>First version was released in early 2001</a:t>
            </a:r>
          </a:p>
          <a:p>
            <a:pPr>
              <a:defRPr/>
            </a:pPr>
            <a:r>
              <a:rPr lang="en-GB" sz="2400" dirty="0"/>
              <a:t>Standard describes an architecture and specifications for data flow among processors and intelligent I/O devices</a:t>
            </a:r>
          </a:p>
          <a:p>
            <a:pPr>
              <a:defRPr/>
            </a:pPr>
            <a:r>
              <a:rPr lang="en-GB" sz="2400" dirty="0"/>
              <a:t>Has become a popular interface for storage area networking and other large storage configurations</a:t>
            </a:r>
          </a:p>
          <a:p>
            <a:pPr>
              <a:defRPr/>
            </a:pPr>
            <a:r>
              <a:rPr lang="en-GB" sz="2400" dirty="0"/>
              <a:t>Enables servers, remote storage, and other network devices to be attached in a central fabric of switches and links</a:t>
            </a:r>
          </a:p>
          <a:p>
            <a:pPr>
              <a:defRPr/>
            </a:pPr>
            <a:r>
              <a:rPr lang="en-GB" sz="2400" dirty="0"/>
              <a:t>The switch-based architecture can connect up to 64,000 servers, storage systems, and networking devices</a:t>
            </a:r>
          </a:p>
          <a:p>
            <a:pPr>
              <a:defRPr/>
            </a:pPr>
            <a:endParaRPr lang="en-GB" dirty="0"/>
          </a:p>
          <a:p>
            <a:pPr>
              <a:defRPr/>
            </a:pPr>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304800" y="228600"/>
            <a:ext cx="7556500" cy="1116013"/>
          </a:xfrm>
        </p:spPr>
        <p:txBody>
          <a:bodyPr/>
          <a:lstStyle/>
          <a:p>
            <a:pPr>
              <a:defRPr/>
            </a:pPr>
            <a:r>
              <a:rPr lang="en-GB" dirty="0">
                <a:effectLst>
                  <a:outerShdw blurRad="38100" dist="38100" dir="2700000" algn="tl">
                    <a:srgbClr val="000000">
                      <a:alpha val="43137"/>
                    </a:srgbClr>
                  </a:outerShdw>
                </a:effectLst>
              </a:rPr>
              <a:t>InfiniBand Switch Fabric</a:t>
            </a:r>
          </a:p>
        </p:txBody>
      </p:sp>
      <p:pic>
        <p:nvPicPr>
          <p:cNvPr id="83971" name="Picture 3" descr="f19.pdf"/>
          <p:cNvPicPr>
            <a:picLocks noChangeAspect="1"/>
          </p:cNvPicPr>
          <p:nvPr/>
        </p:nvPicPr>
        <p:blipFill>
          <a:blip r:embed="rId3">
            <a:extLst>
              <a:ext uri="{28A0092B-C50C-407E-A947-70E740481C1C}">
                <a14:useLocalDpi xmlns:a14="http://schemas.microsoft.com/office/drawing/2010/main" val="0"/>
              </a:ext>
            </a:extLst>
          </a:blip>
          <a:srcRect l="5882" t="18182" r="9412" b="30000"/>
          <a:stretch>
            <a:fillRect/>
          </a:stretch>
        </p:blipFill>
        <p:spPr bwMode="auto">
          <a:xfrm>
            <a:off x="685800" y="1052513"/>
            <a:ext cx="7332663"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heel spokes="2"/>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000000">
                      <a:alpha val="43137"/>
                    </a:srgbClr>
                  </a:outerShdw>
                </a:effectLst>
              </a:rPr>
              <a:t>InfiniBand Operation</a:t>
            </a:r>
          </a:p>
        </p:txBody>
      </p:sp>
      <p:sp>
        <p:nvSpPr>
          <p:cNvPr id="86019" name="Content Placeholder 2"/>
          <p:cNvSpPr>
            <a:spLocks noGrp="1"/>
          </p:cNvSpPr>
          <p:nvPr>
            <p:ph sz="half" idx="1"/>
          </p:nvPr>
        </p:nvSpPr>
        <p:spPr>
          <a:xfrm>
            <a:off x="4410075" y="1985963"/>
            <a:ext cx="3657600" cy="1965325"/>
          </a:xfrm>
        </p:spPr>
        <p:txBody>
          <a:bodyPr/>
          <a:lstStyle/>
          <a:p>
            <a:r>
              <a:rPr lang="en-US" altLang="en-US"/>
              <a:t>The InfiniBand switch maps traffic from an incoming lane to an outgoing lane to route the data between the desired end points</a:t>
            </a:r>
          </a:p>
        </p:txBody>
      </p:sp>
      <p:sp>
        <p:nvSpPr>
          <p:cNvPr id="86020" name="Content Placeholder 3"/>
          <p:cNvSpPr>
            <a:spLocks noGrp="1"/>
          </p:cNvSpPr>
          <p:nvPr>
            <p:ph sz="half" idx="15"/>
          </p:nvPr>
        </p:nvSpPr>
        <p:spPr>
          <a:xfrm>
            <a:off x="498475" y="1985963"/>
            <a:ext cx="3657600" cy="4140200"/>
          </a:xfrm>
        </p:spPr>
        <p:txBody>
          <a:bodyPr/>
          <a:lstStyle/>
          <a:p>
            <a:r>
              <a:rPr lang="en-US" altLang="en-US" dirty="0"/>
              <a:t>Each physical link between a switch and an attached interface can support up to 16 logical channels, called </a:t>
            </a:r>
            <a:r>
              <a:rPr lang="en-US" altLang="en-US" i="1" dirty="0"/>
              <a:t>virtual lanes</a:t>
            </a:r>
          </a:p>
          <a:p>
            <a:pPr lvl="1"/>
            <a:r>
              <a:rPr lang="en-US" altLang="en-US" dirty="0"/>
              <a:t>One lane is reserved for fabric management and the other lanes for data transport</a:t>
            </a:r>
          </a:p>
          <a:p>
            <a:r>
              <a:rPr lang="en-US" altLang="en-US" dirty="0"/>
              <a:t>A virtual lane is temporarily dedicated to the transfer of data from one end node to another over the InfiniBand fabric</a:t>
            </a:r>
          </a:p>
          <a:p>
            <a:endParaRPr lang="en-US" altLang="en-US" dirty="0"/>
          </a:p>
        </p:txBody>
      </p:sp>
      <p:sp>
        <p:nvSpPr>
          <p:cNvPr id="86021" name="Content Placeholder 4"/>
          <p:cNvSpPr>
            <a:spLocks noGrp="1"/>
          </p:cNvSpPr>
          <p:nvPr>
            <p:ph sz="half" idx="16"/>
          </p:nvPr>
        </p:nvSpPr>
        <p:spPr>
          <a:xfrm>
            <a:off x="4410075" y="3733800"/>
            <a:ext cx="3657600" cy="2401888"/>
          </a:xfrm>
        </p:spPr>
        <p:txBody>
          <a:bodyPr/>
          <a:lstStyle/>
          <a:p>
            <a:r>
              <a:rPr lang="en-US" altLang="en-US"/>
              <a:t>A layered protocol architecture is used, consisting of four layers:</a:t>
            </a:r>
          </a:p>
          <a:p>
            <a:pPr lvl="1"/>
            <a:r>
              <a:rPr lang="en-US" altLang="en-US"/>
              <a:t>Physical</a:t>
            </a:r>
          </a:p>
          <a:p>
            <a:pPr lvl="1"/>
            <a:r>
              <a:rPr lang="en-US" altLang="en-US"/>
              <a:t>Link</a:t>
            </a:r>
          </a:p>
          <a:p>
            <a:pPr lvl="1"/>
            <a:r>
              <a:rPr lang="en-US" altLang="en-US"/>
              <a:t>Network</a:t>
            </a:r>
          </a:p>
          <a:p>
            <a:pPr lvl="1"/>
            <a:r>
              <a:rPr lang="en-US" altLang="en-US"/>
              <a:t>Transport </a:t>
            </a:r>
          </a:p>
          <a:p>
            <a:pPr lvl="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53975"/>
            <a:ext cx="8229600" cy="1143000"/>
          </a:xfrm>
        </p:spPr>
        <p:txBody>
          <a:bodyPr/>
          <a:lstStyle/>
          <a:p>
            <a:pPr eaLnBrk="1" hangingPunct="1"/>
            <a:r>
              <a:rPr lang="en-US" altLang="en-US" dirty="0"/>
              <a:t>I/O Module Function</a:t>
            </a:r>
          </a:p>
        </p:txBody>
      </p:sp>
      <p:sp>
        <p:nvSpPr>
          <p:cNvPr id="22531" name="Rectangle 3"/>
          <p:cNvSpPr>
            <a:spLocks noGrp="1" noChangeArrowheads="1"/>
          </p:cNvSpPr>
          <p:nvPr>
            <p:ph type="body" idx="1"/>
          </p:nvPr>
        </p:nvSpPr>
        <p:spPr>
          <a:xfrm>
            <a:off x="395289" y="1206500"/>
            <a:ext cx="8353176" cy="4670772"/>
          </a:xfrm>
        </p:spPr>
        <p:txBody>
          <a:bodyPr/>
          <a:lstStyle/>
          <a:p>
            <a:pPr eaLnBrk="1" hangingPunct="1"/>
            <a:r>
              <a:rPr lang="en-US" altLang="en-US" sz="2800" dirty="0"/>
              <a:t>Provide interfaces for communication between the CPU / Memory and I/O devices:-</a:t>
            </a:r>
          </a:p>
          <a:p>
            <a:pPr lvl="1" eaLnBrk="1" hangingPunct="1"/>
            <a:r>
              <a:rPr lang="en-US" altLang="en-US" sz="2400" dirty="0"/>
              <a:t>Internal : Processor and Memory</a:t>
            </a:r>
          </a:p>
          <a:p>
            <a:pPr lvl="1" eaLnBrk="1" hangingPunct="1"/>
            <a:r>
              <a:rPr lang="en-US" altLang="en-US" sz="2400" dirty="0"/>
              <a:t>External : I/O devices</a:t>
            </a:r>
          </a:p>
          <a:p>
            <a:pPr eaLnBrk="1" hangingPunct="1"/>
            <a:r>
              <a:rPr lang="en-US" altLang="en-US" sz="2800" dirty="0"/>
              <a:t>Control &amp; Timing </a:t>
            </a:r>
          </a:p>
          <a:p>
            <a:pPr lvl="1" eaLnBrk="1" hangingPunct="1"/>
            <a:r>
              <a:rPr lang="en-US" altLang="en-US" sz="2400" dirty="0"/>
              <a:t>Generate address for each I/O device.</a:t>
            </a:r>
          </a:p>
          <a:p>
            <a:pPr lvl="1" eaLnBrk="1" hangingPunct="1"/>
            <a:r>
              <a:rPr lang="en-US" altLang="en-US" sz="2400" dirty="0"/>
              <a:t>Synchronize timing for I/O op.</a:t>
            </a:r>
          </a:p>
          <a:p>
            <a:pPr lvl="1" eaLnBrk="1" hangingPunct="1"/>
            <a:r>
              <a:rPr lang="en-US" altLang="en-US" sz="2400" dirty="0"/>
              <a:t>Contains logic specific to each device it controls.</a:t>
            </a:r>
          </a:p>
          <a:p>
            <a:pPr eaLnBrk="1" hangingPunct="1"/>
            <a:r>
              <a:rPr lang="en-US" altLang="en-US" sz="2800" dirty="0"/>
              <a:t>Data Buffering</a:t>
            </a:r>
          </a:p>
          <a:p>
            <a:pPr eaLnBrk="1" hangingPunct="1"/>
            <a:r>
              <a:rPr lang="en-US" altLang="en-US" sz="2800" dirty="0"/>
              <a:t>Error Detection</a:t>
            </a:r>
          </a:p>
          <a:p>
            <a:pPr eaLnBrk="1" hangingPunct="1"/>
            <a:endParaRPr lang="en-US" altLang="en-US" sz="2800" dirty="0"/>
          </a:p>
        </p:txBody>
      </p:sp>
      <p:sp>
        <p:nvSpPr>
          <p:cNvPr id="22532" name="TextBox 3"/>
          <p:cNvSpPr txBox="1">
            <a:spLocks noChangeArrowheads="1"/>
          </p:cNvSpPr>
          <p:nvPr/>
        </p:nvSpPr>
        <p:spPr bwMode="auto">
          <a:xfrm>
            <a:off x="0" y="6165850"/>
            <a:ext cx="9144000" cy="7080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lvl="1" algn="ctr">
              <a:spcBef>
                <a:spcPct val="0"/>
              </a:spcBef>
              <a:buFontTx/>
              <a:buNone/>
            </a:pPr>
            <a:r>
              <a:rPr lang="en-US" altLang="en-US" sz="2000" b="1">
                <a:solidFill>
                  <a:srgbClr val="FF0000"/>
                </a:solidFill>
              </a:rPr>
              <a:t>Hide details of timing, formats, and the electromechanics of external device allowing processor  to function in terms of simple R/W commands.</a:t>
            </a:r>
            <a:endParaRPr lang="en-US" altLang="en-US" sz="1600"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I/O Bus and Interface Modules</a:t>
            </a:r>
          </a:p>
        </p:txBody>
      </p:sp>
      <p:pic>
        <p:nvPicPr>
          <p:cNvPr id="24579" name="Content Placeholder 3" descr="Capture.PNG"/>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11559" y="1556792"/>
            <a:ext cx="7864353" cy="489654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6988"/>
            <a:ext cx="8229600" cy="1143001"/>
          </a:xfrm>
        </p:spPr>
        <p:txBody>
          <a:bodyPr/>
          <a:lstStyle/>
          <a:p>
            <a:pPr eaLnBrk="1" hangingPunct="1"/>
            <a:r>
              <a:rPr lang="en-US" altLang="en-US"/>
              <a:t> I / O Module : Functioning</a:t>
            </a:r>
          </a:p>
        </p:txBody>
      </p:sp>
      <p:sp>
        <p:nvSpPr>
          <p:cNvPr id="25603" name="Content Placeholder 2"/>
          <p:cNvSpPr>
            <a:spLocks noGrp="1"/>
          </p:cNvSpPr>
          <p:nvPr>
            <p:ph sz="quarter" idx="1"/>
          </p:nvPr>
        </p:nvSpPr>
        <p:spPr>
          <a:xfrm>
            <a:off x="323850" y="928688"/>
            <a:ext cx="8496300" cy="5524500"/>
          </a:xfrm>
        </p:spPr>
        <p:txBody>
          <a:bodyPr/>
          <a:lstStyle/>
          <a:p>
            <a:pPr eaLnBrk="1" hangingPunct="1"/>
            <a:r>
              <a:rPr lang="en-US" altLang="en-US" sz="2800"/>
              <a:t>I/O bus is attached to all peripherals through their respective I/O interfaces.</a:t>
            </a:r>
          </a:p>
          <a:p>
            <a:pPr eaLnBrk="1" hangingPunct="1"/>
            <a:r>
              <a:rPr lang="en-US" altLang="en-US" sz="2800"/>
              <a:t>The Interfaces monitor address on address lines.</a:t>
            </a:r>
          </a:p>
          <a:p>
            <a:pPr eaLnBrk="1" hangingPunct="1"/>
            <a:r>
              <a:rPr lang="en-US" altLang="en-US" sz="2800"/>
              <a:t>CPU puts address of I/O device on address lines</a:t>
            </a:r>
          </a:p>
          <a:p>
            <a:pPr lvl="1" eaLnBrk="1" hangingPunct="1"/>
            <a:r>
              <a:rPr lang="en-US" altLang="en-US" sz="2400"/>
              <a:t>On finding its own address, the respective I/O interface, activates path between itself and the I/O device.</a:t>
            </a:r>
          </a:p>
          <a:p>
            <a:pPr lvl="1" eaLnBrk="1" hangingPunct="1"/>
            <a:r>
              <a:rPr lang="en-US" altLang="en-US" sz="2400"/>
              <a:t>All the other devices are disabled by their interfaces.</a:t>
            </a:r>
          </a:p>
          <a:p>
            <a:pPr eaLnBrk="1" hangingPunct="1"/>
            <a:r>
              <a:rPr lang="en-US" altLang="en-US" sz="2800"/>
              <a:t>CPU initiates communication : </a:t>
            </a:r>
          </a:p>
          <a:p>
            <a:pPr lvl="1" eaLnBrk="1" hangingPunct="1"/>
            <a:r>
              <a:rPr lang="en-US" altLang="en-US" sz="2400"/>
              <a:t>I/O command is made available in the control lines.</a:t>
            </a:r>
          </a:p>
          <a:p>
            <a:pPr eaLnBrk="1" hangingPunct="1"/>
            <a:r>
              <a:rPr lang="en-US" altLang="en-US" sz="2800"/>
              <a:t>I/O module responds to CPU communication : </a:t>
            </a:r>
          </a:p>
          <a:p>
            <a:pPr lvl="1" eaLnBrk="1" hangingPunct="1"/>
            <a:r>
              <a:rPr lang="en-US" altLang="en-US" sz="2400"/>
              <a:t>Data to read or write is made available in the data lines.</a:t>
            </a:r>
          </a:p>
          <a:p>
            <a:pPr eaLnBrk="1" hangingPunct="1"/>
            <a:endParaRPr lang="en-US"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4450"/>
            <a:ext cx="8229600" cy="1143000"/>
          </a:xfrm>
        </p:spPr>
        <p:txBody>
          <a:bodyPr/>
          <a:lstStyle/>
          <a:p>
            <a:pPr eaLnBrk="1" hangingPunct="1"/>
            <a:r>
              <a:rPr lang="en-GB" altLang="en-US"/>
              <a:t>Generic I/O Module</a:t>
            </a:r>
          </a:p>
        </p:txBody>
      </p:sp>
      <p:pic>
        <p:nvPicPr>
          <p:cNvPr id="17411" name="Picture 4"/>
          <p:cNvPicPr>
            <a:picLocks noChangeAspect="1" noChangeArrowheads="1"/>
          </p:cNvPicPr>
          <p:nvPr/>
        </p:nvPicPr>
        <p:blipFill>
          <a:blip r:embed="rId2"/>
          <a:srcRect l="5418" t="16350" r="10925" b="21777"/>
          <a:stretch>
            <a:fillRect/>
          </a:stretch>
        </p:blipFill>
        <p:spPr bwMode="auto">
          <a:xfrm>
            <a:off x="1524000" y="1077913"/>
            <a:ext cx="5715000" cy="547528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9311</TotalTime>
  <Words>3834</Words>
  <Application>Microsoft Office PowerPoint</Application>
  <PresentationFormat>On-screen Show (4:3)</PresentationFormat>
  <Paragraphs>427</Paragraphs>
  <Slides>57</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57</vt:i4>
      </vt:variant>
    </vt:vector>
  </HeadingPairs>
  <TitlesOfParts>
    <vt:vector size="65" baseType="lpstr">
      <vt:lpstr>Arial</vt:lpstr>
      <vt:lpstr>Calibri</vt:lpstr>
      <vt:lpstr>Franklin Gothic Book</vt:lpstr>
      <vt:lpstr>Perpetua</vt:lpstr>
      <vt:lpstr>Times New Roman</vt:lpstr>
      <vt:lpstr>Wingdings 2</vt:lpstr>
      <vt:lpstr>Diseño predeterminado</vt:lpstr>
      <vt:lpstr>Equity</vt:lpstr>
      <vt:lpstr>CSE 323        Computer Architecture   </vt:lpstr>
      <vt:lpstr>Outline</vt:lpstr>
      <vt:lpstr>External Devices : Types</vt:lpstr>
      <vt:lpstr>Classification : I/O Devices</vt:lpstr>
      <vt:lpstr>IO Interface</vt:lpstr>
      <vt:lpstr>I/O Module Function</vt:lpstr>
      <vt:lpstr>I/O Bus and Interface Modules</vt:lpstr>
      <vt:lpstr> I / O Module : Functioning</vt:lpstr>
      <vt:lpstr>Generic I/O Module</vt:lpstr>
      <vt:lpstr>External Device Block Diagram(NC)</vt:lpstr>
      <vt:lpstr>I/O Module: Internal Block Diagram</vt:lpstr>
      <vt:lpstr>Interfacing I/O Devices to CPU</vt:lpstr>
      <vt:lpstr>Interfacing I/O Devices</vt:lpstr>
      <vt:lpstr>Serial :  I/O </vt:lpstr>
      <vt:lpstr>Parallel I/O(Discussed)</vt:lpstr>
      <vt:lpstr>Isolated IO</vt:lpstr>
      <vt:lpstr>IO/M Pin : Select Memory / IO device </vt:lpstr>
      <vt:lpstr>Isolated IO</vt:lpstr>
      <vt:lpstr>Memory Mapped IO</vt:lpstr>
      <vt:lpstr>Difference :Memory &amp; I/O mapped</vt:lpstr>
      <vt:lpstr>Processor involved I/O : Between Memory and External Devices</vt:lpstr>
      <vt:lpstr>Input Output : Types</vt:lpstr>
      <vt:lpstr>Input Output : Types(Flow Chart)</vt:lpstr>
      <vt:lpstr>Programmed I/O : Basics(Discussed)-&gt;copy</vt:lpstr>
      <vt:lpstr>Interrupt Driven I/O : Basics</vt:lpstr>
      <vt:lpstr>Interrupts</vt:lpstr>
      <vt:lpstr>Classification of Interrupts </vt:lpstr>
      <vt:lpstr>Interrupt Driven I/O : Basic Operation</vt:lpstr>
      <vt:lpstr>Memory and Registers States : Interrupt</vt:lpstr>
      <vt:lpstr>Design Issues</vt:lpstr>
      <vt:lpstr>Identifying Interrupting Module</vt:lpstr>
      <vt:lpstr>Identifying Interrupting Module</vt:lpstr>
      <vt:lpstr>Resolving Multiple Interrupts</vt:lpstr>
      <vt:lpstr>Resolving Multiple Interrupts</vt:lpstr>
      <vt:lpstr>Software Polling : Procedure</vt:lpstr>
      <vt:lpstr>Hardware Polling : Procedure</vt:lpstr>
      <vt:lpstr>Serial or  Daisy Chaining Priority</vt:lpstr>
      <vt:lpstr>Serial or  Daisy Chaining Priority Discussed</vt:lpstr>
      <vt:lpstr>Parallel Priority Interrupt Discussed</vt:lpstr>
      <vt:lpstr>Parallel Priority Interrupt Discussed</vt:lpstr>
      <vt:lpstr>DMA</vt:lpstr>
      <vt:lpstr>Direct Memory Access</vt:lpstr>
      <vt:lpstr>DMA : Configuration</vt:lpstr>
      <vt:lpstr>DMA Operation</vt:lpstr>
      <vt:lpstr>DMA Controller</vt:lpstr>
      <vt:lpstr>DMA Controller Discussed</vt:lpstr>
      <vt:lpstr>DMA : Transfer Modes Discussed</vt:lpstr>
      <vt:lpstr>DMA and Interrupt Breakpoints During an Instruction Cycle</vt:lpstr>
      <vt:lpstr>Input-Output Processor (IOP) Discussed</vt:lpstr>
      <vt:lpstr>CPU-IOP Communication</vt:lpstr>
      <vt:lpstr>Alternative DMA Configurations</vt:lpstr>
      <vt:lpstr>Alternative DMA Configurations</vt:lpstr>
      <vt:lpstr>I/O Channel</vt:lpstr>
      <vt:lpstr>I/O Channel(Discussed)</vt:lpstr>
      <vt:lpstr>InfiniBand</vt:lpstr>
      <vt:lpstr>InfiniBand Switch Fabric</vt:lpstr>
      <vt:lpstr>InfiniBand Operation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fariavns9@gmail.com</cp:lastModifiedBy>
  <cp:revision>787</cp:revision>
  <dcterms:created xsi:type="dcterms:W3CDTF">2010-05-23T14:28:12Z</dcterms:created>
  <dcterms:modified xsi:type="dcterms:W3CDTF">2021-09-03T09:59:08Z</dcterms:modified>
</cp:coreProperties>
</file>