
<file path=[Content_Types].xml><?xml version="1.0" encoding="utf-8"?>
<Types xmlns="http://schemas.openxmlformats.org/package/2006/content-types">
  <Default Extension="gif" ContentType="image/gif"/>
  <Default Extension="jpeg" ContentType="image/jpeg"/>
  <Default Extension="pdf" ContentType="application/pd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 id="2147483688" r:id="rId2"/>
  </p:sldMasterIdLst>
  <p:notesMasterIdLst>
    <p:notesMasterId r:id="rId56"/>
  </p:notesMasterIdLst>
  <p:handoutMasterIdLst>
    <p:handoutMasterId r:id="rId57"/>
  </p:handoutMasterIdLst>
  <p:sldIdLst>
    <p:sldId id="353" r:id="rId3"/>
    <p:sldId id="257" r:id="rId4"/>
    <p:sldId id="259" r:id="rId5"/>
    <p:sldId id="329" r:id="rId6"/>
    <p:sldId id="258" r:id="rId7"/>
    <p:sldId id="260" r:id="rId8"/>
    <p:sldId id="261" r:id="rId9"/>
    <p:sldId id="262" r:id="rId10"/>
    <p:sldId id="341" r:id="rId11"/>
    <p:sldId id="263" r:id="rId12"/>
    <p:sldId id="264" r:id="rId13"/>
    <p:sldId id="265" r:id="rId14"/>
    <p:sldId id="266" r:id="rId15"/>
    <p:sldId id="267" r:id="rId16"/>
    <p:sldId id="330" r:id="rId17"/>
    <p:sldId id="270" r:id="rId18"/>
    <p:sldId id="331" r:id="rId19"/>
    <p:sldId id="271" r:id="rId20"/>
    <p:sldId id="272" r:id="rId21"/>
    <p:sldId id="273" r:id="rId22"/>
    <p:sldId id="275" r:id="rId23"/>
    <p:sldId id="299" r:id="rId24"/>
    <p:sldId id="311" r:id="rId25"/>
    <p:sldId id="277" r:id="rId26"/>
    <p:sldId id="278" r:id="rId27"/>
    <p:sldId id="280" r:id="rId28"/>
    <p:sldId id="282" r:id="rId29"/>
    <p:sldId id="286" r:id="rId30"/>
    <p:sldId id="332" r:id="rId31"/>
    <p:sldId id="289" r:id="rId32"/>
    <p:sldId id="352" r:id="rId33"/>
    <p:sldId id="351" r:id="rId34"/>
    <p:sldId id="290" r:id="rId35"/>
    <p:sldId id="293" r:id="rId36"/>
    <p:sldId id="300" r:id="rId37"/>
    <p:sldId id="301" r:id="rId38"/>
    <p:sldId id="302" r:id="rId39"/>
    <p:sldId id="342" r:id="rId40"/>
    <p:sldId id="337" r:id="rId41"/>
    <p:sldId id="294" r:id="rId42"/>
    <p:sldId id="338" r:id="rId43"/>
    <p:sldId id="343" r:id="rId44"/>
    <p:sldId id="339" r:id="rId45"/>
    <p:sldId id="340" r:id="rId46"/>
    <p:sldId id="344" r:id="rId47"/>
    <p:sldId id="345" r:id="rId48"/>
    <p:sldId id="350" r:id="rId49"/>
    <p:sldId id="303" r:id="rId50"/>
    <p:sldId id="346" r:id="rId51"/>
    <p:sldId id="347" r:id="rId52"/>
    <p:sldId id="348" r:id="rId53"/>
    <p:sldId id="349" r:id="rId54"/>
    <p:sldId id="304" r:id="rId55"/>
  </p:sldIdLst>
  <p:sldSz cx="9144000" cy="6858000" type="screen4x3"/>
  <p:notesSz cx="6735763" cy="9866313"/>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82" autoAdjust="0"/>
    <p:restoredTop sz="68886" autoAdjust="0"/>
  </p:normalViewPr>
  <p:slideViewPr>
    <p:cSldViewPr>
      <p:cViewPr varScale="1">
        <p:scale>
          <a:sx n="76" d="100"/>
          <a:sy n="76" d="100"/>
        </p:scale>
        <p:origin x="2562"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Lst>
  </p:outlineViewPr>
  <p:notesTextViewPr>
    <p:cViewPr>
      <p:scale>
        <a:sx n="200" d="100"/>
        <a:sy n="200" d="100"/>
      </p:scale>
      <p:origin x="0" y="0"/>
    </p:cViewPr>
  </p:notesTextViewPr>
  <p:sorterViewPr>
    <p:cViewPr>
      <p:scale>
        <a:sx n="66" d="100"/>
        <a:sy n="66" d="100"/>
      </p:scale>
      <p:origin x="0" y="117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13.xml"/><Relationship Id="rId13" Type="http://schemas.openxmlformats.org/officeDocument/2006/relationships/slide" Target="slides/slide26.xml"/><Relationship Id="rId18" Type="http://schemas.openxmlformats.org/officeDocument/2006/relationships/slide" Target="slides/slide40.xml"/><Relationship Id="rId3" Type="http://schemas.openxmlformats.org/officeDocument/2006/relationships/slide" Target="slides/slide7.xml"/><Relationship Id="rId7" Type="http://schemas.openxmlformats.org/officeDocument/2006/relationships/slide" Target="slides/slide12.xml"/><Relationship Id="rId12" Type="http://schemas.openxmlformats.org/officeDocument/2006/relationships/slide" Target="slides/slide20.xml"/><Relationship Id="rId17" Type="http://schemas.openxmlformats.org/officeDocument/2006/relationships/slide" Target="slides/slide35.xml"/><Relationship Id="rId2" Type="http://schemas.openxmlformats.org/officeDocument/2006/relationships/slide" Target="slides/slide3.xml"/><Relationship Id="rId16" Type="http://schemas.openxmlformats.org/officeDocument/2006/relationships/slide" Target="slides/slide33.xml"/><Relationship Id="rId1" Type="http://schemas.openxmlformats.org/officeDocument/2006/relationships/slide" Target="slides/slide2.xml"/><Relationship Id="rId6" Type="http://schemas.openxmlformats.org/officeDocument/2006/relationships/slide" Target="slides/slide11.xml"/><Relationship Id="rId11" Type="http://schemas.openxmlformats.org/officeDocument/2006/relationships/slide" Target="slides/slide19.xml"/><Relationship Id="rId5" Type="http://schemas.openxmlformats.org/officeDocument/2006/relationships/slide" Target="slides/slide10.xml"/><Relationship Id="rId15" Type="http://schemas.openxmlformats.org/officeDocument/2006/relationships/slide" Target="slides/slide29.xml"/><Relationship Id="rId10" Type="http://schemas.openxmlformats.org/officeDocument/2006/relationships/slide" Target="slides/slide18.xml"/><Relationship Id="rId19" Type="http://schemas.openxmlformats.org/officeDocument/2006/relationships/slide" Target="slides/slide48.xml"/><Relationship Id="rId4" Type="http://schemas.openxmlformats.org/officeDocument/2006/relationships/slide" Target="slides/slide8.xml"/><Relationship Id="rId9" Type="http://schemas.openxmlformats.org/officeDocument/2006/relationships/slide" Target="slides/slide16.xml"/><Relationship Id="rId14" Type="http://schemas.openxmlformats.org/officeDocument/2006/relationships/slide" Target="slides/slide2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98E02D-30CC-9449-A818-0AC6C4532802}" type="doc">
      <dgm:prSet loTypeId="urn:microsoft.com/office/officeart/2005/8/layout/hierarchy3" loCatId="hierarchy" qsTypeId="urn:microsoft.com/office/officeart/2005/8/quickstyle/simple4" qsCatId="simple" csTypeId="urn:microsoft.com/office/officeart/2005/8/colors/accent1_2" csCatId="accent1"/>
      <dgm:spPr/>
      <dgm:t>
        <a:bodyPr/>
        <a:lstStyle/>
        <a:p>
          <a:endParaRPr lang="en-US"/>
        </a:p>
      </dgm:t>
    </dgm:pt>
    <dgm:pt modelId="{124BEBE8-86C4-2649-8CA2-A1D816B4AEC4}">
      <dgm:prSet/>
      <dgm:spPr/>
      <dgm:t>
        <a:bodyPr/>
        <a:lstStyle/>
        <a:p>
          <a:pPr rtl="0"/>
          <a:r>
            <a:rPr lang="en-US" dirty="0">
              <a:effectLst>
                <a:outerShdw blurRad="38100" dist="38100" dir="2700000" algn="tl">
                  <a:srgbClr val="000000">
                    <a:alpha val="43137"/>
                  </a:srgbClr>
                </a:outerShdw>
              </a:effectLst>
            </a:rPr>
            <a:t>Instruction set architecture (ISA)</a:t>
          </a:r>
        </a:p>
      </dgm:t>
    </dgm:pt>
    <dgm:pt modelId="{E01D868E-D0F0-CF4C-AF25-84252D8397D3}" type="parTrans" cxnId="{18484A09-DB5C-2144-A236-4633899BFB95}">
      <dgm:prSet/>
      <dgm:spPr/>
      <dgm:t>
        <a:bodyPr/>
        <a:lstStyle/>
        <a:p>
          <a:endParaRPr lang="en-US"/>
        </a:p>
      </dgm:t>
    </dgm:pt>
    <dgm:pt modelId="{A7486556-AB81-3D4C-B517-110F7D24369A}" type="sibTrans" cxnId="{18484A09-DB5C-2144-A236-4633899BFB95}">
      <dgm:prSet/>
      <dgm:spPr/>
      <dgm:t>
        <a:bodyPr/>
        <a:lstStyle/>
        <a:p>
          <a:endParaRPr lang="en-US"/>
        </a:p>
      </dgm:t>
    </dgm:pt>
    <dgm:pt modelId="{B4DB1400-998B-E847-9FB9-E17A4347C97D}">
      <dgm:prSet/>
      <dgm:spPr/>
      <dgm:t>
        <a:bodyPr/>
        <a:lstStyle/>
        <a:p>
          <a:pPr rtl="0"/>
          <a:r>
            <a:rPr lang="en-US" dirty="0"/>
            <a:t>Defines the machine language instructions that a computer can follow</a:t>
          </a:r>
        </a:p>
      </dgm:t>
    </dgm:pt>
    <dgm:pt modelId="{957059A8-73D9-3E41-902E-5C3A34F03008}" type="parTrans" cxnId="{FB475D81-05D9-4B44-84FE-DB4784DD4468}">
      <dgm:prSet/>
      <dgm:spPr/>
      <dgm:t>
        <a:bodyPr/>
        <a:lstStyle/>
        <a:p>
          <a:endParaRPr lang="en-US" dirty="0"/>
        </a:p>
      </dgm:t>
    </dgm:pt>
    <dgm:pt modelId="{2FCC652F-D41A-7A4B-AFB4-AB959B0F94D1}" type="sibTrans" cxnId="{FB475D81-05D9-4B44-84FE-DB4784DD4468}">
      <dgm:prSet/>
      <dgm:spPr/>
      <dgm:t>
        <a:bodyPr/>
        <a:lstStyle/>
        <a:p>
          <a:endParaRPr lang="en-US"/>
        </a:p>
      </dgm:t>
    </dgm:pt>
    <dgm:pt modelId="{DDB6B856-C794-3F41-AB4F-5494052BDB71}">
      <dgm:prSet/>
      <dgm:spPr/>
      <dgm:t>
        <a:bodyPr/>
        <a:lstStyle/>
        <a:p>
          <a:pPr rtl="0"/>
          <a:r>
            <a:rPr lang="en-US" dirty="0"/>
            <a:t>Boundary between hardware and software</a:t>
          </a:r>
        </a:p>
      </dgm:t>
    </dgm:pt>
    <dgm:pt modelId="{745137B8-A504-9949-92EB-436B4F44B251}" type="parTrans" cxnId="{1A2CFF3B-84F0-434F-BC24-30A95B1EBB4B}">
      <dgm:prSet/>
      <dgm:spPr/>
      <dgm:t>
        <a:bodyPr/>
        <a:lstStyle/>
        <a:p>
          <a:endParaRPr lang="en-US" dirty="0"/>
        </a:p>
      </dgm:t>
    </dgm:pt>
    <dgm:pt modelId="{3ED65C2D-C08C-8D4D-81E8-66E17AA0713C}" type="sibTrans" cxnId="{1A2CFF3B-84F0-434F-BC24-30A95B1EBB4B}">
      <dgm:prSet/>
      <dgm:spPr/>
      <dgm:t>
        <a:bodyPr/>
        <a:lstStyle/>
        <a:p>
          <a:endParaRPr lang="en-US"/>
        </a:p>
      </dgm:t>
    </dgm:pt>
    <dgm:pt modelId="{19CB2456-F605-D544-8595-DEDA979184A4}">
      <dgm:prSet/>
      <dgm:spPr/>
      <dgm:t>
        <a:bodyPr/>
        <a:lstStyle/>
        <a:p>
          <a:pPr rtl="0"/>
          <a:r>
            <a:rPr lang="en-US" dirty="0">
              <a:effectLst>
                <a:outerShdw blurRad="38100" dist="38100" dir="2700000" algn="tl">
                  <a:srgbClr val="000000">
                    <a:alpha val="43137"/>
                  </a:srgbClr>
                </a:outerShdw>
              </a:effectLst>
            </a:rPr>
            <a:t>Application binary interface (ABI)</a:t>
          </a:r>
        </a:p>
      </dgm:t>
    </dgm:pt>
    <dgm:pt modelId="{4914149E-0BBC-5248-9120-7E432E30D1AF}" type="parTrans" cxnId="{1139F99B-2B29-AC40-8F2B-88015A1D01D0}">
      <dgm:prSet/>
      <dgm:spPr/>
      <dgm:t>
        <a:bodyPr/>
        <a:lstStyle/>
        <a:p>
          <a:endParaRPr lang="en-US"/>
        </a:p>
      </dgm:t>
    </dgm:pt>
    <dgm:pt modelId="{D33271DF-AFBA-7D4C-A5AC-A0C4E0E05AB6}" type="sibTrans" cxnId="{1139F99B-2B29-AC40-8F2B-88015A1D01D0}">
      <dgm:prSet/>
      <dgm:spPr/>
      <dgm:t>
        <a:bodyPr/>
        <a:lstStyle/>
        <a:p>
          <a:endParaRPr lang="en-US"/>
        </a:p>
      </dgm:t>
    </dgm:pt>
    <dgm:pt modelId="{506DE62E-9CD6-6642-AA9C-4CD014BF194D}">
      <dgm:prSet/>
      <dgm:spPr/>
      <dgm:t>
        <a:bodyPr/>
        <a:lstStyle/>
        <a:p>
          <a:pPr rtl="0"/>
          <a:r>
            <a:rPr lang="en-US" dirty="0"/>
            <a:t>Defines a standard for binary portability across programs</a:t>
          </a:r>
        </a:p>
      </dgm:t>
    </dgm:pt>
    <dgm:pt modelId="{832FE133-3578-4942-A0A5-7563B576782B}" type="parTrans" cxnId="{29025CE2-C80B-5541-8749-27BBC1FD907A}">
      <dgm:prSet/>
      <dgm:spPr/>
      <dgm:t>
        <a:bodyPr/>
        <a:lstStyle/>
        <a:p>
          <a:endParaRPr lang="en-US" dirty="0"/>
        </a:p>
      </dgm:t>
    </dgm:pt>
    <dgm:pt modelId="{D928E5BA-6AB0-284D-B2C7-EEBC83FA4B2F}" type="sibTrans" cxnId="{29025CE2-C80B-5541-8749-27BBC1FD907A}">
      <dgm:prSet/>
      <dgm:spPr/>
      <dgm:t>
        <a:bodyPr/>
        <a:lstStyle/>
        <a:p>
          <a:endParaRPr lang="en-US"/>
        </a:p>
      </dgm:t>
    </dgm:pt>
    <dgm:pt modelId="{0D5FD4E6-21E2-AA48-885E-7C4484E11672}">
      <dgm:prSet/>
      <dgm:spPr/>
      <dgm:t>
        <a:bodyPr/>
        <a:lstStyle/>
        <a:p>
          <a:pPr rtl="0"/>
          <a:r>
            <a:rPr lang="en-US" dirty="0"/>
            <a:t>Defines the system call interface to the operating system and the hardware resources and services available in a system through the user ISA</a:t>
          </a:r>
        </a:p>
      </dgm:t>
    </dgm:pt>
    <dgm:pt modelId="{9F672795-D12A-4A40-8E2C-1998ACCA0397}" type="parTrans" cxnId="{E5E3DD36-C13D-D14D-8FBB-A95C95F8644D}">
      <dgm:prSet/>
      <dgm:spPr/>
      <dgm:t>
        <a:bodyPr/>
        <a:lstStyle/>
        <a:p>
          <a:endParaRPr lang="en-US" dirty="0"/>
        </a:p>
      </dgm:t>
    </dgm:pt>
    <dgm:pt modelId="{075C2D75-E42D-4C4A-B9C4-DA9BDD3CB5C0}" type="sibTrans" cxnId="{E5E3DD36-C13D-D14D-8FBB-A95C95F8644D}">
      <dgm:prSet/>
      <dgm:spPr/>
      <dgm:t>
        <a:bodyPr/>
        <a:lstStyle/>
        <a:p>
          <a:endParaRPr lang="en-US"/>
        </a:p>
      </dgm:t>
    </dgm:pt>
    <dgm:pt modelId="{284C70B2-3774-E146-867F-A0181B004F39}">
      <dgm:prSet/>
      <dgm:spPr/>
      <dgm:t>
        <a:bodyPr/>
        <a:lstStyle/>
        <a:p>
          <a:pPr rtl="0"/>
          <a:r>
            <a:rPr lang="en-US" dirty="0">
              <a:effectLst>
                <a:outerShdw blurRad="38100" dist="38100" dir="2700000" algn="tl">
                  <a:srgbClr val="000000">
                    <a:alpha val="43137"/>
                  </a:srgbClr>
                </a:outerShdw>
              </a:effectLst>
            </a:rPr>
            <a:t>Application programming interface (API)</a:t>
          </a:r>
        </a:p>
      </dgm:t>
    </dgm:pt>
    <dgm:pt modelId="{FBAA1680-A5D9-3B4F-9762-CC405354FD68}" type="parTrans" cxnId="{A03A94D8-76CF-7C48-B203-03AC810D8E9E}">
      <dgm:prSet/>
      <dgm:spPr/>
      <dgm:t>
        <a:bodyPr/>
        <a:lstStyle/>
        <a:p>
          <a:endParaRPr lang="en-US"/>
        </a:p>
      </dgm:t>
    </dgm:pt>
    <dgm:pt modelId="{0A413757-D05F-A44D-8197-EFEA7D0F6661}" type="sibTrans" cxnId="{A03A94D8-76CF-7C48-B203-03AC810D8E9E}">
      <dgm:prSet/>
      <dgm:spPr/>
      <dgm:t>
        <a:bodyPr/>
        <a:lstStyle/>
        <a:p>
          <a:endParaRPr lang="en-US"/>
        </a:p>
      </dgm:t>
    </dgm:pt>
    <dgm:pt modelId="{6E758BB7-D1F7-B54E-8DC5-90115B787D5A}">
      <dgm:prSet/>
      <dgm:spPr/>
      <dgm:t>
        <a:bodyPr/>
        <a:lstStyle/>
        <a:p>
          <a:pPr rtl="0"/>
          <a:r>
            <a:rPr lang="en-US" dirty="0"/>
            <a:t>Gives a program access to the hardware resources and services available in a system through the user ISA supplemented with high-level language (HLL) library calls</a:t>
          </a:r>
        </a:p>
      </dgm:t>
    </dgm:pt>
    <dgm:pt modelId="{25178829-1AEA-0D4F-983F-5B6B91034EC6}" type="parTrans" cxnId="{1C70EF9D-9899-BE46-977D-2B76B753230D}">
      <dgm:prSet/>
      <dgm:spPr/>
      <dgm:t>
        <a:bodyPr/>
        <a:lstStyle/>
        <a:p>
          <a:endParaRPr lang="en-US" dirty="0"/>
        </a:p>
      </dgm:t>
    </dgm:pt>
    <dgm:pt modelId="{3CDE2DD2-5AA7-8242-A510-78C1AA002CE7}" type="sibTrans" cxnId="{1C70EF9D-9899-BE46-977D-2B76B753230D}">
      <dgm:prSet/>
      <dgm:spPr/>
      <dgm:t>
        <a:bodyPr/>
        <a:lstStyle/>
        <a:p>
          <a:endParaRPr lang="en-US"/>
        </a:p>
      </dgm:t>
    </dgm:pt>
    <dgm:pt modelId="{5D78FA56-ECC5-714B-8226-6AC8F1328207}">
      <dgm:prSet/>
      <dgm:spPr/>
      <dgm:t>
        <a:bodyPr/>
        <a:lstStyle/>
        <a:p>
          <a:pPr rtl="0"/>
          <a:r>
            <a:rPr lang="en-US" dirty="0"/>
            <a:t>Using an API enables application software to be ported easily to other systems that support the same API</a:t>
          </a:r>
        </a:p>
      </dgm:t>
    </dgm:pt>
    <dgm:pt modelId="{12F93348-8EE6-6745-9237-AD103F2A73A5}" type="parTrans" cxnId="{A891628F-78C6-714B-BA9F-F433EFBEF761}">
      <dgm:prSet/>
      <dgm:spPr/>
      <dgm:t>
        <a:bodyPr/>
        <a:lstStyle/>
        <a:p>
          <a:endParaRPr lang="en-US" dirty="0"/>
        </a:p>
      </dgm:t>
    </dgm:pt>
    <dgm:pt modelId="{677B03D9-A8C2-B24F-8F13-7CA5C7664FF4}" type="sibTrans" cxnId="{A891628F-78C6-714B-BA9F-F433EFBEF761}">
      <dgm:prSet/>
      <dgm:spPr/>
      <dgm:t>
        <a:bodyPr/>
        <a:lstStyle/>
        <a:p>
          <a:endParaRPr lang="en-US"/>
        </a:p>
      </dgm:t>
    </dgm:pt>
    <dgm:pt modelId="{D2B474F2-1416-1A45-9FE8-CC8AEBD2ED94}" type="pres">
      <dgm:prSet presAssocID="{4698E02D-30CC-9449-A818-0AC6C4532802}" presName="diagram" presStyleCnt="0">
        <dgm:presLayoutVars>
          <dgm:chPref val="1"/>
          <dgm:dir/>
          <dgm:animOne val="branch"/>
          <dgm:animLvl val="lvl"/>
          <dgm:resizeHandles/>
        </dgm:presLayoutVars>
      </dgm:prSet>
      <dgm:spPr/>
    </dgm:pt>
    <dgm:pt modelId="{BB0AA88F-F44A-7F42-879F-2AE64C4E8BEF}" type="pres">
      <dgm:prSet presAssocID="{124BEBE8-86C4-2649-8CA2-A1D816B4AEC4}" presName="root" presStyleCnt="0"/>
      <dgm:spPr/>
    </dgm:pt>
    <dgm:pt modelId="{1CD57EA1-2F5B-9B44-AEB7-6FD2E768AFFC}" type="pres">
      <dgm:prSet presAssocID="{124BEBE8-86C4-2649-8CA2-A1D816B4AEC4}" presName="rootComposite" presStyleCnt="0"/>
      <dgm:spPr/>
    </dgm:pt>
    <dgm:pt modelId="{C150311E-025D-7344-A9FC-2AA1317E3F60}" type="pres">
      <dgm:prSet presAssocID="{124BEBE8-86C4-2649-8CA2-A1D816B4AEC4}" presName="rootText" presStyleLbl="node1" presStyleIdx="0" presStyleCnt="3"/>
      <dgm:spPr/>
    </dgm:pt>
    <dgm:pt modelId="{80999366-1526-024F-A0FA-5C77637227CF}" type="pres">
      <dgm:prSet presAssocID="{124BEBE8-86C4-2649-8CA2-A1D816B4AEC4}" presName="rootConnector" presStyleLbl="node1" presStyleIdx="0" presStyleCnt="3"/>
      <dgm:spPr/>
    </dgm:pt>
    <dgm:pt modelId="{5DACE3B8-97B3-DF45-8B7C-242993D9751E}" type="pres">
      <dgm:prSet presAssocID="{124BEBE8-86C4-2649-8CA2-A1D816B4AEC4}" presName="childShape" presStyleCnt="0"/>
      <dgm:spPr/>
    </dgm:pt>
    <dgm:pt modelId="{5B513F86-D07D-CC45-AADF-4F581EAF2C88}" type="pres">
      <dgm:prSet presAssocID="{957059A8-73D9-3E41-902E-5C3A34F03008}" presName="Name13" presStyleLbl="parChTrans1D2" presStyleIdx="0" presStyleCnt="6"/>
      <dgm:spPr/>
    </dgm:pt>
    <dgm:pt modelId="{33305FA7-C2B7-ED40-873D-BBCA01E9ADCB}" type="pres">
      <dgm:prSet presAssocID="{B4DB1400-998B-E847-9FB9-E17A4347C97D}" presName="childText" presStyleLbl="bgAcc1" presStyleIdx="0" presStyleCnt="6">
        <dgm:presLayoutVars>
          <dgm:bulletEnabled val="1"/>
        </dgm:presLayoutVars>
      </dgm:prSet>
      <dgm:spPr/>
    </dgm:pt>
    <dgm:pt modelId="{8B292142-3417-9A49-B33C-60015EE3F03C}" type="pres">
      <dgm:prSet presAssocID="{745137B8-A504-9949-92EB-436B4F44B251}" presName="Name13" presStyleLbl="parChTrans1D2" presStyleIdx="1" presStyleCnt="6"/>
      <dgm:spPr/>
    </dgm:pt>
    <dgm:pt modelId="{B4E74E98-2C79-2945-9F4F-74D267D60EC3}" type="pres">
      <dgm:prSet presAssocID="{DDB6B856-C794-3F41-AB4F-5494052BDB71}" presName="childText" presStyleLbl="bgAcc1" presStyleIdx="1" presStyleCnt="6">
        <dgm:presLayoutVars>
          <dgm:bulletEnabled val="1"/>
        </dgm:presLayoutVars>
      </dgm:prSet>
      <dgm:spPr/>
    </dgm:pt>
    <dgm:pt modelId="{E9BB4B5A-32CC-654A-8DFA-B6BCFA0C41D6}" type="pres">
      <dgm:prSet presAssocID="{19CB2456-F605-D544-8595-DEDA979184A4}" presName="root" presStyleCnt="0"/>
      <dgm:spPr/>
    </dgm:pt>
    <dgm:pt modelId="{1FC8A87F-A114-254B-9CA7-4A921B18FB5C}" type="pres">
      <dgm:prSet presAssocID="{19CB2456-F605-D544-8595-DEDA979184A4}" presName="rootComposite" presStyleCnt="0"/>
      <dgm:spPr/>
    </dgm:pt>
    <dgm:pt modelId="{489FB5BC-4218-644F-A04B-E9381F972CA7}" type="pres">
      <dgm:prSet presAssocID="{19CB2456-F605-D544-8595-DEDA979184A4}" presName="rootText" presStyleLbl="node1" presStyleIdx="1" presStyleCnt="3"/>
      <dgm:spPr/>
    </dgm:pt>
    <dgm:pt modelId="{8B6D4C7E-29AD-9044-91B7-CEE92FB3EE22}" type="pres">
      <dgm:prSet presAssocID="{19CB2456-F605-D544-8595-DEDA979184A4}" presName="rootConnector" presStyleLbl="node1" presStyleIdx="1" presStyleCnt="3"/>
      <dgm:spPr/>
    </dgm:pt>
    <dgm:pt modelId="{13E21C3D-3A82-C549-B99E-174B26F3BD60}" type="pres">
      <dgm:prSet presAssocID="{19CB2456-F605-D544-8595-DEDA979184A4}" presName="childShape" presStyleCnt="0"/>
      <dgm:spPr/>
    </dgm:pt>
    <dgm:pt modelId="{FD2B6C68-7AE3-AD44-B0A5-B3647459FECC}" type="pres">
      <dgm:prSet presAssocID="{832FE133-3578-4942-A0A5-7563B576782B}" presName="Name13" presStyleLbl="parChTrans1D2" presStyleIdx="2" presStyleCnt="6"/>
      <dgm:spPr/>
    </dgm:pt>
    <dgm:pt modelId="{5D5EEB6A-69EB-CA4A-B92A-65BBC8B52B6B}" type="pres">
      <dgm:prSet presAssocID="{506DE62E-9CD6-6642-AA9C-4CD014BF194D}" presName="childText" presStyleLbl="bgAcc1" presStyleIdx="2" presStyleCnt="6">
        <dgm:presLayoutVars>
          <dgm:bulletEnabled val="1"/>
        </dgm:presLayoutVars>
      </dgm:prSet>
      <dgm:spPr/>
    </dgm:pt>
    <dgm:pt modelId="{FB7C3B48-6D64-704B-90A6-5F37E3C3BB64}" type="pres">
      <dgm:prSet presAssocID="{9F672795-D12A-4A40-8E2C-1998ACCA0397}" presName="Name13" presStyleLbl="parChTrans1D2" presStyleIdx="3" presStyleCnt="6"/>
      <dgm:spPr/>
    </dgm:pt>
    <dgm:pt modelId="{384D2F7F-49BB-5246-AC8B-04EE48185963}" type="pres">
      <dgm:prSet presAssocID="{0D5FD4E6-21E2-AA48-885E-7C4484E11672}" presName="childText" presStyleLbl="bgAcc1" presStyleIdx="3" presStyleCnt="6">
        <dgm:presLayoutVars>
          <dgm:bulletEnabled val="1"/>
        </dgm:presLayoutVars>
      </dgm:prSet>
      <dgm:spPr/>
    </dgm:pt>
    <dgm:pt modelId="{1D2110AC-4B5C-9743-9F41-0C68D3A5306F}" type="pres">
      <dgm:prSet presAssocID="{284C70B2-3774-E146-867F-A0181B004F39}" presName="root" presStyleCnt="0"/>
      <dgm:spPr/>
    </dgm:pt>
    <dgm:pt modelId="{1121DF80-FA22-D346-B90F-5893D7A8B682}" type="pres">
      <dgm:prSet presAssocID="{284C70B2-3774-E146-867F-A0181B004F39}" presName="rootComposite" presStyleCnt="0"/>
      <dgm:spPr/>
    </dgm:pt>
    <dgm:pt modelId="{E55E10B5-5593-224E-9230-4EEE33A00367}" type="pres">
      <dgm:prSet presAssocID="{284C70B2-3774-E146-867F-A0181B004F39}" presName="rootText" presStyleLbl="node1" presStyleIdx="2" presStyleCnt="3" custLinFactNeighborX="-7854" custLinFactNeighborY="2460"/>
      <dgm:spPr/>
    </dgm:pt>
    <dgm:pt modelId="{62C3E8FA-50C3-6045-A6EB-AABE46C10363}" type="pres">
      <dgm:prSet presAssocID="{284C70B2-3774-E146-867F-A0181B004F39}" presName="rootConnector" presStyleLbl="node1" presStyleIdx="2" presStyleCnt="3"/>
      <dgm:spPr/>
    </dgm:pt>
    <dgm:pt modelId="{B8205B79-1FF6-2441-89F5-C0A07B04CF03}" type="pres">
      <dgm:prSet presAssocID="{284C70B2-3774-E146-867F-A0181B004F39}" presName="childShape" presStyleCnt="0"/>
      <dgm:spPr/>
    </dgm:pt>
    <dgm:pt modelId="{50BEA580-295E-FC4B-A921-B4CB91D3BCA7}" type="pres">
      <dgm:prSet presAssocID="{25178829-1AEA-0D4F-983F-5B6B91034EC6}" presName="Name13" presStyleLbl="parChTrans1D2" presStyleIdx="4" presStyleCnt="6"/>
      <dgm:spPr/>
    </dgm:pt>
    <dgm:pt modelId="{256EB3DA-A813-204C-9C44-BEE441A8A9C9}" type="pres">
      <dgm:prSet presAssocID="{6E758BB7-D1F7-B54E-8DC5-90115B787D5A}" presName="childText" presStyleLbl="bgAcc1" presStyleIdx="4" presStyleCnt="6" custLinFactNeighborX="-5013" custLinFactNeighborY="2566">
        <dgm:presLayoutVars>
          <dgm:bulletEnabled val="1"/>
        </dgm:presLayoutVars>
      </dgm:prSet>
      <dgm:spPr/>
    </dgm:pt>
    <dgm:pt modelId="{CD026FB4-5266-8543-8F4A-2A2135869993}" type="pres">
      <dgm:prSet presAssocID="{12F93348-8EE6-6745-9237-AD103F2A73A5}" presName="Name13" presStyleLbl="parChTrans1D2" presStyleIdx="5" presStyleCnt="6"/>
      <dgm:spPr/>
    </dgm:pt>
    <dgm:pt modelId="{FAC786AE-8BBB-AF42-BE5E-D9161738A40A}" type="pres">
      <dgm:prSet presAssocID="{5D78FA56-ECC5-714B-8226-6AC8F1328207}" presName="childText" presStyleLbl="bgAcc1" presStyleIdx="5" presStyleCnt="6" custLinFactNeighborX="-8739" custLinFactNeighborY="-4480">
        <dgm:presLayoutVars>
          <dgm:bulletEnabled val="1"/>
        </dgm:presLayoutVars>
      </dgm:prSet>
      <dgm:spPr/>
    </dgm:pt>
  </dgm:ptLst>
  <dgm:cxnLst>
    <dgm:cxn modelId="{CF96A501-BEF7-174A-ADC1-F6A75D3C14FE}" type="presOf" srcId="{9F672795-D12A-4A40-8E2C-1998ACCA0397}" destId="{FB7C3B48-6D64-704B-90A6-5F37E3C3BB64}" srcOrd="0" destOrd="0" presId="urn:microsoft.com/office/officeart/2005/8/layout/hierarchy3"/>
    <dgm:cxn modelId="{18484A09-DB5C-2144-A236-4633899BFB95}" srcId="{4698E02D-30CC-9449-A818-0AC6C4532802}" destId="{124BEBE8-86C4-2649-8CA2-A1D816B4AEC4}" srcOrd="0" destOrd="0" parTransId="{E01D868E-D0F0-CF4C-AF25-84252D8397D3}" sibTransId="{A7486556-AB81-3D4C-B517-110F7D24369A}"/>
    <dgm:cxn modelId="{27F05021-945D-A641-9A23-AF08F81AD35D}" type="presOf" srcId="{284C70B2-3774-E146-867F-A0181B004F39}" destId="{62C3E8FA-50C3-6045-A6EB-AABE46C10363}" srcOrd="1" destOrd="0" presId="urn:microsoft.com/office/officeart/2005/8/layout/hierarchy3"/>
    <dgm:cxn modelId="{6A95D72F-6C2E-1641-8CD1-85AF41989404}" type="presOf" srcId="{19CB2456-F605-D544-8595-DEDA979184A4}" destId="{489FB5BC-4218-644F-A04B-E9381F972CA7}" srcOrd="0" destOrd="0" presId="urn:microsoft.com/office/officeart/2005/8/layout/hierarchy3"/>
    <dgm:cxn modelId="{E5E3DD36-C13D-D14D-8FBB-A95C95F8644D}" srcId="{19CB2456-F605-D544-8595-DEDA979184A4}" destId="{0D5FD4E6-21E2-AA48-885E-7C4484E11672}" srcOrd="1" destOrd="0" parTransId="{9F672795-D12A-4A40-8E2C-1998ACCA0397}" sibTransId="{075C2D75-E42D-4C4A-B9C4-DA9BDD3CB5C0}"/>
    <dgm:cxn modelId="{1A2CFF3B-84F0-434F-BC24-30A95B1EBB4B}" srcId="{124BEBE8-86C4-2649-8CA2-A1D816B4AEC4}" destId="{DDB6B856-C794-3F41-AB4F-5494052BDB71}" srcOrd="1" destOrd="0" parTransId="{745137B8-A504-9949-92EB-436B4F44B251}" sibTransId="{3ED65C2D-C08C-8D4D-81E8-66E17AA0713C}"/>
    <dgm:cxn modelId="{F051204A-60A6-7049-9DC3-59840B3340F3}" type="presOf" srcId="{957059A8-73D9-3E41-902E-5C3A34F03008}" destId="{5B513F86-D07D-CC45-AADF-4F581EAF2C88}" srcOrd="0" destOrd="0" presId="urn:microsoft.com/office/officeart/2005/8/layout/hierarchy3"/>
    <dgm:cxn modelId="{4218D54B-6E38-E449-9899-3413498AE3F1}" type="presOf" srcId="{506DE62E-9CD6-6642-AA9C-4CD014BF194D}" destId="{5D5EEB6A-69EB-CA4A-B92A-65BBC8B52B6B}" srcOrd="0" destOrd="0" presId="urn:microsoft.com/office/officeart/2005/8/layout/hierarchy3"/>
    <dgm:cxn modelId="{FB31334C-FBAF-9548-B5E0-3AC3730BEA47}" type="presOf" srcId="{745137B8-A504-9949-92EB-436B4F44B251}" destId="{8B292142-3417-9A49-B33C-60015EE3F03C}" srcOrd="0" destOrd="0" presId="urn:microsoft.com/office/officeart/2005/8/layout/hierarchy3"/>
    <dgm:cxn modelId="{B2B1D46F-632F-9244-8A44-5517179A5A94}" type="presOf" srcId="{12F93348-8EE6-6745-9237-AD103F2A73A5}" destId="{CD026FB4-5266-8543-8F4A-2A2135869993}" srcOrd="0" destOrd="0" presId="urn:microsoft.com/office/officeart/2005/8/layout/hierarchy3"/>
    <dgm:cxn modelId="{A04F1B58-AA01-A941-9ED0-369C5D9C85DE}" type="presOf" srcId="{5D78FA56-ECC5-714B-8226-6AC8F1328207}" destId="{FAC786AE-8BBB-AF42-BE5E-D9161738A40A}" srcOrd="0" destOrd="0" presId="urn:microsoft.com/office/officeart/2005/8/layout/hierarchy3"/>
    <dgm:cxn modelId="{FB475D81-05D9-4B44-84FE-DB4784DD4468}" srcId="{124BEBE8-86C4-2649-8CA2-A1D816B4AEC4}" destId="{B4DB1400-998B-E847-9FB9-E17A4347C97D}" srcOrd="0" destOrd="0" parTransId="{957059A8-73D9-3E41-902E-5C3A34F03008}" sibTransId="{2FCC652F-D41A-7A4B-AFB4-AB959B0F94D1}"/>
    <dgm:cxn modelId="{4116FE84-9CC2-C740-83CC-E8058729F542}" type="presOf" srcId="{19CB2456-F605-D544-8595-DEDA979184A4}" destId="{8B6D4C7E-29AD-9044-91B7-CEE92FB3EE22}" srcOrd="1" destOrd="0" presId="urn:microsoft.com/office/officeart/2005/8/layout/hierarchy3"/>
    <dgm:cxn modelId="{ACDBBC85-7DB5-864F-92F1-C39FB783F773}" type="presOf" srcId="{124BEBE8-86C4-2649-8CA2-A1D816B4AEC4}" destId="{80999366-1526-024F-A0FA-5C77637227CF}" srcOrd="1" destOrd="0" presId="urn:microsoft.com/office/officeart/2005/8/layout/hierarchy3"/>
    <dgm:cxn modelId="{A891628F-78C6-714B-BA9F-F433EFBEF761}" srcId="{284C70B2-3774-E146-867F-A0181B004F39}" destId="{5D78FA56-ECC5-714B-8226-6AC8F1328207}" srcOrd="1" destOrd="0" parTransId="{12F93348-8EE6-6745-9237-AD103F2A73A5}" sibTransId="{677B03D9-A8C2-B24F-8F13-7CA5C7664FF4}"/>
    <dgm:cxn modelId="{1139F99B-2B29-AC40-8F2B-88015A1D01D0}" srcId="{4698E02D-30CC-9449-A818-0AC6C4532802}" destId="{19CB2456-F605-D544-8595-DEDA979184A4}" srcOrd="1" destOrd="0" parTransId="{4914149E-0BBC-5248-9120-7E432E30D1AF}" sibTransId="{D33271DF-AFBA-7D4C-A5AC-A0C4E0E05AB6}"/>
    <dgm:cxn modelId="{F7A3359C-007A-2843-A78E-C3276ED4540D}" type="presOf" srcId="{25178829-1AEA-0D4F-983F-5B6B91034EC6}" destId="{50BEA580-295E-FC4B-A921-B4CB91D3BCA7}" srcOrd="0" destOrd="0" presId="urn:microsoft.com/office/officeart/2005/8/layout/hierarchy3"/>
    <dgm:cxn modelId="{1C70EF9D-9899-BE46-977D-2B76B753230D}" srcId="{284C70B2-3774-E146-867F-A0181B004F39}" destId="{6E758BB7-D1F7-B54E-8DC5-90115B787D5A}" srcOrd="0" destOrd="0" parTransId="{25178829-1AEA-0D4F-983F-5B6B91034EC6}" sibTransId="{3CDE2DD2-5AA7-8242-A510-78C1AA002CE7}"/>
    <dgm:cxn modelId="{20842BAE-C9FD-6D47-8358-9D5D58579C25}" type="presOf" srcId="{284C70B2-3774-E146-867F-A0181B004F39}" destId="{E55E10B5-5593-224E-9230-4EEE33A00367}" srcOrd="0" destOrd="0" presId="urn:microsoft.com/office/officeart/2005/8/layout/hierarchy3"/>
    <dgm:cxn modelId="{B4BCDDB4-5C2E-7A4C-95E4-A79AF4154EF1}" type="presOf" srcId="{B4DB1400-998B-E847-9FB9-E17A4347C97D}" destId="{33305FA7-C2B7-ED40-873D-BBCA01E9ADCB}" srcOrd="0" destOrd="0" presId="urn:microsoft.com/office/officeart/2005/8/layout/hierarchy3"/>
    <dgm:cxn modelId="{E3DE80C2-66B7-FB46-B45F-CF323FAF673E}" type="presOf" srcId="{832FE133-3578-4942-A0A5-7563B576782B}" destId="{FD2B6C68-7AE3-AD44-B0A5-B3647459FECC}" srcOrd="0" destOrd="0" presId="urn:microsoft.com/office/officeart/2005/8/layout/hierarchy3"/>
    <dgm:cxn modelId="{6C7B67D8-1C6D-1440-9E9F-66C41CE6735D}" type="presOf" srcId="{DDB6B856-C794-3F41-AB4F-5494052BDB71}" destId="{B4E74E98-2C79-2945-9F4F-74D267D60EC3}" srcOrd="0" destOrd="0" presId="urn:microsoft.com/office/officeart/2005/8/layout/hierarchy3"/>
    <dgm:cxn modelId="{A03A94D8-76CF-7C48-B203-03AC810D8E9E}" srcId="{4698E02D-30CC-9449-A818-0AC6C4532802}" destId="{284C70B2-3774-E146-867F-A0181B004F39}" srcOrd="2" destOrd="0" parTransId="{FBAA1680-A5D9-3B4F-9762-CC405354FD68}" sibTransId="{0A413757-D05F-A44D-8197-EFEA7D0F6661}"/>
    <dgm:cxn modelId="{738A84DA-2197-DC4E-B1A5-9BE9705113C1}" type="presOf" srcId="{6E758BB7-D1F7-B54E-8DC5-90115B787D5A}" destId="{256EB3DA-A813-204C-9C44-BEE441A8A9C9}" srcOrd="0" destOrd="0" presId="urn:microsoft.com/office/officeart/2005/8/layout/hierarchy3"/>
    <dgm:cxn modelId="{5105F6DC-075C-8142-9B82-122E54175DA2}" type="presOf" srcId="{124BEBE8-86C4-2649-8CA2-A1D816B4AEC4}" destId="{C150311E-025D-7344-A9FC-2AA1317E3F60}" srcOrd="0" destOrd="0" presId="urn:microsoft.com/office/officeart/2005/8/layout/hierarchy3"/>
    <dgm:cxn modelId="{29025CE2-C80B-5541-8749-27BBC1FD907A}" srcId="{19CB2456-F605-D544-8595-DEDA979184A4}" destId="{506DE62E-9CD6-6642-AA9C-4CD014BF194D}" srcOrd="0" destOrd="0" parTransId="{832FE133-3578-4942-A0A5-7563B576782B}" sibTransId="{D928E5BA-6AB0-284D-B2C7-EEBC83FA4B2F}"/>
    <dgm:cxn modelId="{243182E8-A180-E742-95C4-512031912FAB}" type="presOf" srcId="{0D5FD4E6-21E2-AA48-885E-7C4484E11672}" destId="{384D2F7F-49BB-5246-AC8B-04EE48185963}" srcOrd="0" destOrd="0" presId="urn:microsoft.com/office/officeart/2005/8/layout/hierarchy3"/>
    <dgm:cxn modelId="{D548A0F5-751B-BB41-A988-321CA971F331}" type="presOf" srcId="{4698E02D-30CC-9449-A818-0AC6C4532802}" destId="{D2B474F2-1416-1A45-9FE8-CC8AEBD2ED94}" srcOrd="0" destOrd="0" presId="urn:microsoft.com/office/officeart/2005/8/layout/hierarchy3"/>
    <dgm:cxn modelId="{31DC0046-AFB8-E844-B589-D8EF12B325BA}" type="presParOf" srcId="{D2B474F2-1416-1A45-9FE8-CC8AEBD2ED94}" destId="{BB0AA88F-F44A-7F42-879F-2AE64C4E8BEF}" srcOrd="0" destOrd="0" presId="urn:microsoft.com/office/officeart/2005/8/layout/hierarchy3"/>
    <dgm:cxn modelId="{06C7FA78-BDA2-DB42-9C23-3E542F028BE6}" type="presParOf" srcId="{BB0AA88F-F44A-7F42-879F-2AE64C4E8BEF}" destId="{1CD57EA1-2F5B-9B44-AEB7-6FD2E768AFFC}" srcOrd="0" destOrd="0" presId="urn:microsoft.com/office/officeart/2005/8/layout/hierarchy3"/>
    <dgm:cxn modelId="{FA6C8CBA-B064-ED42-A0B1-E639E990E8D7}" type="presParOf" srcId="{1CD57EA1-2F5B-9B44-AEB7-6FD2E768AFFC}" destId="{C150311E-025D-7344-A9FC-2AA1317E3F60}" srcOrd="0" destOrd="0" presId="urn:microsoft.com/office/officeart/2005/8/layout/hierarchy3"/>
    <dgm:cxn modelId="{6DA8506F-D668-4647-AF29-78508E9ABD61}" type="presParOf" srcId="{1CD57EA1-2F5B-9B44-AEB7-6FD2E768AFFC}" destId="{80999366-1526-024F-A0FA-5C77637227CF}" srcOrd="1" destOrd="0" presId="urn:microsoft.com/office/officeart/2005/8/layout/hierarchy3"/>
    <dgm:cxn modelId="{53784171-6B36-5A47-A687-FFF5C344623D}" type="presParOf" srcId="{BB0AA88F-F44A-7F42-879F-2AE64C4E8BEF}" destId="{5DACE3B8-97B3-DF45-8B7C-242993D9751E}" srcOrd="1" destOrd="0" presId="urn:microsoft.com/office/officeart/2005/8/layout/hierarchy3"/>
    <dgm:cxn modelId="{AD1CD79F-8476-804B-9B99-A710E75D7E42}" type="presParOf" srcId="{5DACE3B8-97B3-DF45-8B7C-242993D9751E}" destId="{5B513F86-D07D-CC45-AADF-4F581EAF2C88}" srcOrd="0" destOrd="0" presId="urn:microsoft.com/office/officeart/2005/8/layout/hierarchy3"/>
    <dgm:cxn modelId="{19FB15CA-9E7A-D143-9E4C-4F3A5300B263}" type="presParOf" srcId="{5DACE3B8-97B3-DF45-8B7C-242993D9751E}" destId="{33305FA7-C2B7-ED40-873D-BBCA01E9ADCB}" srcOrd="1" destOrd="0" presId="urn:microsoft.com/office/officeart/2005/8/layout/hierarchy3"/>
    <dgm:cxn modelId="{AB3FC0B3-C477-084C-B96B-3AAC3DD27CAA}" type="presParOf" srcId="{5DACE3B8-97B3-DF45-8B7C-242993D9751E}" destId="{8B292142-3417-9A49-B33C-60015EE3F03C}" srcOrd="2" destOrd="0" presId="urn:microsoft.com/office/officeart/2005/8/layout/hierarchy3"/>
    <dgm:cxn modelId="{F318BD25-3448-F441-AD79-9366D49F8FF5}" type="presParOf" srcId="{5DACE3B8-97B3-DF45-8B7C-242993D9751E}" destId="{B4E74E98-2C79-2945-9F4F-74D267D60EC3}" srcOrd="3" destOrd="0" presId="urn:microsoft.com/office/officeart/2005/8/layout/hierarchy3"/>
    <dgm:cxn modelId="{701FFE1F-B88F-7444-B47F-2CE7704CA032}" type="presParOf" srcId="{D2B474F2-1416-1A45-9FE8-CC8AEBD2ED94}" destId="{E9BB4B5A-32CC-654A-8DFA-B6BCFA0C41D6}" srcOrd="1" destOrd="0" presId="urn:microsoft.com/office/officeart/2005/8/layout/hierarchy3"/>
    <dgm:cxn modelId="{13E47145-D51E-1A41-8961-36C2110E79EE}" type="presParOf" srcId="{E9BB4B5A-32CC-654A-8DFA-B6BCFA0C41D6}" destId="{1FC8A87F-A114-254B-9CA7-4A921B18FB5C}" srcOrd="0" destOrd="0" presId="urn:microsoft.com/office/officeart/2005/8/layout/hierarchy3"/>
    <dgm:cxn modelId="{4917B63A-DCDB-C740-A695-4D3AE73CB544}" type="presParOf" srcId="{1FC8A87F-A114-254B-9CA7-4A921B18FB5C}" destId="{489FB5BC-4218-644F-A04B-E9381F972CA7}" srcOrd="0" destOrd="0" presId="urn:microsoft.com/office/officeart/2005/8/layout/hierarchy3"/>
    <dgm:cxn modelId="{09FE778C-E1B9-F542-83DE-B236257AB8C6}" type="presParOf" srcId="{1FC8A87F-A114-254B-9CA7-4A921B18FB5C}" destId="{8B6D4C7E-29AD-9044-91B7-CEE92FB3EE22}" srcOrd="1" destOrd="0" presId="urn:microsoft.com/office/officeart/2005/8/layout/hierarchy3"/>
    <dgm:cxn modelId="{9947F0A8-35B2-DA40-B7E1-164C2F38314C}" type="presParOf" srcId="{E9BB4B5A-32CC-654A-8DFA-B6BCFA0C41D6}" destId="{13E21C3D-3A82-C549-B99E-174B26F3BD60}" srcOrd="1" destOrd="0" presId="urn:microsoft.com/office/officeart/2005/8/layout/hierarchy3"/>
    <dgm:cxn modelId="{79908CC8-2FA4-D14A-9652-F3B2D33E64D3}" type="presParOf" srcId="{13E21C3D-3A82-C549-B99E-174B26F3BD60}" destId="{FD2B6C68-7AE3-AD44-B0A5-B3647459FECC}" srcOrd="0" destOrd="0" presId="urn:microsoft.com/office/officeart/2005/8/layout/hierarchy3"/>
    <dgm:cxn modelId="{E1F152E9-560B-7941-90FA-5C580752B8B3}" type="presParOf" srcId="{13E21C3D-3A82-C549-B99E-174B26F3BD60}" destId="{5D5EEB6A-69EB-CA4A-B92A-65BBC8B52B6B}" srcOrd="1" destOrd="0" presId="urn:microsoft.com/office/officeart/2005/8/layout/hierarchy3"/>
    <dgm:cxn modelId="{1D42BCA9-FDE9-034C-8D8C-EE2B583A8EC6}" type="presParOf" srcId="{13E21C3D-3A82-C549-B99E-174B26F3BD60}" destId="{FB7C3B48-6D64-704B-90A6-5F37E3C3BB64}" srcOrd="2" destOrd="0" presId="urn:microsoft.com/office/officeart/2005/8/layout/hierarchy3"/>
    <dgm:cxn modelId="{8DDC9AEA-962E-A94A-839F-ACCD336574A4}" type="presParOf" srcId="{13E21C3D-3A82-C549-B99E-174B26F3BD60}" destId="{384D2F7F-49BB-5246-AC8B-04EE48185963}" srcOrd="3" destOrd="0" presId="urn:microsoft.com/office/officeart/2005/8/layout/hierarchy3"/>
    <dgm:cxn modelId="{16F0B010-D81B-BA49-B49B-80F801209F3F}" type="presParOf" srcId="{D2B474F2-1416-1A45-9FE8-CC8AEBD2ED94}" destId="{1D2110AC-4B5C-9743-9F41-0C68D3A5306F}" srcOrd="2" destOrd="0" presId="urn:microsoft.com/office/officeart/2005/8/layout/hierarchy3"/>
    <dgm:cxn modelId="{D8220824-3F73-AD46-861D-A86497672932}" type="presParOf" srcId="{1D2110AC-4B5C-9743-9F41-0C68D3A5306F}" destId="{1121DF80-FA22-D346-B90F-5893D7A8B682}" srcOrd="0" destOrd="0" presId="urn:microsoft.com/office/officeart/2005/8/layout/hierarchy3"/>
    <dgm:cxn modelId="{CAB54277-0D6A-7E44-8D90-C0313EFB62AE}" type="presParOf" srcId="{1121DF80-FA22-D346-B90F-5893D7A8B682}" destId="{E55E10B5-5593-224E-9230-4EEE33A00367}" srcOrd="0" destOrd="0" presId="urn:microsoft.com/office/officeart/2005/8/layout/hierarchy3"/>
    <dgm:cxn modelId="{37913E2C-D3A0-A24E-8821-707B4658194D}" type="presParOf" srcId="{1121DF80-FA22-D346-B90F-5893D7A8B682}" destId="{62C3E8FA-50C3-6045-A6EB-AABE46C10363}" srcOrd="1" destOrd="0" presId="urn:microsoft.com/office/officeart/2005/8/layout/hierarchy3"/>
    <dgm:cxn modelId="{2D073E50-AE61-9F4C-94F2-0B9D48E63D76}" type="presParOf" srcId="{1D2110AC-4B5C-9743-9F41-0C68D3A5306F}" destId="{B8205B79-1FF6-2441-89F5-C0A07B04CF03}" srcOrd="1" destOrd="0" presId="urn:microsoft.com/office/officeart/2005/8/layout/hierarchy3"/>
    <dgm:cxn modelId="{D424DA2C-8673-3242-BAEB-05DBAD3D1CAB}" type="presParOf" srcId="{B8205B79-1FF6-2441-89F5-C0A07B04CF03}" destId="{50BEA580-295E-FC4B-A921-B4CB91D3BCA7}" srcOrd="0" destOrd="0" presId="urn:microsoft.com/office/officeart/2005/8/layout/hierarchy3"/>
    <dgm:cxn modelId="{36565070-D8B4-2349-B48F-C7F4D5550D4B}" type="presParOf" srcId="{B8205B79-1FF6-2441-89F5-C0A07B04CF03}" destId="{256EB3DA-A813-204C-9C44-BEE441A8A9C9}" srcOrd="1" destOrd="0" presId="urn:microsoft.com/office/officeart/2005/8/layout/hierarchy3"/>
    <dgm:cxn modelId="{3E628E2F-BAE5-2246-B4B7-88A385522A86}" type="presParOf" srcId="{B8205B79-1FF6-2441-89F5-C0A07B04CF03}" destId="{CD026FB4-5266-8543-8F4A-2A2135869993}" srcOrd="2" destOrd="0" presId="urn:microsoft.com/office/officeart/2005/8/layout/hierarchy3"/>
    <dgm:cxn modelId="{1BA4A053-4B77-2747-8919-7523150371E0}" type="presParOf" srcId="{B8205B79-1FF6-2441-89F5-C0A07B04CF03}" destId="{FAC786AE-8BBB-AF42-BE5E-D9161738A40A}"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287FD4-1BAE-9E4A-B2C8-60D4806B25AD}" type="doc">
      <dgm:prSet loTypeId="urn:microsoft.com/office/officeart/2005/8/layout/process5" loCatId="process" qsTypeId="urn:microsoft.com/office/officeart/2005/8/quickstyle/simple4" qsCatId="simple" csTypeId="urn:microsoft.com/office/officeart/2005/8/colors/accent1_2" csCatId="accent1" phldr="1"/>
      <dgm:spPr/>
      <dgm:t>
        <a:bodyPr/>
        <a:lstStyle/>
        <a:p>
          <a:endParaRPr lang="en-US"/>
        </a:p>
      </dgm:t>
    </dgm:pt>
    <dgm:pt modelId="{3E8BD3D5-FB4C-F148-A5B6-CB6995CCE37C}">
      <dgm:prSet/>
      <dgm:spPr/>
      <dgm:t>
        <a:bodyPr/>
        <a:lstStyle/>
        <a:p>
          <a:pPr rtl="0"/>
          <a:r>
            <a:rPr lang="en-US" dirty="0"/>
            <a:t>Determines which programs are submitted for processing</a:t>
          </a:r>
        </a:p>
      </dgm:t>
    </dgm:pt>
    <dgm:pt modelId="{C6EA32B0-AB4E-A14C-BF22-A93B681ED1ED}" type="parTrans" cxnId="{15E02F58-DDDA-C94B-9C3F-7945DC4D18F5}">
      <dgm:prSet/>
      <dgm:spPr/>
      <dgm:t>
        <a:bodyPr/>
        <a:lstStyle/>
        <a:p>
          <a:endParaRPr lang="en-US"/>
        </a:p>
      </dgm:t>
    </dgm:pt>
    <dgm:pt modelId="{76A507E1-BF32-9C4F-8C5A-DDCB4CAC7279}" type="sibTrans" cxnId="{15E02F58-DDDA-C94B-9C3F-7945DC4D18F5}">
      <dgm:prSet/>
      <dgm:spPr>
        <a:solidFill>
          <a:schemeClr val="accent4"/>
        </a:solidFill>
        <a:ln>
          <a:solidFill>
            <a:schemeClr val="accent3"/>
          </a:solidFill>
        </a:ln>
      </dgm:spPr>
      <dgm:t>
        <a:bodyPr/>
        <a:lstStyle/>
        <a:p>
          <a:endParaRPr lang="en-US"/>
        </a:p>
      </dgm:t>
    </dgm:pt>
    <dgm:pt modelId="{5C71274A-FAAD-CE4F-B9CE-71C03A360B59}">
      <dgm:prSet/>
      <dgm:spPr/>
      <dgm:t>
        <a:bodyPr/>
        <a:lstStyle/>
        <a:p>
          <a:pPr rtl="0"/>
          <a:r>
            <a:rPr lang="en-US" dirty="0"/>
            <a:t>Once submitted, a job becomes a process for the short term scheduler</a:t>
          </a:r>
        </a:p>
      </dgm:t>
    </dgm:pt>
    <dgm:pt modelId="{5412883B-7FAA-5A4B-9F7D-323E71C5F569}" type="parTrans" cxnId="{394D20D0-0EF6-7443-9F59-3A5C57B1CBF3}">
      <dgm:prSet/>
      <dgm:spPr/>
      <dgm:t>
        <a:bodyPr/>
        <a:lstStyle/>
        <a:p>
          <a:endParaRPr lang="en-US"/>
        </a:p>
      </dgm:t>
    </dgm:pt>
    <dgm:pt modelId="{29068278-2A24-F642-9D08-49E218916C8F}" type="sibTrans" cxnId="{394D20D0-0EF6-7443-9F59-3A5C57B1CBF3}">
      <dgm:prSet/>
      <dgm:spPr>
        <a:solidFill>
          <a:schemeClr val="accent4"/>
        </a:solidFill>
        <a:ln>
          <a:solidFill>
            <a:schemeClr val="accent3"/>
          </a:solidFill>
        </a:ln>
      </dgm:spPr>
      <dgm:t>
        <a:bodyPr/>
        <a:lstStyle/>
        <a:p>
          <a:endParaRPr lang="en-US"/>
        </a:p>
      </dgm:t>
    </dgm:pt>
    <dgm:pt modelId="{31EBD2D9-7453-6F4D-987D-F2BDFBB728EE}">
      <dgm:prSet/>
      <dgm:spPr/>
      <dgm:t>
        <a:bodyPr/>
        <a:lstStyle/>
        <a:p>
          <a:pPr rtl="0"/>
          <a:r>
            <a:rPr lang="en-US" dirty="0"/>
            <a:t>In some systems a newly created process begins in a swapped-out condition, in which case it is added to a queue for the medium-term scheduler</a:t>
          </a:r>
        </a:p>
      </dgm:t>
    </dgm:pt>
    <dgm:pt modelId="{53BC0A39-18E0-FB43-9C5E-4E362DBF780E}" type="parTrans" cxnId="{E19429B1-3A8C-7948-AF90-455B801DBE95}">
      <dgm:prSet/>
      <dgm:spPr/>
      <dgm:t>
        <a:bodyPr/>
        <a:lstStyle/>
        <a:p>
          <a:endParaRPr lang="en-US"/>
        </a:p>
      </dgm:t>
    </dgm:pt>
    <dgm:pt modelId="{E2EEEA5A-9745-1C4E-B09A-FB05319DD4C2}" type="sibTrans" cxnId="{E19429B1-3A8C-7948-AF90-455B801DBE95}">
      <dgm:prSet/>
      <dgm:spPr>
        <a:solidFill>
          <a:schemeClr val="accent4"/>
        </a:solidFill>
        <a:ln>
          <a:solidFill>
            <a:schemeClr val="accent3"/>
          </a:solidFill>
        </a:ln>
      </dgm:spPr>
      <dgm:t>
        <a:bodyPr/>
        <a:lstStyle/>
        <a:p>
          <a:endParaRPr lang="en-US"/>
        </a:p>
      </dgm:t>
    </dgm:pt>
    <dgm:pt modelId="{384E9DF4-C810-FC41-BD40-D99A6F1D7F02}">
      <dgm:prSet/>
      <dgm:spPr/>
      <dgm:t>
        <a:bodyPr/>
        <a:lstStyle/>
        <a:p>
          <a:pPr rtl="0"/>
          <a:r>
            <a:rPr lang="en-US" dirty="0"/>
            <a:t>Batch system</a:t>
          </a:r>
        </a:p>
      </dgm:t>
    </dgm:pt>
    <dgm:pt modelId="{E61A72F1-3EDA-4943-93F4-FC103E0A5BD6}" type="parTrans" cxnId="{0D16DE0D-DB68-1142-9F0B-BD4C497371AA}">
      <dgm:prSet/>
      <dgm:spPr/>
      <dgm:t>
        <a:bodyPr/>
        <a:lstStyle/>
        <a:p>
          <a:endParaRPr lang="en-US"/>
        </a:p>
      </dgm:t>
    </dgm:pt>
    <dgm:pt modelId="{15C653CD-26ED-754C-9AC0-B79DBBB27EBD}" type="sibTrans" cxnId="{0D16DE0D-DB68-1142-9F0B-BD4C497371AA}">
      <dgm:prSet/>
      <dgm:spPr>
        <a:solidFill>
          <a:schemeClr val="accent4"/>
        </a:solidFill>
        <a:ln>
          <a:solidFill>
            <a:schemeClr val="accent3"/>
          </a:solidFill>
        </a:ln>
      </dgm:spPr>
      <dgm:t>
        <a:bodyPr/>
        <a:lstStyle/>
        <a:p>
          <a:endParaRPr lang="en-US"/>
        </a:p>
      </dgm:t>
    </dgm:pt>
    <dgm:pt modelId="{8B8E441D-66C9-CA41-9BEC-F7CD1CC46E26}">
      <dgm:prSet/>
      <dgm:spPr/>
      <dgm:t>
        <a:bodyPr/>
        <a:lstStyle/>
        <a:p>
          <a:pPr rtl="0"/>
          <a:r>
            <a:rPr lang="en-US" dirty="0"/>
            <a:t>Newly submitted jobs are routed to disk and held in a batch queue</a:t>
          </a:r>
        </a:p>
      </dgm:t>
    </dgm:pt>
    <dgm:pt modelId="{60FBB1A5-23F3-DF4E-8214-B18CE33F08D1}" type="parTrans" cxnId="{9DF20388-AA1B-CD48-83BD-F9080E09C327}">
      <dgm:prSet/>
      <dgm:spPr/>
      <dgm:t>
        <a:bodyPr/>
        <a:lstStyle/>
        <a:p>
          <a:endParaRPr lang="en-US"/>
        </a:p>
      </dgm:t>
    </dgm:pt>
    <dgm:pt modelId="{F6153ACB-2B3C-2842-AE6B-3D03AE648DA4}" type="sibTrans" cxnId="{9DF20388-AA1B-CD48-83BD-F9080E09C327}">
      <dgm:prSet/>
      <dgm:spPr/>
      <dgm:t>
        <a:bodyPr/>
        <a:lstStyle/>
        <a:p>
          <a:endParaRPr lang="en-US"/>
        </a:p>
      </dgm:t>
    </dgm:pt>
    <dgm:pt modelId="{FDCE45E9-FDA3-DF43-9116-39A084C2B776}">
      <dgm:prSet/>
      <dgm:spPr/>
      <dgm:t>
        <a:bodyPr/>
        <a:lstStyle/>
        <a:p>
          <a:pPr rtl="0"/>
          <a:r>
            <a:rPr lang="en-US" dirty="0"/>
            <a:t>The long-term scheduler creates processes from the queue when it can</a:t>
          </a:r>
        </a:p>
      </dgm:t>
    </dgm:pt>
    <dgm:pt modelId="{49F3397D-FDA9-B64A-9E07-38247A67E9A9}" type="parTrans" cxnId="{421E02B9-8A63-6449-9B2D-D0D0B2265159}">
      <dgm:prSet/>
      <dgm:spPr/>
      <dgm:t>
        <a:bodyPr/>
        <a:lstStyle/>
        <a:p>
          <a:endParaRPr lang="en-US"/>
        </a:p>
      </dgm:t>
    </dgm:pt>
    <dgm:pt modelId="{1872CBA5-03E8-3E4E-BEA0-443A15076C7C}" type="sibTrans" cxnId="{421E02B9-8A63-6449-9B2D-D0D0B2265159}">
      <dgm:prSet/>
      <dgm:spPr/>
      <dgm:t>
        <a:bodyPr/>
        <a:lstStyle/>
        <a:p>
          <a:endParaRPr lang="en-US"/>
        </a:p>
      </dgm:t>
    </dgm:pt>
    <dgm:pt modelId="{F7443625-C1F8-DD41-8590-E8082C619BA7}">
      <dgm:prSet/>
      <dgm:spPr/>
      <dgm:t>
        <a:bodyPr/>
        <a:lstStyle/>
        <a:p>
          <a:pPr rtl="0"/>
          <a:r>
            <a:rPr lang="en-US" dirty="0"/>
            <a:t>Time-sharing system</a:t>
          </a:r>
        </a:p>
      </dgm:t>
    </dgm:pt>
    <dgm:pt modelId="{27C571B7-0256-C049-9B40-A2B0F2C2C329}" type="parTrans" cxnId="{B75D98B0-DDB3-F24A-95F6-168926601B17}">
      <dgm:prSet/>
      <dgm:spPr/>
      <dgm:t>
        <a:bodyPr/>
        <a:lstStyle/>
        <a:p>
          <a:endParaRPr lang="en-US"/>
        </a:p>
      </dgm:t>
    </dgm:pt>
    <dgm:pt modelId="{499905AE-8D6C-4648-BF64-810A3CF30891}" type="sibTrans" cxnId="{B75D98B0-DDB3-F24A-95F6-168926601B17}">
      <dgm:prSet/>
      <dgm:spPr/>
      <dgm:t>
        <a:bodyPr/>
        <a:lstStyle/>
        <a:p>
          <a:endParaRPr lang="en-US"/>
        </a:p>
      </dgm:t>
    </dgm:pt>
    <dgm:pt modelId="{7E3C6BE5-8D41-E24E-B544-0DC512503079}">
      <dgm:prSet/>
      <dgm:spPr/>
      <dgm:t>
        <a:bodyPr/>
        <a:lstStyle/>
        <a:p>
          <a:pPr rtl="0"/>
          <a:r>
            <a:rPr lang="en-US" dirty="0"/>
            <a:t>A process request is generated when a user attempts to connect to the system</a:t>
          </a:r>
        </a:p>
      </dgm:t>
    </dgm:pt>
    <dgm:pt modelId="{5CCBD980-7B27-4C42-BB77-93E3D0DC4E9B}" type="parTrans" cxnId="{3161AB54-BADE-284E-8E2C-57674C49E67E}">
      <dgm:prSet/>
      <dgm:spPr/>
      <dgm:t>
        <a:bodyPr/>
        <a:lstStyle/>
        <a:p>
          <a:endParaRPr lang="en-US"/>
        </a:p>
      </dgm:t>
    </dgm:pt>
    <dgm:pt modelId="{D6AB7D43-9991-3142-97F5-9E8228695709}" type="sibTrans" cxnId="{3161AB54-BADE-284E-8E2C-57674C49E67E}">
      <dgm:prSet/>
      <dgm:spPr/>
      <dgm:t>
        <a:bodyPr/>
        <a:lstStyle/>
        <a:p>
          <a:endParaRPr lang="en-US"/>
        </a:p>
      </dgm:t>
    </dgm:pt>
    <dgm:pt modelId="{02F76604-8138-1948-A0FB-8D361B023C46}">
      <dgm:prSet/>
      <dgm:spPr/>
      <dgm:t>
        <a:bodyPr/>
        <a:lstStyle/>
        <a:p>
          <a:pPr rtl="0"/>
          <a:r>
            <a:rPr lang="en-US" dirty="0"/>
            <a:t>OS will accept all authorized comers until the system is saturated</a:t>
          </a:r>
        </a:p>
      </dgm:t>
    </dgm:pt>
    <dgm:pt modelId="{72339C9F-C354-AE4B-B103-6E21ACD178C1}" type="parTrans" cxnId="{0F762536-DA1A-3740-A9E8-3279FFFD93A9}">
      <dgm:prSet/>
      <dgm:spPr/>
      <dgm:t>
        <a:bodyPr/>
        <a:lstStyle/>
        <a:p>
          <a:endParaRPr lang="en-US"/>
        </a:p>
      </dgm:t>
    </dgm:pt>
    <dgm:pt modelId="{8A21449F-3C8C-C140-8653-046C81370456}" type="sibTrans" cxnId="{0F762536-DA1A-3740-A9E8-3279FFFD93A9}">
      <dgm:prSet/>
      <dgm:spPr/>
      <dgm:t>
        <a:bodyPr/>
        <a:lstStyle/>
        <a:p>
          <a:endParaRPr lang="en-US"/>
        </a:p>
      </dgm:t>
    </dgm:pt>
    <dgm:pt modelId="{B5299168-91B7-674D-97E3-D88323D31E67}">
      <dgm:prSet/>
      <dgm:spPr/>
      <dgm:t>
        <a:bodyPr/>
        <a:lstStyle/>
        <a:p>
          <a:pPr rtl="0"/>
          <a:r>
            <a:rPr lang="en-US" dirty="0"/>
            <a:t>At that point a connection request is met with a message indicating that the system is full and to try again later</a:t>
          </a:r>
        </a:p>
      </dgm:t>
    </dgm:pt>
    <dgm:pt modelId="{AD944B3E-C4E5-9049-8501-D19095ED71C1}" type="parTrans" cxnId="{AE720CD4-E1D0-B54A-A01A-AC46287AEA66}">
      <dgm:prSet/>
      <dgm:spPr/>
      <dgm:t>
        <a:bodyPr/>
        <a:lstStyle/>
        <a:p>
          <a:endParaRPr lang="en-US"/>
        </a:p>
      </dgm:t>
    </dgm:pt>
    <dgm:pt modelId="{19AB7E7D-66DF-3A4D-BF93-88D09456580B}" type="sibTrans" cxnId="{AE720CD4-E1D0-B54A-A01A-AC46287AEA66}">
      <dgm:prSet/>
      <dgm:spPr/>
      <dgm:t>
        <a:bodyPr/>
        <a:lstStyle/>
        <a:p>
          <a:endParaRPr lang="en-US"/>
        </a:p>
      </dgm:t>
    </dgm:pt>
    <dgm:pt modelId="{F589C160-A361-EA4E-A783-99961EEDF9E0}" type="pres">
      <dgm:prSet presAssocID="{BF287FD4-1BAE-9E4A-B2C8-60D4806B25AD}" presName="diagram" presStyleCnt="0">
        <dgm:presLayoutVars>
          <dgm:dir/>
          <dgm:resizeHandles val="exact"/>
        </dgm:presLayoutVars>
      </dgm:prSet>
      <dgm:spPr/>
    </dgm:pt>
    <dgm:pt modelId="{9B4101A5-766E-2043-8B91-E3504899DFCD}" type="pres">
      <dgm:prSet presAssocID="{3E8BD3D5-FB4C-F148-A5B6-CB6995CCE37C}" presName="node" presStyleLbl="node1" presStyleIdx="0" presStyleCnt="5">
        <dgm:presLayoutVars>
          <dgm:bulletEnabled val="1"/>
        </dgm:presLayoutVars>
      </dgm:prSet>
      <dgm:spPr/>
    </dgm:pt>
    <dgm:pt modelId="{3DAFAE46-D62E-F547-B908-2C8910826AC8}" type="pres">
      <dgm:prSet presAssocID="{76A507E1-BF32-9C4F-8C5A-DDCB4CAC7279}" presName="sibTrans" presStyleLbl="sibTrans2D1" presStyleIdx="0" presStyleCnt="4"/>
      <dgm:spPr/>
    </dgm:pt>
    <dgm:pt modelId="{C943DAB8-79DA-614E-9AE2-078CDBF9AECA}" type="pres">
      <dgm:prSet presAssocID="{76A507E1-BF32-9C4F-8C5A-DDCB4CAC7279}" presName="connectorText" presStyleLbl="sibTrans2D1" presStyleIdx="0" presStyleCnt="4"/>
      <dgm:spPr/>
    </dgm:pt>
    <dgm:pt modelId="{C48960A2-F897-234D-BD9C-A1AD5E608FE6}" type="pres">
      <dgm:prSet presAssocID="{5C71274A-FAAD-CE4F-B9CE-71C03A360B59}" presName="node" presStyleLbl="node1" presStyleIdx="1" presStyleCnt="5">
        <dgm:presLayoutVars>
          <dgm:bulletEnabled val="1"/>
        </dgm:presLayoutVars>
      </dgm:prSet>
      <dgm:spPr/>
    </dgm:pt>
    <dgm:pt modelId="{93BED25B-E4BA-C34E-8466-5DF5C8329C0E}" type="pres">
      <dgm:prSet presAssocID="{29068278-2A24-F642-9D08-49E218916C8F}" presName="sibTrans" presStyleLbl="sibTrans2D1" presStyleIdx="1" presStyleCnt="4"/>
      <dgm:spPr/>
    </dgm:pt>
    <dgm:pt modelId="{7D61FD54-B252-4142-B47B-CFE1493C3858}" type="pres">
      <dgm:prSet presAssocID="{29068278-2A24-F642-9D08-49E218916C8F}" presName="connectorText" presStyleLbl="sibTrans2D1" presStyleIdx="1" presStyleCnt="4"/>
      <dgm:spPr/>
    </dgm:pt>
    <dgm:pt modelId="{A0DE8F98-B363-8240-B4A5-366984F5E754}" type="pres">
      <dgm:prSet presAssocID="{31EBD2D9-7453-6F4D-987D-F2BDFBB728EE}" presName="node" presStyleLbl="node1" presStyleIdx="2" presStyleCnt="5">
        <dgm:presLayoutVars>
          <dgm:bulletEnabled val="1"/>
        </dgm:presLayoutVars>
      </dgm:prSet>
      <dgm:spPr/>
    </dgm:pt>
    <dgm:pt modelId="{6902F125-B410-B940-9B65-5636A8A9B969}" type="pres">
      <dgm:prSet presAssocID="{E2EEEA5A-9745-1C4E-B09A-FB05319DD4C2}" presName="sibTrans" presStyleLbl="sibTrans2D1" presStyleIdx="2" presStyleCnt="4"/>
      <dgm:spPr/>
    </dgm:pt>
    <dgm:pt modelId="{81F88D5B-AAE0-E440-AA67-A6E3B02216D2}" type="pres">
      <dgm:prSet presAssocID="{E2EEEA5A-9745-1C4E-B09A-FB05319DD4C2}" presName="connectorText" presStyleLbl="sibTrans2D1" presStyleIdx="2" presStyleCnt="4"/>
      <dgm:spPr/>
    </dgm:pt>
    <dgm:pt modelId="{AC21E1F0-4D5A-5345-AD6D-DF1C4E58B79F}" type="pres">
      <dgm:prSet presAssocID="{384E9DF4-C810-FC41-BD40-D99A6F1D7F02}" presName="node" presStyleLbl="node1" presStyleIdx="3" presStyleCnt="5" custScaleX="126397" custScaleY="117166">
        <dgm:presLayoutVars>
          <dgm:bulletEnabled val="1"/>
        </dgm:presLayoutVars>
      </dgm:prSet>
      <dgm:spPr/>
    </dgm:pt>
    <dgm:pt modelId="{24467B28-CBFC-584C-905E-18BF0F2750F9}" type="pres">
      <dgm:prSet presAssocID="{15C653CD-26ED-754C-9AC0-B79DBBB27EBD}" presName="sibTrans" presStyleLbl="sibTrans2D1" presStyleIdx="3" presStyleCnt="4"/>
      <dgm:spPr/>
    </dgm:pt>
    <dgm:pt modelId="{E0B323E1-C1DA-0F4B-9AF4-78A2161867BC}" type="pres">
      <dgm:prSet presAssocID="{15C653CD-26ED-754C-9AC0-B79DBBB27EBD}" presName="connectorText" presStyleLbl="sibTrans2D1" presStyleIdx="3" presStyleCnt="4"/>
      <dgm:spPr/>
    </dgm:pt>
    <dgm:pt modelId="{6B17C49C-5F9E-7C43-A2A7-9A15377FFA61}" type="pres">
      <dgm:prSet presAssocID="{F7443625-C1F8-DD41-8590-E8082C619BA7}" presName="node" presStyleLbl="node1" presStyleIdx="4" presStyleCnt="5" custScaleX="120211" custScaleY="128296" custLinFactNeighborX="-33304" custLinFactNeighborY="293">
        <dgm:presLayoutVars>
          <dgm:bulletEnabled val="1"/>
        </dgm:presLayoutVars>
      </dgm:prSet>
      <dgm:spPr/>
    </dgm:pt>
  </dgm:ptLst>
  <dgm:cxnLst>
    <dgm:cxn modelId="{55E26801-BBCF-3241-B2C7-83E34579CF99}" type="presOf" srcId="{E2EEEA5A-9745-1C4E-B09A-FB05319DD4C2}" destId="{6902F125-B410-B940-9B65-5636A8A9B969}" srcOrd="0" destOrd="0" presId="urn:microsoft.com/office/officeart/2005/8/layout/process5"/>
    <dgm:cxn modelId="{B7E7CF04-FF36-DB46-A1A7-ED73BD6A5F95}" type="presOf" srcId="{8B8E441D-66C9-CA41-9BEC-F7CD1CC46E26}" destId="{AC21E1F0-4D5A-5345-AD6D-DF1C4E58B79F}" srcOrd="0" destOrd="1" presId="urn:microsoft.com/office/officeart/2005/8/layout/process5"/>
    <dgm:cxn modelId="{0D16DE0D-DB68-1142-9F0B-BD4C497371AA}" srcId="{BF287FD4-1BAE-9E4A-B2C8-60D4806B25AD}" destId="{384E9DF4-C810-FC41-BD40-D99A6F1D7F02}" srcOrd="3" destOrd="0" parTransId="{E61A72F1-3EDA-4943-93F4-FC103E0A5BD6}" sibTransId="{15C653CD-26ED-754C-9AC0-B79DBBB27EBD}"/>
    <dgm:cxn modelId="{EDDD6623-09C9-FC43-9F5D-EBA9144432BC}" type="presOf" srcId="{31EBD2D9-7453-6F4D-987D-F2BDFBB728EE}" destId="{A0DE8F98-B363-8240-B4A5-366984F5E754}" srcOrd="0" destOrd="0" presId="urn:microsoft.com/office/officeart/2005/8/layout/process5"/>
    <dgm:cxn modelId="{0F762536-DA1A-3740-A9E8-3279FFFD93A9}" srcId="{F7443625-C1F8-DD41-8590-E8082C619BA7}" destId="{02F76604-8138-1948-A0FB-8D361B023C46}" srcOrd="1" destOrd="0" parTransId="{72339C9F-C354-AE4B-B103-6E21ACD178C1}" sibTransId="{8A21449F-3C8C-C140-8653-046C81370456}"/>
    <dgm:cxn modelId="{B54ED539-C726-E442-AA2A-BEA1FCECD0AD}" type="presOf" srcId="{5C71274A-FAAD-CE4F-B9CE-71C03A360B59}" destId="{C48960A2-F897-234D-BD9C-A1AD5E608FE6}" srcOrd="0" destOrd="0" presId="urn:microsoft.com/office/officeart/2005/8/layout/process5"/>
    <dgm:cxn modelId="{1F4F1860-C6EE-E64C-BDF9-87A0306D0ABC}" type="presOf" srcId="{B5299168-91B7-674D-97E3-D88323D31E67}" destId="{6B17C49C-5F9E-7C43-A2A7-9A15377FFA61}" srcOrd="0" destOrd="3" presId="urn:microsoft.com/office/officeart/2005/8/layout/process5"/>
    <dgm:cxn modelId="{19C2806C-C689-E943-A9CD-D2E1069BB233}" type="presOf" srcId="{15C653CD-26ED-754C-9AC0-B79DBBB27EBD}" destId="{24467B28-CBFC-584C-905E-18BF0F2750F9}" srcOrd="0" destOrd="0" presId="urn:microsoft.com/office/officeart/2005/8/layout/process5"/>
    <dgm:cxn modelId="{A2CA7D54-B5D3-B44E-A2C0-C7CCC1C6EA28}" type="presOf" srcId="{F7443625-C1F8-DD41-8590-E8082C619BA7}" destId="{6B17C49C-5F9E-7C43-A2A7-9A15377FFA61}" srcOrd="0" destOrd="0" presId="urn:microsoft.com/office/officeart/2005/8/layout/process5"/>
    <dgm:cxn modelId="{3161AB54-BADE-284E-8E2C-57674C49E67E}" srcId="{F7443625-C1F8-DD41-8590-E8082C619BA7}" destId="{7E3C6BE5-8D41-E24E-B544-0DC512503079}" srcOrd="0" destOrd="0" parTransId="{5CCBD980-7B27-4C42-BB77-93E3D0DC4E9B}" sibTransId="{D6AB7D43-9991-3142-97F5-9E8228695709}"/>
    <dgm:cxn modelId="{15E02F58-DDDA-C94B-9C3F-7945DC4D18F5}" srcId="{BF287FD4-1BAE-9E4A-B2C8-60D4806B25AD}" destId="{3E8BD3D5-FB4C-F148-A5B6-CB6995CCE37C}" srcOrd="0" destOrd="0" parTransId="{C6EA32B0-AB4E-A14C-BF22-A93B681ED1ED}" sibTransId="{76A507E1-BF32-9C4F-8C5A-DDCB4CAC7279}"/>
    <dgm:cxn modelId="{9DF20388-AA1B-CD48-83BD-F9080E09C327}" srcId="{384E9DF4-C810-FC41-BD40-D99A6F1D7F02}" destId="{8B8E441D-66C9-CA41-9BEC-F7CD1CC46E26}" srcOrd="0" destOrd="0" parTransId="{60FBB1A5-23F3-DF4E-8214-B18CE33F08D1}" sibTransId="{F6153ACB-2B3C-2842-AE6B-3D03AE648DA4}"/>
    <dgm:cxn modelId="{1D1AE592-DC50-9A41-9154-5EACDF6DEC01}" type="presOf" srcId="{E2EEEA5A-9745-1C4E-B09A-FB05319DD4C2}" destId="{81F88D5B-AAE0-E440-AA67-A6E3B02216D2}" srcOrd="1" destOrd="0" presId="urn:microsoft.com/office/officeart/2005/8/layout/process5"/>
    <dgm:cxn modelId="{AA2FBA95-3BCE-8B46-A0C0-8811C1CAF341}" type="presOf" srcId="{29068278-2A24-F642-9D08-49E218916C8F}" destId="{93BED25B-E4BA-C34E-8466-5DF5C8329C0E}" srcOrd="0" destOrd="0" presId="urn:microsoft.com/office/officeart/2005/8/layout/process5"/>
    <dgm:cxn modelId="{05159798-4490-0E40-9E5C-E651C4CF29AF}" type="presOf" srcId="{76A507E1-BF32-9C4F-8C5A-DDCB4CAC7279}" destId="{C943DAB8-79DA-614E-9AE2-078CDBF9AECA}" srcOrd="1" destOrd="0" presId="urn:microsoft.com/office/officeart/2005/8/layout/process5"/>
    <dgm:cxn modelId="{FC9CBEA8-A970-A240-B2B8-EF6FBC4D2AE6}" type="presOf" srcId="{7E3C6BE5-8D41-E24E-B544-0DC512503079}" destId="{6B17C49C-5F9E-7C43-A2A7-9A15377FFA61}" srcOrd="0" destOrd="1" presId="urn:microsoft.com/office/officeart/2005/8/layout/process5"/>
    <dgm:cxn modelId="{B75D98B0-DDB3-F24A-95F6-168926601B17}" srcId="{BF287FD4-1BAE-9E4A-B2C8-60D4806B25AD}" destId="{F7443625-C1F8-DD41-8590-E8082C619BA7}" srcOrd="4" destOrd="0" parTransId="{27C571B7-0256-C049-9B40-A2B0F2C2C329}" sibTransId="{499905AE-8D6C-4648-BF64-810A3CF30891}"/>
    <dgm:cxn modelId="{E19429B1-3A8C-7948-AF90-455B801DBE95}" srcId="{BF287FD4-1BAE-9E4A-B2C8-60D4806B25AD}" destId="{31EBD2D9-7453-6F4D-987D-F2BDFBB728EE}" srcOrd="2" destOrd="0" parTransId="{53BC0A39-18E0-FB43-9C5E-4E362DBF780E}" sibTransId="{E2EEEA5A-9745-1C4E-B09A-FB05319DD4C2}"/>
    <dgm:cxn modelId="{7129FDB1-AD4A-7140-ABCD-52850FFD073E}" type="presOf" srcId="{15C653CD-26ED-754C-9AC0-B79DBBB27EBD}" destId="{E0B323E1-C1DA-0F4B-9AF4-78A2161867BC}" srcOrd="1" destOrd="0" presId="urn:microsoft.com/office/officeart/2005/8/layout/process5"/>
    <dgm:cxn modelId="{421E02B9-8A63-6449-9B2D-D0D0B2265159}" srcId="{384E9DF4-C810-FC41-BD40-D99A6F1D7F02}" destId="{FDCE45E9-FDA3-DF43-9116-39A084C2B776}" srcOrd="1" destOrd="0" parTransId="{49F3397D-FDA9-B64A-9E07-38247A67E9A9}" sibTransId="{1872CBA5-03E8-3E4E-BEA0-443A15076C7C}"/>
    <dgm:cxn modelId="{021118BD-6370-E446-8AFE-E10B74611CD4}" type="presOf" srcId="{384E9DF4-C810-FC41-BD40-D99A6F1D7F02}" destId="{AC21E1F0-4D5A-5345-AD6D-DF1C4E58B79F}" srcOrd="0" destOrd="0" presId="urn:microsoft.com/office/officeart/2005/8/layout/process5"/>
    <dgm:cxn modelId="{77F483C1-A898-0246-A59B-D11D70EF8CC0}" type="presOf" srcId="{02F76604-8138-1948-A0FB-8D361B023C46}" destId="{6B17C49C-5F9E-7C43-A2A7-9A15377FFA61}" srcOrd="0" destOrd="2" presId="urn:microsoft.com/office/officeart/2005/8/layout/process5"/>
    <dgm:cxn modelId="{394D20D0-0EF6-7443-9F59-3A5C57B1CBF3}" srcId="{BF287FD4-1BAE-9E4A-B2C8-60D4806B25AD}" destId="{5C71274A-FAAD-CE4F-B9CE-71C03A360B59}" srcOrd="1" destOrd="0" parTransId="{5412883B-7FAA-5A4B-9F7D-323E71C5F569}" sibTransId="{29068278-2A24-F642-9D08-49E218916C8F}"/>
    <dgm:cxn modelId="{AE720CD4-E1D0-B54A-A01A-AC46287AEA66}" srcId="{F7443625-C1F8-DD41-8590-E8082C619BA7}" destId="{B5299168-91B7-674D-97E3-D88323D31E67}" srcOrd="2" destOrd="0" parTransId="{AD944B3E-C4E5-9049-8501-D19095ED71C1}" sibTransId="{19AB7E7D-66DF-3A4D-BF93-88D09456580B}"/>
    <dgm:cxn modelId="{EF389DE0-0A1E-CF4A-8E94-138FCDA9C626}" type="presOf" srcId="{29068278-2A24-F642-9D08-49E218916C8F}" destId="{7D61FD54-B252-4142-B47B-CFE1493C3858}" srcOrd="1" destOrd="0" presId="urn:microsoft.com/office/officeart/2005/8/layout/process5"/>
    <dgm:cxn modelId="{53F6B7E2-2792-0D43-A5D2-141FAD3D9ADC}" type="presOf" srcId="{FDCE45E9-FDA3-DF43-9116-39A084C2B776}" destId="{AC21E1F0-4D5A-5345-AD6D-DF1C4E58B79F}" srcOrd="0" destOrd="2" presId="urn:microsoft.com/office/officeart/2005/8/layout/process5"/>
    <dgm:cxn modelId="{994F6AEE-BDEF-704E-80DE-EEE69A59889D}" type="presOf" srcId="{3E8BD3D5-FB4C-F148-A5B6-CB6995CCE37C}" destId="{9B4101A5-766E-2043-8B91-E3504899DFCD}" srcOrd="0" destOrd="0" presId="urn:microsoft.com/office/officeart/2005/8/layout/process5"/>
    <dgm:cxn modelId="{20659CFB-9BCC-0642-9095-46B2601B104B}" type="presOf" srcId="{BF287FD4-1BAE-9E4A-B2C8-60D4806B25AD}" destId="{F589C160-A361-EA4E-A783-99961EEDF9E0}" srcOrd="0" destOrd="0" presId="urn:microsoft.com/office/officeart/2005/8/layout/process5"/>
    <dgm:cxn modelId="{77172DFF-6A47-2F41-A250-631588129EAC}" type="presOf" srcId="{76A507E1-BF32-9C4F-8C5A-DDCB4CAC7279}" destId="{3DAFAE46-D62E-F547-B908-2C8910826AC8}" srcOrd="0" destOrd="0" presId="urn:microsoft.com/office/officeart/2005/8/layout/process5"/>
    <dgm:cxn modelId="{8800DE68-14C6-8241-9F28-89A3130F914A}" type="presParOf" srcId="{F589C160-A361-EA4E-A783-99961EEDF9E0}" destId="{9B4101A5-766E-2043-8B91-E3504899DFCD}" srcOrd="0" destOrd="0" presId="urn:microsoft.com/office/officeart/2005/8/layout/process5"/>
    <dgm:cxn modelId="{D7973EAB-BFAD-7E44-A99F-B75B4726361E}" type="presParOf" srcId="{F589C160-A361-EA4E-A783-99961EEDF9E0}" destId="{3DAFAE46-D62E-F547-B908-2C8910826AC8}" srcOrd="1" destOrd="0" presId="urn:microsoft.com/office/officeart/2005/8/layout/process5"/>
    <dgm:cxn modelId="{D3FC6D90-0B66-E74D-9859-78D2691887C2}" type="presParOf" srcId="{3DAFAE46-D62E-F547-B908-2C8910826AC8}" destId="{C943DAB8-79DA-614E-9AE2-078CDBF9AECA}" srcOrd="0" destOrd="0" presId="urn:microsoft.com/office/officeart/2005/8/layout/process5"/>
    <dgm:cxn modelId="{552F520A-900E-DE48-90C1-AADD3B393439}" type="presParOf" srcId="{F589C160-A361-EA4E-A783-99961EEDF9E0}" destId="{C48960A2-F897-234D-BD9C-A1AD5E608FE6}" srcOrd="2" destOrd="0" presId="urn:microsoft.com/office/officeart/2005/8/layout/process5"/>
    <dgm:cxn modelId="{759C7049-F80D-574F-84DA-AFB16EBD4371}" type="presParOf" srcId="{F589C160-A361-EA4E-A783-99961EEDF9E0}" destId="{93BED25B-E4BA-C34E-8466-5DF5C8329C0E}" srcOrd="3" destOrd="0" presId="urn:microsoft.com/office/officeart/2005/8/layout/process5"/>
    <dgm:cxn modelId="{F8D9A2C8-E6CE-7746-941A-36B4E3D22C7F}" type="presParOf" srcId="{93BED25B-E4BA-C34E-8466-5DF5C8329C0E}" destId="{7D61FD54-B252-4142-B47B-CFE1493C3858}" srcOrd="0" destOrd="0" presId="urn:microsoft.com/office/officeart/2005/8/layout/process5"/>
    <dgm:cxn modelId="{8249A3C1-14CC-B846-9B0E-6840281C152B}" type="presParOf" srcId="{F589C160-A361-EA4E-A783-99961EEDF9E0}" destId="{A0DE8F98-B363-8240-B4A5-366984F5E754}" srcOrd="4" destOrd="0" presId="urn:microsoft.com/office/officeart/2005/8/layout/process5"/>
    <dgm:cxn modelId="{72BC4E1F-4457-484B-866F-9D3E7D7FD9F5}" type="presParOf" srcId="{F589C160-A361-EA4E-A783-99961EEDF9E0}" destId="{6902F125-B410-B940-9B65-5636A8A9B969}" srcOrd="5" destOrd="0" presId="urn:microsoft.com/office/officeart/2005/8/layout/process5"/>
    <dgm:cxn modelId="{5E7722A0-45C6-8C4F-BC28-371B13533947}" type="presParOf" srcId="{6902F125-B410-B940-9B65-5636A8A9B969}" destId="{81F88D5B-AAE0-E440-AA67-A6E3B02216D2}" srcOrd="0" destOrd="0" presId="urn:microsoft.com/office/officeart/2005/8/layout/process5"/>
    <dgm:cxn modelId="{D01522AA-5E1B-124F-A889-D2292ED58F8E}" type="presParOf" srcId="{F589C160-A361-EA4E-A783-99961EEDF9E0}" destId="{AC21E1F0-4D5A-5345-AD6D-DF1C4E58B79F}" srcOrd="6" destOrd="0" presId="urn:microsoft.com/office/officeart/2005/8/layout/process5"/>
    <dgm:cxn modelId="{E8C9459E-723A-1D42-9835-557DD9727E45}" type="presParOf" srcId="{F589C160-A361-EA4E-A783-99961EEDF9E0}" destId="{24467B28-CBFC-584C-905E-18BF0F2750F9}" srcOrd="7" destOrd="0" presId="urn:microsoft.com/office/officeart/2005/8/layout/process5"/>
    <dgm:cxn modelId="{B2190DDE-C776-D74E-B5B1-546E1AD97669}" type="presParOf" srcId="{24467B28-CBFC-584C-905E-18BF0F2750F9}" destId="{E0B323E1-C1DA-0F4B-9AF4-78A2161867BC}" srcOrd="0" destOrd="0" presId="urn:microsoft.com/office/officeart/2005/8/layout/process5"/>
    <dgm:cxn modelId="{479B5064-985F-E746-8994-4D54352AA072}" type="presParOf" srcId="{F589C160-A361-EA4E-A783-99961EEDF9E0}" destId="{6B17C49C-5F9E-7C43-A2A7-9A15377FFA61}"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50311E-025D-7344-A9FC-2AA1317E3F60}">
      <dsp:nvSpPr>
        <dsp:cNvPr id="0" name=""/>
        <dsp:cNvSpPr/>
      </dsp:nvSpPr>
      <dsp:spPr>
        <a:xfrm>
          <a:off x="1032" y="210066"/>
          <a:ext cx="2416038" cy="1208019"/>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rtl="0">
            <a:lnSpc>
              <a:spcPct val="90000"/>
            </a:lnSpc>
            <a:spcBef>
              <a:spcPct val="0"/>
            </a:spcBef>
            <a:spcAft>
              <a:spcPct val="35000"/>
            </a:spcAft>
            <a:buNone/>
          </a:pPr>
          <a:r>
            <a:rPr lang="en-US" sz="2600" kern="1200" dirty="0">
              <a:effectLst>
                <a:outerShdw blurRad="38100" dist="38100" dir="2700000" algn="tl">
                  <a:srgbClr val="000000">
                    <a:alpha val="43137"/>
                  </a:srgbClr>
                </a:outerShdw>
              </a:effectLst>
            </a:rPr>
            <a:t>Instruction set architecture (ISA)</a:t>
          </a:r>
        </a:p>
      </dsp:txBody>
      <dsp:txXfrm>
        <a:off x="36414" y="245448"/>
        <a:ext cx="2345274" cy="1137255"/>
      </dsp:txXfrm>
    </dsp:sp>
    <dsp:sp modelId="{5B513F86-D07D-CC45-AADF-4F581EAF2C88}">
      <dsp:nvSpPr>
        <dsp:cNvPr id="0" name=""/>
        <dsp:cNvSpPr/>
      </dsp:nvSpPr>
      <dsp:spPr>
        <a:xfrm>
          <a:off x="242636" y="1418085"/>
          <a:ext cx="241603" cy="906014"/>
        </a:xfrm>
        <a:custGeom>
          <a:avLst/>
          <a:gdLst/>
          <a:ahLst/>
          <a:cxnLst/>
          <a:rect l="0" t="0" r="0" b="0"/>
          <a:pathLst>
            <a:path>
              <a:moveTo>
                <a:pt x="0" y="0"/>
              </a:moveTo>
              <a:lnTo>
                <a:pt x="0" y="906014"/>
              </a:lnTo>
              <a:lnTo>
                <a:pt x="241603" y="906014"/>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3305FA7-C2B7-ED40-873D-BBCA01E9ADCB}">
      <dsp:nvSpPr>
        <dsp:cNvPr id="0" name=""/>
        <dsp:cNvSpPr/>
      </dsp:nvSpPr>
      <dsp:spPr>
        <a:xfrm>
          <a:off x="484240" y="1720090"/>
          <a:ext cx="1932830" cy="12080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kern="1200" dirty="0"/>
            <a:t>Defines the machine language instructions that a computer can follow</a:t>
          </a:r>
        </a:p>
      </dsp:txBody>
      <dsp:txXfrm>
        <a:off x="519622" y="1755472"/>
        <a:ext cx="1862066" cy="1137255"/>
      </dsp:txXfrm>
    </dsp:sp>
    <dsp:sp modelId="{8B292142-3417-9A49-B33C-60015EE3F03C}">
      <dsp:nvSpPr>
        <dsp:cNvPr id="0" name=""/>
        <dsp:cNvSpPr/>
      </dsp:nvSpPr>
      <dsp:spPr>
        <a:xfrm>
          <a:off x="242636" y="1418085"/>
          <a:ext cx="241603" cy="2416038"/>
        </a:xfrm>
        <a:custGeom>
          <a:avLst/>
          <a:gdLst/>
          <a:ahLst/>
          <a:cxnLst/>
          <a:rect l="0" t="0" r="0" b="0"/>
          <a:pathLst>
            <a:path>
              <a:moveTo>
                <a:pt x="0" y="0"/>
              </a:moveTo>
              <a:lnTo>
                <a:pt x="0" y="2416038"/>
              </a:lnTo>
              <a:lnTo>
                <a:pt x="241603" y="2416038"/>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E74E98-2C79-2945-9F4F-74D267D60EC3}">
      <dsp:nvSpPr>
        <dsp:cNvPr id="0" name=""/>
        <dsp:cNvSpPr/>
      </dsp:nvSpPr>
      <dsp:spPr>
        <a:xfrm>
          <a:off x="484240" y="3230114"/>
          <a:ext cx="1932830" cy="12080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kern="1200" dirty="0"/>
            <a:t>Boundary between hardware and software</a:t>
          </a:r>
        </a:p>
      </dsp:txBody>
      <dsp:txXfrm>
        <a:off x="519622" y="3265496"/>
        <a:ext cx="1862066" cy="1137255"/>
      </dsp:txXfrm>
    </dsp:sp>
    <dsp:sp modelId="{489FB5BC-4218-644F-A04B-E9381F972CA7}">
      <dsp:nvSpPr>
        <dsp:cNvPr id="0" name=""/>
        <dsp:cNvSpPr/>
      </dsp:nvSpPr>
      <dsp:spPr>
        <a:xfrm>
          <a:off x="3021080" y="210066"/>
          <a:ext cx="2416038" cy="1208019"/>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rtl="0">
            <a:lnSpc>
              <a:spcPct val="90000"/>
            </a:lnSpc>
            <a:spcBef>
              <a:spcPct val="0"/>
            </a:spcBef>
            <a:spcAft>
              <a:spcPct val="35000"/>
            </a:spcAft>
            <a:buNone/>
          </a:pPr>
          <a:r>
            <a:rPr lang="en-US" sz="2600" kern="1200" dirty="0">
              <a:effectLst>
                <a:outerShdw blurRad="38100" dist="38100" dir="2700000" algn="tl">
                  <a:srgbClr val="000000">
                    <a:alpha val="43137"/>
                  </a:srgbClr>
                </a:outerShdw>
              </a:effectLst>
            </a:rPr>
            <a:t>Application binary interface (ABI)</a:t>
          </a:r>
        </a:p>
      </dsp:txBody>
      <dsp:txXfrm>
        <a:off x="3056462" y="245448"/>
        <a:ext cx="2345274" cy="1137255"/>
      </dsp:txXfrm>
    </dsp:sp>
    <dsp:sp modelId="{FD2B6C68-7AE3-AD44-B0A5-B3647459FECC}">
      <dsp:nvSpPr>
        <dsp:cNvPr id="0" name=""/>
        <dsp:cNvSpPr/>
      </dsp:nvSpPr>
      <dsp:spPr>
        <a:xfrm>
          <a:off x="3262684" y="1418085"/>
          <a:ext cx="241603" cy="906014"/>
        </a:xfrm>
        <a:custGeom>
          <a:avLst/>
          <a:gdLst/>
          <a:ahLst/>
          <a:cxnLst/>
          <a:rect l="0" t="0" r="0" b="0"/>
          <a:pathLst>
            <a:path>
              <a:moveTo>
                <a:pt x="0" y="0"/>
              </a:moveTo>
              <a:lnTo>
                <a:pt x="0" y="906014"/>
              </a:lnTo>
              <a:lnTo>
                <a:pt x="241603" y="906014"/>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D5EEB6A-69EB-CA4A-B92A-65BBC8B52B6B}">
      <dsp:nvSpPr>
        <dsp:cNvPr id="0" name=""/>
        <dsp:cNvSpPr/>
      </dsp:nvSpPr>
      <dsp:spPr>
        <a:xfrm>
          <a:off x="3504288" y="1720090"/>
          <a:ext cx="1932830" cy="12080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kern="1200" dirty="0"/>
            <a:t>Defines a standard for binary portability across programs</a:t>
          </a:r>
        </a:p>
      </dsp:txBody>
      <dsp:txXfrm>
        <a:off x="3539670" y="1755472"/>
        <a:ext cx="1862066" cy="1137255"/>
      </dsp:txXfrm>
    </dsp:sp>
    <dsp:sp modelId="{FB7C3B48-6D64-704B-90A6-5F37E3C3BB64}">
      <dsp:nvSpPr>
        <dsp:cNvPr id="0" name=""/>
        <dsp:cNvSpPr/>
      </dsp:nvSpPr>
      <dsp:spPr>
        <a:xfrm>
          <a:off x="3262684" y="1418085"/>
          <a:ext cx="241603" cy="2416038"/>
        </a:xfrm>
        <a:custGeom>
          <a:avLst/>
          <a:gdLst/>
          <a:ahLst/>
          <a:cxnLst/>
          <a:rect l="0" t="0" r="0" b="0"/>
          <a:pathLst>
            <a:path>
              <a:moveTo>
                <a:pt x="0" y="0"/>
              </a:moveTo>
              <a:lnTo>
                <a:pt x="0" y="2416038"/>
              </a:lnTo>
              <a:lnTo>
                <a:pt x="241603" y="2416038"/>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84D2F7F-49BB-5246-AC8B-04EE48185963}">
      <dsp:nvSpPr>
        <dsp:cNvPr id="0" name=""/>
        <dsp:cNvSpPr/>
      </dsp:nvSpPr>
      <dsp:spPr>
        <a:xfrm>
          <a:off x="3504288" y="3230114"/>
          <a:ext cx="1932830" cy="12080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kern="1200" dirty="0"/>
            <a:t>Defines the system call interface to the operating system and the hardware resources and services available in a system through the user ISA</a:t>
          </a:r>
        </a:p>
      </dsp:txBody>
      <dsp:txXfrm>
        <a:off x="3539670" y="3265496"/>
        <a:ext cx="1862066" cy="1137255"/>
      </dsp:txXfrm>
    </dsp:sp>
    <dsp:sp modelId="{E55E10B5-5593-224E-9230-4EEE33A00367}">
      <dsp:nvSpPr>
        <dsp:cNvPr id="0" name=""/>
        <dsp:cNvSpPr/>
      </dsp:nvSpPr>
      <dsp:spPr>
        <a:xfrm>
          <a:off x="5851372" y="239783"/>
          <a:ext cx="2416038" cy="1208019"/>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rtl="0">
            <a:lnSpc>
              <a:spcPct val="90000"/>
            </a:lnSpc>
            <a:spcBef>
              <a:spcPct val="0"/>
            </a:spcBef>
            <a:spcAft>
              <a:spcPct val="35000"/>
            </a:spcAft>
            <a:buNone/>
          </a:pPr>
          <a:r>
            <a:rPr lang="en-US" sz="2600" kern="1200" dirty="0">
              <a:effectLst>
                <a:outerShdw blurRad="38100" dist="38100" dir="2700000" algn="tl">
                  <a:srgbClr val="000000">
                    <a:alpha val="43137"/>
                  </a:srgbClr>
                </a:outerShdw>
              </a:effectLst>
            </a:rPr>
            <a:t>Application programming interface (API)</a:t>
          </a:r>
        </a:p>
      </dsp:txBody>
      <dsp:txXfrm>
        <a:off x="5886754" y="275165"/>
        <a:ext cx="2345274" cy="1137255"/>
      </dsp:txXfrm>
    </dsp:sp>
    <dsp:sp modelId="{50BEA580-295E-FC4B-A921-B4CB91D3BCA7}">
      <dsp:nvSpPr>
        <dsp:cNvPr id="0" name=""/>
        <dsp:cNvSpPr/>
      </dsp:nvSpPr>
      <dsp:spPr>
        <a:xfrm>
          <a:off x="6092976" y="1447802"/>
          <a:ext cx="334466" cy="907294"/>
        </a:xfrm>
        <a:custGeom>
          <a:avLst/>
          <a:gdLst/>
          <a:ahLst/>
          <a:cxnLst/>
          <a:rect l="0" t="0" r="0" b="0"/>
          <a:pathLst>
            <a:path>
              <a:moveTo>
                <a:pt x="0" y="0"/>
              </a:moveTo>
              <a:lnTo>
                <a:pt x="0" y="907294"/>
              </a:lnTo>
              <a:lnTo>
                <a:pt x="334466" y="907294"/>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56EB3DA-A813-204C-9C44-BEE441A8A9C9}">
      <dsp:nvSpPr>
        <dsp:cNvPr id="0" name=""/>
        <dsp:cNvSpPr/>
      </dsp:nvSpPr>
      <dsp:spPr>
        <a:xfrm>
          <a:off x="6427443" y="1751088"/>
          <a:ext cx="1932830" cy="12080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kern="1200" dirty="0"/>
            <a:t>Gives a program access to the hardware resources and services available in a system through the user ISA supplemented with high-level language (HLL) library calls</a:t>
          </a:r>
        </a:p>
      </dsp:txBody>
      <dsp:txXfrm>
        <a:off x="6462825" y="1786470"/>
        <a:ext cx="1862066" cy="1137255"/>
      </dsp:txXfrm>
    </dsp:sp>
    <dsp:sp modelId="{CD026FB4-5266-8543-8F4A-2A2135869993}">
      <dsp:nvSpPr>
        <dsp:cNvPr id="0" name=""/>
        <dsp:cNvSpPr/>
      </dsp:nvSpPr>
      <dsp:spPr>
        <a:xfrm>
          <a:off x="6092976" y="1447802"/>
          <a:ext cx="262449" cy="2332201"/>
        </a:xfrm>
        <a:custGeom>
          <a:avLst/>
          <a:gdLst/>
          <a:ahLst/>
          <a:cxnLst/>
          <a:rect l="0" t="0" r="0" b="0"/>
          <a:pathLst>
            <a:path>
              <a:moveTo>
                <a:pt x="0" y="0"/>
              </a:moveTo>
              <a:lnTo>
                <a:pt x="0" y="2332201"/>
              </a:lnTo>
              <a:lnTo>
                <a:pt x="262449" y="233220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AC786AE-8BBB-AF42-BE5E-D9161738A40A}">
      <dsp:nvSpPr>
        <dsp:cNvPr id="0" name=""/>
        <dsp:cNvSpPr/>
      </dsp:nvSpPr>
      <dsp:spPr>
        <a:xfrm>
          <a:off x="6355425" y="3175995"/>
          <a:ext cx="1932830" cy="12080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kern="1200" dirty="0"/>
            <a:t>Using an API enables application software to be ported easily to other systems that support the same API</a:t>
          </a:r>
        </a:p>
      </dsp:txBody>
      <dsp:txXfrm>
        <a:off x="6390807" y="3211377"/>
        <a:ext cx="1862066" cy="11372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4101A5-766E-2043-8B91-E3504899DFCD}">
      <dsp:nvSpPr>
        <dsp:cNvPr id="0" name=""/>
        <dsp:cNvSpPr/>
      </dsp:nvSpPr>
      <dsp:spPr>
        <a:xfrm>
          <a:off x="7634" y="685801"/>
          <a:ext cx="2281981" cy="136918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t>Determines which programs are submitted for processing</a:t>
          </a:r>
        </a:p>
      </dsp:txBody>
      <dsp:txXfrm>
        <a:off x="47736" y="725903"/>
        <a:ext cx="2201777" cy="1288984"/>
      </dsp:txXfrm>
    </dsp:sp>
    <dsp:sp modelId="{3DAFAE46-D62E-F547-B908-2C8910826AC8}">
      <dsp:nvSpPr>
        <dsp:cNvPr id="0" name=""/>
        <dsp:cNvSpPr/>
      </dsp:nvSpPr>
      <dsp:spPr>
        <a:xfrm>
          <a:off x="2490430" y="1087430"/>
          <a:ext cx="483780" cy="565931"/>
        </a:xfrm>
        <a:prstGeom prst="rightArrow">
          <a:avLst>
            <a:gd name="adj1" fmla="val 60000"/>
            <a:gd name="adj2" fmla="val 50000"/>
          </a:avLst>
        </a:prstGeom>
        <a:solidFill>
          <a:schemeClr val="accent4"/>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490430" y="1200616"/>
        <a:ext cx="338646" cy="339559"/>
      </dsp:txXfrm>
    </dsp:sp>
    <dsp:sp modelId="{C48960A2-F897-234D-BD9C-A1AD5E608FE6}">
      <dsp:nvSpPr>
        <dsp:cNvPr id="0" name=""/>
        <dsp:cNvSpPr/>
      </dsp:nvSpPr>
      <dsp:spPr>
        <a:xfrm>
          <a:off x="3202409" y="685801"/>
          <a:ext cx="2281981" cy="136918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t>Once submitted, a job becomes a process for the short term scheduler</a:t>
          </a:r>
        </a:p>
      </dsp:txBody>
      <dsp:txXfrm>
        <a:off x="3242511" y="725903"/>
        <a:ext cx="2201777" cy="1288984"/>
      </dsp:txXfrm>
    </dsp:sp>
    <dsp:sp modelId="{93BED25B-E4BA-C34E-8466-5DF5C8329C0E}">
      <dsp:nvSpPr>
        <dsp:cNvPr id="0" name=""/>
        <dsp:cNvSpPr/>
      </dsp:nvSpPr>
      <dsp:spPr>
        <a:xfrm>
          <a:off x="5685205" y="1087430"/>
          <a:ext cx="483780" cy="565931"/>
        </a:xfrm>
        <a:prstGeom prst="rightArrow">
          <a:avLst>
            <a:gd name="adj1" fmla="val 60000"/>
            <a:gd name="adj2" fmla="val 50000"/>
          </a:avLst>
        </a:prstGeom>
        <a:solidFill>
          <a:schemeClr val="accent4"/>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5685205" y="1200616"/>
        <a:ext cx="338646" cy="339559"/>
      </dsp:txXfrm>
    </dsp:sp>
    <dsp:sp modelId="{A0DE8F98-B363-8240-B4A5-366984F5E754}">
      <dsp:nvSpPr>
        <dsp:cNvPr id="0" name=""/>
        <dsp:cNvSpPr/>
      </dsp:nvSpPr>
      <dsp:spPr>
        <a:xfrm>
          <a:off x="6397183" y="685801"/>
          <a:ext cx="2281981" cy="136918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t>In some systems a newly created process begins in a swapped-out condition, in which case it is added to a queue for the medium-term scheduler</a:t>
          </a:r>
        </a:p>
      </dsp:txBody>
      <dsp:txXfrm>
        <a:off x="6437285" y="725903"/>
        <a:ext cx="2201777" cy="1288984"/>
      </dsp:txXfrm>
    </dsp:sp>
    <dsp:sp modelId="{6902F125-B410-B940-9B65-5636A8A9B969}">
      <dsp:nvSpPr>
        <dsp:cNvPr id="0" name=""/>
        <dsp:cNvSpPr/>
      </dsp:nvSpPr>
      <dsp:spPr>
        <a:xfrm rot="5816183">
          <a:off x="7132519" y="2251684"/>
          <a:ext cx="528028" cy="565931"/>
        </a:xfrm>
        <a:prstGeom prst="rightArrow">
          <a:avLst>
            <a:gd name="adj1" fmla="val 60000"/>
            <a:gd name="adj2" fmla="val 50000"/>
          </a:avLst>
        </a:prstGeom>
        <a:solidFill>
          <a:schemeClr val="accent4"/>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7236318" y="2271216"/>
        <a:ext cx="339559" cy="369620"/>
      </dsp:txXfrm>
    </dsp:sp>
    <dsp:sp modelId="{AC21E1F0-4D5A-5345-AD6D-DF1C4E58B79F}">
      <dsp:nvSpPr>
        <dsp:cNvPr id="0" name=""/>
        <dsp:cNvSpPr/>
      </dsp:nvSpPr>
      <dsp:spPr>
        <a:xfrm>
          <a:off x="5794808" y="3043978"/>
          <a:ext cx="2884356" cy="1604223"/>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rtl="0">
            <a:lnSpc>
              <a:spcPct val="90000"/>
            </a:lnSpc>
            <a:spcBef>
              <a:spcPct val="0"/>
            </a:spcBef>
            <a:spcAft>
              <a:spcPct val="35000"/>
            </a:spcAft>
            <a:buNone/>
          </a:pPr>
          <a:r>
            <a:rPr lang="en-US" sz="1300" kern="1200" dirty="0"/>
            <a:t>Batch system</a:t>
          </a:r>
        </a:p>
        <a:p>
          <a:pPr marL="57150" lvl="1" indent="-57150" algn="l" defTabSz="444500" rtl="0">
            <a:lnSpc>
              <a:spcPct val="90000"/>
            </a:lnSpc>
            <a:spcBef>
              <a:spcPct val="0"/>
            </a:spcBef>
            <a:spcAft>
              <a:spcPct val="15000"/>
            </a:spcAft>
            <a:buChar char="•"/>
          </a:pPr>
          <a:r>
            <a:rPr lang="en-US" sz="1000" kern="1200" dirty="0"/>
            <a:t>Newly submitted jobs are routed to disk and held in a batch queue</a:t>
          </a:r>
        </a:p>
        <a:p>
          <a:pPr marL="57150" lvl="1" indent="-57150" algn="l" defTabSz="444500" rtl="0">
            <a:lnSpc>
              <a:spcPct val="90000"/>
            </a:lnSpc>
            <a:spcBef>
              <a:spcPct val="0"/>
            </a:spcBef>
            <a:spcAft>
              <a:spcPct val="15000"/>
            </a:spcAft>
            <a:buChar char="•"/>
          </a:pPr>
          <a:r>
            <a:rPr lang="en-US" sz="1000" kern="1200" dirty="0"/>
            <a:t>The long-term scheduler creates processes from the queue when it can</a:t>
          </a:r>
        </a:p>
      </dsp:txBody>
      <dsp:txXfrm>
        <a:off x="5841794" y="3090964"/>
        <a:ext cx="2790384" cy="1510251"/>
      </dsp:txXfrm>
    </dsp:sp>
    <dsp:sp modelId="{24467B28-CBFC-584C-905E-18BF0F2750F9}">
      <dsp:nvSpPr>
        <dsp:cNvPr id="0" name=""/>
        <dsp:cNvSpPr/>
      </dsp:nvSpPr>
      <dsp:spPr>
        <a:xfrm rot="10796926">
          <a:off x="4540220" y="3565140"/>
          <a:ext cx="886575" cy="565931"/>
        </a:xfrm>
        <a:prstGeom prst="rightArrow">
          <a:avLst>
            <a:gd name="adj1" fmla="val 60000"/>
            <a:gd name="adj2" fmla="val 50000"/>
          </a:avLst>
        </a:prstGeom>
        <a:solidFill>
          <a:schemeClr val="accent4"/>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4709999" y="3678250"/>
        <a:ext cx="716796" cy="339559"/>
      </dsp:txXfrm>
    </dsp:sp>
    <dsp:sp modelId="{6B17C49C-5F9E-7C43-A2A7-9A15377FFA61}">
      <dsp:nvSpPr>
        <dsp:cNvPr id="0" name=""/>
        <dsp:cNvSpPr/>
      </dsp:nvSpPr>
      <dsp:spPr>
        <a:xfrm>
          <a:off x="1378832" y="2971795"/>
          <a:ext cx="2743192" cy="1756614"/>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rtl="0">
            <a:lnSpc>
              <a:spcPct val="90000"/>
            </a:lnSpc>
            <a:spcBef>
              <a:spcPct val="0"/>
            </a:spcBef>
            <a:spcAft>
              <a:spcPct val="35000"/>
            </a:spcAft>
            <a:buNone/>
          </a:pPr>
          <a:r>
            <a:rPr lang="en-US" sz="1300" kern="1200" dirty="0"/>
            <a:t>Time-sharing system</a:t>
          </a:r>
        </a:p>
        <a:p>
          <a:pPr marL="57150" lvl="1" indent="-57150" algn="l" defTabSz="444500" rtl="0">
            <a:lnSpc>
              <a:spcPct val="90000"/>
            </a:lnSpc>
            <a:spcBef>
              <a:spcPct val="0"/>
            </a:spcBef>
            <a:spcAft>
              <a:spcPct val="15000"/>
            </a:spcAft>
            <a:buChar char="•"/>
          </a:pPr>
          <a:r>
            <a:rPr lang="en-US" sz="1000" kern="1200" dirty="0"/>
            <a:t>A process request is generated when a user attempts to connect to the system</a:t>
          </a:r>
        </a:p>
        <a:p>
          <a:pPr marL="57150" lvl="1" indent="-57150" algn="l" defTabSz="444500" rtl="0">
            <a:lnSpc>
              <a:spcPct val="90000"/>
            </a:lnSpc>
            <a:spcBef>
              <a:spcPct val="0"/>
            </a:spcBef>
            <a:spcAft>
              <a:spcPct val="15000"/>
            </a:spcAft>
            <a:buChar char="•"/>
          </a:pPr>
          <a:r>
            <a:rPr lang="en-US" sz="1000" kern="1200" dirty="0"/>
            <a:t>OS will accept all authorized comers until the system is saturated</a:t>
          </a:r>
        </a:p>
        <a:p>
          <a:pPr marL="57150" lvl="1" indent="-57150" algn="l" defTabSz="444500" rtl="0">
            <a:lnSpc>
              <a:spcPct val="90000"/>
            </a:lnSpc>
            <a:spcBef>
              <a:spcPct val="0"/>
            </a:spcBef>
            <a:spcAft>
              <a:spcPct val="15000"/>
            </a:spcAft>
            <a:buChar char="•"/>
          </a:pPr>
          <a:r>
            <a:rPr lang="en-US" sz="1000" kern="1200" dirty="0"/>
            <a:t>At that point a connection request is met with a message indicating that the system is full and to try again later</a:t>
          </a:r>
        </a:p>
      </dsp:txBody>
      <dsp:txXfrm>
        <a:off x="1430281" y="3023244"/>
        <a:ext cx="2640294" cy="165371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18831" cy="493316"/>
          </a:xfrm>
          <a:prstGeom prst="rect">
            <a:avLst/>
          </a:prstGeom>
          <a:noFill/>
          <a:ln w="9525">
            <a:noFill/>
            <a:miter lim="800000"/>
            <a:headEnd/>
            <a:tailEnd/>
          </a:ln>
          <a:effectLst/>
        </p:spPr>
        <p:txBody>
          <a:bodyPr vert="horz" wrap="square" lIns="95139" tIns="49472" rIns="95139" bIns="49472" numCol="1" anchor="t" anchorCtr="0" compatLnSpc="1">
            <a:prstTxWarp prst="textNoShape">
              <a:avLst/>
            </a:prstTxWarp>
          </a:bodyPr>
          <a:lstStyle>
            <a:lvl1pPr>
              <a:defRPr sz="1300"/>
            </a:lvl1pPr>
          </a:lstStyle>
          <a:p>
            <a:endParaRPr lang="en-US" dirty="0"/>
          </a:p>
        </p:txBody>
      </p:sp>
      <p:sp>
        <p:nvSpPr>
          <p:cNvPr id="50179" name="Rectangle 3"/>
          <p:cNvSpPr>
            <a:spLocks noGrp="1" noChangeArrowheads="1"/>
          </p:cNvSpPr>
          <p:nvPr>
            <p:ph type="dt" sz="quarter" idx="1"/>
          </p:nvPr>
        </p:nvSpPr>
        <p:spPr bwMode="auto">
          <a:xfrm>
            <a:off x="3816932" y="0"/>
            <a:ext cx="2918831" cy="493316"/>
          </a:xfrm>
          <a:prstGeom prst="rect">
            <a:avLst/>
          </a:prstGeom>
          <a:noFill/>
          <a:ln w="9525">
            <a:noFill/>
            <a:miter lim="800000"/>
            <a:headEnd/>
            <a:tailEnd/>
          </a:ln>
          <a:effectLst/>
        </p:spPr>
        <p:txBody>
          <a:bodyPr vert="horz" wrap="square" lIns="95139" tIns="49472" rIns="95139" bIns="49472" numCol="1" anchor="t" anchorCtr="0" compatLnSpc="1">
            <a:prstTxWarp prst="textNoShape">
              <a:avLst/>
            </a:prstTxWarp>
          </a:bodyPr>
          <a:lstStyle>
            <a:lvl1pPr algn="r">
              <a:defRPr sz="1300"/>
            </a:lvl1pPr>
          </a:lstStyle>
          <a:p>
            <a:endParaRPr lang="en-US" dirty="0"/>
          </a:p>
        </p:txBody>
      </p:sp>
      <p:sp>
        <p:nvSpPr>
          <p:cNvPr id="50180" name="Rectangle 4"/>
          <p:cNvSpPr>
            <a:spLocks noGrp="1" noChangeArrowheads="1"/>
          </p:cNvSpPr>
          <p:nvPr>
            <p:ph type="ftr" sz="quarter" idx="2"/>
          </p:nvPr>
        </p:nvSpPr>
        <p:spPr bwMode="auto">
          <a:xfrm>
            <a:off x="0" y="9372997"/>
            <a:ext cx="2918831" cy="493316"/>
          </a:xfrm>
          <a:prstGeom prst="rect">
            <a:avLst/>
          </a:prstGeom>
          <a:noFill/>
          <a:ln w="9525">
            <a:noFill/>
            <a:miter lim="800000"/>
            <a:headEnd/>
            <a:tailEnd/>
          </a:ln>
          <a:effectLst/>
        </p:spPr>
        <p:txBody>
          <a:bodyPr vert="horz" wrap="square" lIns="95139" tIns="49472" rIns="95139" bIns="49472" numCol="1" anchor="b" anchorCtr="0" compatLnSpc="1">
            <a:prstTxWarp prst="textNoShape">
              <a:avLst/>
            </a:prstTxWarp>
          </a:bodyPr>
          <a:lstStyle>
            <a:lvl1pPr>
              <a:defRPr sz="1300"/>
            </a:lvl1pPr>
          </a:lstStyle>
          <a:p>
            <a:endParaRPr lang="en-US" dirty="0"/>
          </a:p>
        </p:txBody>
      </p:sp>
      <p:sp>
        <p:nvSpPr>
          <p:cNvPr id="50181" name="Rectangle 5"/>
          <p:cNvSpPr>
            <a:spLocks noGrp="1" noChangeArrowheads="1"/>
          </p:cNvSpPr>
          <p:nvPr>
            <p:ph type="sldNum" sz="quarter" idx="3"/>
          </p:nvPr>
        </p:nvSpPr>
        <p:spPr bwMode="auto">
          <a:xfrm>
            <a:off x="3816932" y="9372997"/>
            <a:ext cx="2918831" cy="493316"/>
          </a:xfrm>
          <a:prstGeom prst="rect">
            <a:avLst/>
          </a:prstGeom>
          <a:noFill/>
          <a:ln w="9525">
            <a:noFill/>
            <a:miter lim="800000"/>
            <a:headEnd/>
            <a:tailEnd/>
          </a:ln>
          <a:effectLst/>
        </p:spPr>
        <p:txBody>
          <a:bodyPr vert="horz" wrap="square" lIns="95139" tIns="49472" rIns="95139" bIns="49472" numCol="1" anchor="b" anchorCtr="0" compatLnSpc="1">
            <a:prstTxWarp prst="textNoShape">
              <a:avLst/>
            </a:prstTxWarp>
          </a:bodyPr>
          <a:lstStyle>
            <a:lvl1pPr algn="r">
              <a:defRPr sz="1300"/>
            </a:lvl1pPr>
          </a:lstStyle>
          <a:p>
            <a:fld id="{9DE67645-5074-6B40-968B-51C2D143C15D}" type="slidenum">
              <a:rPr lang="en-US"/>
              <a:pPr/>
              <a:t>‹#›</a:t>
            </a:fld>
            <a:endParaRPr lang="en-US" dirty="0"/>
          </a:p>
        </p:txBody>
      </p:sp>
    </p:spTree>
    <p:extLst>
      <p:ext uri="{BB962C8B-B14F-4D97-AF65-F5344CB8AC3E}">
        <p14:creationId xmlns:p14="http://schemas.microsoft.com/office/powerpoint/2010/main" val="33791217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18831" cy="493316"/>
          </a:xfrm>
          <a:prstGeom prst="rect">
            <a:avLst/>
          </a:prstGeom>
          <a:noFill/>
          <a:ln w="9525">
            <a:noFill/>
            <a:miter lim="800000"/>
            <a:headEnd/>
            <a:tailEnd/>
          </a:ln>
          <a:effectLst/>
        </p:spPr>
        <p:txBody>
          <a:bodyPr vert="horz" wrap="square" lIns="95139" tIns="49472" rIns="95139" bIns="49472" numCol="1" anchor="t" anchorCtr="0" compatLnSpc="1">
            <a:prstTxWarp prst="textNoShape">
              <a:avLst/>
            </a:prstTxWarp>
          </a:bodyPr>
          <a:lstStyle>
            <a:lvl1pPr>
              <a:defRPr sz="1300"/>
            </a:lvl1pPr>
          </a:lstStyle>
          <a:p>
            <a:endParaRPr lang="en-US" dirty="0"/>
          </a:p>
        </p:txBody>
      </p:sp>
      <p:sp>
        <p:nvSpPr>
          <p:cNvPr id="49155" name="Rectangle 3"/>
          <p:cNvSpPr>
            <a:spLocks noGrp="1" noChangeArrowheads="1"/>
          </p:cNvSpPr>
          <p:nvPr>
            <p:ph type="dt" idx="1"/>
          </p:nvPr>
        </p:nvSpPr>
        <p:spPr bwMode="auto">
          <a:xfrm>
            <a:off x="3816932" y="0"/>
            <a:ext cx="2918831" cy="493316"/>
          </a:xfrm>
          <a:prstGeom prst="rect">
            <a:avLst/>
          </a:prstGeom>
          <a:noFill/>
          <a:ln w="9525">
            <a:noFill/>
            <a:miter lim="800000"/>
            <a:headEnd/>
            <a:tailEnd/>
          </a:ln>
          <a:effectLst/>
        </p:spPr>
        <p:txBody>
          <a:bodyPr vert="horz" wrap="square" lIns="95139" tIns="49472" rIns="95139" bIns="49472" numCol="1" anchor="t" anchorCtr="0" compatLnSpc="1">
            <a:prstTxWarp prst="textNoShape">
              <a:avLst/>
            </a:prstTxWarp>
          </a:bodyPr>
          <a:lstStyle>
            <a:lvl1pPr algn="r">
              <a:defRPr sz="1300"/>
            </a:lvl1pPr>
          </a:lstStyle>
          <a:p>
            <a:endParaRPr lang="en-US" dirty="0"/>
          </a:p>
        </p:txBody>
      </p:sp>
      <p:sp>
        <p:nvSpPr>
          <p:cNvPr id="49156" name="Rectangle 4"/>
          <p:cNvSpPr>
            <a:spLocks noGrp="1" noRot="1" noChangeAspect="1" noChangeArrowheads="1" noTextEdit="1"/>
          </p:cNvSpPr>
          <p:nvPr>
            <p:ph type="sldImg" idx="2"/>
          </p:nvPr>
        </p:nvSpPr>
        <p:spPr bwMode="auto">
          <a:xfrm>
            <a:off x="903288" y="741363"/>
            <a:ext cx="4929187" cy="3698875"/>
          </a:xfrm>
          <a:prstGeom prst="rect">
            <a:avLst/>
          </a:prstGeom>
          <a:noFill/>
          <a:ln w="9525">
            <a:solidFill>
              <a:srgbClr val="000000"/>
            </a:solidFill>
            <a:miter lim="800000"/>
            <a:headEnd/>
            <a:tailEnd/>
          </a:ln>
          <a:effectLst/>
        </p:spPr>
      </p:sp>
      <p:sp>
        <p:nvSpPr>
          <p:cNvPr id="49157" name="Rectangle 5"/>
          <p:cNvSpPr>
            <a:spLocks noGrp="1" noChangeArrowheads="1"/>
          </p:cNvSpPr>
          <p:nvPr>
            <p:ph type="body" sz="quarter" idx="3"/>
          </p:nvPr>
        </p:nvSpPr>
        <p:spPr bwMode="auto">
          <a:xfrm>
            <a:off x="898102" y="4686499"/>
            <a:ext cx="4939560" cy="4439841"/>
          </a:xfrm>
          <a:prstGeom prst="rect">
            <a:avLst/>
          </a:prstGeom>
          <a:noFill/>
          <a:ln w="9525">
            <a:noFill/>
            <a:miter lim="800000"/>
            <a:headEnd/>
            <a:tailEnd/>
          </a:ln>
          <a:effectLst/>
        </p:spPr>
        <p:txBody>
          <a:bodyPr vert="horz" wrap="square" lIns="95139" tIns="49472" rIns="95139" bIns="4947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9158" name="Rectangle 6"/>
          <p:cNvSpPr>
            <a:spLocks noGrp="1" noChangeArrowheads="1"/>
          </p:cNvSpPr>
          <p:nvPr>
            <p:ph type="ftr" sz="quarter" idx="4"/>
          </p:nvPr>
        </p:nvSpPr>
        <p:spPr bwMode="auto">
          <a:xfrm>
            <a:off x="0" y="9372997"/>
            <a:ext cx="2918831" cy="493316"/>
          </a:xfrm>
          <a:prstGeom prst="rect">
            <a:avLst/>
          </a:prstGeom>
          <a:noFill/>
          <a:ln w="9525">
            <a:noFill/>
            <a:miter lim="800000"/>
            <a:headEnd/>
            <a:tailEnd/>
          </a:ln>
          <a:effectLst/>
        </p:spPr>
        <p:txBody>
          <a:bodyPr vert="horz" wrap="square" lIns="95139" tIns="49472" rIns="95139" bIns="49472" numCol="1" anchor="b" anchorCtr="0" compatLnSpc="1">
            <a:prstTxWarp prst="textNoShape">
              <a:avLst/>
            </a:prstTxWarp>
          </a:bodyPr>
          <a:lstStyle>
            <a:lvl1pPr>
              <a:defRPr sz="1300"/>
            </a:lvl1pPr>
          </a:lstStyle>
          <a:p>
            <a:endParaRPr lang="en-US" dirty="0"/>
          </a:p>
        </p:txBody>
      </p:sp>
      <p:sp>
        <p:nvSpPr>
          <p:cNvPr id="49159" name="Rectangle 7"/>
          <p:cNvSpPr>
            <a:spLocks noGrp="1" noChangeArrowheads="1"/>
          </p:cNvSpPr>
          <p:nvPr>
            <p:ph type="sldNum" sz="quarter" idx="5"/>
          </p:nvPr>
        </p:nvSpPr>
        <p:spPr bwMode="auto">
          <a:xfrm>
            <a:off x="3816932" y="9372997"/>
            <a:ext cx="2918831" cy="493316"/>
          </a:xfrm>
          <a:prstGeom prst="rect">
            <a:avLst/>
          </a:prstGeom>
          <a:noFill/>
          <a:ln w="9525">
            <a:noFill/>
            <a:miter lim="800000"/>
            <a:headEnd/>
            <a:tailEnd/>
          </a:ln>
          <a:effectLst/>
        </p:spPr>
        <p:txBody>
          <a:bodyPr vert="horz" wrap="square" lIns="95139" tIns="49472" rIns="95139" bIns="49472" numCol="1" anchor="b" anchorCtr="0" compatLnSpc="1">
            <a:prstTxWarp prst="textNoShape">
              <a:avLst/>
            </a:prstTxWarp>
          </a:bodyPr>
          <a:lstStyle>
            <a:lvl1pPr algn="r">
              <a:defRPr sz="1300"/>
            </a:lvl1pPr>
          </a:lstStyle>
          <a:p>
            <a:fld id="{13FBE658-3263-9741-A1BA-D173C69310A1}" type="slidenum">
              <a:rPr lang="en-US"/>
              <a:pPr/>
              <a:t>‹#›</a:t>
            </a:fld>
            <a:endParaRPr lang="en-US" dirty="0"/>
          </a:p>
        </p:txBody>
      </p:sp>
    </p:spTree>
    <p:extLst>
      <p:ext uri="{BB962C8B-B14F-4D97-AF65-F5344CB8AC3E}">
        <p14:creationId xmlns:p14="http://schemas.microsoft.com/office/powerpoint/2010/main" val="27241811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Although the focus of this text is computer hardware, there is one area of software that needs to be addressed: the computer’s OS. The OS is a program that manages the computer’s resources, provides services for programmers, and schedules the execution of other programs. Some understanding of operating systems is essential to appreciate the mechanisms by which the CPU controls the computer system. In particular, explanations of the effect of interrupts and of the management of the memory hierarchy are best explained in this context.</a:t>
            </a:r>
          </a:p>
          <a:p>
            <a:endParaRPr lang="en-US" sz="1200" dirty="0"/>
          </a:p>
          <a:p>
            <a:r>
              <a:rPr lang="en-US" sz="1200" dirty="0"/>
              <a:t>The chapter begins with an overview and brief history of operating systems. The bulk of the chapter looks at the two OS functions that are most relevant to the study of computer organization and architecture: scheduling and memory management.</a:t>
            </a:r>
            <a:endParaRPr lang="en-US" dirty="0"/>
          </a:p>
          <a:p>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1</a:t>
            </a:fld>
            <a:endParaRPr lang="en-US" dirty="0"/>
          </a:p>
        </p:txBody>
      </p:sp>
    </p:spTree>
    <p:extLst>
      <p:ext uri="{BB962C8B-B14F-4D97-AF65-F5344CB8AC3E}">
        <p14:creationId xmlns:p14="http://schemas.microsoft.com/office/powerpoint/2010/main" val="3977303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99C4B3-BF83-A94A-86AD-58A249506119}" type="slidenum">
              <a:rPr lang="en-US"/>
              <a:pPr/>
              <a:t>11</a:t>
            </a:fld>
            <a:endParaRPr lang="en-US" dirty="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r>
              <a:rPr lang="en-US" sz="1300" dirty="0"/>
              <a:t>Now consider this sequence from the point of view of the processor. At a certain point in time, the processor is executing instructions from the portion of main memory containing the monitor. These instructions cause the next job to be read in to another portion of main memory. Once a job has been read in, the processor will encounter in the monitor a branch instruction that instructs the processor to continue execution at the start of the user program. The processor will then execute the instruction in the user’s program until it encounters an ending or error condition.</a:t>
            </a:r>
          </a:p>
          <a:p>
            <a:r>
              <a:rPr lang="en-US" sz="1300" dirty="0"/>
              <a:t>Either event causes the processor to fetch its next instruction from the monitor program. Thus the phrase “control is passed to a job” simply means that the processor is now fetching and executing instructions in a user program, and “control is returned to the monitor” means that the processor is now fetching and executing instructions from the monitor program.</a:t>
            </a:r>
          </a:p>
          <a:p>
            <a:endParaRPr lang="en-US" sz="1300" dirty="0"/>
          </a:p>
          <a:p>
            <a:r>
              <a:rPr lang="en-US" sz="1300" dirty="0"/>
              <a:t>It should be clear that the monitor handles the scheduling problem. A batch of jobs is queued up, and jobs are executed as rapidly as possible, with no intervening idle time.</a:t>
            </a:r>
          </a:p>
          <a:p>
            <a:endParaRPr lang="en-US" sz="1300" dirty="0"/>
          </a:p>
          <a:p>
            <a:r>
              <a:rPr lang="en-US" sz="1300" dirty="0"/>
              <a:t>How about the job setup time? The monitor handles this as well. With each. job, instructions are included in a </a:t>
            </a:r>
            <a:r>
              <a:rPr lang="en-US" sz="1300" b="1" dirty="0"/>
              <a:t>job control language (JCL). </a:t>
            </a:r>
            <a:r>
              <a:rPr lang="en-US" sz="1300" dirty="0"/>
              <a:t>This is a special type of programming language used to provide instructions to the monitor. A simple example is that of a user submitting a program written in FORTRAN plus some data to be used by the program. Each FORTRAN instruction and each item of data is on a separate punched card or a separate record on tape. In addition to FORTRAN and data lines, the job includes job control instructions, which are</a:t>
            </a:r>
          </a:p>
          <a:p>
            <a:r>
              <a:rPr lang="en-US" sz="1300" dirty="0"/>
              <a:t>denoted by the beginning “$”.</a:t>
            </a:r>
          </a:p>
          <a:p>
            <a:endParaRPr lang="en-US" sz="1300" dirty="0"/>
          </a:p>
          <a:p>
            <a:r>
              <a:rPr lang="en-US" sz="1300" dirty="0"/>
              <a:t>To execute this job, the monitor reads the $FTN line and loads the appropriate compiler from its mass storage (usually tape). The compiler translates the user’s program into object code, which is stored in memory or mass storage. If it is stored in memory, the operation is referred to as “compile, load, and go.” If it is stored on tape, then the $LOAD instruction is required. This instruction is read by the monitor, which regains control after the compile operation. The monitor invokes the loader, which loads the object program into memory in place of the compiler</a:t>
            </a:r>
          </a:p>
          <a:p>
            <a:r>
              <a:rPr lang="en-US" sz="1300" dirty="0"/>
              <a:t>and transfers control to it. In this manner, a large segment of main memory can be shared among different subsystems, although only one such subsystem could be resident and executing at a time.</a:t>
            </a:r>
          </a:p>
          <a:p>
            <a:endParaRPr lang="en-US" sz="1300" dirty="0"/>
          </a:p>
          <a:p>
            <a:r>
              <a:rPr lang="en-US" sz="1300" dirty="0"/>
              <a:t>We see that the monitor, or batch OS, is simply a computer program. It relies on the ability of the processor to fetch instructions from various portions of main memory in order to seize and relinquish control alternately.</a:t>
            </a:r>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EB735A-2130-4B42-940E-D8E5F666A931}" type="slidenum">
              <a:rPr lang="en-US"/>
              <a:pPr/>
              <a:t>12</a:t>
            </a:fld>
            <a:endParaRPr lang="en-US" dirty="0"/>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r>
              <a:rPr lang="en-US" sz="1300" dirty="0"/>
              <a:t>Certain other hardware features are also desirable:</a:t>
            </a:r>
          </a:p>
          <a:p>
            <a:endParaRPr lang="en-US" sz="1300" dirty="0"/>
          </a:p>
          <a:p>
            <a:r>
              <a:rPr lang="en-US" sz="1300" dirty="0"/>
              <a:t>• </a:t>
            </a:r>
            <a:r>
              <a:rPr lang="en-US" sz="1300" b="1" dirty="0"/>
              <a:t>Memory protection: </a:t>
            </a:r>
            <a:r>
              <a:rPr lang="en-US" sz="1300" dirty="0"/>
              <a:t>While the user program is executing, it must not alter the memory area containing the monitor. If such an attempt is made, the processor hardware should detect an error and transfer control to the monitor. The monitor would then abort the job, print out an error message, and load the next job.</a:t>
            </a:r>
          </a:p>
          <a:p>
            <a:endParaRPr lang="en-US" sz="1300" dirty="0"/>
          </a:p>
          <a:p>
            <a:r>
              <a:rPr lang="en-US" sz="1300" dirty="0"/>
              <a:t>• </a:t>
            </a:r>
            <a:r>
              <a:rPr lang="en-US" sz="1300" b="1" dirty="0"/>
              <a:t>Timer: </a:t>
            </a:r>
            <a:r>
              <a:rPr lang="en-US" sz="1300" dirty="0"/>
              <a:t>A timer is used to prevent a single job from monopolizing the system. The timer is set at the beginning of each job. If the timer expires, an interrupt occurs, and control returns to the monitor.</a:t>
            </a:r>
          </a:p>
          <a:p>
            <a:endParaRPr lang="en-US" sz="1300" dirty="0"/>
          </a:p>
          <a:p>
            <a:r>
              <a:rPr lang="en-US" sz="1300" dirty="0"/>
              <a:t>• </a:t>
            </a:r>
            <a:r>
              <a:rPr lang="en-US" sz="1300" b="1" dirty="0"/>
              <a:t>Privileged instructions: </a:t>
            </a:r>
            <a:r>
              <a:rPr lang="en-US" sz="1300" dirty="0"/>
              <a:t>Certain instructions are designated privileged and can be executed only by the monitor. If the processor encounters such an instruction while executing a user program, an error interrupt occurs. Among the privileged instructions are I/O instructions, so that the monitor retains control of all I/O devices. This prevents, for example, a user program from accidentally reading job control instructions from the next job. If a user program wishes to perform I/O, it must request that the monitor perform the operation for it. If a privileged instruction is encountered by the processor while it is executing a user program, the processor hardware considers this an error and transfers control to the monitor.</a:t>
            </a:r>
          </a:p>
          <a:p>
            <a:endParaRPr lang="en-US" sz="1300" dirty="0"/>
          </a:p>
          <a:p>
            <a:r>
              <a:rPr lang="en-US" sz="1300" dirty="0"/>
              <a:t>• </a:t>
            </a:r>
            <a:r>
              <a:rPr lang="en-US" sz="1300" b="1" dirty="0"/>
              <a:t>Interrupts: </a:t>
            </a:r>
            <a:r>
              <a:rPr lang="en-US" sz="1300" dirty="0"/>
              <a:t>Early computer models did not have this capability. This feature gives the OS more flexibility in relinquishing control to and regaining control from user programs.</a:t>
            </a:r>
          </a:p>
          <a:p>
            <a:endParaRPr lang="en-US" sz="1300" dirty="0"/>
          </a:p>
          <a:p>
            <a:r>
              <a:rPr lang="en-US" sz="1300" dirty="0"/>
              <a:t>Processor time alternates between execution of user programs and execution of the monitor. There have been two sacrifices: Some main memory is now given over to the monitor and some processor time is consumed by the monitor. Both of these are forms of overhead. Even with this overhead, the simple batch system improves utilization of the computer.</a:t>
            </a:r>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D4CBD3-20C4-0740-AFB7-AB2F2EA5B57E}" type="slidenum">
              <a:rPr lang="en-US"/>
              <a:pPr/>
              <a:t>13</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lang="en-US" sz="1300" dirty="0"/>
              <a:t>Even with the automatic job sequencing provided by a simple batch OS, the processor is often idle. The problem is that I/O devices are slow compared to the processor. Figure 8.4 details a representative calculation. The calculation concerns a program that processes a file of records and performs, on average, 100 processor instructions per record. In this example the computer spends over 96% of its time waiting for I/O devices to finish transferring data! Figure 8.5a illustrates this situation.</a:t>
            </a:r>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F1FE56-B73B-7E4A-B296-A77C30E0F824}" type="slidenum">
              <a:rPr lang="en-US"/>
              <a:pPr/>
              <a:t>14</a:t>
            </a:fld>
            <a:endParaRPr lang="en-US" dirty="0"/>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lang="en-US" sz="1300" dirty="0"/>
              <a:t>The processor spends a certain amount of time executing, until it reaches an I/O instruction. It must then wait until that I/O instruction concludes before proceeding.</a:t>
            </a:r>
          </a:p>
          <a:p>
            <a:endParaRPr lang="en-US" sz="1300" dirty="0"/>
          </a:p>
          <a:p>
            <a:r>
              <a:rPr lang="en-US" sz="1300" dirty="0"/>
              <a:t>This inefficiency is not necessary. We know that there must be enough memory to hold the OS (resident monitor) and one user program. Suppose that there is room for the OS and two user programs. Now, when one job needs to wait for I/O, the processor can switch to the other job, which likely is not waiting for I/O (Figure 8.5b). Furthermore, we might expand memory to hold three, four, or more programs and switch among all of them (Figure 8.5c). This technique is known as </a:t>
            </a:r>
            <a:r>
              <a:rPr lang="en-US" sz="1300" b="1" dirty="0"/>
              <a:t>multiprogramming, </a:t>
            </a:r>
            <a:r>
              <a:rPr lang="en-US" sz="1300" dirty="0"/>
              <a:t>or </a:t>
            </a:r>
            <a:r>
              <a:rPr lang="en-US" sz="1300" b="1" dirty="0"/>
              <a:t>multitasking. </a:t>
            </a:r>
            <a:r>
              <a:rPr lang="en-US" sz="1300" dirty="0"/>
              <a:t>It is the central theme of modern operating systems.</a:t>
            </a:r>
          </a:p>
          <a:p>
            <a:endParaRPr lang="en-US" sz="1300" dirty="0"/>
          </a:p>
          <a:p>
            <a:r>
              <a:rPr lang="en-US" sz="1300" dirty="0"/>
              <a:t>As with a simple batch system, a multiprogramming batch system must rely on certain computer hardware features. The most notable additional feature that is useful for multiprogramming is the hardware that supports I/O interrupts and DMA. With interrupt-driven I/O or DMA, the processor can issue an I/O command for one job and proceed with the execution of another job while the I/O is carried out by the device controller. When the I/O operation is complete, the processor is interrupted and control is passed to an interrupt-handling program in the OS. The OS will then pass control to another job.</a:t>
            </a:r>
          </a:p>
          <a:p>
            <a:endParaRPr lang="en-US" sz="13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a:t>Multiprogramming operating systems are fairly sophisticated compared to single-program, or </a:t>
            </a:r>
            <a:r>
              <a:rPr lang="en-US" sz="1300" b="1" dirty="0"/>
              <a:t>uniprogramming, systems. </a:t>
            </a:r>
            <a:r>
              <a:rPr lang="en-US" sz="1300" dirty="0"/>
              <a:t>To have several jobs ready to run, the jobs must be kept in main memory, requiring some form of </a:t>
            </a:r>
            <a:r>
              <a:rPr lang="en-US" sz="1300" b="1" dirty="0"/>
              <a:t>memory management. </a:t>
            </a:r>
            <a:r>
              <a:rPr lang="en-US" sz="1300" dirty="0"/>
              <a:t>In addition, if several jobs are ready to run, the processor must decide which one to run, which requires some algorithm for scheduling. These concepts are discussed</a:t>
            </a:r>
          </a:p>
          <a:p>
            <a:r>
              <a:rPr lang="en-US" sz="1300" dirty="0"/>
              <a:t>later in this chapter.</a:t>
            </a:r>
          </a:p>
          <a:p>
            <a:endParaRPr lang="en-GB" b="0" dirty="0"/>
          </a:p>
          <a:p>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E20714-CAAE-9747-9963-CB7650F17A86}" type="slidenum">
              <a:rPr lang="en-US"/>
              <a:pPr/>
              <a:t>16</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US" sz="1300" dirty="0"/>
              <a:t>With the use of multiprogramming, batch processing can be quite efficient. However, for many jobs, it is desirable to provide a mode in</a:t>
            </a:r>
          </a:p>
          <a:p>
            <a:r>
              <a:rPr lang="en-US" sz="1300" dirty="0"/>
              <a:t>which the user interacts directly with the computer. Indeed, for some jobs, such as transaction processing, an interactive mode is essential.</a:t>
            </a:r>
          </a:p>
          <a:p>
            <a:endParaRPr lang="en-US" sz="1300" dirty="0"/>
          </a:p>
          <a:p>
            <a:r>
              <a:rPr lang="en-US" sz="1300" dirty="0"/>
              <a:t>Today, the requirement for an interactive computing facility can be, and often is, met by the use of a dedicated microcomputer. That option was not available in the 1960s, when most computers were big and costly. Instead, time sharing was developed.</a:t>
            </a:r>
          </a:p>
          <a:p>
            <a:endParaRPr lang="en-US" sz="1300" dirty="0"/>
          </a:p>
          <a:p>
            <a:r>
              <a:rPr lang="en-US" sz="1300" dirty="0"/>
              <a:t>Just as multiprogramming allows the processor to handle multiple batch jobs at a time, multiprogramming can be used to handle multiple interactive jobs. In this latter case, the technique is referred to as time sharing, because the processor’s time is shared among multiple users. In a </a:t>
            </a:r>
            <a:r>
              <a:rPr lang="en-US" sz="1300" b="1" dirty="0"/>
              <a:t>time-sharing system, </a:t>
            </a:r>
            <a:r>
              <a:rPr lang="en-US" sz="1300" dirty="0"/>
              <a:t>multiple users simultaneously access the system through terminals, with the OS interleaving the execution of each user program in a short burst or quantum of computation. Thus, if there are </a:t>
            </a:r>
            <a:r>
              <a:rPr lang="en-US" sz="1300" i="1" dirty="0"/>
              <a:t>n </a:t>
            </a:r>
            <a:r>
              <a:rPr lang="en-US" sz="1300" dirty="0"/>
              <a:t>users actively requesting service at one time, each user will only see on the average 1/</a:t>
            </a:r>
            <a:r>
              <a:rPr lang="en-US" sz="1300" i="1" dirty="0"/>
              <a:t>n </a:t>
            </a:r>
            <a:r>
              <a:rPr lang="en-US" sz="1300" dirty="0"/>
              <a:t>of the effective computer speed, not counting OS overhead. However, given the relatively slow human reaction time, the response time on a properly designed system should be comparable to that on a dedicated computer.</a:t>
            </a:r>
            <a:endParaRPr lang="en-GB" b="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a:t>Both batch multiprogramming and time sharing use multiprogramming. The key differences are listed in Table 8.3.</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DF9366-8D9A-854E-A2CD-8CEBDC96DE66}" type="slidenum">
              <a:rPr lang="en-US"/>
              <a:pPr/>
              <a:t>18</a:t>
            </a:fld>
            <a:endParaRPr lang="en-US"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lang="en-US" sz="1300" dirty="0"/>
              <a:t>The key to multiprogramming is scheduling. In fact, four types of scheduling are typically involved (Table 8.4). We will explore these presently. But first, we introduce the concept of </a:t>
            </a:r>
            <a:r>
              <a:rPr lang="en-US" sz="1300" b="1" dirty="0"/>
              <a:t>process. This term was first used by the designers of the Multics </a:t>
            </a:r>
            <a:r>
              <a:rPr lang="en-US" sz="1300" dirty="0"/>
              <a:t>OS in the 1960s. It is a somewhat more general term than </a:t>
            </a:r>
            <a:r>
              <a:rPr lang="en-US" sz="1300" i="1" dirty="0"/>
              <a:t>job. Many definitions </a:t>
            </a:r>
            <a:r>
              <a:rPr lang="en-US" sz="1300" dirty="0"/>
              <a:t>have been given for the term </a:t>
            </a:r>
            <a:r>
              <a:rPr lang="en-US" sz="1300" i="1" dirty="0"/>
              <a:t>process, including</a:t>
            </a:r>
          </a:p>
          <a:p>
            <a:endParaRPr lang="en-US" sz="1300" dirty="0"/>
          </a:p>
          <a:p>
            <a:r>
              <a:rPr lang="en-US" sz="1300" dirty="0"/>
              <a:t>• A program in execution</a:t>
            </a:r>
          </a:p>
          <a:p>
            <a:endParaRPr lang="en-US" sz="1300" dirty="0"/>
          </a:p>
          <a:p>
            <a:r>
              <a:rPr lang="en-US" sz="1300" dirty="0"/>
              <a:t>• The “animated spirit” of a program</a:t>
            </a:r>
          </a:p>
          <a:p>
            <a:endParaRPr lang="en-US" sz="1300" dirty="0"/>
          </a:p>
          <a:p>
            <a:r>
              <a:rPr lang="en-US" sz="1300" dirty="0"/>
              <a:t>• That entity to which a processor is assigned</a:t>
            </a:r>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2D9DEA-18F1-2144-B828-BBEA77AAAF18}" type="slidenum">
              <a:rPr lang="en-US"/>
              <a:pPr/>
              <a:t>19</a:t>
            </a:fld>
            <a:endParaRPr lang="en-US" dirty="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r>
              <a:rPr lang="en-US" sz="1300" dirty="0"/>
              <a:t>The long-term scheduler determines which programs are admitted to the system for processing. Thus, it controls the degree of multiprogramming (number of processes in memory). Once admitted, a job or user program becomes a process and is added to the queue for the short-term scheduler. In some systems, a newly created process begins in a swapped-out condition, in which case it is added to a queue for the medium-term scheduler.</a:t>
            </a:r>
          </a:p>
          <a:p>
            <a:endParaRPr lang="en-US" sz="1300" dirty="0"/>
          </a:p>
          <a:p>
            <a:r>
              <a:rPr lang="en-US" sz="1300" dirty="0"/>
              <a:t>In a batch system, or for the batch portion of a general-purpose OS, newly submitted jobs are routed to disk and held in a batch queue. The long-term scheduler creates processes from the queue when it can. There are two decisions involved here. First, the scheduler must decide that the OS can take on one or more additional processes. Second, the scheduler must decide which job or jobs to accept and turn into processes. The criteria used may include priority, expected execution time, and I/O requirements.</a:t>
            </a:r>
          </a:p>
          <a:p>
            <a:endParaRPr lang="en-US" sz="1300" dirty="0"/>
          </a:p>
          <a:p>
            <a:r>
              <a:rPr lang="en-US" sz="1300" dirty="0"/>
              <a:t>For interactive programs in a time-sharing system, a process request is generated when a user attempts to connect to the system. Time-sharing users are not simply queued up and kept waiting until the system can accept them. Rather, the OS will accept all authorized comers until the system is saturated, using some predefined measure of saturation. At that point, a connection request is met with a message indicating that the system is full and the user should try again later.</a:t>
            </a:r>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217991-1536-934F-9F77-EB9F02155C85}" type="slidenum">
              <a:rPr lang="en-US"/>
              <a:pPr/>
              <a:t>20</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lang="en-US" sz="1300" dirty="0"/>
              <a:t>Medium-term scheduling is part of the swapping function, described in Section 8.3.</a:t>
            </a:r>
          </a:p>
          <a:p>
            <a:r>
              <a:rPr lang="en-US" sz="1300" dirty="0"/>
              <a:t>Typically, the swapping-in decision is based on the need to manage the degree of multiprogramming. On a system that does not use virtual memory, memory management is also an issue. Thus, the swapping-in decision will consider the memory requirements of the swapped-out processes.</a:t>
            </a:r>
          </a:p>
          <a:p>
            <a:endParaRPr lang="en-US" sz="1300" dirty="0"/>
          </a:p>
          <a:p>
            <a:r>
              <a:rPr lang="en-US" sz="1300" dirty="0"/>
              <a:t>The long-term scheduler executes relatively infrequently and makes the coarse grained decision of whether or not to take on a new process, and which one to take. The short-term scheduler, also known as the </a:t>
            </a:r>
            <a:r>
              <a:rPr lang="en-US" sz="1300" b="1" dirty="0"/>
              <a:t>dispatcher, executes frequently and </a:t>
            </a:r>
            <a:r>
              <a:rPr lang="en-US" sz="1300" dirty="0"/>
              <a:t>makes the fine-grained decision of which job to execute next.</a:t>
            </a:r>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7C0166-A31A-9042-8882-4616FE6B2170}" type="slidenum">
              <a:rPr lang="en-US"/>
              <a:pPr/>
              <a:t>2</a:t>
            </a:fld>
            <a:endParaRPr lang="en-US" dirty="0"/>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r>
              <a:rPr lang="en-US" sz="1300" dirty="0"/>
              <a:t>An OS is a program that controls the execution of application programs and acts as an interface between applications and the computer hardware. It can be thought of as having two objectives:</a:t>
            </a:r>
          </a:p>
          <a:p>
            <a:endParaRPr lang="en-US" sz="1300" dirty="0"/>
          </a:p>
          <a:p>
            <a:r>
              <a:rPr lang="en-US" sz="1300" dirty="0"/>
              <a:t>• </a:t>
            </a:r>
            <a:r>
              <a:rPr lang="en-US" sz="1300" b="1" dirty="0"/>
              <a:t>Convenience: </a:t>
            </a:r>
            <a:r>
              <a:rPr lang="en-US" sz="1300" dirty="0"/>
              <a:t>An OS makes a computer more convenient to use.</a:t>
            </a:r>
          </a:p>
          <a:p>
            <a:endParaRPr lang="en-US" sz="1300" dirty="0"/>
          </a:p>
          <a:p>
            <a:r>
              <a:rPr lang="en-US" sz="1300" dirty="0"/>
              <a:t>• </a:t>
            </a:r>
            <a:r>
              <a:rPr lang="en-US" sz="1300" b="1" dirty="0"/>
              <a:t>Efficiency: </a:t>
            </a:r>
            <a:r>
              <a:rPr lang="en-US" sz="1300" dirty="0"/>
              <a:t>An OS allows the computer system resources to be used in an efficient manner.</a:t>
            </a:r>
          </a:p>
          <a:p>
            <a:endParaRPr lang="en-US" sz="1300" dirty="0"/>
          </a:p>
          <a:p>
            <a:r>
              <a:rPr lang="en-US" sz="1300" dirty="0"/>
              <a:t>The hardware and software used in providing applications to a user can be viewed in a layered or hierarchical fashion, as depicted in Figure 8.1. The user of those applications, the end user, generally is not concerned with the computer’s architecture. Thus the end user views a computer system in terms of an application. That application can be expressed in a programming language and is developed by an application programmer. To develop an application program as a set of processor instructions that is completely responsible for controlling the computer hardware would be an overwhelmingly complex task. To ease this task, a set of systems programs is provided. Some of these programs are referred to as </a:t>
            </a:r>
            <a:r>
              <a:rPr lang="en-US" sz="1300" b="1" dirty="0"/>
              <a:t>utilities. These implement </a:t>
            </a:r>
            <a:r>
              <a:rPr lang="en-US" sz="1300" dirty="0"/>
              <a:t>frequently used functions that assist in program creation, the management of files, and the control of I/O devices. A programmer makes use of these facilities in developing an application, and the application, while it is running, invokes the</a:t>
            </a:r>
          </a:p>
          <a:p>
            <a:r>
              <a:rPr lang="en-US" sz="1300" dirty="0"/>
              <a:t>utilities to perform certain functions.</a:t>
            </a:r>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31A88E-B5EE-2A4C-8D66-5FA6EB653DCE}" type="slidenum">
              <a:rPr lang="en-US"/>
              <a:pPr/>
              <a:t>21</a:t>
            </a:fld>
            <a:endParaRPr lang="en-US" dirty="0"/>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lang="en-US" sz="1300" dirty="0"/>
              <a:t>To understand the operation of the short-term scheduler, we need to consider the concept of a </a:t>
            </a:r>
            <a:r>
              <a:rPr lang="en-US" sz="1300" b="1" dirty="0"/>
              <a:t>process state. </a:t>
            </a:r>
            <a:r>
              <a:rPr lang="en-US" sz="1300" dirty="0"/>
              <a:t>During the lifetime of a process, its status will change a number of times. Its status at any point in time is referred to as a </a:t>
            </a:r>
            <a:r>
              <a:rPr lang="en-US" sz="1300" i="1" dirty="0"/>
              <a:t>state. </a:t>
            </a:r>
            <a:r>
              <a:rPr lang="en-US" sz="1300" dirty="0"/>
              <a:t>The term state is used because it connotes that certain information exists that defines the status at that point. At minimum, there are five defined states for a process (Figure 8.7):</a:t>
            </a:r>
          </a:p>
          <a:p>
            <a:endParaRPr lang="en-US" sz="1300" dirty="0"/>
          </a:p>
          <a:p>
            <a:r>
              <a:rPr lang="en-US" sz="1300" dirty="0"/>
              <a:t>• </a:t>
            </a:r>
            <a:r>
              <a:rPr lang="en-US" sz="1300" b="1" dirty="0"/>
              <a:t>New: </a:t>
            </a:r>
            <a:r>
              <a:rPr lang="en-US" sz="1300" dirty="0"/>
              <a:t>A program is admitted by the high-level scheduler but is not yet ready to execute. The OS will initialize the process, moving it to the ready state.</a:t>
            </a:r>
          </a:p>
          <a:p>
            <a:endParaRPr lang="en-US" sz="1300" dirty="0"/>
          </a:p>
          <a:p>
            <a:r>
              <a:rPr lang="en-US" sz="1300" dirty="0"/>
              <a:t>• </a:t>
            </a:r>
            <a:r>
              <a:rPr lang="en-US" sz="1300" b="1" dirty="0"/>
              <a:t>Ready: </a:t>
            </a:r>
            <a:r>
              <a:rPr lang="en-US" sz="1300" dirty="0"/>
              <a:t>The process is ready to execute and is awaiting access to the processor.</a:t>
            </a:r>
          </a:p>
          <a:p>
            <a:endParaRPr lang="en-US" sz="1300" dirty="0"/>
          </a:p>
          <a:p>
            <a:r>
              <a:rPr lang="en-US" sz="1300" dirty="0"/>
              <a:t>• </a:t>
            </a:r>
            <a:r>
              <a:rPr lang="en-US" sz="1300" b="1" dirty="0"/>
              <a:t>Running: </a:t>
            </a:r>
            <a:r>
              <a:rPr lang="en-US" sz="1300" dirty="0"/>
              <a:t>The process is being executed by the processor.</a:t>
            </a:r>
          </a:p>
          <a:p>
            <a:endParaRPr lang="en-US" sz="1300" dirty="0"/>
          </a:p>
          <a:p>
            <a:r>
              <a:rPr lang="en-US" sz="1300" dirty="0"/>
              <a:t>• </a:t>
            </a:r>
            <a:r>
              <a:rPr lang="en-US" sz="1300" b="1" dirty="0"/>
              <a:t>Waiting: </a:t>
            </a:r>
            <a:r>
              <a:rPr lang="en-US" sz="1300" dirty="0"/>
              <a:t>The process is suspended from execution waiting for some system resource, such as I/O.</a:t>
            </a:r>
          </a:p>
          <a:p>
            <a:endParaRPr lang="en-US" sz="1300" dirty="0"/>
          </a:p>
          <a:p>
            <a:r>
              <a:rPr lang="en-US" sz="1300" dirty="0"/>
              <a:t>• </a:t>
            </a:r>
            <a:r>
              <a:rPr lang="en-US" sz="1300" b="1" dirty="0"/>
              <a:t>Halted: </a:t>
            </a:r>
            <a:r>
              <a:rPr lang="en-US" sz="1300" dirty="0"/>
              <a:t>The process has terminated and will be destroyed by the OS.</a:t>
            </a:r>
            <a:endParaRPr lang="en-GB" b="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300" dirty="0"/>
              <a:t>For each process in the system, the OS must maintain information indicating the state of the process and other information necessary for process execution. For this purpose, each process is represented in the OS by a </a:t>
            </a:r>
            <a:r>
              <a:rPr lang="en-US" sz="1300" b="1" dirty="0"/>
              <a:t>process control block </a:t>
            </a:r>
            <a:r>
              <a:rPr lang="en-US" sz="1300" dirty="0"/>
              <a:t>(Figure 8.8), which typically contains</a:t>
            </a:r>
          </a:p>
          <a:p>
            <a:endParaRPr lang="en-US" sz="1300" dirty="0"/>
          </a:p>
          <a:p>
            <a:r>
              <a:rPr lang="en-US" sz="1300" dirty="0"/>
              <a:t>• </a:t>
            </a:r>
            <a:r>
              <a:rPr lang="en-US" sz="1300" b="1" dirty="0"/>
              <a:t>Identifier: </a:t>
            </a:r>
            <a:r>
              <a:rPr lang="en-US" sz="1300" dirty="0"/>
              <a:t>Each current process has a unique identifier.</a:t>
            </a:r>
          </a:p>
          <a:p>
            <a:endParaRPr lang="en-US" sz="1300" dirty="0"/>
          </a:p>
          <a:p>
            <a:r>
              <a:rPr lang="en-US" sz="1300" dirty="0"/>
              <a:t>• </a:t>
            </a:r>
            <a:r>
              <a:rPr lang="en-US" sz="1300" b="1" dirty="0"/>
              <a:t>State: </a:t>
            </a:r>
            <a:r>
              <a:rPr lang="en-US" sz="1300" dirty="0"/>
              <a:t>The current state of the process (new, ready, and so on).</a:t>
            </a:r>
          </a:p>
          <a:p>
            <a:endParaRPr lang="en-US" sz="1300" dirty="0"/>
          </a:p>
          <a:p>
            <a:r>
              <a:rPr lang="en-US" sz="1300" dirty="0"/>
              <a:t>• </a:t>
            </a:r>
            <a:r>
              <a:rPr lang="en-US" sz="1300" b="1" dirty="0"/>
              <a:t>Priority: </a:t>
            </a:r>
            <a:r>
              <a:rPr lang="en-US" sz="1300" dirty="0"/>
              <a:t>Relative priority level.</a:t>
            </a:r>
          </a:p>
          <a:p>
            <a:endParaRPr lang="en-US" sz="1300" dirty="0"/>
          </a:p>
          <a:p>
            <a:r>
              <a:rPr lang="en-US" sz="1300" dirty="0"/>
              <a:t>• </a:t>
            </a:r>
            <a:r>
              <a:rPr lang="en-US" sz="1300" b="1" dirty="0"/>
              <a:t>Program counter: </a:t>
            </a:r>
            <a:r>
              <a:rPr lang="en-US" sz="1300" dirty="0"/>
              <a:t>The address of the next instruction in the program to be executed.</a:t>
            </a:r>
          </a:p>
          <a:p>
            <a:endParaRPr lang="en-US" sz="1300" dirty="0"/>
          </a:p>
          <a:p>
            <a:r>
              <a:rPr lang="en-US" sz="1300" dirty="0"/>
              <a:t>• </a:t>
            </a:r>
            <a:r>
              <a:rPr lang="en-US" sz="1300" b="1" dirty="0"/>
              <a:t>Memory pointers: </a:t>
            </a:r>
            <a:r>
              <a:rPr lang="en-US" sz="1300" dirty="0"/>
              <a:t>The starting and ending locations of the process in memory.</a:t>
            </a:r>
          </a:p>
          <a:p>
            <a:endParaRPr lang="en-US" sz="1300" dirty="0"/>
          </a:p>
          <a:p>
            <a:r>
              <a:rPr lang="en-US" sz="1300" dirty="0"/>
              <a:t>• </a:t>
            </a:r>
            <a:r>
              <a:rPr lang="en-US" sz="1300" b="1" dirty="0"/>
              <a:t>Context data: </a:t>
            </a:r>
            <a:r>
              <a:rPr lang="en-US" sz="1300" dirty="0"/>
              <a:t>These are data that are present in registers in the processor while the process is executing, and they will be discussed in Part Three. For now, it is enough to say that these data represent the “context” of the process. The context data plus the program counter are saved when the process leaves the running state. They are retrieved by the processor when it resumes execution of the process.</a:t>
            </a:r>
          </a:p>
          <a:p>
            <a:endParaRPr lang="en-US" sz="1300" dirty="0"/>
          </a:p>
          <a:p>
            <a:r>
              <a:rPr lang="en-US" sz="1300" dirty="0"/>
              <a:t>• </a:t>
            </a:r>
            <a:r>
              <a:rPr lang="en-US" sz="1300" b="1" dirty="0"/>
              <a:t>I/O status information: </a:t>
            </a:r>
            <a:r>
              <a:rPr lang="en-US" sz="1300" dirty="0"/>
              <a:t>Includes outstanding I/O requests, I/O devices (e.g., tape drives) assigned to this process, a list of files assigned to the process, and so on.</a:t>
            </a:r>
          </a:p>
          <a:p>
            <a:endParaRPr lang="en-US" sz="1300" dirty="0"/>
          </a:p>
          <a:p>
            <a:r>
              <a:rPr lang="en-US" sz="1300" dirty="0"/>
              <a:t>• </a:t>
            </a:r>
            <a:r>
              <a:rPr lang="en-US" sz="1300" b="1" dirty="0"/>
              <a:t>Accounting information: </a:t>
            </a:r>
            <a:r>
              <a:rPr lang="en-US" sz="1300" dirty="0"/>
              <a:t>May include the amount of processor time and clock time used, time limits, account numbers, and so on.</a:t>
            </a:r>
          </a:p>
          <a:p>
            <a:endParaRPr lang="en-US" sz="1300" dirty="0"/>
          </a:p>
          <a:p>
            <a:r>
              <a:rPr lang="en-US" sz="1300" dirty="0"/>
              <a:t>When the scheduler accepts a new job or user request for execution, it creates a blank process control block and places the associated process in the new state. After the system has properly filled in the process control block, the process is transferred to the ready state.</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300" dirty="0"/>
              <a:t>To understand how the OS manages the scheduling of the various jobs in memory, let us begin by considering the simple example in Figure 8.9. The figure shows how main memory is partitioned at a given point in time. The kernel of the OS is, of course, always resident. In addition, there are a number of active processes, including A and B, each of which is allocated a portion of memory.</a:t>
            </a:r>
          </a:p>
          <a:p>
            <a:endParaRPr lang="en-US" sz="1300" dirty="0"/>
          </a:p>
          <a:p>
            <a:r>
              <a:rPr lang="en-US" sz="1300" dirty="0"/>
              <a:t>We begin at a point in time when process A is running. The processor is executing instructions from the program contained in A’s memory partition. At some later point in time, the processor ceases to execute instructions in A and begins executing instructions in the OS area. This will happen for one of three reasons:</a:t>
            </a:r>
          </a:p>
          <a:p>
            <a:endParaRPr lang="en-US" sz="1300" b="1" dirty="0"/>
          </a:p>
          <a:p>
            <a:r>
              <a:rPr lang="en-US" sz="1300" dirty="0"/>
              <a:t>1. Process A issues a service call (e.g., an I/O request) to the OS. Execution of A is suspended until this call is satisfied by the OS.</a:t>
            </a:r>
          </a:p>
          <a:p>
            <a:endParaRPr lang="en-US" sz="1300" b="1" dirty="0"/>
          </a:p>
          <a:p>
            <a:r>
              <a:rPr lang="en-US" sz="1300" dirty="0"/>
              <a:t>2. Process A causes an </a:t>
            </a:r>
            <a:r>
              <a:rPr lang="en-US" sz="1300" i="1" dirty="0"/>
              <a:t>interrupt</a:t>
            </a:r>
            <a:r>
              <a:rPr lang="en-US" sz="1300" dirty="0"/>
              <a:t>. An interrupt is a hardware-generated signal to the processor. When this signal is detected, the processor ceases to execute A and transfers to the interrupt handler in the OS. A variety of events related to A will cause an interrupt. One example is an error, such as attempting to execute a privileged instruction. Another example is a timeout; to prevent any one process from monopolizing the processor, each process is only granted the processor for a short period at a time.</a:t>
            </a:r>
          </a:p>
          <a:p>
            <a:endParaRPr lang="en-US" sz="1300" b="1" dirty="0"/>
          </a:p>
          <a:p>
            <a:r>
              <a:rPr lang="en-US" sz="1300" dirty="0"/>
              <a:t>3. Some event unrelated to process A that requires attention causes an interrupt. An example is the completion of an I/O operation.</a:t>
            </a:r>
          </a:p>
          <a:p>
            <a:endParaRPr lang="en-US" sz="1300" dirty="0"/>
          </a:p>
          <a:p>
            <a:r>
              <a:rPr lang="en-US" sz="1300" dirty="0"/>
              <a:t>In any case, the result is the following. The processor saves the current context data and the program counter for A in A’s process control block and then begins executing in the OS. The OS may perform some work, such as initiating an I/O operation. Then the short-term-scheduler portion of the OS decides which process should be executed next. In this example, B is chosen. The OS instructs the processor</a:t>
            </a:r>
          </a:p>
          <a:p>
            <a:r>
              <a:rPr lang="en-US" sz="1300" dirty="0"/>
              <a:t>to restore B’s context data and proceed with the execution of B where it left off.</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525CE4-6F38-1941-B8FA-945955E30D9A}" type="slidenum">
              <a:rPr lang="en-US"/>
              <a:pPr/>
              <a:t>24</a:t>
            </a:fld>
            <a:endParaRPr lang="en-US" dirty="0"/>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r>
              <a:rPr lang="en-US" sz="1300" dirty="0"/>
              <a:t>This simple example highlights the basic functioning of the short-term scheduler. Figure 8.10 shows the major elements of the OS involved in the multiprogramming and scheduling of processes. The OS receives control of the processor at the interrupt handler if an interrupt occurs and at the service-call handler if a service call occurs. Once the interrupt or service call is handled, the short-term scheduler is invoked to select a process for execution.</a:t>
            </a:r>
          </a:p>
          <a:p>
            <a:endParaRPr lang="en-US" sz="1300" dirty="0"/>
          </a:p>
          <a:p>
            <a:r>
              <a:rPr lang="en-US" sz="1300" dirty="0"/>
              <a:t>To do its job, the OS maintains a number of queues. Each queue is simply a waiting list of processes waiting for some resource. The </a:t>
            </a:r>
            <a:r>
              <a:rPr lang="en-US" sz="1300" b="1" dirty="0"/>
              <a:t>long-term queue </a:t>
            </a:r>
            <a:r>
              <a:rPr lang="en-US" sz="1300" dirty="0"/>
              <a:t>is a list of jobs waiting to use the system. As conditions permit, the high-level scheduler will allocate memory and create a process for one of the waiting items. The </a:t>
            </a:r>
            <a:r>
              <a:rPr lang="en-US" sz="1300" b="1" dirty="0"/>
              <a:t>short-term queue </a:t>
            </a:r>
            <a:r>
              <a:rPr lang="en-US" sz="1300" dirty="0"/>
              <a:t>consists of all processes in the ready state. Any one of these processes could use the processor next. It is up to the short-term scheduler to pick one. Generally, this is done with a round-robin algorithm, giving each process some time in turn. Priority levels may also be used. Finally, there is an </a:t>
            </a:r>
            <a:r>
              <a:rPr lang="en-US" sz="1300" b="1" dirty="0"/>
              <a:t>I/O queue </a:t>
            </a:r>
            <a:r>
              <a:rPr lang="en-US" sz="1300" dirty="0"/>
              <a:t>for each I/O device. More than one process may request the use of the same I/O device. All processes waiting to use each device are lined up in that device’s queue.</a:t>
            </a:r>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E38DFC-C4D1-CB4B-903E-A423AA7F535C}" type="slidenum">
              <a:rPr lang="en-US"/>
              <a:pPr/>
              <a:t>25</a:t>
            </a:fld>
            <a:endParaRPr lang="en-US" dirty="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lang="en-US" sz="1300" dirty="0"/>
              <a:t>Figure 8.11 suggests how processes progress through the computer under the control of the OS. Each process request (batch job, user-defined interactive job) is placed in the long-term queue. As resources become available, a process request becomes a process and is then placed in the ready state and put in the short-term queue. The processor alternates between executing OS instructions and executing user processes. While the OS is in control, it decides which process in the short-term queue should be executed next. When the OS has finished its immediate tasks, it turns the processor over to the chosen process.</a:t>
            </a:r>
          </a:p>
          <a:p>
            <a:endParaRPr lang="en-US" sz="1300" dirty="0"/>
          </a:p>
          <a:p>
            <a:r>
              <a:rPr lang="en-US" sz="1300" dirty="0"/>
              <a:t>As was mentioned earlier, a process being executed may be suspended for a variety of reasons. If it is suspended because the process requests I/O, then it is placed in the appropriate I/O queue. If it is suspended because of a timeout or because the OS must attend to pressing business, then it is placed in the ready state and put into the short-term queue.</a:t>
            </a:r>
          </a:p>
          <a:p>
            <a:endParaRPr lang="en-US" sz="1300" dirty="0"/>
          </a:p>
          <a:p>
            <a:r>
              <a:rPr lang="en-US" sz="1300" dirty="0"/>
              <a:t>Finally, we mention that the OS also manages the I/O queues. When an I/O operation is completed, the OS removes the satisfied process from that I/O queue and places it in the short-term queue. It then selects another waiting process (if any) and signals for the I/O device to satisfy that process’s request.</a:t>
            </a:r>
            <a:endParaRPr lang="en-GB" b="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C79075-4A13-934D-9F95-23570E450F23}" type="slidenum">
              <a:rPr lang="en-US"/>
              <a:pPr/>
              <a:t>26</a:t>
            </a:fld>
            <a:endParaRPr lang="en-US" dirty="0"/>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r>
              <a:rPr lang="en-US" sz="1300" dirty="0"/>
              <a:t>Main memory could be expanded, and so be able to accommodate more processes. But there are two flaws in this approach. First, main memory is expensive, even today. Second, the appetite of programs for memory has grown as fast as the cost of memory has dropped. So larger memory results in larger processes, not more processes.</a:t>
            </a:r>
          </a:p>
          <a:p>
            <a:endParaRPr lang="en-US" sz="1300" dirty="0"/>
          </a:p>
          <a:p>
            <a:r>
              <a:rPr lang="en-US" sz="1300" dirty="0"/>
              <a:t>Another solution is </a:t>
            </a:r>
            <a:r>
              <a:rPr lang="en-US" sz="1300" b="1" dirty="0"/>
              <a:t>swapping</a:t>
            </a:r>
            <a:r>
              <a:rPr lang="en-US" sz="1300" b="1" i="1" dirty="0"/>
              <a:t>, </a:t>
            </a:r>
            <a:r>
              <a:rPr lang="en-US" sz="1300" dirty="0"/>
              <a:t>depicted in Figure 8.12. We have a long-term queue of process requests, typically stored on disk. These are brought in, one at a time, as space becomes available. As processes are completed, they are moved out of main memory. Now the situation will arise that none of the processes in memory are in the ready state (e.g., all are waiting on an I/O operation). Rather than remain idle, the processor </a:t>
            </a:r>
            <a:r>
              <a:rPr lang="en-US" sz="1300" i="1" dirty="0"/>
              <a:t>swaps </a:t>
            </a:r>
            <a:r>
              <a:rPr lang="en-US" sz="1300" dirty="0"/>
              <a:t>one of these processes back out to disk into an intermediate queue. This is a </a:t>
            </a:r>
            <a:r>
              <a:rPr lang="en-US" sz="1300" i="1" dirty="0"/>
              <a:t>queue</a:t>
            </a:r>
            <a:r>
              <a:rPr lang="en-US" sz="1300" dirty="0"/>
              <a:t> of existing processes that have been temporarily kicked out of memory. The OS then brings in another process from the intermediate queue, or it honors a new process request from the long-term queue. Execution then continues with the newly arrived process.</a:t>
            </a:r>
          </a:p>
          <a:p>
            <a:endParaRPr lang="en-US" sz="1300" dirty="0"/>
          </a:p>
          <a:p>
            <a:r>
              <a:rPr lang="en-US" sz="1300" dirty="0"/>
              <a:t>Swapping, however, is an I/O operation, and therefore there is the potential for making the problem worse, not better. But because disk I/O is generally the fastest I/O on a system (e.g., compared with tape or printer I/O), swapping will usually enhance performance. A more sophisticated scheme, involving virtual memory, improves performance over simple swapping. This will be discussed shortly. But first, we must prepare the ground by explaining partitioning and paging.</a:t>
            </a:r>
            <a:endParaRPr lang="en-GB" i="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3B23DC-2499-7F48-80FF-28CE0A05C5A4}" type="slidenum">
              <a:rPr lang="en-US"/>
              <a:pPr/>
              <a:t>27</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lang="en-US" sz="1300" dirty="0"/>
              <a:t>The simplest scheme for partitioning available memory is to use </a:t>
            </a:r>
            <a:r>
              <a:rPr lang="en-US" sz="1300" i="1" dirty="0"/>
              <a:t>fixed-size partitions, </a:t>
            </a:r>
            <a:r>
              <a:rPr lang="en-US" sz="1300" dirty="0"/>
              <a:t>as shown in Figure 8.13(a). Note that, although the partitions are of fixed size, they need not be of equal size. When a process is brought into memory, it is placed in the smallest available partition that will hold it.</a:t>
            </a:r>
          </a:p>
          <a:p>
            <a:endParaRPr lang="en-US" sz="1300" dirty="0"/>
          </a:p>
          <a:p>
            <a:r>
              <a:rPr lang="en-US" sz="1300" dirty="0"/>
              <a:t>Even with the use of unequal fixed-size partitions, there will be wasted memory. In most cases, a process will not require exactly as much memory as provided by the partition. For example, a process that requires 3M bytes of memory would be placed in the 4M partition of Figure 8.13b, wasting 1M that could be used by another process.</a:t>
            </a:r>
          </a:p>
          <a:p>
            <a:endParaRPr lang="en-US" sz="1300" dirty="0"/>
          </a:p>
          <a:p>
            <a:r>
              <a:rPr lang="en-US" sz="1300" dirty="0"/>
              <a:t>A more efficient approach is to use </a:t>
            </a:r>
            <a:r>
              <a:rPr lang="en-US" sz="1300" i="1" dirty="0"/>
              <a:t>variable-size partitions. When a process is </a:t>
            </a:r>
            <a:r>
              <a:rPr lang="en-US" sz="1300" dirty="0"/>
              <a:t>brought into memory, it is allocated exactly as much memory as it requires and no more.</a:t>
            </a:r>
            <a:endParaRPr lang="en-GB"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7A2226-CDEA-B945-B647-6EE1D209ACDA}" type="slidenum">
              <a:rPr lang="en-US"/>
              <a:pPr/>
              <a:t>28</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lang="en-US" sz="1300" dirty="0"/>
              <a:t>Before we consider ways of dealing with the shortcomings of partitioning, we must clear up one loose end. Consider Figure 8.14; it should be obvious that a process is not likely to be loaded into the same place in main memory each time it is swapped in. Furthermore, if compaction is used, a process may be shifted while in main memory. A process in memory consists of instructions plus data. The instructions will contain addresses for memory locations of two types:</a:t>
            </a:r>
          </a:p>
          <a:p>
            <a:endParaRPr lang="en-US" sz="1300" dirty="0"/>
          </a:p>
          <a:p>
            <a:r>
              <a:rPr lang="en-US" sz="1300" dirty="0"/>
              <a:t>• Addresses of data items</a:t>
            </a:r>
          </a:p>
          <a:p>
            <a:endParaRPr lang="en-US" sz="1300" dirty="0"/>
          </a:p>
          <a:p>
            <a:r>
              <a:rPr lang="en-US" sz="1300" dirty="0"/>
              <a:t>• Addresses of instructions, used for branching instructions</a:t>
            </a:r>
          </a:p>
          <a:p>
            <a:endParaRPr lang="en-US" sz="1300" dirty="0"/>
          </a:p>
          <a:p>
            <a:r>
              <a:rPr lang="en-US" sz="1300" dirty="0"/>
              <a:t>But these addresses are not fixed. They will change each time a process is swapped in. To solve this problem, a distinction is made between logical addresses and physical addresses. A </a:t>
            </a:r>
            <a:r>
              <a:rPr lang="en-US" sz="1300" b="1" dirty="0"/>
              <a:t>logical address </a:t>
            </a:r>
            <a:r>
              <a:rPr lang="en-US" sz="1300" dirty="0"/>
              <a:t>is expressed as a location relative to the beginning of the program. Instructions in the program contain only logical addresses. A </a:t>
            </a:r>
            <a:r>
              <a:rPr lang="en-US" sz="1300" b="1" dirty="0"/>
              <a:t>physical address </a:t>
            </a:r>
            <a:r>
              <a:rPr lang="en-US" sz="1300" dirty="0"/>
              <a:t>is an actual location in main memory. When the processor executes</a:t>
            </a:r>
          </a:p>
          <a:p>
            <a:r>
              <a:rPr lang="en-US" sz="1300" dirty="0"/>
              <a:t>a process, it automatically converts from logical to physical address by adding the current starting location of the process, called its </a:t>
            </a:r>
            <a:r>
              <a:rPr lang="en-US" sz="1300" b="1" dirty="0"/>
              <a:t>base address, </a:t>
            </a:r>
            <a:r>
              <a:rPr lang="en-US" sz="1300" dirty="0"/>
              <a:t>to each logical address. This is another example of a processor hardware feature designed to meet an OS requirement. The exact nature of this hardware feature depends on the memory management strategy in use. We will see several examples later in this chapter.</a:t>
            </a:r>
            <a:endParaRPr lang="en-GB"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3B23DC-2499-7F48-80FF-28CE0A05C5A4}" type="slidenum">
              <a:rPr lang="en-US"/>
              <a:pPr/>
              <a:t>29</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lang="en-US" sz="1300" dirty="0"/>
              <a:t>Both unequal fixed-size and variable-size partitions are inefficient in the use of memory. Suppose, however, that memory is partitioned into equal fixed-size chunks that are relatively small, and that each process is also divided into small fixed-size chunks of some size. Then the chunks of a program, known as </a:t>
            </a:r>
            <a:r>
              <a:rPr lang="en-US" sz="1300" b="1" dirty="0"/>
              <a:t>pages, could be </a:t>
            </a:r>
            <a:r>
              <a:rPr lang="en-US" sz="1300" dirty="0"/>
              <a:t>assigned to available chunks of memory, known as </a:t>
            </a:r>
            <a:r>
              <a:rPr lang="en-US" sz="1300" b="1" dirty="0"/>
              <a:t>frames, or page frames. </a:t>
            </a:r>
            <a:r>
              <a:rPr lang="en-US" sz="1300" dirty="0"/>
              <a:t>At most,</a:t>
            </a:r>
          </a:p>
          <a:p>
            <a:r>
              <a:rPr lang="en-US" sz="1300" dirty="0"/>
              <a:t>then, the wasted space in memory for that process is a fraction of the last page. Figure 8.15 shows an example of the use of pages and frames. At a given point in time, some of the frames in memory are in use and some are free. The list of free frames is maintained by the OS. Process A, stored on disk, consists of four pages. When it comes time to load this process, the OS finds four free frames and loads the four pages of the process A into the four frames.</a:t>
            </a:r>
            <a:endParaRPr lang="en-GB"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EAAEB0-6D68-B44A-8EA8-DDDE8DA4850E}" type="slidenum">
              <a:rPr lang="en-US"/>
              <a:pPr/>
              <a:t>30</a:t>
            </a:fld>
            <a:endParaRPr lang="en-US" dirty="0"/>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r>
              <a:rPr lang="en-US" sz="1300" dirty="0"/>
              <a:t>Now suppose, as in this example, that there are not sufficient unused contiguous frames to hold the process. Does this prevent the OS from loading A? The answer is no, because we can once again use the concept of logical address. A simple base address will no longer suffice. Rather, the OS maintains a </a:t>
            </a:r>
            <a:r>
              <a:rPr lang="en-US" sz="1300" b="1" dirty="0"/>
              <a:t>page table </a:t>
            </a:r>
            <a:r>
              <a:rPr lang="en-US" sz="1300" dirty="0"/>
              <a:t>for each process. The page table shows the frame location for each page of the process. Within the program, each logical address consists of a page number and a relative address within the page. Recall that in the case of simple partitioning, a</a:t>
            </a:r>
          </a:p>
          <a:p>
            <a:r>
              <a:rPr lang="en-US" sz="1300" dirty="0"/>
              <a:t>logical address is the location of a word relative to the beginning of the program; the processor translates that into a physical address. With paging, the logical-to- physical address translation is still done by processor hardware. The processor must know how to access the page table of the current process. Presented with a logical address (page number, relative address), the processor uses the page table to produce a physical address (frame number, relative address). An example is shown in Figure 8.16.</a:t>
            </a:r>
          </a:p>
          <a:p>
            <a:endParaRPr lang="en-US" sz="1300" dirty="0"/>
          </a:p>
          <a:p>
            <a:r>
              <a:rPr lang="en-US" sz="1300" dirty="0"/>
              <a:t>This approach solves the problems raised earlier. Main memory is divided into many small equal-size frames. Each process is divided into frame-size pages: smaller processes require fewer pages, larger processes require more. When a process is brought in, its pages are loaded into available frames, and a page table is set up.</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E06252-EE17-8C40-9BFC-AFC8D7E06CBA}" type="slidenum">
              <a:rPr lang="en-US"/>
              <a:pPr/>
              <a:t>3</a:t>
            </a:fld>
            <a:endParaRPr lang="en-US" dirty="0"/>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r>
              <a:rPr lang="en-US" sz="1300" dirty="0"/>
              <a:t>The most important system program is the OS. The OS masks the details of the hardware from the programmer and provides the programmer with a convenient interface for using the system. It acts as mediator, making it easier for the programmer and for application programs to access and use those facilities and services.</a:t>
            </a:r>
          </a:p>
          <a:p>
            <a:endParaRPr lang="en-US" sz="1300" dirty="0"/>
          </a:p>
          <a:p>
            <a:r>
              <a:rPr lang="en-US" sz="1300" dirty="0"/>
              <a:t>Briefly, the OS typically provides services in the following areas:</a:t>
            </a:r>
          </a:p>
          <a:p>
            <a:endParaRPr lang="en-US" sz="1300" dirty="0"/>
          </a:p>
          <a:p>
            <a:r>
              <a:rPr lang="en-US" sz="1300" dirty="0"/>
              <a:t>• </a:t>
            </a:r>
            <a:r>
              <a:rPr lang="en-US" sz="1300" b="1" dirty="0"/>
              <a:t>Program creation: </a:t>
            </a:r>
            <a:r>
              <a:rPr lang="en-US" sz="1300" dirty="0"/>
              <a:t>The OS provides a variety of facilities and services, such as editors and debuggers, to assist the programmer in creating programs. Typically, these services are in the form of </a:t>
            </a:r>
            <a:r>
              <a:rPr lang="en-US" sz="1300" b="1" dirty="0"/>
              <a:t>utility programs </a:t>
            </a:r>
            <a:r>
              <a:rPr lang="en-US" sz="1300" dirty="0"/>
              <a:t>that are not actually part of the OS but are accessible through the OS.</a:t>
            </a:r>
          </a:p>
          <a:p>
            <a:endParaRPr lang="en-US" sz="1300" dirty="0"/>
          </a:p>
          <a:p>
            <a:r>
              <a:rPr lang="en-US" sz="1300" dirty="0"/>
              <a:t>• </a:t>
            </a:r>
            <a:r>
              <a:rPr lang="en-US" sz="1300" b="1" dirty="0"/>
              <a:t>Program execution: </a:t>
            </a:r>
            <a:r>
              <a:rPr lang="en-US" sz="1300" dirty="0"/>
              <a:t>A number of steps need to be performed to execute a program. Instructions and data must be loaded into main memory, I/O devices and files must be initialized, and other resources must be prepared. The OS handles all of this for the user.</a:t>
            </a:r>
          </a:p>
          <a:p>
            <a:endParaRPr lang="en-US" sz="1300" dirty="0"/>
          </a:p>
          <a:p>
            <a:r>
              <a:rPr lang="en-US" sz="1300" dirty="0"/>
              <a:t>• </a:t>
            </a:r>
            <a:r>
              <a:rPr lang="en-US" sz="1300" b="1" dirty="0"/>
              <a:t>Access to I/O devices: </a:t>
            </a:r>
            <a:r>
              <a:rPr lang="en-US" sz="1300" dirty="0"/>
              <a:t>Each I/O device requires its own specific set of instructions or control signals for operation. The OS takes care of the details so that the programmer can think in terms of simple reads and writes.</a:t>
            </a:r>
          </a:p>
          <a:p>
            <a:endParaRPr lang="en-US" sz="1300" dirty="0"/>
          </a:p>
          <a:p>
            <a:r>
              <a:rPr lang="en-US" sz="1300" dirty="0"/>
              <a:t>• </a:t>
            </a:r>
            <a:r>
              <a:rPr lang="en-US" sz="1300" b="1" dirty="0"/>
              <a:t>Controlled access to files: </a:t>
            </a:r>
            <a:r>
              <a:rPr lang="en-US" sz="1300" dirty="0"/>
              <a:t>In the case of files, control must include an understanding of not only the nature of the I/O device (disk drive, tape drive) but also the file format on the storage medium. Again, the OS worries about the details. Further, in the case of a system with multiple simultaneous users, the OS can provide protection mechanisms to control access to the files.</a:t>
            </a:r>
          </a:p>
          <a:p>
            <a:endParaRPr lang="en-US" sz="1300" dirty="0"/>
          </a:p>
          <a:p>
            <a:r>
              <a:rPr lang="en-US" sz="1300" dirty="0"/>
              <a:t>• </a:t>
            </a:r>
            <a:r>
              <a:rPr lang="en-US" sz="1300" b="1" dirty="0"/>
              <a:t>System access: </a:t>
            </a:r>
            <a:r>
              <a:rPr lang="en-US" sz="1300" dirty="0"/>
              <a:t>In the case of a shared or public system, the OS controls access to the system as a whole and to specific system resources. The access function must provide protection of resources and data from unauthorized users and must resolve conflicts for resource contention.</a:t>
            </a:r>
          </a:p>
          <a:p>
            <a:endParaRPr lang="en-US" sz="1300" dirty="0"/>
          </a:p>
          <a:p>
            <a:r>
              <a:rPr lang="en-US" sz="1300" dirty="0"/>
              <a:t>• </a:t>
            </a:r>
            <a:r>
              <a:rPr lang="en-US" sz="1300" b="1" dirty="0"/>
              <a:t>Error detection and response: </a:t>
            </a:r>
            <a:r>
              <a:rPr lang="en-US" sz="1300" dirty="0"/>
              <a:t>A variety of errors can occur while a computer system is running. These include internal and external hardware errors, such as a memory error, or a device failure or malfunction; and various software errors, such as arithmetic overflow, attempt to access forbidden memory location, and inability of the OS to grant the request of an application. In each case, the OS must make the response that clears the error condition with the least impact on running applications. The response may range from ending the program that caused the error, to retrying the operation, to simply reporting the error to the application.</a:t>
            </a:r>
          </a:p>
          <a:p>
            <a:endParaRPr lang="en-US" sz="1300" dirty="0"/>
          </a:p>
          <a:p>
            <a:r>
              <a:rPr lang="en-US" sz="1300" dirty="0"/>
              <a:t>• </a:t>
            </a:r>
            <a:r>
              <a:rPr lang="en-US" sz="1300" b="1" dirty="0"/>
              <a:t>Accounting: </a:t>
            </a:r>
            <a:r>
              <a:rPr lang="en-US" sz="1300" dirty="0"/>
              <a:t>A good OS collects usage statistics for various resources and monitor performance parameters such as response time. On any system, this information is useful in anticipating the need for future enhancements and in tuning the system to improve performance. On a multiuser system, the information can be used for billing purposes.</a:t>
            </a:r>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Paging generally makes life simpler for operating system and CPU designers, and therefore is much more common than segmentation. Newer x86 chips support segmentation only in 32-bit mode, and most RISC chips don’t support it at all. This is something of a shame, since segmentation can be very useful to programmers if exposed through the language they use, but that option is quite rare.</a:t>
            </a:r>
          </a:p>
          <a:p>
            <a:r>
              <a:rPr lang="en-US" dirty="0"/>
              <a:t>One additional mechanism was proposed in recent years, known as </a:t>
            </a:r>
            <a:r>
              <a:rPr lang="en-US" i="1" dirty="0"/>
              <a:t>Mondrian memory protection</a:t>
            </a:r>
            <a:r>
              <a:rPr lang="en-US" dirty="0"/>
              <a:t>. This approach separates the protection and translation operations of an MMU. The translation portion is performed via paging (or not at all). Protection is implemented through an efficient mechanism that permits byte-granularity permissions to be defined. Sadly, this technique hasn’t been incorporated into any commercial CPUs (yet).</a:t>
            </a:r>
          </a:p>
          <a:p>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31</a:t>
            </a:fld>
            <a:endParaRPr lang="en-US" dirty="0"/>
          </a:p>
        </p:txBody>
      </p:sp>
    </p:spTree>
    <p:extLst>
      <p:ext uri="{BB962C8B-B14F-4D97-AF65-F5344CB8AC3E}">
        <p14:creationId xmlns:p14="http://schemas.microsoft.com/office/powerpoint/2010/main" val="35599228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Mondrian memory protection is a technique that extends the traditional memory protection scheme and allows ﬁne-grain permission settings. More precisely, instead of being able to set access permissions on a page-level, Mondrian memory protection supports different access permissions for individual words. However, Mondrian memory protection is still limited to only two permission bits with a predeﬁned semantics. The two bits to store four different access permissions (no access, read-only, read-write, and execute-read) for every memory region available in the system.-level, these permission bits control read, write, and execute access. </a:t>
            </a:r>
          </a:p>
        </p:txBody>
      </p:sp>
      <p:sp>
        <p:nvSpPr>
          <p:cNvPr id="4" name="Slide Number Placeholder 3"/>
          <p:cNvSpPr>
            <a:spLocks noGrp="1"/>
          </p:cNvSpPr>
          <p:nvPr>
            <p:ph type="sldNum" sz="quarter" idx="10"/>
          </p:nvPr>
        </p:nvSpPr>
        <p:spPr/>
        <p:txBody>
          <a:bodyPr/>
          <a:lstStyle/>
          <a:p>
            <a:fld id="{13FBE658-3263-9741-A1BA-D173C69310A1}" type="slidenum">
              <a:rPr lang="en-US" smtClean="0"/>
              <a:pPr/>
              <a:t>32</a:t>
            </a:fld>
            <a:endParaRPr lang="en-US" dirty="0"/>
          </a:p>
        </p:txBody>
      </p:sp>
    </p:spTree>
    <p:extLst>
      <p:ext uri="{BB962C8B-B14F-4D97-AF65-F5344CB8AC3E}">
        <p14:creationId xmlns:p14="http://schemas.microsoft.com/office/powerpoint/2010/main" val="35599228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A70F0F-8DD2-CD4E-9204-018B7F98FA47}" type="slidenum">
              <a:rPr lang="en-US"/>
              <a:pPr/>
              <a:t>33</a:t>
            </a:fld>
            <a:endParaRPr lang="en-US" dirty="0"/>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r>
              <a:rPr lang="en-US" sz="1300" dirty="0"/>
              <a:t>With the use of paging, truly effective multiprogramming</a:t>
            </a:r>
          </a:p>
          <a:p>
            <a:r>
              <a:rPr lang="en-US" sz="1300" dirty="0"/>
              <a:t>systems came into being. Furthermore, the simple tactic of breaking a process up</a:t>
            </a:r>
          </a:p>
          <a:p>
            <a:r>
              <a:rPr lang="en-US" sz="1300" dirty="0"/>
              <a:t>into pages led to the development of another important concept: virtual memory.</a:t>
            </a:r>
          </a:p>
          <a:p>
            <a:endParaRPr lang="en-US" sz="1300" dirty="0"/>
          </a:p>
          <a:p>
            <a:r>
              <a:rPr lang="en-US" sz="1300" dirty="0"/>
              <a:t>To understand virtual memory, we must add a refinement to the paging scheme just discussed. That refinement is </a:t>
            </a:r>
            <a:r>
              <a:rPr lang="en-US" sz="1300" b="1" dirty="0"/>
              <a:t>demand paging, </a:t>
            </a:r>
            <a:r>
              <a:rPr lang="en-US" sz="1300" dirty="0"/>
              <a:t>which simply means that each page of a process is brought in only when it is needed, that is, on demand.</a:t>
            </a:r>
          </a:p>
          <a:p>
            <a:endParaRPr lang="en-US" sz="1300" dirty="0"/>
          </a:p>
          <a:p>
            <a:r>
              <a:rPr lang="en-US" sz="1300" dirty="0"/>
              <a:t>Consider a large process, consisting of a long program plus a number of arrays of data. Over any short period of time, execution may be confined to a small section of the program (e.g., a subroutine), and perhaps only one or two arrays of data are being used. This is the principle of locality, which we introduced in Appendix 4A. It would clearly be wasteful to load in dozens of pages for that process when only a few pages will be used before the program is suspended. We can make better use of memory by loading in just a few pages. Then, if the program branches to an instruction on a page not in main memory, or if the program references data on a page not in memory, a </a:t>
            </a:r>
            <a:r>
              <a:rPr lang="en-US" sz="1300" b="1" dirty="0"/>
              <a:t>page fault </a:t>
            </a:r>
            <a:r>
              <a:rPr lang="en-US" sz="1300" dirty="0"/>
              <a:t>is triggered. This tells the OS to bring in the desired page.</a:t>
            </a:r>
          </a:p>
          <a:p>
            <a:endParaRPr lang="en-US" sz="1300" dirty="0"/>
          </a:p>
          <a:p>
            <a:r>
              <a:rPr lang="en-US" sz="1300" dirty="0"/>
              <a:t>Thus, at any one time, only a few pages of any given process are in memory, and therefore more processes can be maintained in memory. Furthermore, time is saved because unused pages are not swapped in and out of memory. However, the OS must be clever about how it manages this scheme. When it brings one page in, it must throw another page out; this is known as </a:t>
            </a:r>
            <a:r>
              <a:rPr lang="en-US" sz="1300" b="1" dirty="0"/>
              <a:t>page replacement. </a:t>
            </a:r>
            <a:r>
              <a:rPr lang="en-US" sz="1300" dirty="0"/>
              <a:t>If it throws out a</a:t>
            </a:r>
          </a:p>
          <a:p>
            <a:r>
              <a:rPr lang="en-US" sz="1300" dirty="0"/>
              <a:t>page just before it is about to be used, then it will just have to go get that page again almost immediately. Too much of this leads to a condition known as </a:t>
            </a:r>
            <a:r>
              <a:rPr lang="en-US" sz="1300" b="1" dirty="0"/>
              <a:t>thrashing: </a:t>
            </a:r>
            <a:r>
              <a:rPr lang="en-US" sz="1300" dirty="0"/>
              <a:t>the processor spends most of its time swapping pages rather than executing instructions. The avoidance of thrashing was a major research area in the 1970s and led to a variety of complex but effective algorithms. In essence, the OS tries to guess, based on</a:t>
            </a:r>
          </a:p>
          <a:p>
            <a:r>
              <a:rPr lang="en-US" sz="1300" dirty="0"/>
              <a:t>recent history, which pages are least likely to be used in the near future.</a:t>
            </a:r>
          </a:p>
          <a:p>
            <a:endParaRPr lang="en-US" sz="1300" dirty="0"/>
          </a:p>
          <a:p>
            <a:r>
              <a:rPr lang="en-US" sz="1300" dirty="0"/>
              <a:t>With demand paging, it is not necessary to load an entire process into main memory. This fact has a remarkable consequence: </a:t>
            </a:r>
            <a:r>
              <a:rPr lang="en-US" sz="1300" i="1" dirty="0"/>
              <a:t>It is possible for a process to be larger than all of main memory. </a:t>
            </a:r>
            <a:r>
              <a:rPr lang="en-US" sz="1300" dirty="0"/>
              <a:t>One of the most fundamental restrictions in programming has been lifted. Without demand paging, a programmer must be acutely aware of how much memory is available. If the program being written is too large, the programmer must devise ways to structure the program into pieces that can be loaded one at a time. With demand paging, that job is left to the OS and the</a:t>
            </a:r>
          </a:p>
          <a:p>
            <a:r>
              <a:rPr lang="en-US" sz="1300" dirty="0"/>
              <a:t>hardware. As far as the programmer is concerned, he or she is dealing with a huge memory, the size associated with disk storage.</a:t>
            </a:r>
          </a:p>
          <a:p>
            <a:endParaRPr lang="en-US" sz="1300" dirty="0"/>
          </a:p>
          <a:p>
            <a:r>
              <a:rPr lang="en-US" sz="1300" dirty="0"/>
              <a:t>Because a process executes only in main memory, that memory is referred to as </a:t>
            </a:r>
            <a:r>
              <a:rPr lang="en-US" sz="1300" b="1" dirty="0"/>
              <a:t>real memory. </a:t>
            </a:r>
            <a:r>
              <a:rPr lang="en-US" sz="1300" dirty="0"/>
              <a:t>But a programmer or user perceives a much larger memory—that</a:t>
            </a:r>
          </a:p>
          <a:p>
            <a:r>
              <a:rPr lang="en-US" sz="1300" dirty="0"/>
              <a:t>which is allocated on the disk. This latter is therefore referred to as </a:t>
            </a:r>
            <a:r>
              <a:rPr lang="en-US" sz="1300" b="1" dirty="0"/>
              <a:t>virtual memory. </a:t>
            </a:r>
            <a:r>
              <a:rPr lang="en-US" sz="1300" dirty="0"/>
              <a:t>Virtual memory allows for very effective multiprogramming and relieves the user of the unnecessarily tight constraints of main memory.</a:t>
            </a:r>
            <a:endParaRPr lang="en-GB"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1552A-EF79-CE48-9B2E-D1EA5888C827}" type="slidenum">
              <a:rPr lang="en-US"/>
              <a:pPr/>
              <a:t>34</a:t>
            </a:fld>
            <a:endParaRPr lang="en-US" dirty="0"/>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sz="1300" dirty="0"/>
              <a:t>The basic mechanism for reading a word from memory involves the translation of a virtual, or logical, address, consisting of page number</a:t>
            </a:r>
          </a:p>
          <a:p>
            <a:r>
              <a:rPr lang="en-US" sz="1300" dirty="0"/>
              <a:t>and offset, into a physical address, consisting of frame number and offset, using a page table. Because the page table is of variable length, depending on the size of the process, we cannot expect to hold it in registers. Instead, it must be in main memory to be accessed. Figure 8.16 suggests a hardware implementation of this scheme. When a particular process is running, a register holds the starting address of the page table for that process. The page number of a virtual address is used to index that table and look up the corresponding frame number. This is combined with the offset portion of the virtual address to produce the desired real address.</a:t>
            </a:r>
          </a:p>
          <a:p>
            <a:endParaRPr lang="en-US" sz="1300" dirty="0"/>
          </a:p>
          <a:p>
            <a:r>
              <a:rPr lang="en-US" sz="1300" dirty="0"/>
              <a:t>In most systems, there is one page table per process. But each process can occupy huge amounts of virtual memory. For example, in the VAX architecture, each process can have up to 2</a:t>
            </a:r>
            <a:r>
              <a:rPr lang="en-US" sz="1300" baseline="30000" dirty="0"/>
              <a:t>31</a:t>
            </a:r>
            <a:r>
              <a:rPr lang="en-US" sz="1300" dirty="0"/>
              <a:t> = 2 Gbytes of virtual memory. Using 2</a:t>
            </a:r>
            <a:r>
              <a:rPr lang="en-US" sz="1300" baseline="30000" dirty="0"/>
              <a:t>9</a:t>
            </a:r>
            <a:r>
              <a:rPr lang="en-US" sz="1300" dirty="0"/>
              <a:t> = 512-byte pages, that means that as many as 2</a:t>
            </a:r>
            <a:r>
              <a:rPr lang="en-US" sz="1300" baseline="30000" dirty="0"/>
              <a:t>22</a:t>
            </a:r>
            <a:r>
              <a:rPr lang="en-US" sz="1300" dirty="0"/>
              <a:t> page table entries are required </a:t>
            </a:r>
            <a:r>
              <a:rPr lang="en-US" sz="1300" i="1" dirty="0"/>
              <a:t>per process. </a:t>
            </a:r>
            <a:r>
              <a:rPr lang="en-US" sz="1300" dirty="0"/>
              <a:t>Clearly, the amount of memory devoted to page tables alone could be unacceptably high. To overcome this problem, most virtual memory schemes store page tables in virtual memory rather than real memory. This means that page tables are subject to paging just as other pages are. When a process is running, at least a part of its page table must be in main memory, including the page table entry of the currently executing page. Some processors make use of a two-level scheme to organize large page tables. In this scheme, there is a page directory, in which each entry points to a page table. Thus, if the length of the page directory is </a:t>
            </a:r>
            <a:r>
              <a:rPr lang="en-US" sz="1300" i="1" dirty="0"/>
              <a:t>X, </a:t>
            </a:r>
            <a:r>
              <a:rPr lang="en-US" sz="1300" dirty="0"/>
              <a:t>and if the maximum length of a page table is </a:t>
            </a:r>
            <a:r>
              <a:rPr lang="en-US" sz="1300" i="1" dirty="0"/>
              <a:t>Y, </a:t>
            </a:r>
            <a:r>
              <a:rPr lang="en-US" sz="1300" dirty="0"/>
              <a:t>then a process can consist of up to </a:t>
            </a:r>
            <a:r>
              <a:rPr lang="en-US" sz="1300" i="1" dirty="0"/>
              <a:t>X * Y pages. </a:t>
            </a:r>
            <a:r>
              <a:rPr lang="en-US" sz="1300" dirty="0"/>
              <a:t>Typically, the maximum length of a page table is restricted to be equal to one page. We will see an example of this two-level approach when we consider the Pentium II later in this chapter.</a:t>
            </a:r>
            <a:endParaRPr lang="en-GB"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a:t>An alternative approach to the use of one- or two-level page tables is the use of an inverted page table structure (Figure 8.17). Variations on this approach are used on the PowerPC, UltraSPARC, and the IA-64 architecture. An implementation of the Mach OS on the RT-PC also uses this technique.</a:t>
            </a:r>
          </a:p>
          <a:p>
            <a:endParaRPr lang="en-US" sz="1300" dirty="0"/>
          </a:p>
          <a:p>
            <a:r>
              <a:rPr lang="en-US" sz="1300" dirty="0"/>
              <a:t>In this approach, the page number portion of a virtual address is mapped into a hash value using a simple hashing function. The hash value is a pointer to the inverted page table, which contains the page table entries. There is one entry in the inverted page table for each real memory page frame rather than one per virtual page. Thus a fixed proportion of real memory is required for the tables regardless of the number of processes or virtual pages supported. Because more than one virtual address may map into the same hash table entry, a chaining technique is used for managing the overflow. The hashing technique results in chains that are typically short—between one and two entries. The page table’s structure is called </a:t>
            </a:r>
            <a:r>
              <a:rPr lang="en-US" sz="1300" i="1" dirty="0"/>
              <a:t>inverted </a:t>
            </a:r>
            <a:r>
              <a:rPr lang="en-US" sz="1300" dirty="0"/>
              <a:t>because it indexes page table entries by frame number rather than by virtual page number.</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35</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a:t>In principle, then, every virtual memory reference can cause two physical memory accesses: one to fetch the appropriate page table entry, and one to fetch the desired data. Thus, a straightforward virtual memory scheme would have the effect of doubling the memory access time. To overcome this problem, most virtual memory schemes make use of a special cache for page table entries, usually called a </a:t>
            </a:r>
            <a:r>
              <a:rPr lang="en-US" sz="1300" b="1" dirty="0"/>
              <a:t>translation lookaside buffer (TLB). This cache functions in the same way as a </a:t>
            </a:r>
            <a:r>
              <a:rPr lang="en-US" sz="1300" dirty="0"/>
              <a:t>memory cache and contains those page table entries that have been most recently used. Figure 8.18 is a flowchart that shows the use of the TLB. By the principle of locality, most virtual memory references will be to locations in recently used pages. Therefore, most references will involve page table entries in the cache. Studies of the VAX TLB have shown that this scheme can significantly improve performance [CLAR85, SATY81].</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36</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a:t>Note that the virtual memory mechanism must interact with the cache system (not the TLB cache, but the main memory cache). This is illustrated in Figure 8.19. A virtual address will generally be in the form of a page number, offset. First, the memory system consults the TLB to see if the matching page table entry is present. If it is, the real (physical) address is generated by combining the frame number with the offset. If not, the entry is accessed from a page table. Once the real address is generated, which is in the form of a tag and a remainder, the cache is consulted to see if the block containing that word is present (see Figure 4.5). If so, it is returned to the processor. If not, the word is retrieved from main memory.</a:t>
            </a:r>
          </a:p>
          <a:p>
            <a:endParaRPr lang="en-US" sz="1300" dirty="0"/>
          </a:p>
          <a:p>
            <a:r>
              <a:rPr lang="en-US" sz="1300" dirty="0"/>
              <a:t>The reader should be able to appreciate the complexity of the processor hardware involved in a single memory reference. The virtual address is translated into a real address. This involves reference to a page table, which may be in the TLB, in main memory, or on disk. The referenced word may be in cache, in main memory, or on disk. In the latter case, the page containing the word must be loaded into main memory and its block loaded into the cache. In addition, the page table entry for that page must be updated.</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37</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a:t>Note that the virtual memory mechanism must interact with the cache system (not the TLB cache, but the main memory cache). This is illustrated in Figure 8.19. A virtual address will generally be in the form of a page number, offset. First, the memory system consults the TLB to see if the matching page table entry is present. If it is, the real (physical) address is generated by combining the frame number with the offset. If not, the entry is accessed from a page table. Once the real address is generated, which is in the form of a tag and a remainder, the cache is consulted to see if the block containing that word is present (see Figure 4.5). If so, it is returned to the processor. If not, the word is retrieved from main memory.</a:t>
            </a:r>
          </a:p>
          <a:p>
            <a:endParaRPr lang="en-US" sz="1300" dirty="0"/>
          </a:p>
          <a:p>
            <a:r>
              <a:rPr lang="en-US" sz="1300" dirty="0"/>
              <a:t>The reader should be able to appreciate the complexity of the processor hardware involved in a single memory reference. The virtual address is translated into a real address. This involves reference to a page table, which may be in the TLB, in main memory, or on disk. The referenced word may be in cache, in main memory, or on disk. In the latter case, the page containing the word must be loaded into main memory and its block loaded into the cache. In addition, the page table entry for that page must be updated.</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38</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39</a:t>
            </a:fld>
            <a:endParaRPr lang="en-US" dirty="0"/>
          </a:p>
        </p:txBody>
      </p:sp>
    </p:spTree>
    <p:extLst>
      <p:ext uri="{BB962C8B-B14F-4D97-AF65-F5344CB8AC3E}">
        <p14:creationId xmlns:p14="http://schemas.microsoft.com/office/powerpoint/2010/main" val="30107780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64BCDE-3559-4440-93B8-E2502456DC55}" type="slidenum">
              <a:rPr lang="en-US"/>
              <a:pPr/>
              <a:t>40</a:t>
            </a:fld>
            <a:endParaRPr lang="en-US" dirty="0"/>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r>
              <a:rPr lang="en-US" sz="1300" dirty="0"/>
              <a:t>There is another way in which addressable memory can be subdivided, known as </a:t>
            </a:r>
            <a:r>
              <a:rPr lang="en-US" sz="1300" i="1" dirty="0"/>
              <a:t>segmentation. </a:t>
            </a:r>
            <a:r>
              <a:rPr lang="en-US" sz="1300" dirty="0"/>
              <a:t>Whereas paging is invisible to the programmer and serves the purpose of providing the programmer with a larger address space, segmentation is usually visible to the programmer and is provided as a convenience for organizing programs and data and as a means for associating privilege and protection attributes with instructions and data.</a:t>
            </a:r>
          </a:p>
          <a:p>
            <a:endParaRPr lang="en-US" sz="1300" dirty="0"/>
          </a:p>
          <a:p>
            <a:r>
              <a:rPr lang="en-US" sz="1300" dirty="0"/>
              <a:t>Segmentation allows the programmer to view memory as consisting of multiple address spaces or segments. Segments are of variable, indeed dynamic, size. Typically, the programmer or the OS will assign programs and data to different segments. There may be a number of program segments for various types of programs as well as a number of data segments. Each segment may be assigned access and usage rights. Memory references consist of a (segment number, offset) form of address.</a:t>
            </a:r>
          </a:p>
          <a:p>
            <a:endParaRPr lang="en-US" sz="1300" dirty="0"/>
          </a:p>
          <a:p>
            <a:r>
              <a:rPr lang="en-US" sz="1300" dirty="0"/>
              <a:t>This organization has a number of advantages to the programmer over a non-segmented address space:</a:t>
            </a:r>
          </a:p>
          <a:p>
            <a:endParaRPr lang="en-US" sz="1300" dirty="0"/>
          </a:p>
          <a:p>
            <a:r>
              <a:rPr lang="en-US" sz="1300" dirty="0"/>
              <a:t>1. It simplifies the handling of growing data structures. If the programmer does not know ahead of time how large a particular data structure will become, it is not necessary to guess. The data structure can be assigned its own segment, and the OS will expand or shrink the segment as needed.</a:t>
            </a:r>
          </a:p>
          <a:p>
            <a:endParaRPr lang="en-US" sz="1300" b="1" dirty="0"/>
          </a:p>
          <a:p>
            <a:r>
              <a:rPr lang="en-US" sz="1300" dirty="0"/>
              <a:t>2</a:t>
            </a:r>
            <a:r>
              <a:rPr lang="en-US" sz="1300" b="1" dirty="0"/>
              <a:t>. </a:t>
            </a:r>
            <a:r>
              <a:rPr lang="en-US" sz="1300" dirty="0"/>
              <a:t>It allows programs to be altered and recompiled independently without requiring that an entire set of programs be re-linked and reloaded. Again, this is accomplished using multiple segments.</a:t>
            </a:r>
          </a:p>
          <a:p>
            <a:endParaRPr lang="en-US" sz="1300" b="1" dirty="0"/>
          </a:p>
          <a:p>
            <a:r>
              <a:rPr lang="en-US" sz="1300" dirty="0"/>
              <a:t>3. It lends itself to sharing among processes. A programmer can place a utility program or a useful table of data in a segment that can be addressed by other processes.</a:t>
            </a:r>
          </a:p>
          <a:p>
            <a:endParaRPr lang="en-US" sz="1300" b="1" dirty="0"/>
          </a:p>
          <a:p>
            <a:r>
              <a:rPr lang="en-US" sz="1300" dirty="0"/>
              <a:t>4. It lends itself to protection. Because a segment can be constructed to contain a well-defined set of programs or data, the programmer or a system administrator can assign access privileges in a convenient fashion.</a:t>
            </a:r>
          </a:p>
          <a:p>
            <a:endParaRPr lang="en-US" sz="1300" dirty="0"/>
          </a:p>
          <a:p>
            <a:r>
              <a:rPr lang="en-US" sz="1300" dirty="0"/>
              <a:t>These advantages are not available with paging, which is invisible to the programmer. On the other hand, we have seen that paging provides for an efficient form of memory management. To combine the advantages of both, some systems are equipped with the hardware and OS software to provide both.</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300" dirty="0"/>
              <a:t>Figure 8.1 also indicates three key interfaces in a typical computer system:</a:t>
            </a:r>
          </a:p>
          <a:p>
            <a:endParaRPr lang="en-US" sz="1300" dirty="0"/>
          </a:p>
          <a:p>
            <a:r>
              <a:rPr lang="en-US" sz="1300" dirty="0"/>
              <a:t>• </a:t>
            </a:r>
            <a:r>
              <a:rPr lang="en-US" sz="1300" b="1" dirty="0"/>
              <a:t>Instruction set architecture (ISA): </a:t>
            </a:r>
            <a:r>
              <a:rPr lang="en-US" sz="1300" dirty="0"/>
              <a:t>The ISA defines the collection of machine language instructions that a computer can follow. This interface is the boundary between hardware and software. Note that both application programs and utilities may access the ISA directly. For these programs, a subset of the instruction repertoire is available (user ISA). The OS has access to additional machine language instructions that deal with managing system resources (system ISA).</a:t>
            </a:r>
          </a:p>
          <a:p>
            <a:endParaRPr lang="en-US" sz="1300" dirty="0"/>
          </a:p>
          <a:p>
            <a:r>
              <a:rPr lang="en-US" sz="1300" dirty="0"/>
              <a:t>• </a:t>
            </a:r>
            <a:r>
              <a:rPr lang="en-US" sz="1300" b="1" dirty="0"/>
              <a:t>Application binary interface (ABI): </a:t>
            </a:r>
            <a:r>
              <a:rPr lang="en-US" sz="1300" dirty="0"/>
              <a:t>The ABI defines a standard for binary portability across programs. The ABI defines the system call interface to the operating system and the hardware resources and services available in a system through the user ISA.</a:t>
            </a:r>
          </a:p>
          <a:p>
            <a:endParaRPr lang="en-US" sz="1300" dirty="0"/>
          </a:p>
          <a:p>
            <a:r>
              <a:rPr lang="en-US" sz="1300" dirty="0"/>
              <a:t>• </a:t>
            </a:r>
            <a:r>
              <a:rPr lang="en-US" sz="1300" b="1" dirty="0"/>
              <a:t>Application programming interface (API): </a:t>
            </a:r>
            <a:r>
              <a:rPr lang="en-US" sz="1300" dirty="0"/>
              <a:t>The API gives a program access to the hardware resources and services available in a system through the user ISA supplemented with high-level language (HLL) library calls. Any system calls are usually performed through libraries. Using an API enables application software to be ported easily, through recompilation, to other systems that support the same API.</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FBE658-3263-9741-A1BA-D173C69310A1}" type="slidenum">
              <a:rPr lang="en-US" smtClean="0"/>
              <a:pPr/>
              <a:t>41</a:t>
            </a:fld>
            <a:endParaRPr lang="en-US" dirty="0"/>
          </a:p>
        </p:txBody>
      </p:sp>
    </p:spTree>
    <p:extLst>
      <p:ext uri="{BB962C8B-B14F-4D97-AF65-F5344CB8AC3E}">
        <p14:creationId xmlns:p14="http://schemas.microsoft.com/office/powerpoint/2010/main" val="26485952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FBE658-3263-9741-A1BA-D173C69310A1}" type="slidenum">
              <a:rPr lang="en-US" smtClean="0"/>
              <a:pPr/>
              <a:t>43</a:t>
            </a:fld>
            <a:endParaRPr lang="en-US" dirty="0"/>
          </a:p>
        </p:txBody>
      </p:sp>
    </p:spTree>
    <p:extLst>
      <p:ext uri="{BB962C8B-B14F-4D97-AF65-F5344CB8AC3E}">
        <p14:creationId xmlns:p14="http://schemas.microsoft.com/office/powerpoint/2010/main" val="41552311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FBE658-3263-9741-A1BA-D173C69310A1}" type="slidenum">
              <a:rPr lang="en-US" smtClean="0"/>
              <a:pPr/>
              <a:t>44</a:t>
            </a:fld>
            <a:endParaRPr lang="en-US" dirty="0"/>
          </a:p>
        </p:txBody>
      </p:sp>
    </p:spTree>
    <p:extLst>
      <p:ext uri="{BB962C8B-B14F-4D97-AF65-F5344CB8AC3E}">
        <p14:creationId xmlns:p14="http://schemas.microsoft.com/office/powerpoint/2010/main" val="5037005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300" dirty="0"/>
              <a:t>The Pentium II includes hardware for both segmentation and paging. Both mechanisms can be disabled, allowing the user to choose from four distinct views of memory:</a:t>
            </a:r>
          </a:p>
          <a:p>
            <a:endParaRPr lang="en-US" sz="1300" dirty="0"/>
          </a:p>
          <a:p>
            <a:r>
              <a:rPr lang="en-US" sz="1300" dirty="0"/>
              <a:t>• </a:t>
            </a:r>
            <a:r>
              <a:rPr lang="en-US" sz="1300" b="1" dirty="0"/>
              <a:t>Unsegmented unpaged memory: </a:t>
            </a:r>
            <a:r>
              <a:rPr lang="en-US" sz="1300" dirty="0"/>
              <a:t>In this case, the virtual address is the same as the physical address. This is useful, for example, in low-complexity, high performance controller applications.</a:t>
            </a:r>
          </a:p>
          <a:p>
            <a:endParaRPr lang="en-US" sz="1300" dirty="0"/>
          </a:p>
          <a:p>
            <a:r>
              <a:rPr lang="en-US" sz="1300" dirty="0"/>
              <a:t>• </a:t>
            </a:r>
            <a:r>
              <a:rPr lang="en-US" sz="1300" b="1" dirty="0"/>
              <a:t>Unsegmented paged memory: </a:t>
            </a:r>
            <a:r>
              <a:rPr lang="en-US" sz="1300" dirty="0"/>
              <a:t>Here memory is viewed as a paged linear address space. Protection and management of memory is done via paging. This is favored by some operating systems (e.g., Berkeley UNIX).</a:t>
            </a:r>
          </a:p>
          <a:p>
            <a:endParaRPr lang="en-US" sz="1300" dirty="0"/>
          </a:p>
          <a:p>
            <a:r>
              <a:rPr lang="en-US" sz="1300" dirty="0"/>
              <a:t>• </a:t>
            </a:r>
            <a:r>
              <a:rPr lang="en-US" sz="1300" b="1" dirty="0"/>
              <a:t>Segmented unpaged memory: </a:t>
            </a:r>
            <a:r>
              <a:rPr lang="en-US" sz="1300" dirty="0"/>
              <a:t>Here memory is viewed as a collection of logical address spaces. The advantage of this view over a paged approach is that it affords protection down to the level of a single byte, if necessary. Furthermore, unlike paging, it guarantees that the translation table needed (the segment table) is on-chip when the segment is in memory. Hence, segmented unpaged memory results in predictable access times.</a:t>
            </a:r>
          </a:p>
          <a:p>
            <a:endParaRPr lang="en-US" sz="1300" dirty="0"/>
          </a:p>
          <a:p>
            <a:r>
              <a:rPr lang="en-US" sz="1300" dirty="0"/>
              <a:t>• </a:t>
            </a:r>
            <a:r>
              <a:rPr lang="en-US" sz="1300" b="1" dirty="0"/>
              <a:t>Segmented paged memory: </a:t>
            </a:r>
            <a:r>
              <a:rPr lang="en-US" sz="1300" dirty="0"/>
              <a:t>Segmentation is used to define logical memory partitions subject to access control, and paging is used to manage the allocation of memory within the partitions. Operating systems such as UNIX System V favor this view.</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48</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Times New Roman" pitchFamily="-110" charset="0"/>
                <a:ea typeface="+mn-ea"/>
                <a:cs typeface="+mn-cs"/>
              </a:rPr>
              <a:t>What is Dispatcher?</a:t>
            </a:r>
          </a:p>
          <a:p>
            <a:r>
              <a:rPr lang="en-US" sz="1200" b="0" i="0" kern="1200" dirty="0">
                <a:solidFill>
                  <a:schemeClr val="tx1"/>
                </a:solidFill>
                <a:effectLst/>
                <a:latin typeface="Times New Roman" pitchFamily="-110" charset="0"/>
                <a:ea typeface="+mn-ea"/>
                <a:cs typeface="+mn-cs"/>
              </a:rPr>
              <a:t>-Dispatcher module gives control of the CPU to the process selected by the short-term scheduler; this involves: Switching context, Switching to user mode, Jumping to the proper location in the user program to restart that program.</a:t>
            </a:r>
          </a:p>
          <a:p>
            <a:endParaRPr lang="en-US" sz="1200" b="0" i="0" kern="1200" dirty="0">
              <a:solidFill>
                <a:schemeClr val="tx1"/>
              </a:solidFill>
              <a:effectLst/>
              <a:latin typeface="Times New Roman" pitchFamily="-110" charset="0"/>
              <a:ea typeface="+mn-ea"/>
              <a:cs typeface="+mn-cs"/>
            </a:endParaRPr>
          </a:p>
          <a:p>
            <a:r>
              <a:rPr lang="en-US" sz="1200" b="1" i="0" u="sng" kern="1200" dirty="0">
                <a:solidFill>
                  <a:schemeClr val="tx1"/>
                </a:solidFill>
                <a:effectLst/>
                <a:latin typeface="Times New Roman" pitchFamily="-110" charset="0"/>
                <a:ea typeface="+mn-ea"/>
                <a:cs typeface="+mn-cs"/>
              </a:rPr>
              <a:t>Protection Mechanism</a:t>
            </a:r>
          </a:p>
          <a:p>
            <a:endParaRPr lang="en-US" sz="1200" b="0" i="0" kern="1200" dirty="0">
              <a:solidFill>
                <a:schemeClr val="tx1"/>
              </a:solidFill>
              <a:effectLst/>
              <a:latin typeface="Times New Roman" pitchFamily="-110" charset="0"/>
              <a:ea typeface="+mn-ea"/>
              <a:cs typeface="+mn-cs"/>
            </a:endParaRPr>
          </a:p>
          <a:p>
            <a:r>
              <a:rPr lang="en-US" dirty="0"/>
              <a:t>Segmentation lends</a:t>
            </a:r>
            <a:r>
              <a:rPr lang="en-US" baseline="0" dirty="0"/>
              <a:t> itself to the implementation of protection and sharing policies. Because each segmentation table entry includes a length as well as a base address, a program cannot inadvertently access a main memory location beyond the limits of a segment. To achieve sharing, it is possible for a segment to be referenced in the segment tables of more than one process. The same mechanisms are, of course, available in the paging system. However in this case the page structure of programs and data is not visible to the programmer, making the specification of the protection and  sharing requirements more awkward.</a:t>
            </a:r>
            <a:endParaRPr lang="en-US" dirty="0"/>
          </a:p>
          <a:p>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52</a:t>
            </a:fld>
            <a:endParaRPr lang="en-US" dirty="0"/>
          </a:p>
        </p:txBody>
      </p:sp>
    </p:spTree>
    <p:extLst>
      <p:ext uri="{BB962C8B-B14F-4D97-AF65-F5344CB8AC3E}">
        <p14:creationId xmlns:p14="http://schemas.microsoft.com/office/powerpoint/2010/main" val="10870092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300" dirty="0"/>
              <a:t>Figure 8.21 illustrates the combination of segmentation and paging mechanisms. For clarity, the translation lookaside buffer and memory cache mechanisms are not shown.</a:t>
            </a:r>
          </a:p>
          <a:p>
            <a:endParaRPr lang="en-US" sz="1300" dirty="0"/>
          </a:p>
          <a:p>
            <a:r>
              <a:rPr lang="en-US" sz="1300" dirty="0"/>
              <a:t>Finally, the Pentium II includes a new extension not found on the 80386 or 80486, the provision for two page sizes. If the PSE (page size extension) bit in control register 4 is set to 1, then the paging unit permits the OS programmer to define a page as either 4 Kbyte or 4 Mbyte in size.</a:t>
            </a:r>
          </a:p>
          <a:p>
            <a:endParaRPr lang="en-US" sz="1300" dirty="0"/>
          </a:p>
          <a:p>
            <a:r>
              <a:rPr lang="en-US" sz="1300" dirty="0"/>
              <a:t>When 4-Mbyte pages are used, there is only one level of table lookup for pages. When the hardware accesses the page directory, the page directory entry (Figure 8.20d) has the PS bit set to 1. In this case, bits 9 through 21 are ignored and bits 22 through 31 define the base address for a 4-Mbyte page in memory. Thus, there is a single page table.</a:t>
            </a:r>
          </a:p>
          <a:p>
            <a:endParaRPr lang="en-US" sz="1300" dirty="0"/>
          </a:p>
          <a:p>
            <a:r>
              <a:rPr lang="en-US" sz="1300" dirty="0"/>
              <a:t>The use of 4-Mbyte pages reduces the memory-management storage requirements for large main memories. With 4-Kbyte pages, a full 4-Gbyte main memory requires about 4 Mbytes of memory just for the page tables. With 4-Mbyte pages, a single table, 4 Kbytes in length, is sufficient for page memory management.</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53</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659FF9-5E9E-FE46-8BFA-92FA62C23420}" type="slidenum">
              <a:rPr lang="en-US"/>
              <a:pPr/>
              <a:t>5</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US" sz="1300" dirty="0"/>
              <a:t>A computer is a set of resources for the movement, storage, and processing of data and for the control of these functions. The OS is responsible for managing these resources.</a:t>
            </a:r>
          </a:p>
          <a:p>
            <a:endParaRPr lang="en-US" sz="1300" dirty="0"/>
          </a:p>
          <a:p>
            <a:r>
              <a:rPr lang="en-US" sz="1300" dirty="0"/>
              <a:t>Can we say that the OS controls the movement, storage, and processing of data? From one point of view, the answer is yes: By managing the computer’s resources, the OS is in control of the computer’s basic functions. But this control is exercised in a curious way. Normally, we think of a control mechanism as something external to that which is controlled, or at least as something that is a distinct and separate part of that which is controlled. (For example, a residential heating system is controlled by a thermostat, which is completely distinct from the heat-generation and heat-distribution apparatus.) This is not the case with the OS, which as a control mechanism is unusual in two respects:</a:t>
            </a:r>
          </a:p>
          <a:p>
            <a:endParaRPr lang="en-US" sz="1300" dirty="0"/>
          </a:p>
          <a:p>
            <a:r>
              <a:rPr lang="en-US" sz="1300" dirty="0"/>
              <a:t>• The OS functions in the same way as ordinary computer software; that is, it is a program executed by the processor.</a:t>
            </a:r>
          </a:p>
          <a:p>
            <a:endParaRPr lang="en-US" sz="1300" dirty="0"/>
          </a:p>
          <a:p>
            <a:r>
              <a:rPr lang="en-US" sz="1300" dirty="0"/>
              <a:t>• The OS frequently relinquishes control and must depend on the processor to allow it to regain control.</a:t>
            </a:r>
          </a:p>
          <a:p>
            <a:endParaRPr lang="en-US" sz="1300" dirty="0"/>
          </a:p>
          <a:p>
            <a:r>
              <a:rPr lang="en-US" sz="1300" dirty="0"/>
              <a:t>Like other computer programs, the OS provides instructions for the processor. The key difference is in the intent of the program. The OS directs the processor in the use of the other system resources and in the timing of its execution of other programs. But in order for the processor to do any of these things, it must cease executing the OS program and execute other programs. Thus, the OS relinquishes control for the processor to do some “useful” work and then resumes control long enough to prepare the processor to do the next piece of work. The mechanisms</a:t>
            </a:r>
          </a:p>
          <a:p>
            <a:r>
              <a:rPr lang="en-US" sz="1300" dirty="0"/>
              <a:t>involved in all this should become clear as the chapter proceeds.</a:t>
            </a:r>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ABA50A-553A-EF41-8DAC-6CABEE49A825}" type="slidenum">
              <a:rPr lang="en-US"/>
              <a:pPr/>
              <a:t>6</a:t>
            </a:fld>
            <a:endParaRPr lang="en-US" dirty="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lang="en-US" sz="1300" dirty="0"/>
              <a:t>Figure 8.2 suggests the main resources that are managed by the OS. A portion of the OS is in main memory. This includes the </a:t>
            </a:r>
            <a:r>
              <a:rPr lang="en-US" sz="1300" b="1" dirty="0"/>
              <a:t>kernel, or nucleus, which contains </a:t>
            </a:r>
            <a:r>
              <a:rPr lang="en-US" sz="1300" dirty="0"/>
              <a:t>the most frequently used functions in the OS and, at a given time, other portions of the OS currently in use. The remainder of main memory contains user programs and data. The allocation of this resource (main memory) is controlled jointly by the OS</a:t>
            </a:r>
          </a:p>
          <a:p>
            <a:r>
              <a:rPr lang="en-US" sz="1300" dirty="0"/>
              <a:t>and memory-management hardware in the processor, as we shall see. The OS decides when an I/O device can be used by a program in execution, and controls access to and use of files. The processor itself is a resource, and the OS must determine how much processor time is to be devoted to the execution of a particular user program. In the case of a multiple-processor system, this decision must span all of the processors.</a:t>
            </a:r>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822FD9-71F5-0448-A4D9-6384A2CD03B9}" type="slidenum">
              <a:rPr lang="en-US"/>
              <a:pPr/>
              <a:t>7</a:t>
            </a:fld>
            <a:endParaRPr lang="en-US" dirty="0"/>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r>
              <a:rPr lang="en-US" sz="1300" dirty="0"/>
              <a:t>Certain key characteristics serve to differentiate various types of operating systems. The characteristics fall along two independent dimensions. The first dimension specifies whether the system is batch or interactive. In an </a:t>
            </a:r>
            <a:r>
              <a:rPr lang="en-US" sz="1300" b="1" dirty="0"/>
              <a:t>interactive system</a:t>
            </a:r>
            <a:r>
              <a:rPr lang="en-US" sz="1300" dirty="0"/>
              <a:t>, the user/programmer interacts directly with the computer, usually through a keyboard/ display terminal, to request the execution of a job or to perform a transaction. Furthermore, the user may, depending on the nature of the application, communicate with the computer during the execution of the job. A </a:t>
            </a:r>
            <a:r>
              <a:rPr lang="en-US" sz="1300" b="1" dirty="0"/>
              <a:t>batch system </a:t>
            </a:r>
            <a:r>
              <a:rPr lang="en-US" sz="1300" dirty="0"/>
              <a:t>is the</a:t>
            </a:r>
          </a:p>
          <a:p>
            <a:r>
              <a:rPr lang="en-US" sz="1300" dirty="0"/>
              <a:t>opposite of interactive. The user’s program is batched together with programs from other users and submitted by a computer operator. After the program is completed, results are printed out for the user. Pure batch systems are rare today. However, it will be useful to the description of contemporary operating systems to examine batch systems briefly.</a:t>
            </a:r>
          </a:p>
          <a:p>
            <a:endParaRPr lang="en-US" sz="1300" dirty="0"/>
          </a:p>
          <a:p>
            <a:r>
              <a:rPr lang="en-US" sz="1300" dirty="0"/>
              <a:t>An independent dimension specifies whether the system employs </a:t>
            </a:r>
            <a:r>
              <a:rPr lang="en-US" sz="1300" b="1" dirty="0"/>
              <a:t>multiprogramming </a:t>
            </a:r>
            <a:r>
              <a:rPr lang="en-US" sz="1300" dirty="0"/>
              <a:t>or not. With multiprogramming, the attempt is made to keep the processor as busy as possible, by having it work on more than one program at a time. Several programs are loaded into memory, and the processor switches rapidly among them. The alternative is a </a:t>
            </a:r>
            <a:r>
              <a:rPr lang="en-US" sz="1300" b="1" dirty="0"/>
              <a:t>uniprogramming system that works only one program at a time.</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6750B-4D89-2C4B-B5C9-23547C8249F4}" type="slidenum">
              <a:rPr lang="en-US"/>
              <a:pPr/>
              <a:t>8</a:t>
            </a:fld>
            <a:endParaRPr lang="en-US" dirty="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r>
              <a:rPr lang="en-US" sz="1300" dirty="0"/>
              <a:t>With the earliest computers, from the late 1940s to the mid-1950s, the programmer interacted directly with the computer hardware; there was no OS. These processors were run from a console, consisting of display lights, toggle switches, some form of input device, and a printer. Programs in processor code were loaded via the input device (e.g., a card reader). If an error halted the program, the error condition was indicated by the lights. The programmer could proceed to examine registers and main memory to determine the cause of the error. If the program proceeded to a normal completion, the output appeared on the printer.</a:t>
            </a:r>
          </a:p>
          <a:p>
            <a:endParaRPr lang="en-US" sz="1300" dirty="0"/>
          </a:p>
          <a:p>
            <a:r>
              <a:rPr lang="en-US" sz="1300" dirty="0"/>
              <a:t>These early systems presented two main problems:</a:t>
            </a:r>
          </a:p>
          <a:p>
            <a:endParaRPr lang="en-US" sz="1300" dirty="0"/>
          </a:p>
          <a:p>
            <a:r>
              <a:rPr lang="en-US" sz="1300" dirty="0"/>
              <a:t>• </a:t>
            </a:r>
            <a:r>
              <a:rPr lang="en-US" sz="1300" b="1" dirty="0"/>
              <a:t>Scheduling: </a:t>
            </a:r>
            <a:r>
              <a:rPr lang="en-US" sz="1300" dirty="0"/>
              <a:t>Most installations used a sign-up sheet to reserve processor time. Typically, a user could sign up for a block of time in multiples of a half hour or so. A user might sign up for an hour and finish in 45 minutes; this would result in wasted computer idle time. On the other hand, the user might run into problems, not finish in the allotted time, and be forced to stop before resolving</a:t>
            </a:r>
          </a:p>
          <a:p>
            <a:r>
              <a:rPr lang="en-US" sz="1300" dirty="0"/>
              <a:t>the problem.</a:t>
            </a:r>
          </a:p>
          <a:p>
            <a:endParaRPr lang="en-US" sz="1300" dirty="0"/>
          </a:p>
          <a:p>
            <a:r>
              <a:rPr lang="en-US" sz="1300" dirty="0"/>
              <a:t>• </a:t>
            </a:r>
            <a:r>
              <a:rPr lang="en-US" sz="1300" b="1" dirty="0"/>
              <a:t>Setup time: </a:t>
            </a:r>
            <a:r>
              <a:rPr lang="en-US" sz="1300" dirty="0"/>
              <a:t>A single program, called a</a:t>
            </a:r>
            <a:r>
              <a:rPr lang="en-US" sz="1300" b="1" dirty="0"/>
              <a:t> job</a:t>
            </a:r>
            <a:r>
              <a:rPr lang="en-US" sz="1300" dirty="0"/>
              <a:t>, could involve loading the compiler plus the high-level language program (source program) into memory, saving the compiled program (object program), and then loading and linking together the object program and common functions. Each of these steps could involve mounting or dismounting tapes, or setting up card decks. If an error occurred, the hapless user typically had to go back to the beginning of the setup sequence. Thus a considerable amount of time was spent just in setting up the program to run.</a:t>
            </a:r>
            <a:endParaRPr lang="en-GB" sz="1300" dirty="0"/>
          </a:p>
          <a:p>
            <a:endParaRPr lang="en-GB" sz="1300" dirty="0"/>
          </a:p>
          <a:p>
            <a:r>
              <a:rPr lang="en-US" sz="1300" dirty="0"/>
              <a:t>This mode of operation could be termed serial processing, reflecting the fact that users have access to the computer in series. Over time, various system software tools were developed to attempt to make serial processing more efficient. These include libraries of common functions, linkers, loaders, debuggers, and I/O driver routines that were available as common software for all users.</a:t>
            </a:r>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524390-6A62-834F-9CC1-623F3723F203}" type="slidenum">
              <a:rPr lang="en-US"/>
              <a:pPr/>
              <a:t>10</a:t>
            </a:fld>
            <a:endParaRPr lang="en-US" dirty="0"/>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r>
              <a:rPr lang="en-US" sz="1300" dirty="0"/>
              <a:t>Early processors were very expensive, and therefore it was important to maximize processor utilization. The wasted time due to scheduling</a:t>
            </a:r>
          </a:p>
          <a:p>
            <a:r>
              <a:rPr lang="en-US" sz="1300" dirty="0"/>
              <a:t>and setup time was unacceptable.</a:t>
            </a:r>
          </a:p>
          <a:p>
            <a:endParaRPr lang="en-US" sz="1300" dirty="0"/>
          </a:p>
          <a:p>
            <a:r>
              <a:rPr lang="en-US" sz="1300" dirty="0"/>
              <a:t>To improve utilization, simple batch operating systems were developed. With such a system, also called a </a:t>
            </a:r>
            <a:r>
              <a:rPr lang="en-US" sz="1300" b="1" dirty="0"/>
              <a:t>monitor, </a:t>
            </a:r>
            <a:r>
              <a:rPr lang="en-US" sz="1300" dirty="0"/>
              <a:t>the user no longer has direct access to the processor. Rather, the user submits the job on cards or tape to a computer operator, who </a:t>
            </a:r>
            <a:r>
              <a:rPr lang="en-US" sz="1300" i="1" dirty="0"/>
              <a:t>batches </a:t>
            </a:r>
            <a:r>
              <a:rPr lang="en-US" sz="1300" dirty="0"/>
              <a:t>the jobs together sequentially and places the entire batch on an input device, for use by the monitor.</a:t>
            </a:r>
          </a:p>
          <a:p>
            <a:endParaRPr lang="en-US" sz="1300" dirty="0"/>
          </a:p>
          <a:p>
            <a:r>
              <a:rPr lang="en-US" sz="1300" dirty="0"/>
              <a:t>To understand how this scheme works, let us look at it from two points of view: that of the monitor and that of the processor. From the point of view of the monitor, the monitor controls the sequence of events. For this to be so, much of the monitor must always be in main memory and available for execution (Figure 8.3). That portion is referred to as the </a:t>
            </a:r>
            <a:r>
              <a:rPr lang="en-US" sz="1300" b="1" dirty="0"/>
              <a:t>resident monitor. </a:t>
            </a:r>
            <a:r>
              <a:rPr lang="en-US" sz="1300" dirty="0"/>
              <a:t>The rest of the monitor consists of utilities and common functions that are loaded as subroutines to the user program at the beginning of any job that requires them. The monitor reads in jobs one at a time from the input device (typically a card reader or magnetic tape drive). As it is read in, the current job is placed in the user program area, and control is passed to this job. When the job is completed, it returns control to the monitor, which immediately reads in the next job. The results of each job are printed out for delivery to the user.</a:t>
            </a: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9/3/2021</a:t>
            </a:fld>
            <a:endParaRPr/>
          </a:p>
        </p:txBody>
      </p:sp>
      <p:sp>
        <p:nvSpPr>
          <p:cNvPr id="6" name="Footer Placeholder 5"/>
          <p:cNvSpPr>
            <a:spLocks noGrp="1"/>
          </p:cNvSpPr>
          <p:nvPr>
            <p:ph type="ftr" sz="quarter" idx="11"/>
          </p:nvPr>
        </p:nvSpPr>
        <p:spPr/>
        <p:txBody>
          <a:body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9/3/2021</a:t>
            </a:fld>
            <a:endParaRPr/>
          </a:p>
        </p:txBody>
      </p:sp>
      <p:sp>
        <p:nvSpPr>
          <p:cNvPr id="4" name="Footer Placeholder 3"/>
          <p:cNvSpPr>
            <a:spLocks noGrp="1"/>
          </p:cNvSpPr>
          <p:nvPr>
            <p:ph type="ftr" sz="quarter" idx="11"/>
          </p:nvPr>
        </p:nvSpPr>
        <p:spPr/>
        <p:txBody>
          <a:bodyPr/>
          <a:lstStyle/>
          <a:p>
            <a:r>
              <a:t>
              </a:t>
            </a: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9/3/2021</a:t>
            </a:fld>
            <a:endParaRPr/>
          </a:p>
        </p:txBody>
      </p:sp>
      <p:sp>
        <p:nvSpPr>
          <p:cNvPr id="3" name="Footer Placeholder 2"/>
          <p:cNvSpPr>
            <a:spLocks noGrp="1"/>
          </p:cNvSpPr>
          <p:nvPr>
            <p:ph type="ftr" sz="quarter" idx="11"/>
          </p:nvPr>
        </p:nvSpPr>
        <p:spPr/>
        <p:txBody>
          <a:bodyPr/>
          <a:lstStyle/>
          <a:p>
            <a:r>
              <a:t>
              </a:t>
            </a: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9/3/2021</a:t>
            </a:fld>
            <a:endParaRPr/>
          </a:p>
        </p:txBody>
      </p:sp>
      <p:sp>
        <p:nvSpPr>
          <p:cNvPr id="6" name="Footer Placeholder 5"/>
          <p:cNvSpPr>
            <a:spLocks noGrp="1"/>
          </p:cNvSpPr>
          <p:nvPr>
            <p:ph type="ftr" sz="quarter" idx="11"/>
          </p:nvPr>
        </p:nvSpPr>
        <p:spPr>
          <a:xfrm>
            <a:off x="3859305" y="6423585"/>
            <a:ext cx="3316941" cy="365125"/>
          </a:xfrm>
        </p:spPr>
        <p:txBody>
          <a:bodyPr/>
          <a:lstStyle/>
          <a:p>
            <a:r>
              <a:t>
              </a:t>
            </a: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9/3/2021</a:t>
            </a:fld>
            <a:endParaRPr/>
          </a:p>
        </p:txBody>
      </p:sp>
      <p:sp>
        <p:nvSpPr>
          <p:cNvPr id="6" name="Footer Placeholder 5"/>
          <p:cNvSpPr>
            <a:spLocks noGrp="1"/>
          </p:cNvSpPr>
          <p:nvPr>
            <p:ph type="ftr" sz="quarter" idx="11"/>
          </p:nvPr>
        </p:nvSpPr>
        <p:spPr>
          <a:xfrm>
            <a:off x="4191000" y="6423585"/>
            <a:ext cx="3005138" cy="365125"/>
          </a:xfrm>
        </p:spPr>
        <p:txBody>
          <a:body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9/3/2021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9/3/2021</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9/3/2021</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9/3/2021</a:t>
            </a:fld>
            <a:endParaRPr/>
          </a:p>
        </p:txBody>
      </p:sp>
      <p:sp>
        <p:nvSpPr>
          <p:cNvPr id="6" name="Footer Placeholder 5"/>
          <p:cNvSpPr>
            <a:spLocks noGrp="1"/>
          </p:cNvSpPr>
          <p:nvPr>
            <p:ph type="ftr" sz="quarter" idx="11"/>
          </p:nvPr>
        </p:nvSpPr>
        <p:spPr>
          <a:xfrm>
            <a:off x="4191000" y="6423585"/>
            <a:ext cx="3005138" cy="365125"/>
          </a:xfrm>
        </p:spPr>
        <p:txBody>
          <a:body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9/3/2021</a:t>
            </a:fld>
            <a:endParaRPr/>
          </a:p>
        </p:txBody>
      </p:sp>
      <p:sp>
        <p:nvSpPr>
          <p:cNvPr id="5" name="Footer Placeholder 4"/>
          <p:cNvSpPr>
            <a:spLocks noGrp="1"/>
          </p:cNvSpPr>
          <p:nvPr>
            <p:ph type="ftr" sz="quarter" idx="11"/>
          </p:nvPr>
        </p:nvSpPr>
        <p:spPr/>
        <p:txBody>
          <a:bodyPr/>
          <a:lstStyle/>
          <a:p>
            <a: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9/3/2021</a:t>
            </a:fld>
            <a:endParaRPr/>
          </a:p>
        </p:txBody>
      </p:sp>
      <p:sp>
        <p:nvSpPr>
          <p:cNvPr id="5" name="Footer Placeholder 4"/>
          <p:cNvSpPr>
            <a:spLocks noGrp="1"/>
          </p:cNvSpPr>
          <p:nvPr>
            <p:ph type="ftr" sz="quarter" idx="11"/>
          </p:nvPr>
        </p:nvSpPr>
        <p:spPr/>
        <p:txBody>
          <a:bodyPr/>
          <a:lstStyle/>
          <a:p>
            <a: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9/3/2021</a:t>
            </a:fld>
            <a:endParaRPr/>
          </a:p>
        </p:txBody>
      </p:sp>
      <p:sp>
        <p:nvSpPr>
          <p:cNvPr id="5" name="Footer Placeholder 4"/>
          <p:cNvSpPr>
            <a:spLocks noGrp="1"/>
          </p:cNvSpPr>
          <p:nvPr>
            <p:ph type="ftr" sz="quarter" idx="11"/>
          </p:nvPr>
        </p:nvSpPr>
        <p:spPr/>
        <p:txBody>
          <a:bodyPr/>
          <a:lstStyle/>
          <a:p>
            <a: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1" name="Date Placeholder 27"/>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fld id="{A68C3B7D-A8C3-43C9-B7B4-DF0EEFCF2C45}" type="datetimeFigureOut">
              <a:rPr lang="en-US"/>
              <a:pPr>
                <a:defRPr/>
              </a:pPr>
              <a:t>9/3/2021</a:t>
            </a:fld>
            <a:endParaRPr lang="en-US"/>
          </a:p>
        </p:txBody>
      </p:sp>
      <p:sp>
        <p:nvSpPr>
          <p:cNvPr id="12" name="Footer Placeholder 16"/>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endParaRPr lang="en-US"/>
          </a:p>
        </p:txBody>
      </p:sp>
      <p:sp>
        <p:nvSpPr>
          <p:cNvPr id="13" name="Slide Number Placeholder 28"/>
          <p:cNvSpPr>
            <a:spLocks noGrp="1"/>
          </p:cNvSpPr>
          <p:nvPr>
            <p:ph type="sldNum" sz="quarter" idx="12"/>
          </p:nvPr>
        </p:nvSpPr>
        <p:spPr/>
        <p:txBody>
          <a:bodyPr/>
          <a:lstStyle>
            <a:lvl1pPr>
              <a:defRPr>
                <a:cs typeface="Arial" pitchFamily="34" charset="0"/>
              </a:defRPr>
            </a:lvl1pPr>
          </a:lstStyle>
          <a:p>
            <a:pPr>
              <a:defRPr/>
            </a:pPr>
            <a:fld id="{99984663-DA87-4393-BC35-A3FFFE3940D5}" type="slidenum">
              <a:rPr lang="en-US" altLang="en-US"/>
              <a:pPr>
                <a:defRPr/>
              </a:pPr>
              <a:t>‹#›</a:t>
            </a:fld>
            <a:endParaRPr lang="en-US" altLang="en-US"/>
          </a:p>
        </p:txBody>
      </p:sp>
    </p:spTree>
    <p:extLst>
      <p:ext uri="{BB962C8B-B14F-4D97-AF65-F5344CB8AC3E}">
        <p14:creationId xmlns:p14="http://schemas.microsoft.com/office/powerpoint/2010/main" val="723008462"/>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fld id="{39AC3DBB-7789-4B10-9A07-430AE9108CCB}" type="datetimeFigureOut">
              <a:rPr lang="en-US"/>
              <a:pPr>
                <a:defRPr/>
              </a:pPr>
              <a:t>9/3/2021</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cs typeface="Arial" pitchFamily="34" charset="0"/>
              </a:defRPr>
            </a:lvl1pPr>
          </a:lstStyle>
          <a:p>
            <a:pPr>
              <a:defRPr/>
            </a:pPr>
            <a:fld id="{2DC4E0D3-115A-47E0-8474-9F3B21F73A9F}" type="slidenum">
              <a:rPr lang="en-US" altLang="en-US"/>
              <a:pPr>
                <a:defRPr/>
              </a:pPr>
              <a:t>‹#›</a:t>
            </a:fld>
            <a:endParaRPr lang="en-US" altLang="en-US"/>
          </a:p>
        </p:txBody>
      </p:sp>
    </p:spTree>
    <p:extLst>
      <p:ext uri="{BB962C8B-B14F-4D97-AF65-F5344CB8AC3E}">
        <p14:creationId xmlns:p14="http://schemas.microsoft.com/office/powerpoint/2010/main" val="13241234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fld id="{F41E0F30-2087-4097-B746-8968B6EB9C23}" type="datetimeFigureOut">
              <a:rPr lang="en-US"/>
              <a:pPr>
                <a:defRPr/>
              </a:pPr>
              <a:t>9/3/2021</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cs typeface="Arial" pitchFamily="34" charset="0"/>
              </a:defRPr>
            </a:lvl1pPr>
          </a:lstStyle>
          <a:p>
            <a:pPr>
              <a:defRPr/>
            </a:pPr>
            <a:fld id="{8F101368-58E0-4A0B-B89F-A4E5A1BEE307}" type="slidenum">
              <a:rPr lang="en-US" altLang="en-US"/>
              <a:pPr>
                <a:defRPr/>
              </a:pPr>
              <a:t>‹#›</a:t>
            </a:fld>
            <a:endParaRPr lang="en-US" altLang="en-US"/>
          </a:p>
        </p:txBody>
      </p:sp>
    </p:spTree>
    <p:extLst>
      <p:ext uri="{BB962C8B-B14F-4D97-AF65-F5344CB8AC3E}">
        <p14:creationId xmlns:p14="http://schemas.microsoft.com/office/powerpoint/2010/main" val="4100420107"/>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fld id="{74FD3A4F-233A-4C2C-B0A5-5CEB347A419E}" type="datetimeFigureOut">
              <a:rPr lang="en-US"/>
              <a:pPr>
                <a:defRPr/>
              </a:pPr>
              <a:t>9/3/2021</a:t>
            </a:fld>
            <a:endParaRPr lang="en-US"/>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cs typeface="Arial" pitchFamily="34" charset="0"/>
              </a:defRPr>
            </a:lvl1pPr>
          </a:lstStyle>
          <a:p>
            <a:pPr>
              <a:defRPr/>
            </a:pPr>
            <a:fld id="{F83E0B25-DF1E-4139-95CF-7D54949E7A4D}" type="slidenum">
              <a:rPr lang="en-US" altLang="en-US"/>
              <a:pPr>
                <a:defRPr/>
              </a:pPr>
              <a:t>‹#›</a:t>
            </a:fld>
            <a:endParaRPr lang="en-US" altLang="en-US"/>
          </a:p>
        </p:txBody>
      </p:sp>
    </p:spTree>
    <p:extLst>
      <p:ext uri="{BB962C8B-B14F-4D97-AF65-F5344CB8AC3E}">
        <p14:creationId xmlns:p14="http://schemas.microsoft.com/office/powerpoint/2010/main" val="1211188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fld id="{301F3F34-7435-4EE5-8694-D013B3920ACD}" type="datetimeFigureOut">
              <a:rPr lang="en-US"/>
              <a:pPr>
                <a:defRPr/>
              </a:pPr>
              <a:t>9/3/2021</a:t>
            </a:fld>
            <a:endParaRPr lang="en-US"/>
          </a:p>
        </p:txBody>
      </p:sp>
      <p:sp>
        <p:nvSpPr>
          <p:cNvPr id="8" name="Footer Placeholder 7"/>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endParaRPr lang="en-US"/>
          </a:p>
        </p:txBody>
      </p:sp>
      <p:sp>
        <p:nvSpPr>
          <p:cNvPr id="9" name="Slide Number Placeholder 8"/>
          <p:cNvSpPr>
            <a:spLocks noGrp="1"/>
          </p:cNvSpPr>
          <p:nvPr>
            <p:ph type="sldNum" sz="quarter" idx="12"/>
          </p:nvPr>
        </p:nvSpPr>
        <p:spPr/>
        <p:txBody>
          <a:bodyPr/>
          <a:lstStyle>
            <a:lvl1pPr>
              <a:defRPr>
                <a:cs typeface="Arial" pitchFamily="34" charset="0"/>
              </a:defRPr>
            </a:lvl1pPr>
          </a:lstStyle>
          <a:p>
            <a:pPr>
              <a:defRPr/>
            </a:pPr>
            <a:fld id="{C7D0B63D-C0AC-4A40-AE47-711F59BD3F88}" type="slidenum">
              <a:rPr lang="en-US" altLang="en-US"/>
              <a:pPr>
                <a:defRPr/>
              </a:pPr>
              <a:t>‹#›</a:t>
            </a:fld>
            <a:endParaRPr lang="en-US" altLang="en-US"/>
          </a:p>
        </p:txBody>
      </p:sp>
    </p:spTree>
    <p:extLst>
      <p:ext uri="{BB962C8B-B14F-4D97-AF65-F5344CB8AC3E}">
        <p14:creationId xmlns:p14="http://schemas.microsoft.com/office/powerpoint/2010/main" val="1041364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fld id="{85C95BBC-AABF-419A-B611-8168C098EB5D}" type="datetimeFigureOut">
              <a:rPr lang="en-US"/>
              <a:pPr>
                <a:defRPr/>
              </a:pPr>
              <a:t>9/3/2021</a:t>
            </a:fld>
            <a:endParaRPr lang="en-US"/>
          </a:p>
        </p:txBody>
      </p:sp>
      <p:sp>
        <p:nvSpPr>
          <p:cNvPr id="4" name="Footer Placeholder 3"/>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endParaRPr lang="en-US"/>
          </a:p>
        </p:txBody>
      </p:sp>
      <p:sp>
        <p:nvSpPr>
          <p:cNvPr id="5" name="Slide Number Placeholder 4"/>
          <p:cNvSpPr>
            <a:spLocks noGrp="1"/>
          </p:cNvSpPr>
          <p:nvPr>
            <p:ph type="sldNum" sz="quarter" idx="12"/>
          </p:nvPr>
        </p:nvSpPr>
        <p:spPr/>
        <p:txBody>
          <a:bodyPr/>
          <a:lstStyle>
            <a:lvl1pPr>
              <a:defRPr>
                <a:cs typeface="Arial" pitchFamily="34" charset="0"/>
              </a:defRPr>
            </a:lvl1pPr>
          </a:lstStyle>
          <a:p>
            <a:pPr>
              <a:defRPr/>
            </a:pPr>
            <a:fld id="{0130DE77-AEA5-4065-A3EC-3000C6C5359C}" type="slidenum">
              <a:rPr lang="en-US" altLang="en-US"/>
              <a:pPr>
                <a:defRPr/>
              </a:pPr>
              <a:t>‹#›</a:t>
            </a:fld>
            <a:endParaRPr lang="en-US" altLang="en-US"/>
          </a:p>
        </p:txBody>
      </p:sp>
    </p:spTree>
    <p:extLst>
      <p:ext uri="{BB962C8B-B14F-4D97-AF65-F5344CB8AC3E}">
        <p14:creationId xmlns:p14="http://schemas.microsoft.com/office/powerpoint/2010/main" val="24306256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fld id="{5BF2239C-5A81-4016-A480-330E1B61D541}" type="datetimeFigureOut">
              <a:rPr lang="en-US"/>
              <a:pPr>
                <a:defRPr/>
              </a:pPr>
              <a:t>9/3/2021</a:t>
            </a:fld>
            <a:endParaRPr lang="en-US"/>
          </a:p>
        </p:txBody>
      </p:sp>
      <p:sp>
        <p:nvSpPr>
          <p:cNvPr id="3" name="Footer Placeholder 2"/>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endParaRPr lang="en-US"/>
          </a:p>
        </p:txBody>
      </p:sp>
      <p:sp>
        <p:nvSpPr>
          <p:cNvPr id="4" name="Slide Number Placeholder 3"/>
          <p:cNvSpPr>
            <a:spLocks noGrp="1"/>
          </p:cNvSpPr>
          <p:nvPr>
            <p:ph type="sldNum" sz="quarter" idx="12"/>
          </p:nvPr>
        </p:nvSpPr>
        <p:spPr/>
        <p:txBody>
          <a:bodyPr/>
          <a:lstStyle>
            <a:lvl1pPr>
              <a:defRPr>
                <a:cs typeface="Arial" pitchFamily="34" charset="0"/>
              </a:defRPr>
            </a:lvl1pPr>
          </a:lstStyle>
          <a:p>
            <a:pPr>
              <a:defRPr/>
            </a:pPr>
            <a:fld id="{D66959F8-C691-45C2-8317-FF960D67C363}" type="slidenum">
              <a:rPr lang="en-US" altLang="en-US"/>
              <a:pPr>
                <a:defRPr/>
              </a:pPr>
              <a:t>‹#›</a:t>
            </a:fld>
            <a:endParaRPr lang="en-US" altLang="en-US"/>
          </a:p>
        </p:txBody>
      </p:sp>
    </p:spTree>
    <p:extLst>
      <p:ext uri="{BB962C8B-B14F-4D97-AF65-F5344CB8AC3E}">
        <p14:creationId xmlns:p14="http://schemas.microsoft.com/office/powerpoint/2010/main" val="10187620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fld id="{A498CFFB-DF63-4EC6-8640-CA80EB43F03E}" type="datetimeFigureOut">
              <a:rPr lang="en-US"/>
              <a:pPr>
                <a:defRPr/>
              </a:pPr>
              <a:t>9/3/2021</a:t>
            </a:fld>
            <a:endParaRPr lang="en-US"/>
          </a:p>
        </p:txBody>
      </p:sp>
      <p:sp>
        <p:nvSpPr>
          <p:cNvPr id="8"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endParaRPr lang="en-US"/>
          </a:p>
        </p:txBody>
      </p:sp>
      <p:sp>
        <p:nvSpPr>
          <p:cNvPr id="9" name="Slide Number Placeholder 6"/>
          <p:cNvSpPr>
            <a:spLocks noGrp="1"/>
          </p:cNvSpPr>
          <p:nvPr>
            <p:ph type="sldNum" sz="quarter" idx="12"/>
          </p:nvPr>
        </p:nvSpPr>
        <p:spPr/>
        <p:txBody>
          <a:bodyPr/>
          <a:lstStyle>
            <a:lvl1pPr>
              <a:defRPr>
                <a:cs typeface="Arial" pitchFamily="34" charset="0"/>
              </a:defRPr>
            </a:lvl1pPr>
          </a:lstStyle>
          <a:p>
            <a:pPr>
              <a:defRPr/>
            </a:pPr>
            <a:fld id="{545B1B51-721B-48E2-B58F-66D4BFE445A6}" type="slidenum">
              <a:rPr lang="en-US" altLang="en-US"/>
              <a:pPr>
                <a:defRPr/>
              </a:pPr>
              <a:t>‹#›</a:t>
            </a:fld>
            <a:endParaRPr lang="en-US" altLang="en-US"/>
          </a:p>
        </p:txBody>
      </p:sp>
    </p:spTree>
    <p:extLst>
      <p:ext uri="{BB962C8B-B14F-4D97-AF65-F5344CB8AC3E}">
        <p14:creationId xmlns:p14="http://schemas.microsoft.com/office/powerpoint/2010/main" val="21398172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fld id="{3F378564-07F8-4241-BF4A-A5B2BC3B7DA3}" type="datetimeFigureOut">
              <a:rPr lang="en-US"/>
              <a:pPr>
                <a:defRPr/>
              </a:pPr>
              <a:t>9/3/2021</a:t>
            </a:fld>
            <a:endParaRPr lang="en-US"/>
          </a:p>
        </p:txBody>
      </p:sp>
      <p:sp>
        <p:nvSpPr>
          <p:cNvPr id="9" name="Footer Placeholder 5"/>
          <p:cNvSpPr>
            <a:spLocks noGrp="1"/>
          </p:cNvSpPr>
          <p:nvPr>
            <p:ph type="ftr" sz="quarter" idx="11"/>
          </p:nvPr>
        </p:nvSpPr>
        <p:spPr>
          <a:xfrm>
            <a:off x="914400" y="6172200"/>
            <a:ext cx="3886200" cy="457200"/>
          </a:xfrm>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cs typeface="Arial" pitchFamily="34" charset="0"/>
              </a:defRPr>
            </a:lvl1pPr>
          </a:lstStyle>
          <a:p>
            <a:pPr>
              <a:defRPr/>
            </a:pPr>
            <a:fld id="{53CE6AE4-B132-400A-9B38-4B893712B000}" type="slidenum">
              <a:rPr lang="en-US" altLang="en-US"/>
              <a:pPr>
                <a:defRPr/>
              </a:pPr>
              <a:t>‹#›</a:t>
            </a:fld>
            <a:endParaRPr lang="en-US" altLang="en-US"/>
          </a:p>
        </p:txBody>
      </p:sp>
    </p:spTree>
    <p:extLst>
      <p:ext uri="{BB962C8B-B14F-4D97-AF65-F5344CB8AC3E}">
        <p14:creationId xmlns:p14="http://schemas.microsoft.com/office/powerpoint/2010/main" val="2383571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9/3/2021</a:t>
            </a:fld>
            <a:endParaRPr/>
          </a:p>
        </p:txBody>
      </p:sp>
      <p:sp>
        <p:nvSpPr>
          <p:cNvPr id="5" name="Footer Placeholder 4"/>
          <p:cNvSpPr>
            <a:spLocks noGrp="1"/>
          </p:cNvSpPr>
          <p:nvPr>
            <p:ph type="ftr" sz="quarter" idx="11"/>
          </p:nvPr>
        </p:nvSpPr>
        <p:spPr/>
        <p:txBody>
          <a:bodyPr/>
          <a:lstStyle/>
          <a:p>
            <a: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fld id="{1EF77E9E-2FC7-4CBE-8A8D-88EA2A12E703}" type="datetimeFigureOut">
              <a:rPr lang="en-US"/>
              <a:pPr>
                <a:defRPr/>
              </a:pPr>
              <a:t>9/3/2021</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cs typeface="Arial" pitchFamily="34" charset="0"/>
              </a:defRPr>
            </a:lvl1pPr>
          </a:lstStyle>
          <a:p>
            <a:pPr>
              <a:defRPr/>
            </a:pPr>
            <a:fld id="{5EDA7F0F-9F18-403B-BADE-65D3361E49B1}" type="slidenum">
              <a:rPr lang="en-US" altLang="en-US"/>
              <a:pPr>
                <a:defRPr/>
              </a:pPr>
              <a:t>‹#›</a:t>
            </a:fld>
            <a:endParaRPr lang="en-US" altLang="en-US"/>
          </a:p>
        </p:txBody>
      </p:sp>
    </p:spTree>
    <p:extLst>
      <p:ext uri="{BB962C8B-B14F-4D97-AF65-F5344CB8AC3E}">
        <p14:creationId xmlns:p14="http://schemas.microsoft.com/office/powerpoint/2010/main" val="8601253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fld id="{9349D7C6-0FBA-4431-9564-091E0E9C2CDC}" type="datetimeFigureOut">
              <a:rPr lang="en-US"/>
              <a:pPr>
                <a:defRPr/>
              </a:pPr>
              <a:t>9/3/2021</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cs typeface="Arial" pitchFamily="34" charset="0"/>
              </a:defRPr>
            </a:lvl1pPr>
          </a:lstStyle>
          <a:p>
            <a:pPr>
              <a:defRPr/>
            </a:pPr>
            <a:fld id="{A8F562E9-D58B-4946-9486-558EB435C0C1}" type="slidenum">
              <a:rPr lang="en-US" altLang="en-US"/>
              <a:pPr>
                <a:defRPr/>
              </a:pPr>
              <a:t>‹#›</a:t>
            </a:fld>
            <a:endParaRPr lang="en-US" altLang="en-US"/>
          </a:p>
        </p:txBody>
      </p:sp>
    </p:spTree>
    <p:extLst>
      <p:ext uri="{BB962C8B-B14F-4D97-AF65-F5344CB8AC3E}">
        <p14:creationId xmlns:p14="http://schemas.microsoft.com/office/powerpoint/2010/main" val="72541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9/3/2021</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t>
              </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9/3/2021</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t>
              </a:t>
            </a: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9/3/2021</a:t>
            </a:fld>
            <a:endParaRPr/>
          </a:p>
        </p:txBody>
      </p:sp>
      <p:sp>
        <p:nvSpPr>
          <p:cNvPr id="6" name="Footer Placeholder 5"/>
          <p:cNvSpPr>
            <a:spLocks noGrp="1"/>
          </p:cNvSpPr>
          <p:nvPr>
            <p:ph type="ftr" sz="quarter" idx="11"/>
          </p:nvPr>
        </p:nvSpPr>
        <p:spPr/>
        <p:txBody>
          <a:body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9/3/2021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9/3/2021</a:t>
            </a:fld>
            <a:endParaRPr/>
          </a:p>
        </p:txBody>
      </p:sp>
      <p:sp>
        <p:nvSpPr>
          <p:cNvPr id="6" name="Footer Placeholder 5"/>
          <p:cNvSpPr>
            <a:spLocks noGrp="1"/>
          </p:cNvSpPr>
          <p:nvPr>
            <p:ph type="ftr" sz="quarter" idx="11"/>
          </p:nvPr>
        </p:nvSpPr>
        <p:spPr/>
        <p:txBody>
          <a:bodyPr/>
          <a:lstStyle/>
          <a:p>
            <a:r>
              <a:t>
              </a:t>
            </a: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9/3/2021</a:t>
            </a:fld>
            <a:endParaRPr/>
          </a:p>
        </p:txBody>
      </p:sp>
      <p:sp>
        <p:nvSpPr>
          <p:cNvPr id="6" name="Footer Placeholder 5"/>
          <p:cNvSpPr>
            <a:spLocks noGrp="1"/>
          </p:cNvSpPr>
          <p:nvPr>
            <p:ph type="ftr" sz="quarter" idx="11"/>
          </p:nvPr>
        </p:nvSpPr>
        <p:spPr/>
        <p:txBody>
          <a:body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9/3/2021</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t>
              </a:t>
            </a: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 id="2147483687"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052"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2053"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a:solidFill>
                  <a:srgbClr val="1F497D"/>
                </a:solidFill>
                <a:latin typeface="Perpetua"/>
                <a:cs typeface="+mn-cs"/>
              </a:defRPr>
            </a:lvl1pPr>
          </a:lstStyle>
          <a:p>
            <a:pPr>
              <a:defRPr/>
            </a:pPr>
            <a:fld id="{62B85401-E940-4F45-9209-6085A8C5FC60}" type="datetimeFigureOut">
              <a:rPr lang="en-US"/>
              <a:pPr>
                <a:defRPr/>
              </a:pPr>
              <a:t>9/3/2021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rgbClr val="1F497D"/>
                </a:solidFill>
                <a:latin typeface="Perpetua"/>
                <a:cs typeface="+mn-cs"/>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eaLnBrk="1" hangingPunct="1">
              <a:defRPr sz="1400">
                <a:solidFill>
                  <a:srgbClr val="FFFFFF"/>
                </a:solidFill>
                <a:latin typeface="Franklin Gothic Book" pitchFamily="34" charset="0"/>
                <a:cs typeface="+mn-cs"/>
              </a:defRPr>
            </a:lvl1pPr>
          </a:lstStyle>
          <a:p>
            <a:pPr>
              <a:defRPr/>
            </a:pPr>
            <a:fld id="{63B536A9-A93D-44F1-82D5-3F9F4FC5B206}" type="slidenum">
              <a:rPr lang="en-US" altLang="en-US"/>
              <a:pPr>
                <a:defRPr/>
              </a:pPr>
              <a:t>‹#›</a:t>
            </a:fld>
            <a:endParaRPr lang="en-US" altLang="en-US"/>
          </a:p>
        </p:txBody>
      </p:sp>
    </p:spTree>
    <p:extLst>
      <p:ext uri="{BB962C8B-B14F-4D97-AF65-F5344CB8AC3E}">
        <p14:creationId xmlns:p14="http://schemas.microsoft.com/office/powerpoint/2010/main" val="372953081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defRPr>
      </a:lvl2pPr>
      <a:lvl3pPr algn="l" rtl="0" eaLnBrk="0" fontAlgn="base" hangingPunct="0">
        <a:spcBef>
          <a:spcPct val="0"/>
        </a:spcBef>
        <a:spcAft>
          <a:spcPct val="0"/>
        </a:spcAft>
        <a:defRPr sz="4000">
          <a:solidFill>
            <a:schemeClr val="tx2"/>
          </a:solidFill>
          <a:latin typeface="Franklin Gothic Book" panose="020B0503020102020204" pitchFamily="34" charset="0"/>
        </a:defRPr>
      </a:lvl3pPr>
      <a:lvl4pPr algn="l" rtl="0" eaLnBrk="0" fontAlgn="base" hangingPunct="0">
        <a:spcBef>
          <a:spcPct val="0"/>
        </a:spcBef>
        <a:spcAft>
          <a:spcPct val="0"/>
        </a:spcAft>
        <a:defRPr sz="4000">
          <a:solidFill>
            <a:schemeClr val="tx2"/>
          </a:solidFill>
          <a:latin typeface="Franklin Gothic Book" panose="020B0503020102020204" pitchFamily="34" charset="0"/>
        </a:defRPr>
      </a:lvl4pPr>
      <a:lvl5pPr algn="l" rtl="0" eaLnBrk="0" fontAlgn="base" hangingPunct="0">
        <a:spcBef>
          <a:spcPct val="0"/>
        </a:spcBef>
        <a:spcAft>
          <a:spcPct val="0"/>
        </a:spcAft>
        <a:defRPr sz="4000">
          <a:solidFill>
            <a:schemeClr val="tx2"/>
          </a:solidFill>
          <a:latin typeface="Franklin Gothic Book" panose="020B05030201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B2C1D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9BBB59"/>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9BBB59"/>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df"/><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2.pdf"/><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4.pdf"/><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6.pdf"/><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df"/><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21.pdf"/><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4.wmf"/><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df"/><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df"/><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df"/><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28.pdf"/><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30.pdf"/><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32.pdf"/><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34.pdf"/><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36.pdf"/><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38.pdf"/><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40.pdf"/><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df"/><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4.pdf"/><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46.pdf"/><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48.pdf"/><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image" Target="../media/image50.pdf"/><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29.gif"/></Relationships>
</file>

<file path=ppt/slides/_rels/slide39.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62.pdf"/><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6.xml.rels><?xml version="1.0" encoding="UTF-8" standalone="yes"?>
<Relationships xmlns="http://schemas.openxmlformats.org/package/2006/relationships"><Relationship Id="rId3" Type="http://schemas.openxmlformats.org/officeDocument/2006/relationships/image" Target="../media/image7.pdf"/><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www.webopedia.com/TERM/O/operating_system.html" TargetMode="External"/><Relationship Id="rId13" Type="http://schemas.openxmlformats.org/officeDocument/2006/relationships/hyperlink" Target="http://webopedia.com/TERM/P/parallel_processing.html" TargetMode="External"/><Relationship Id="rId3" Type="http://schemas.openxmlformats.org/officeDocument/2006/relationships/hyperlink" Target="http://www.webopedia.com/TERM/C/COBOL.html" TargetMode="External"/><Relationship Id="rId7" Type="http://schemas.openxmlformats.org/officeDocument/2006/relationships/hyperlink" Target="http://www.webopedia.com/TERM/I/interface.html" TargetMode="External"/><Relationship Id="rId12" Type="http://schemas.openxmlformats.org/officeDocument/2006/relationships/hyperlink" Target="http://webopedia.com/TERM/V/voice_recognition.html" TargetMode="External"/><Relationship Id="rId2" Type="http://schemas.openxmlformats.org/officeDocument/2006/relationships/hyperlink" Target="http://www.webopedia.com/TERM/E/ENIAC.html" TargetMode="External"/><Relationship Id="rId1" Type="http://schemas.openxmlformats.org/officeDocument/2006/relationships/slideLayout" Target="../slideLayouts/slideLayout2.xml"/><Relationship Id="rId6" Type="http://schemas.openxmlformats.org/officeDocument/2006/relationships/hyperlink" Target="http://www.webopedia.com/TERM/M/monitor.html" TargetMode="External"/><Relationship Id="rId11" Type="http://schemas.openxmlformats.org/officeDocument/2006/relationships/hyperlink" Target="http://webopedia.com/TERM/H/hand_held_computer.html" TargetMode="External"/><Relationship Id="rId5" Type="http://schemas.openxmlformats.org/officeDocument/2006/relationships/hyperlink" Target="http://www.webopedia.com/TERM/K/keyboard.html" TargetMode="External"/><Relationship Id="rId15" Type="http://schemas.openxmlformats.org/officeDocument/2006/relationships/hyperlink" Target="http://webopedia.com/TERM/N/nanotechnology.html" TargetMode="External"/><Relationship Id="rId10" Type="http://schemas.openxmlformats.org/officeDocument/2006/relationships/hyperlink" Target="http://webopedia.com/TERM/M/mouse.html" TargetMode="External"/><Relationship Id="rId4" Type="http://schemas.openxmlformats.org/officeDocument/2006/relationships/hyperlink" Target="http://www.webopedia.com/TERM/F/FORTRAN.html" TargetMode="External"/><Relationship Id="rId9" Type="http://schemas.openxmlformats.org/officeDocument/2006/relationships/hyperlink" Target="http://webopedia.com/TERM/G/GUI.html" TargetMode="External"/><Relationship Id="rId14" Type="http://schemas.openxmlformats.org/officeDocument/2006/relationships/hyperlink" Target="http://webopedia.com/TERM/Q/quantum_computing.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ubtitle 2"/>
          <p:cNvSpPr>
            <a:spLocks noGrp="1"/>
          </p:cNvSpPr>
          <p:nvPr>
            <p:ph type="subTitle" idx="1"/>
          </p:nvPr>
        </p:nvSpPr>
        <p:spPr>
          <a:xfrm>
            <a:off x="1454150" y="5029200"/>
            <a:ext cx="6400800" cy="1600200"/>
          </a:xfrm>
        </p:spPr>
        <p:txBody>
          <a:bodyPr/>
          <a:lstStyle/>
          <a:p>
            <a:pPr eaLnBrk="1" hangingPunct="1"/>
            <a:r>
              <a:rPr lang="en-US" altLang="en-US" sz="2800" dirty="0"/>
              <a:t>Anisur Rahman</a:t>
            </a:r>
          </a:p>
        </p:txBody>
      </p:sp>
      <p:sp>
        <p:nvSpPr>
          <p:cNvPr id="15363" name="Title 1"/>
          <p:cNvSpPr>
            <a:spLocks noGrp="1"/>
          </p:cNvSpPr>
          <p:nvPr>
            <p:ph type="ctrTitle"/>
          </p:nvPr>
        </p:nvSpPr>
        <p:spPr>
          <a:xfrm>
            <a:off x="457200" y="1506538"/>
            <a:ext cx="8229600" cy="1470025"/>
          </a:xfrm>
        </p:spPr>
        <p:txBody>
          <a:bodyPr/>
          <a:lstStyle/>
          <a:p>
            <a:pPr eaLnBrk="1" hangingPunct="1"/>
            <a:r>
              <a:rPr altLang="en-US"/>
              <a:t>CSE 213</a:t>
            </a:r>
            <a:br>
              <a:rPr altLang="en-US"/>
            </a:br>
            <a:r>
              <a:rPr altLang="en-US" sz="3200"/>
              <a:t>       Computer Architecture   </a:t>
            </a:r>
            <a:endParaRPr altLang="en-US"/>
          </a:p>
        </p:txBody>
      </p:sp>
      <p:sp>
        <p:nvSpPr>
          <p:cNvPr id="78852" name="Rectangle 3"/>
          <p:cNvSpPr>
            <a:spLocks noChangeArrowheads="1"/>
          </p:cNvSpPr>
          <p:nvPr/>
        </p:nvSpPr>
        <p:spPr bwMode="auto">
          <a:xfrm>
            <a:off x="1187624" y="3657600"/>
            <a:ext cx="712489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Arial" pitchFamily="34" charset="0"/>
              </a:defRPr>
            </a:lvl1pPr>
            <a:lvl2pPr marL="742950" indent="-285750">
              <a:defRPr sz="3600">
                <a:solidFill>
                  <a:schemeClr val="tx1"/>
                </a:solidFill>
                <a:latin typeface="Arial" pitchFamily="34" charset="0"/>
              </a:defRPr>
            </a:lvl2pPr>
            <a:lvl3pPr marL="1143000" indent="-228600">
              <a:defRPr sz="3600">
                <a:solidFill>
                  <a:schemeClr val="tx1"/>
                </a:solidFill>
                <a:latin typeface="Arial" pitchFamily="34" charset="0"/>
              </a:defRPr>
            </a:lvl3pPr>
            <a:lvl4pPr marL="1600200" indent="-228600">
              <a:defRPr sz="3600">
                <a:solidFill>
                  <a:schemeClr val="tx1"/>
                </a:solidFill>
                <a:latin typeface="Arial" pitchFamily="34" charset="0"/>
              </a:defRPr>
            </a:lvl4pPr>
            <a:lvl5pPr marL="2057400" indent="-228600">
              <a:defRPr sz="3600">
                <a:solidFill>
                  <a:schemeClr val="tx1"/>
                </a:solidFill>
                <a:latin typeface="Arial" pitchFamily="34" charset="0"/>
              </a:defRPr>
            </a:lvl5pPr>
            <a:lvl6pPr marL="2514600" indent="-228600" eaLnBrk="0" fontAlgn="base" hangingPunct="0">
              <a:spcBef>
                <a:spcPct val="0"/>
              </a:spcBef>
              <a:spcAft>
                <a:spcPct val="0"/>
              </a:spcAft>
              <a:defRPr sz="3600">
                <a:solidFill>
                  <a:schemeClr val="tx1"/>
                </a:solidFill>
                <a:latin typeface="Arial" pitchFamily="34" charset="0"/>
              </a:defRPr>
            </a:lvl6pPr>
            <a:lvl7pPr marL="2971800" indent="-228600" eaLnBrk="0" fontAlgn="base" hangingPunct="0">
              <a:spcBef>
                <a:spcPct val="0"/>
              </a:spcBef>
              <a:spcAft>
                <a:spcPct val="0"/>
              </a:spcAft>
              <a:defRPr sz="3600">
                <a:solidFill>
                  <a:schemeClr val="tx1"/>
                </a:solidFill>
                <a:latin typeface="Arial" pitchFamily="34" charset="0"/>
              </a:defRPr>
            </a:lvl7pPr>
            <a:lvl8pPr marL="3429000" indent="-228600" eaLnBrk="0" fontAlgn="base" hangingPunct="0">
              <a:spcBef>
                <a:spcPct val="0"/>
              </a:spcBef>
              <a:spcAft>
                <a:spcPct val="0"/>
              </a:spcAft>
              <a:defRPr sz="3600">
                <a:solidFill>
                  <a:schemeClr val="tx1"/>
                </a:solidFill>
                <a:latin typeface="Arial" pitchFamily="34" charset="0"/>
              </a:defRPr>
            </a:lvl8pPr>
            <a:lvl9pPr marL="3886200" indent="-228600" eaLnBrk="0" fontAlgn="base" hangingPunct="0">
              <a:spcBef>
                <a:spcPct val="0"/>
              </a:spcBef>
              <a:spcAft>
                <a:spcPct val="0"/>
              </a:spcAft>
              <a:defRPr sz="3600">
                <a:solidFill>
                  <a:schemeClr val="tx1"/>
                </a:solidFill>
                <a:latin typeface="Arial" pitchFamily="34" charset="0"/>
              </a:defRPr>
            </a:lvl9pPr>
          </a:lstStyle>
          <a:p>
            <a:pPr algn="ctr">
              <a:defRPr/>
            </a:pPr>
            <a:r>
              <a:rPr lang="en-US" altLang="en-US" dirty="0">
                <a:solidFill>
                  <a:prstClr val="black"/>
                </a:solidFill>
                <a:latin typeface="Times New Roman" pitchFamily="18" charset="0"/>
                <a:cs typeface="Arial" charset="0"/>
              </a:rPr>
              <a:t>Lecture 8: </a:t>
            </a:r>
            <a:r>
              <a:rPr lang="en-US" dirty="0">
                <a:solidFill>
                  <a:prstClr val="black"/>
                </a:solidFill>
                <a:latin typeface="Times New Roman" pitchFamily="18" charset="0"/>
                <a:cs typeface="Arial" charset="0"/>
              </a:rPr>
              <a:t>Operating System Support</a:t>
            </a:r>
          </a:p>
          <a:p>
            <a:pPr algn="ctr">
              <a:defRPr/>
            </a:pPr>
            <a:endParaRPr lang="en-US" altLang="en-US" dirty="0">
              <a:solidFill>
                <a:prstClr val="black"/>
              </a:solidFill>
              <a:latin typeface="Times New Roman" pitchFamily="18" charset="0"/>
              <a:cs typeface="Calibri" pitchFamily="34" charset="0"/>
            </a:endParaRPr>
          </a:p>
          <a:p>
            <a:pPr>
              <a:defRPr/>
            </a:pPr>
            <a:r>
              <a:rPr lang="en-US" altLang="en-US" dirty="0">
                <a:solidFill>
                  <a:prstClr val="black"/>
                </a:solidFill>
                <a:latin typeface="Times New Roman" pitchFamily="18" charset="0"/>
                <a:cs typeface="Arial" charset="0"/>
              </a:rPr>
              <a:t>           </a:t>
            </a:r>
            <a:endParaRPr lang="en-US" altLang="en-US" dirty="0">
              <a:solidFill>
                <a:prstClr val="black"/>
              </a:solidFill>
              <a:cs typeface="Arial" charset="0"/>
            </a:endParaRPr>
          </a:p>
        </p:txBody>
      </p:sp>
      <p:sp>
        <p:nvSpPr>
          <p:cNvPr id="78853" name="Rectangle 3"/>
          <p:cNvSpPr>
            <a:spLocks noChangeArrowheads="1"/>
          </p:cNvSpPr>
          <p:nvPr/>
        </p:nvSpPr>
        <p:spPr bwMode="auto">
          <a:xfrm>
            <a:off x="1797050" y="5638800"/>
            <a:ext cx="584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Arial" pitchFamily="34" charset="0"/>
              </a:defRPr>
            </a:lvl1pPr>
            <a:lvl2pPr marL="742950" indent="-285750">
              <a:defRPr sz="3600">
                <a:solidFill>
                  <a:schemeClr val="tx1"/>
                </a:solidFill>
                <a:latin typeface="Arial" pitchFamily="34" charset="0"/>
              </a:defRPr>
            </a:lvl2pPr>
            <a:lvl3pPr marL="1143000" indent="-228600">
              <a:defRPr sz="3600">
                <a:solidFill>
                  <a:schemeClr val="tx1"/>
                </a:solidFill>
                <a:latin typeface="Arial" pitchFamily="34" charset="0"/>
              </a:defRPr>
            </a:lvl3pPr>
            <a:lvl4pPr marL="1600200" indent="-228600">
              <a:defRPr sz="3600">
                <a:solidFill>
                  <a:schemeClr val="tx1"/>
                </a:solidFill>
                <a:latin typeface="Arial" pitchFamily="34" charset="0"/>
              </a:defRPr>
            </a:lvl4pPr>
            <a:lvl5pPr marL="2057400" indent="-228600">
              <a:defRPr sz="3600">
                <a:solidFill>
                  <a:schemeClr val="tx1"/>
                </a:solidFill>
                <a:latin typeface="Arial" pitchFamily="34" charset="0"/>
              </a:defRPr>
            </a:lvl5pPr>
            <a:lvl6pPr marL="2514600" indent="-228600" eaLnBrk="0" fontAlgn="base" hangingPunct="0">
              <a:spcBef>
                <a:spcPct val="0"/>
              </a:spcBef>
              <a:spcAft>
                <a:spcPct val="0"/>
              </a:spcAft>
              <a:defRPr sz="3600">
                <a:solidFill>
                  <a:schemeClr val="tx1"/>
                </a:solidFill>
                <a:latin typeface="Arial" pitchFamily="34" charset="0"/>
              </a:defRPr>
            </a:lvl6pPr>
            <a:lvl7pPr marL="2971800" indent="-228600" eaLnBrk="0" fontAlgn="base" hangingPunct="0">
              <a:spcBef>
                <a:spcPct val="0"/>
              </a:spcBef>
              <a:spcAft>
                <a:spcPct val="0"/>
              </a:spcAft>
              <a:defRPr sz="3600">
                <a:solidFill>
                  <a:schemeClr val="tx1"/>
                </a:solidFill>
                <a:latin typeface="Arial" pitchFamily="34" charset="0"/>
              </a:defRPr>
            </a:lvl7pPr>
            <a:lvl8pPr marL="3429000" indent="-228600" eaLnBrk="0" fontAlgn="base" hangingPunct="0">
              <a:spcBef>
                <a:spcPct val="0"/>
              </a:spcBef>
              <a:spcAft>
                <a:spcPct val="0"/>
              </a:spcAft>
              <a:defRPr sz="3600">
                <a:solidFill>
                  <a:schemeClr val="tx1"/>
                </a:solidFill>
                <a:latin typeface="Arial" pitchFamily="34" charset="0"/>
              </a:defRPr>
            </a:lvl8pPr>
            <a:lvl9pPr marL="3886200" indent="-228600" eaLnBrk="0" fontAlgn="base" hangingPunct="0">
              <a:spcBef>
                <a:spcPct val="0"/>
              </a:spcBef>
              <a:spcAft>
                <a:spcPct val="0"/>
              </a:spcAft>
              <a:defRPr sz="3600">
                <a:solidFill>
                  <a:schemeClr val="tx1"/>
                </a:solidFill>
                <a:latin typeface="Arial" pitchFamily="34" charset="0"/>
              </a:defRPr>
            </a:lvl9pPr>
          </a:lstStyle>
          <a:p>
            <a:pPr algn="ctr" eaLnBrk="1" hangingPunct="1">
              <a:spcBef>
                <a:spcPts val="575"/>
              </a:spcBef>
              <a:buClr>
                <a:srgbClr val="4F81BD"/>
              </a:buClr>
              <a:buSzPct val="85000"/>
              <a:defRPr/>
            </a:pPr>
            <a:r>
              <a:rPr lang="en-US" altLang="en-US" sz="2800" dirty="0">
                <a:solidFill>
                  <a:srgbClr val="1F497D"/>
                </a:solidFill>
                <a:latin typeface="Perpetua" pitchFamily="18" charset="0"/>
                <a:cs typeface="Arial" charset="0"/>
              </a:rPr>
              <a:t>Military Institute of Science and Technology</a:t>
            </a:r>
          </a:p>
        </p:txBody>
      </p:sp>
    </p:spTree>
    <p:extLst>
      <p:ext uri="{BB962C8B-B14F-4D97-AF65-F5344CB8AC3E}">
        <p14:creationId xmlns:p14="http://schemas.microsoft.com/office/powerpoint/2010/main" val="4009424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1000" y="1066800"/>
            <a:ext cx="3255264" cy="2971800"/>
          </a:xfrm>
        </p:spPr>
        <p:txBody>
          <a:bodyPr>
            <a:noAutofit/>
          </a:bodyPr>
          <a:lstStyle/>
          <a:p>
            <a:pPr algn="ctr"/>
            <a:r>
              <a:rPr lang="en-US" sz="3200" dirty="0">
                <a:effectLst>
                  <a:outerShdw blurRad="38100" dist="38100" dir="2700000" algn="tl">
                    <a:srgbClr val="000000">
                      <a:alpha val="43137"/>
                    </a:srgbClr>
                  </a:outerShdw>
                </a:effectLst>
              </a:rPr>
              <a:t>Memory </a:t>
            </a:r>
            <a:br>
              <a:rPr lang="en-US" sz="3200" dirty="0">
                <a:effectLst>
                  <a:outerShdw blurRad="38100" dist="38100" dir="2700000" algn="tl">
                    <a:srgbClr val="000000">
                      <a:alpha val="43137"/>
                    </a:srgbClr>
                  </a:outerShdw>
                </a:effectLst>
              </a:rPr>
            </a:br>
            <a:r>
              <a:rPr lang="en-US" sz="3200" dirty="0">
                <a:effectLst>
                  <a:outerShdw blurRad="38100" dist="38100" dir="2700000" algn="tl">
                    <a:srgbClr val="000000">
                      <a:alpha val="43137"/>
                    </a:srgbClr>
                  </a:outerShdw>
                </a:effectLst>
              </a:rPr>
              <a:t>Layout </a:t>
            </a:r>
            <a:br>
              <a:rPr lang="en-US" sz="3200" dirty="0">
                <a:effectLst>
                  <a:outerShdw blurRad="38100" dist="38100" dir="2700000" algn="tl">
                    <a:srgbClr val="000000">
                      <a:alpha val="43137"/>
                    </a:srgbClr>
                  </a:outerShdw>
                </a:effectLst>
              </a:rPr>
            </a:br>
            <a:r>
              <a:rPr lang="en-US" sz="3200" dirty="0">
                <a:effectLst>
                  <a:outerShdw blurRad="38100" dist="38100" dir="2700000" algn="tl">
                    <a:srgbClr val="000000">
                      <a:alpha val="43137"/>
                    </a:srgbClr>
                  </a:outerShdw>
                </a:effectLst>
              </a:rPr>
              <a:t>for a </a:t>
            </a:r>
            <a:br>
              <a:rPr lang="en-US" sz="3200" dirty="0">
                <a:effectLst>
                  <a:outerShdw blurRad="38100" dist="38100" dir="2700000" algn="tl">
                    <a:srgbClr val="000000">
                      <a:alpha val="43137"/>
                    </a:srgbClr>
                  </a:outerShdw>
                </a:effectLst>
              </a:rPr>
            </a:br>
            <a:r>
              <a:rPr lang="en-US" sz="3200" dirty="0">
                <a:effectLst>
                  <a:outerShdw blurRad="38100" dist="38100" dir="2700000" algn="tl">
                    <a:srgbClr val="000000">
                      <a:alpha val="43137"/>
                    </a:srgbClr>
                  </a:outerShdw>
                </a:effectLst>
              </a:rPr>
              <a:t>Resident Monitor</a:t>
            </a:r>
          </a:p>
        </p:txBody>
      </p:sp>
      <p:pic>
        <p:nvPicPr>
          <p:cNvPr id="5" name="Picture 4" descr="f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4706" t="13636" r="11765" b="11818"/>
              <a:stretch>
                <a:fillRect/>
              </a:stretch>
            </p:blipFill>
          </mc:Choice>
          <mc:Fallback>
            <p:blipFill>
              <a:blip r:embed="rId4"/>
              <a:srcRect l="4706" t="13636" r="11765" b="11818"/>
              <a:stretch>
                <a:fillRect/>
              </a:stretch>
            </p:blipFill>
          </mc:Fallback>
        </mc:AlternateContent>
        <p:spPr>
          <a:xfrm>
            <a:off x="3469987" y="0"/>
            <a:ext cx="5937921"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From the View of the Processor . . .</a:t>
            </a:r>
          </a:p>
        </p:txBody>
      </p:sp>
      <p:sp>
        <p:nvSpPr>
          <p:cNvPr id="12291" name="Rectangle 3"/>
          <p:cNvSpPr>
            <a:spLocks noGrp="1" noChangeArrowheads="1"/>
          </p:cNvSpPr>
          <p:nvPr>
            <p:ph idx="4294967295"/>
          </p:nvPr>
        </p:nvSpPr>
        <p:spPr>
          <a:xfrm>
            <a:off x="533400" y="1447800"/>
            <a:ext cx="7556500" cy="5410200"/>
          </a:xfrm>
        </p:spPr>
        <p:txBody>
          <a:bodyPr>
            <a:normAutofit fontScale="40000" lnSpcReduction="20000"/>
          </a:bodyPr>
          <a:lstStyle/>
          <a:p>
            <a:r>
              <a:rPr lang="en-US" sz="3040" dirty="0">
                <a:solidFill>
                  <a:schemeClr val="tx1"/>
                </a:solidFill>
              </a:rPr>
              <a:t>Processor executes instructions from the portion of main memory containing the monitor</a:t>
            </a:r>
          </a:p>
          <a:p>
            <a:pPr lvl="1"/>
            <a:r>
              <a:rPr lang="en-US" sz="2720" dirty="0">
                <a:solidFill>
                  <a:schemeClr val="tx1"/>
                </a:solidFill>
              </a:rPr>
              <a:t>These instructions cause the next job to be read in another portion of main memory</a:t>
            </a:r>
          </a:p>
          <a:p>
            <a:pPr lvl="1"/>
            <a:r>
              <a:rPr lang="en-US" sz="2720" dirty="0">
                <a:solidFill>
                  <a:schemeClr val="tx1"/>
                </a:solidFill>
              </a:rPr>
              <a:t>The processor executes the instruction in the user’s program until it encounters an ending or error condition</a:t>
            </a:r>
          </a:p>
          <a:p>
            <a:pPr lvl="1"/>
            <a:r>
              <a:rPr lang="en-US" sz="2720" dirty="0">
                <a:solidFill>
                  <a:schemeClr val="tx1"/>
                </a:solidFill>
              </a:rPr>
              <a:t>Either event causes the processor to fetch its next instruction from the monitor program</a:t>
            </a:r>
          </a:p>
          <a:p>
            <a:r>
              <a:rPr lang="en-US" sz="2947" dirty="0">
                <a:solidFill>
                  <a:schemeClr val="tx1"/>
                </a:solidFill>
              </a:rPr>
              <a:t>The monitor handles setup and scheduling </a:t>
            </a:r>
          </a:p>
          <a:p>
            <a:pPr lvl="1"/>
            <a:r>
              <a:rPr lang="en-US" sz="2750" dirty="0">
                <a:solidFill>
                  <a:schemeClr val="tx1"/>
                </a:solidFill>
              </a:rPr>
              <a:t>A batch of jobs is queued up and executed as rapidly as possible with no idle time</a:t>
            </a:r>
          </a:p>
          <a:p>
            <a:r>
              <a:rPr lang="en-US" sz="2947" dirty="0">
                <a:solidFill>
                  <a:schemeClr val="tx1"/>
                </a:solidFill>
              </a:rPr>
              <a:t>Job control language (JCL)</a:t>
            </a:r>
          </a:p>
          <a:p>
            <a:pPr lvl="1"/>
            <a:r>
              <a:rPr lang="en-US" sz="2750" dirty="0">
                <a:solidFill>
                  <a:schemeClr val="tx1"/>
                </a:solidFill>
              </a:rPr>
              <a:t>Special type of programming language used to provide instructions to the monitor</a:t>
            </a:r>
          </a:p>
          <a:p>
            <a:r>
              <a:rPr lang="en-US" sz="2947" dirty="0">
                <a:solidFill>
                  <a:schemeClr val="tx1"/>
                </a:solidFill>
              </a:rPr>
              <a:t>Example:</a:t>
            </a:r>
          </a:p>
          <a:p>
            <a:pPr lvl="1"/>
            <a:r>
              <a:rPr lang="en-US" sz="2737" dirty="0">
                <a:solidFill>
                  <a:schemeClr val="tx1"/>
                </a:solidFill>
              </a:rPr>
              <a:t>$JOB</a:t>
            </a:r>
          </a:p>
          <a:p>
            <a:pPr lvl="1"/>
            <a:r>
              <a:rPr lang="en-US" sz="2737" dirty="0">
                <a:solidFill>
                  <a:schemeClr val="tx1"/>
                </a:solidFill>
              </a:rPr>
              <a:t>$FTN</a:t>
            </a:r>
          </a:p>
          <a:p>
            <a:pPr lvl="1"/>
            <a:r>
              <a:rPr lang="en-US" sz="2737" dirty="0">
                <a:solidFill>
                  <a:schemeClr val="tx1"/>
                </a:solidFill>
              </a:rPr>
              <a:t>...	Some Fortran instructions</a:t>
            </a:r>
          </a:p>
          <a:p>
            <a:pPr lvl="1"/>
            <a:r>
              <a:rPr lang="en-US" sz="2737" dirty="0">
                <a:solidFill>
                  <a:schemeClr val="tx1"/>
                </a:solidFill>
              </a:rPr>
              <a:t>$LOAD</a:t>
            </a:r>
          </a:p>
          <a:p>
            <a:pPr lvl="1"/>
            <a:r>
              <a:rPr lang="en-US" sz="2737" dirty="0">
                <a:solidFill>
                  <a:schemeClr val="tx1"/>
                </a:solidFill>
              </a:rPr>
              <a:t>$RUN</a:t>
            </a:r>
          </a:p>
          <a:p>
            <a:pPr lvl="1"/>
            <a:r>
              <a:rPr lang="en-US" sz="2737" dirty="0">
                <a:solidFill>
                  <a:schemeClr val="tx1"/>
                </a:solidFill>
              </a:rPr>
              <a:t>...	Some data</a:t>
            </a:r>
          </a:p>
          <a:p>
            <a:pPr lvl="1"/>
            <a:r>
              <a:rPr lang="en-US" sz="2737" dirty="0">
                <a:solidFill>
                  <a:schemeClr val="tx1"/>
                </a:solidFill>
              </a:rPr>
              <a:t>$END</a:t>
            </a:r>
          </a:p>
          <a:p>
            <a:pPr marL="228600" lvl="1">
              <a:spcBef>
                <a:spcPts val="2000"/>
              </a:spcBef>
              <a:buClr>
                <a:schemeClr val="accent1"/>
              </a:buClr>
            </a:pPr>
            <a:r>
              <a:rPr lang="en-US" sz="2947" dirty="0">
                <a:solidFill>
                  <a:schemeClr val="tx1"/>
                </a:solidFill>
              </a:rPr>
              <a:t>Monitor, or batch OS, is simply a computer program</a:t>
            </a:r>
          </a:p>
          <a:p>
            <a:pPr lvl="1"/>
            <a:r>
              <a:rPr lang="en-US" sz="2750" dirty="0">
                <a:solidFill>
                  <a:schemeClr val="tx1"/>
                </a:solidFill>
              </a:rPr>
              <a:t>It relies on the ability of the processor to fetch instructions from various portions of main memory in order to seize and relinquish control alternately</a:t>
            </a:r>
          </a:p>
        </p:txBody>
      </p:sp>
      <p:sp>
        <p:nvSpPr>
          <p:cNvPr id="4" name="TextBox 3"/>
          <p:cNvSpPr txBox="1"/>
          <p:nvPr/>
        </p:nvSpPr>
        <p:spPr>
          <a:xfrm>
            <a:off x="5029200" y="4191000"/>
            <a:ext cx="3352800" cy="784830"/>
          </a:xfrm>
          <a:prstGeom prst="rect">
            <a:avLst/>
          </a:prstGeom>
          <a:noFill/>
        </p:spPr>
        <p:txBody>
          <a:bodyPr wrap="square" rtlCol="0">
            <a:spAutoFit/>
          </a:bodyPr>
          <a:lstStyle/>
          <a:p>
            <a:r>
              <a:rPr lang="en-US" sz="900" dirty="0">
                <a:latin typeface="+mn-lt"/>
              </a:rPr>
              <a:t>**Each FORTRAN instruction and each item of</a:t>
            </a:r>
          </a:p>
          <a:p>
            <a:r>
              <a:rPr lang="en-US" sz="900" dirty="0">
                <a:latin typeface="+mn-lt"/>
              </a:rPr>
              <a:t>data is on a separate punched card or a separate record on tape. In addition to FORTRAN and data lines, the job includes job control instructions, which are</a:t>
            </a:r>
          </a:p>
          <a:p>
            <a:r>
              <a:rPr lang="en-US" sz="900" dirty="0">
                <a:latin typeface="+mn-lt"/>
              </a:rPr>
              <a:t>denoted by the beginning </a:t>
            </a:r>
            <a:r>
              <a:rPr lang="en-US" sz="900" dirty="0">
                <a:solidFill>
                  <a:schemeClr val="tx1">
                    <a:lumMod val="65000"/>
                    <a:lumOff val="35000"/>
                  </a:schemeClr>
                </a:solidFill>
                <a:latin typeface="+mn-lt"/>
              </a:rPr>
              <a:t>“$”.</a:t>
            </a:r>
          </a:p>
        </p:txBody>
      </p:sp>
      <p:sp>
        <p:nvSpPr>
          <p:cNvPr id="6" name="Double Brace 5"/>
          <p:cNvSpPr/>
          <p:nvPr/>
        </p:nvSpPr>
        <p:spPr>
          <a:xfrm>
            <a:off x="4876800" y="4114800"/>
            <a:ext cx="3505200" cy="914400"/>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98474" y="484093"/>
            <a:ext cx="7556313" cy="648429"/>
          </a:xfrm>
        </p:spPr>
        <p:txBody>
          <a:bodyPr/>
          <a:lstStyle/>
          <a:p>
            <a:r>
              <a:rPr lang="en-US" dirty="0">
                <a:effectLst>
                  <a:outerShdw blurRad="38100" dist="38100" dir="2700000" algn="tl">
                    <a:srgbClr val="000000">
                      <a:alpha val="43137"/>
                    </a:srgbClr>
                  </a:outerShdw>
                </a:effectLst>
              </a:rPr>
              <a:t>Desirable Hardware Features</a:t>
            </a:r>
          </a:p>
        </p:txBody>
      </p:sp>
      <p:sp>
        <p:nvSpPr>
          <p:cNvPr id="5" name="Content Placeholder 4"/>
          <p:cNvSpPr>
            <a:spLocks noGrp="1"/>
          </p:cNvSpPr>
          <p:nvPr>
            <p:ph sz="half" idx="17"/>
          </p:nvPr>
        </p:nvSpPr>
        <p:spPr>
          <a:xfrm>
            <a:off x="502920" y="1524000"/>
            <a:ext cx="3657413" cy="2590800"/>
          </a:xfrm>
        </p:spPr>
        <p:txBody>
          <a:bodyPr>
            <a:normAutofit fontScale="92500" lnSpcReduction="20000"/>
          </a:bodyPr>
          <a:lstStyle/>
          <a:p>
            <a:r>
              <a:rPr lang="en-US" sz="2435" dirty="0">
                <a:solidFill>
                  <a:schemeClr val="tx1"/>
                </a:solidFill>
              </a:rPr>
              <a:t>Memory protection</a:t>
            </a:r>
          </a:p>
          <a:p>
            <a:pPr lvl="1"/>
            <a:r>
              <a:rPr lang="en-US" dirty="0">
                <a:solidFill>
                  <a:schemeClr val="tx1"/>
                </a:solidFill>
              </a:rPr>
              <a:t>User program must not alter the memory area containing the monitor  </a:t>
            </a:r>
          </a:p>
          <a:p>
            <a:pPr lvl="1"/>
            <a:r>
              <a:rPr lang="en-US" dirty="0">
                <a:solidFill>
                  <a:schemeClr val="tx1"/>
                </a:solidFill>
              </a:rPr>
              <a:t>The processor hardware should detect an error and transfer control to the monitor</a:t>
            </a:r>
          </a:p>
          <a:p>
            <a:pPr lvl="1"/>
            <a:r>
              <a:rPr lang="en-US" dirty="0">
                <a:solidFill>
                  <a:schemeClr val="tx1"/>
                </a:solidFill>
              </a:rPr>
              <a:t>The monitor aborts the job, prints an error message, and loads the next job</a:t>
            </a:r>
          </a:p>
        </p:txBody>
      </p:sp>
      <p:sp>
        <p:nvSpPr>
          <p:cNvPr id="6" name="Content Placeholder 5"/>
          <p:cNvSpPr>
            <a:spLocks noGrp="1"/>
          </p:cNvSpPr>
          <p:nvPr>
            <p:ph sz="half" idx="18"/>
          </p:nvPr>
        </p:nvSpPr>
        <p:spPr>
          <a:xfrm>
            <a:off x="533400" y="4343400"/>
            <a:ext cx="3657413" cy="2159635"/>
          </a:xfrm>
        </p:spPr>
        <p:txBody>
          <a:bodyPr/>
          <a:lstStyle/>
          <a:p>
            <a:r>
              <a:rPr lang="en-US" sz="2065" dirty="0">
                <a:solidFill>
                  <a:schemeClr val="tx1"/>
                </a:solidFill>
              </a:rPr>
              <a:t>Timer</a:t>
            </a:r>
          </a:p>
          <a:p>
            <a:pPr lvl="1"/>
            <a:r>
              <a:rPr lang="en-US" dirty="0">
                <a:solidFill>
                  <a:schemeClr val="tx1"/>
                </a:solidFill>
              </a:rPr>
              <a:t>Used to prevent a job from monopolizing the system</a:t>
            </a:r>
          </a:p>
          <a:p>
            <a:pPr lvl="1"/>
            <a:r>
              <a:rPr lang="en-US" dirty="0">
                <a:solidFill>
                  <a:schemeClr val="tx1"/>
                </a:solidFill>
              </a:rPr>
              <a:t>If the timer expires an interrupt occurs and control returns to monitor</a:t>
            </a:r>
          </a:p>
        </p:txBody>
      </p:sp>
      <p:sp>
        <p:nvSpPr>
          <p:cNvPr id="13315" name="Rectangle 3"/>
          <p:cNvSpPr>
            <a:spLocks noGrp="1" noChangeArrowheads="1"/>
          </p:cNvSpPr>
          <p:nvPr>
            <p:ph sz="half" idx="1"/>
          </p:nvPr>
        </p:nvSpPr>
        <p:spPr>
          <a:xfrm>
            <a:off x="4410075" y="1447800"/>
            <a:ext cx="3657600" cy="2504123"/>
          </a:xfrm>
        </p:spPr>
        <p:txBody>
          <a:bodyPr>
            <a:normAutofit fontScale="85000" lnSpcReduction="10000"/>
          </a:bodyPr>
          <a:lstStyle/>
          <a:p>
            <a:r>
              <a:rPr lang="en-US" sz="2232" dirty="0">
                <a:solidFill>
                  <a:schemeClr val="tx1"/>
                </a:solidFill>
              </a:rPr>
              <a:t>Privileged instructions</a:t>
            </a:r>
          </a:p>
          <a:p>
            <a:pPr lvl="1"/>
            <a:r>
              <a:rPr lang="en-US" dirty="0">
                <a:solidFill>
                  <a:schemeClr val="tx1"/>
                </a:solidFill>
              </a:rPr>
              <a:t>Can only be executed by the monitor</a:t>
            </a:r>
          </a:p>
          <a:p>
            <a:pPr lvl="1"/>
            <a:r>
              <a:rPr lang="en-US" dirty="0">
                <a:solidFill>
                  <a:schemeClr val="tx1"/>
                </a:solidFill>
              </a:rPr>
              <a:t>If the processor encounters such an instruction while executing a user program an error interrupt occurs</a:t>
            </a:r>
          </a:p>
          <a:p>
            <a:pPr lvl="1"/>
            <a:r>
              <a:rPr lang="en-US" dirty="0">
                <a:solidFill>
                  <a:schemeClr val="tx1"/>
                </a:solidFill>
              </a:rPr>
              <a:t>I/O instructions are privileged so the monitor retains control of all I/O devices</a:t>
            </a:r>
          </a:p>
        </p:txBody>
      </p:sp>
      <p:sp>
        <p:nvSpPr>
          <p:cNvPr id="4" name="Content Placeholder 3"/>
          <p:cNvSpPr>
            <a:spLocks noGrp="1"/>
          </p:cNvSpPr>
          <p:nvPr>
            <p:ph sz="half" idx="16"/>
          </p:nvPr>
        </p:nvSpPr>
        <p:spPr>
          <a:xfrm>
            <a:off x="4572000" y="4267200"/>
            <a:ext cx="3657600" cy="1965960"/>
          </a:xfrm>
        </p:spPr>
        <p:txBody>
          <a:bodyPr/>
          <a:lstStyle/>
          <a:p>
            <a:r>
              <a:rPr lang="en-US" sz="2065" dirty="0">
                <a:solidFill>
                  <a:schemeClr val="tx1"/>
                </a:solidFill>
              </a:rPr>
              <a:t>Interrupts</a:t>
            </a:r>
          </a:p>
          <a:p>
            <a:pPr lvl="1"/>
            <a:r>
              <a:rPr lang="en-US" dirty="0">
                <a:solidFill>
                  <a:schemeClr val="tx1"/>
                </a:solidFill>
              </a:rPr>
              <a:t>Gives the OS more flexibility in relinquishing control to and regaining control from user programs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14400" y="304801"/>
            <a:ext cx="7620000" cy="1219200"/>
          </a:xfrm>
        </p:spPr>
        <p:txBody>
          <a:bodyPr>
            <a:noAutofit/>
          </a:bodyPr>
          <a:lstStyle/>
          <a:p>
            <a:r>
              <a:rPr lang="en-US" sz="4000" dirty="0">
                <a:effectLst>
                  <a:outerShdw blurRad="38100" dist="38100" dir="2700000" algn="tl">
                    <a:srgbClr val="000000">
                      <a:alpha val="43137"/>
                    </a:srgbClr>
                  </a:outerShdw>
                </a:effectLst>
              </a:rPr>
              <a:t>System Utilization Example</a:t>
            </a:r>
          </a:p>
        </p:txBody>
      </p:sp>
      <p:pic>
        <p:nvPicPr>
          <p:cNvPr id="5" name="Picture 4" descr="f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23529" t="8182" r="23529" b="65455"/>
              <a:stretch>
                <a:fillRect/>
              </a:stretch>
            </p:blipFill>
          </mc:Choice>
          <mc:Fallback>
            <p:blipFill>
              <a:blip r:embed="rId4"/>
              <a:srcRect l="23529" t="8182" r="23529" b="65455"/>
              <a:stretch>
                <a:fillRect/>
              </a:stretch>
            </p:blipFill>
          </mc:Fallback>
        </mc:AlternateContent>
        <p:spPr>
          <a:xfrm>
            <a:off x="1084995" y="2057401"/>
            <a:ext cx="7449405" cy="4800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04800" y="2133600"/>
            <a:ext cx="3255264" cy="1162050"/>
          </a:xfrm>
        </p:spPr>
        <p:txBody>
          <a:bodyPr/>
          <a:lstStyle/>
          <a:p>
            <a:r>
              <a:rPr lang="en-US" dirty="0">
                <a:effectLst>
                  <a:outerShdw blurRad="38100" dist="38100" dir="2700000" algn="tl">
                    <a:srgbClr val="000000">
                      <a:alpha val="43137"/>
                    </a:srgbClr>
                  </a:outerShdw>
                </a:effectLst>
              </a:rPr>
              <a:t>Multiprogramming Example</a:t>
            </a:r>
          </a:p>
        </p:txBody>
      </p:sp>
      <p:pic>
        <p:nvPicPr>
          <p:cNvPr id="4" name="Picture 3" descr="f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2353" t="4545" r="5882" b="4545"/>
              <a:stretch>
                <a:fillRect/>
              </a:stretch>
            </p:blipFill>
          </mc:Choice>
          <mc:Fallback>
            <p:blipFill>
              <a:blip r:embed="rId4"/>
              <a:srcRect l="2353" t="4545" r="5882" b="4545"/>
              <a:stretch>
                <a:fillRect/>
              </a:stretch>
            </p:blipFill>
          </mc:Fallback>
        </mc:AlternateContent>
        <p:spPr>
          <a:xfrm>
            <a:off x="3785041" y="0"/>
            <a:ext cx="5358959" cy="687042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95536" y="332656"/>
            <a:ext cx="8538955" cy="638132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62000" y="533400"/>
            <a:ext cx="7556313" cy="1116106"/>
          </a:xfrm>
        </p:spPr>
        <p:txBody>
          <a:bodyPr/>
          <a:lstStyle/>
          <a:p>
            <a:r>
              <a:rPr lang="en-US" dirty="0">
                <a:effectLst>
                  <a:outerShdw blurRad="38100" dist="38100" dir="2700000" algn="tl">
                    <a:srgbClr val="000000">
                      <a:alpha val="43137"/>
                    </a:srgbClr>
                  </a:outerShdw>
                </a:effectLst>
              </a:rPr>
              <a:t>Time Sharing Systems</a:t>
            </a:r>
          </a:p>
        </p:txBody>
      </p:sp>
      <p:sp>
        <p:nvSpPr>
          <p:cNvPr id="19459" name="Rectangle 3"/>
          <p:cNvSpPr>
            <a:spLocks noGrp="1" noChangeArrowheads="1"/>
          </p:cNvSpPr>
          <p:nvPr>
            <p:ph idx="1"/>
          </p:nvPr>
        </p:nvSpPr>
        <p:spPr/>
        <p:txBody>
          <a:bodyPr>
            <a:normAutofit/>
          </a:bodyPr>
          <a:lstStyle/>
          <a:p>
            <a:r>
              <a:rPr lang="en-US" dirty="0">
                <a:solidFill>
                  <a:schemeClr val="tx1"/>
                </a:solidFill>
              </a:rPr>
              <a:t>Used when the user interacts directly with the computer</a:t>
            </a:r>
          </a:p>
          <a:p>
            <a:r>
              <a:rPr lang="en-US" dirty="0">
                <a:solidFill>
                  <a:schemeClr val="tx1"/>
                </a:solidFill>
              </a:rPr>
              <a:t>Processor’s time is shared among multiple users</a:t>
            </a:r>
          </a:p>
          <a:p>
            <a:r>
              <a:rPr lang="en-US" dirty="0">
                <a:solidFill>
                  <a:schemeClr val="tx1"/>
                </a:solidFill>
              </a:rPr>
              <a:t>Multiple users simultaneously access the system through terminals, with the OS interleaving the execution of each user program in a short burst or quantum of computation</a:t>
            </a:r>
          </a:p>
          <a:p>
            <a:r>
              <a:rPr lang="en-US" dirty="0">
                <a:solidFill>
                  <a:schemeClr val="tx1"/>
                </a:solidFill>
              </a:rPr>
              <a:t>Example:</a:t>
            </a:r>
          </a:p>
          <a:p>
            <a:pPr lvl="1"/>
            <a:r>
              <a:rPr lang="en-US" dirty="0">
                <a:solidFill>
                  <a:schemeClr val="tx1"/>
                </a:solidFill>
              </a:rPr>
              <a:t>If there are </a:t>
            </a:r>
            <a:r>
              <a:rPr lang="en-US" i="1" dirty="0">
                <a:solidFill>
                  <a:schemeClr val="tx1"/>
                </a:solidFill>
              </a:rPr>
              <a:t>n </a:t>
            </a:r>
            <a:r>
              <a:rPr lang="en-US" dirty="0">
                <a:solidFill>
                  <a:schemeClr val="tx1"/>
                </a:solidFill>
              </a:rPr>
              <a:t>users actively requesting service at one time, each user will only see on the average 1/</a:t>
            </a:r>
            <a:r>
              <a:rPr lang="en-US" i="1" dirty="0">
                <a:solidFill>
                  <a:schemeClr val="tx1"/>
                </a:solidFill>
              </a:rPr>
              <a:t>n </a:t>
            </a:r>
            <a:r>
              <a:rPr lang="en-US" dirty="0">
                <a:solidFill>
                  <a:schemeClr val="tx1"/>
                </a:solidFill>
              </a:rPr>
              <a:t>of the effective computer speed</a:t>
            </a:r>
          </a:p>
          <a:p>
            <a:endParaRPr lang="en-US" dirty="0"/>
          </a:p>
        </p:txBody>
      </p:sp>
      <p:sp useBgFill="1">
        <p:nvSpPr>
          <p:cNvPr id="5" name="TextBox 4"/>
          <p:cNvSpPr txBox="1"/>
          <p:nvPr/>
        </p:nvSpPr>
        <p:spPr>
          <a:xfrm>
            <a:off x="7603550" y="0"/>
            <a:ext cx="1540449" cy="2057400"/>
          </a:xfrm>
          <a:prstGeom prst="rect">
            <a:avLst/>
          </a:prstGeom>
        </p:spPr>
        <p:txBody>
          <a:bodyPr wrap="square" rtlCol="0">
            <a:spAutoFit/>
          </a:bodyPr>
          <a:lstStyle/>
          <a:p>
            <a:endParaRPr lang="en-US" dirty="0"/>
          </a:p>
        </p:txBody>
      </p:sp>
      <p:pic>
        <p:nvPicPr>
          <p:cNvPr id="7" name="Picture 6"/>
          <p:cNvPicPr>
            <a:picLocks noChangeAspect="1"/>
          </p:cNvPicPr>
          <p:nvPr/>
        </p:nvPicPr>
        <p:blipFill>
          <a:blip r:embed="rId3"/>
          <a:stretch>
            <a:fillRect/>
          </a:stretch>
        </p:blipFill>
        <p:spPr>
          <a:xfrm>
            <a:off x="6781800" y="228600"/>
            <a:ext cx="2023783" cy="1600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half" idx="2"/>
          </p:nvPr>
        </p:nvSpPr>
        <p:spPr>
          <a:xfrm>
            <a:off x="0" y="762000"/>
            <a:ext cx="6800757" cy="2438400"/>
          </a:xfrm>
        </p:spPr>
        <p:txBody>
          <a:bodyPr>
            <a:noAutofit/>
          </a:bodyPr>
          <a:lstStyle/>
          <a:p>
            <a:pPr algn="ctr"/>
            <a:r>
              <a:rPr lang="en-US" sz="3600" dirty="0">
                <a:solidFill>
                  <a:schemeClr val="accent1"/>
                </a:solidFill>
                <a:effectLst>
                  <a:outerShdw blurRad="38100" dist="38100" dir="2700000" algn="tl">
                    <a:srgbClr val="000000">
                      <a:alpha val="43137"/>
                    </a:srgbClr>
                  </a:outerShdw>
                </a:effectLst>
                <a:latin typeface="+mj-lt"/>
                <a:ea typeface="+mj-ea"/>
                <a:cs typeface="+mj-cs"/>
              </a:rPr>
              <a:t>Batch </a:t>
            </a:r>
          </a:p>
          <a:p>
            <a:pPr algn="ctr"/>
            <a:r>
              <a:rPr lang="en-US" sz="3600" dirty="0">
                <a:solidFill>
                  <a:schemeClr val="accent1"/>
                </a:solidFill>
                <a:effectLst>
                  <a:outerShdw blurRad="38100" dist="38100" dir="2700000" algn="tl">
                    <a:srgbClr val="000000">
                      <a:alpha val="43137"/>
                    </a:srgbClr>
                  </a:outerShdw>
                </a:effectLst>
                <a:latin typeface="+mj-lt"/>
                <a:ea typeface="+mj-ea"/>
                <a:cs typeface="+mj-cs"/>
              </a:rPr>
              <a:t>Multiprogramming </a:t>
            </a:r>
          </a:p>
          <a:p>
            <a:pPr algn="ctr"/>
            <a:r>
              <a:rPr lang="en-US" sz="3600" dirty="0">
                <a:solidFill>
                  <a:schemeClr val="accent1"/>
                </a:solidFill>
                <a:effectLst>
                  <a:outerShdw blurRad="38100" dist="38100" dir="2700000" algn="tl">
                    <a:srgbClr val="000000">
                      <a:alpha val="43137"/>
                    </a:srgbClr>
                  </a:outerShdw>
                </a:effectLst>
                <a:latin typeface="+mj-lt"/>
                <a:ea typeface="+mj-ea"/>
                <a:cs typeface="+mj-cs"/>
              </a:rPr>
              <a:t>versus </a:t>
            </a:r>
          </a:p>
          <a:p>
            <a:pPr algn="ctr"/>
            <a:r>
              <a:rPr lang="en-US" sz="3600" dirty="0">
                <a:solidFill>
                  <a:schemeClr val="accent1"/>
                </a:solidFill>
                <a:effectLst>
                  <a:outerShdw blurRad="38100" dist="38100" dir="2700000" algn="tl">
                    <a:srgbClr val="000000">
                      <a:alpha val="43137"/>
                    </a:srgbClr>
                  </a:outerShdw>
                </a:effectLst>
                <a:latin typeface="+mj-lt"/>
                <a:ea typeface="+mj-ea"/>
                <a:cs typeface="+mj-cs"/>
              </a:rPr>
              <a:t>Time Sharing</a:t>
            </a:r>
          </a:p>
        </p:txBody>
      </p:sp>
      <p:pic>
        <p:nvPicPr>
          <p:cNvPr id="4" name="Picture 3"/>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73648" y="4902200"/>
            <a:ext cx="8970352" cy="19558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38200" y="457200"/>
            <a:ext cx="7556313" cy="1116106"/>
          </a:xfrm>
        </p:spPr>
        <p:txBody>
          <a:bodyPr/>
          <a:lstStyle/>
          <a:p>
            <a:r>
              <a:rPr lang="en-US" dirty="0">
                <a:effectLst>
                  <a:outerShdw blurRad="38100" dist="38100" dir="2700000" algn="tl">
                    <a:srgbClr val="000000">
                      <a:alpha val="43137"/>
                    </a:srgbClr>
                  </a:outerShdw>
                </a:effectLst>
              </a:rPr>
              <a:t>Scheduling</a:t>
            </a:r>
            <a:r>
              <a:rPr lang="en-US" dirty="0">
                <a:solidFill>
                  <a:srgbClr val="FF0000"/>
                </a:solidFill>
                <a:effectLst>
                  <a:outerShdw blurRad="38100" dist="38100" dir="2700000" algn="tl">
                    <a:srgbClr val="000000">
                      <a:alpha val="43137"/>
                    </a:srgbClr>
                  </a:outerShdw>
                </a:effectLst>
              </a:rPr>
              <a:t>(Note Copy)</a:t>
            </a:r>
          </a:p>
        </p:txBody>
      </p:sp>
      <p:sp>
        <p:nvSpPr>
          <p:cNvPr id="20483" name="Rectangle 3"/>
          <p:cNvSpPr>
            <a:spLocks noGrp="1" noChangeArrowheads="1"/>
          </p:cNvSpPr>
          <p:nvPr>
            <p:ph idx="1"/>
          </p:nvPr>
        </p:nvSpPr>
        <p:spPr/>
        <p:txBody>
          <a:bodyPr/>
          <a:lstStyle/>
          <a:p>
            <a:r>
              <a:rPr lang="en-US" dirty="0"/>
              <a:t>The key to multiprogramming</a:t>
            </a:r>
          </a:p>
          <a:p>
            <a:r>
              <a:rPr lang="en-US" dirty="0"/>
              <a:t>Four types are typically involved:</a:t>
            </a:r>
          </a:p>
        </p:txBody>
      </p:sp>
      <p:pic>
        <p:nvPicPr>
          <p:cNvPr id="4" name="Picture 3"/>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593583" y="3140968"/>
            <a:ext cx="7953922" cy="2802632"/>
          </a:xfrm>
          <a:prstGeom prst="rect">
            <a:avLst/>
          </a:prstGeom>
        </p:spPr>
      </p:pic>
      <p:sp>
        <p:nvSpPr>
          <p:cNvPr id="5" name="Rectangle 4"/>
          <p:cNvSpPr/>
          <p:nvPr/>
        </p:nvSpPr>
        <p:spPr>
          <a:xfrm>
            <a:off x="3048000" y="6096000"/>
            <a:ext cx="3052639" cy="338554"/>
          </a:xfrm>
          <a:prstGeom prst="rect">
            <a:avLst/>
          </a:prstGeom>
        </p:spPr>
        <p:txBody>
          <a:bodyPr wrap="none">
            <a:spAutoFit/>
          </a:bodyPr>
          <a:lstStyle/>
          <a:p>
            <a:r>
              <a:rPr lang="en-US" sz="1600" dirty="0">
                <a:latin typeface="+mn-lt"/>
              </a:rPr>
              <a:t>Table 8.4  Types of Scheduling </a:t>
            </a:r>
          </a:p>
        </p:txBody>
      </p:sp>
      <p:sp useBgFill="1">
        <p:nvSpPr>
          <p:cNvPr id="8" name="TextBox 7"/>
          <p:cNvSpPr txBox="1"/>
          <p:nvPr/>
        </p:nvSpPr>
        <p:spPr>
          <a:xfrm>
            <a:off x="7955522" y="176412"/>
            <a:ext cx="959877" cy="1804788"/>
          </a:xfrm>
          <a:prstGeom prst="rect">
            <a:avLst/>
          </a:prstGeom>
        </p:spPr>
        <p:txBody>
          <a:bodyPr wrap="square" rtlCol="0">
            <a:spAutoFit/>
          </a:bodyPr>
          <a:lstStyle/>
          <a:p>
            <a:endParaRPr lang="en-US" dirty="0"/>
          </a:p>
        </p:txBody>
      </p:sp>
      <p:pic>
        <p:nvPicPr>
          <p:cNvPr id="9" name="Picture 8"/>
          <p:cNvPicPr>
            <a:picLocks noChangeAspect="1"/>
          </p:cNvPicPr>
          <p:nvPr/>
        </p:nvPicPr>
        <p:blipFill>
          <a:blip r:embed="rId5"/>
          <a:stretch>
            <a:fillRect/>
          </a:stretch>
        </p:blipFill>
        <p:spPr>
          <a:xfrm>
            <a:off x="6324600" y="304800"/>
            <a:ext cx="2516659" cy="19812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Content Placeholder 25"/>
          <p:cNvGraphicFramePr>
            <a:graphicFrameLocks noGrp="1"/>
          </p:cNvGraphicFramePr>
          <p:nvPr>
            <p:ph idx="4294967295"/>
          </p:nvPr>
        </p:nvGraphicFramePr>
        <p:xfrm>
          <a:off x="228600" y="1066800"/>
          <a:ext cx="86868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506" name="Rectangle 2"/>
          <p:cNvSpPr>
            <a:spLocks noGrp="1" noChangeArrowheads="1"/>
          </p:cNvSpPr>
          <p:nvPr>
            <p:ph type="title" idx="4294967295"/>
          </p:nvPr>
        </p:nvSpPr>
        <p:spPr>
          <a:xfrm>
            <a:off x="381000" y="304800"/>
            <a:ext cx="7556500" cy="1116012"/>
          </a:xfrm>
        </p:spPr>
        <p:txBody>
          <a:bodyPr/>
          <a:lstStyle/>
          <a:p>
            <a:r>
              <a:rPr lang="en-US" dirty="0">
                <a:effectLst>
                  <a:outerShdw blurRad="38100" dist="38100" dir="2700000" algn="tl">
                    <a:srgbClr val="000000">
                      <a:alpha val="43137"/>
                    </a:srgbClr>
                  </a:outerShdw>
                </a:effectLst>
              </a:rPr>
              <a:t>Long Term Scheduling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228600" y="0"/>
            <a:ext cx="7556500" cy="1116012"/>
          </a:xfrm>
        </p:spPr>
        <p:txBody>
          <a:bodyPr/>
          <a:lstStyle/>
          <a:p>
            <a:r>
              <a:rPr lang="en-US" dirty="0">
                <a:effectLst>
                  <a:outerShdw blurRad="38100" dist="38100" dir="2700000" algn="tl">
                    <a:srgbClr val="000000">
                      <a:alpha val="43137"/>
                    </a:srgbClr>
                  </a:outerShdw>
                </a:effectLst>
              </a:rPr>
              <a:t>Computer Hardware and Software Structure</a:t>
            </a:r>
          </a:p>
        </p:txBody>
      </p:sp>
      <p:pic>
        <p:nvPicPr>
          <p:cNvPr id="6" name="Picture 5" descr="f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8182" b="23636"/>
              <a:stretch>
                <a:fillRect/>
              </a:stretch>
            </p:blipFill>
          </mc:Choice>
          <mc:Fallback>
            <p:blipFill>
              <a:blip r:embed="rId4"/>
              <a:srcRect t="18182" b="23636"/>
              <a:stretch>
                <a:fillRect/>
              </a:stretch>
            </p:blipFill>
          </mc:Fallback>
        </mc:AlternateContent>
        <p:spPr>
          <a:xfrm>
            <a:off x="1331640" y="1408958"/>
            <a:ext cx="7556500" cy="526040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US" sz="3600" dirty="0">
                <a:effectLst>
                  <a:outerShdw blurRad="38100" dist="38100" dir="2700000" algn="tl">
                    <a:srgbClr val="000000">
                      <a:alpha val="43137"/>
                    </a:srgbClr>
                  </a:outerShdw>
                </a:effectLst>
              </a:rPr>
              <a:t>Medium-Term Scheduling</a:t>
            </a:r>
            <a:br>
              <a:rPr lang="en-US" sz="3600" dirty="0">
                <a:effectLst>
                  <a:outerShdw blurRad="38100" dist="38100" dir="2700000" algn="tl">
                    <a:srgbClr val="000000">
                      <a:alpha val="43137"/>
                    </a:srgbClr>
                  </a:outerShdw>
                </a:effectLst>
              </a:rPr>
            </a:br>
            <a:r>
              <a:rPr lang="en-US" sz="3600" dirty="0">
                <a:effectLst>
                  <a:outerShdw blurRad="38100" dist="38100" dir="2700000" algn="tl">
                    <a:srgbClr val="000000">
                      <a:alpha val="43137"/>
                    </a:srgbClr>
                  </a:outerShdw>
                </a:effectLst>
              </a:rPr>
              <a:t>                      and Short-Term Scheduling</a:t>
            </a:r>
          </a:p>
        </p:txBody>
      </p:sp>
      <p:sp>
        <p:nvSpPr>
          <p:cNvPr id="15" name="Content Placeholder 14"/>
          <p:cNvSpPr>
            <a:spLocks noGrp="1"/>
          </p:cNvSpPr>
          <p:nvPr>
            <p:ph sz="half" idx="2"/>
          </p:nvPr>
        </p:nvSpPr>
        <p:spPr/>
        <p:txBody>
          <a:bodyPr/>
          <a:lstStyle/>
          <a:p>
            <a:pPr marL="0" lvl="1">
              <a:spcBef>
                <a:spcPts val="2000"/>
              </a:spcBef>
              <a:buClr>
                <a:schemeClr val="accent1"/>
              </a:buClr>
            </a:pPr>
            <a:r>
              <a:rPr lang="en-US" sz="2000" dirty="0">
                <a:solidFill>
                  <a:schemeClr val="tx1"/>
                </a:solidFill>
              </a:rPr>
              <a:t>Part of the swapping   function</a:t>
            </a:r>
          </a:p>
          <a:p>
            <a:pPr marL="0" lvl="1">
              <a:spcBef>
                <a:spcPts val="2000"/>
              </a:spcBef>
              <a:buClr>
                <a:schemeClr val="accent1"/>
              </a:buClr>
            </a:pPr>
            <a:r>
              <a:rPr lang="en-US" sz="2000" dirty="0">
                <a:solidFill>
                  <a:schemeClr val="tx1"/>
                </a:solidFill>
              </a:rPr>
              <a:t>Swapping-in decision is based on the need to manage the degree of multiprogramming</a:t>
            </a:r>
          </a:p>
          <a:p>
            <a:pPr marL="0" lvl="1">
              <a:spcBef>
                <a:spcPts val="2000"/>
              </a:spcBef>
              <a:buClr>
                <a:schemeClr val="accent1"/>
              </a:buClr>
            </a:pPr>
            <a:r>
              <a:rPr lang="en-US" sz="2000" dirty="0">
                <a:solidFill>
                  <a:schemeClr val="tx1"/>
                </a:solidFill>
              </a:rPr>
              <a:t>Swapping-in decision will consider the memory requirements of the swapped-out processes</a:t>
            </a:r>
          </a:p>
        </p:txBody>
      </p:sp>
      <p:sp>
        <p:nvSpPr>
          <p:cNvPr id="17" name="Content Placeholder 16"/>
          <p:cNvSpPr>
            <a:spLocks noGrp="1"/>
          </p:cNvSpPr>
          <p:nvPr>
            <p:ph sz="quarter" idx="4"/>
          </p:nvPr>
        </p:nvSpPr>
        <p:spPr>
          <a:xfrm>
            <a:off x="4419600" y="2590800"/>
            <a:ext cx="3657600" cy="3678797"/>
          </a:xfrm>
        </p:spPr>
        <p:txBody>
          <a:bodyPr>
            <a:normAutofit/>
          </a:bodyPr>
          <a:lstStyle/>
          <a:p>
            <a:r>
              <a:rPr lang="en-US" sz="2000" dirty="0">
                <a:solidFill>
                  <a:schemeClr val="tx1"/>
                </a:solidFill>
              </a:rPr>
              <a:t>Also known as the dispatcher</a:t>
            </a:r>
          </a:p>
          <a:p>
            <a:r>
              <a:rPr lang="en-US" sz="2000" dirty="0">
                <a:solidFill>
                  <a:schemeClr val="tx1"/>
                </a:solidFill>
              </a:rPr>
              <a:t>Executes frequently and makes the fine-grained decision of which job to execute next</a:t>
            </a:r>
          </a:p>
        </p:txBody>
      </p:sp>
      <p:sp>
        <p:nvSpPr>
          <p:cNvPr id="22531" name="Rectangle 3"/>
          <p:cNvSpPr>
            <a:spLocks noGrp="1" noChangeArrowheads="1"/>
          </p:cNvSpPr>
          <p:nvPr>
            <p:ph type="body" idx="1"/>
          </p:nvPr>
        </p:nvSpPr>
        <p:spPr>
          <a:xfrm>
            <a:off x="497541" y="2057400"/>
            <a:ext cx="3657600" cy="336176"/>
          </a:xfrm>
        </p:spPr>
        <p:txBody>
          <a:bodyPr>
            <a:normAutofit/>
          </a:bodyPr>
          <a:lstStyle/>
          <a:p>
            <a:pPr marL="0" lvl="1" algn="ctr">
              <a:spcBef>
                <a:spcPts val="2000"/>
              </a:spcBef>
              <a:buClr>
                <a:schemeClr val="accent1"/>
              </a:buClr>
            </a:pPr>
            <a:r>
              <a:rPr lang="en-US" sz="2000" dirty="0">
                <a:solidFill>
                  <a:schemeClr val="bg1"/>
                </a:solidFill>
                <a:effectLst>
                  <a:outerShdw blurRad="38100" dist="38100" dir="2700000" algn="tl">
                    <a:srgbClr val="000000">
                      <a:alpha val="43137"/>
                    </a:srgbClr>
                  </a:outerShdw>
                </a:effectLst>
              </a:rPr>
              <a:t>Mediu</a:t>
            </a:r>
            <a:r>
              <a:rPr lang="en-US" dirty="0">
                <a:solidFill>
                  <a:schemeClr val="bg1"/>
                </a:solidFill>
                <a:effectLst>
                  <a:outerShdw blurRad="38100" dist="38100" dir="2700000" algn="tl">
                    <a:srgbClr val="000000">
                      <a:alpha val="43137"/>
                    </a:srgbClr>
                  </a:outerShdw>
                </a:effectLst>
              </a:rPr>
              <a:t>m-Term</a:t>
            </a:r>
            <a:endParaRPr lang="en-US" sz="2000" dirty="0">
              <a:solidFill>
                <a:schemeClr val="bg1"/>
              </a:solidFill>
              <a:effectLst>
                <a:outerShdw blurRad="38100" dist="38100" dir="2700000" algn="tl">
                  <a:srgbClr val="000000">
                    <a:alpha val="43137"/>
                  </a:srgbClr>
                </a:outerShdw>
              </a:effectLst>
            </a:endParaRPr>
          </a:p>
        </p:txBody>
      </p:sp>
      <p:sp>
        <p:nvSpPr>
          <p:cNvPr id="16" name="Text Placeholder 15"/>
          <p:cNvSpPr>
            <a:spLocks noGrp="1"/>
          </p:cNvSpPr>
          <p:nvPr>
            <p:ph type="body" sz="quarter" idx="3"/>
          </p:nvPr>
        </p:nvSpPr>
        <p:spPr>
          <a:xfrm>
            <a:off x="4399878" y="2057401"/>
            <a:ext cx="3657600" cy="336176"/>
          </a:xfrm>
        </p:spPr>
        <p:txBody>
          <a:bodyPr/>
          <a:lstStyle/>
          <a:p>
            <a:r>
              <a:rPr lang="en-US" sz="2000" b="1" dirty="0">
                <a:effectLst>
                  <a:outerShdw blurRad="38100" dist="38100" dir="2700000" algn="tl">
                    <a:srgbClr val="000000">
                      <a:alpha val="43137"/>
                    </a:srgbClr>
                  </a:outerShdw>
                </a:effectLst>
              </a:rPr>
              <a:t>Short-Term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609600" y="457200"/>
            <a:ext cx="7556500" cy="1116012"/>
          </a:xfrm>
        </p:spPr>
        <p:txBody>
          <a:bodyPr/>
          <a:lstStyle/>
          <a:p>
            <a:r>
              <a:rPr lang="en-US" dirty="0">
                <a:effectLst>
                  <a:outerShdw blurRad="38100" dist="38100" dir="2700000" algn="tl">
                    <a:srgbClr val="000000">
                      <a:alpha val="43137"/>
                    </a:srgbClr>
                  </a:outerShdw>
                </a:effectLst>
              </a:rPr>
              <a:t>Five State Process Model</a:t>
            </a:r>
          </a:p>
        </p:txBody>
      </p:sp>
      <p:pic>
        <p:nvPicPr>
          <p:cNvPr id="4" name="Picture 3" descr="f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6364" t="23529" r="7273" b="14118"/>
              <a:stretch>
                <a:fillRect/>
              </a:stretch>
            </p:blipFill>
          </mc:Choice>
          <mc:Fallback>
            <p:blipFill>
              <a:blip r:embed="rId4"/>
              <a:srcRect l="6364" t="23529" r="7273" b="14118"/>
              <a:stretch>
                <a:fillRect/>
              </a:stretch>
            </p:blipFill>
          </mc:Fallback>
        </mc:AlternateContent>
        <p:spPr>
          <a:xfrm>
            <a:off x="-14693" y="1748407"/>
            <a:ext cx="9158693" cy="510959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050"/>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Process Control Block</a:t>
            </a:r>
          </a:p>
        </p:txBody>
      </p:sp>
      <p:pic>
        <p:nvPicPr>
          <p:cNvPr id="4" name="Picture 3" descr="f8.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25882" t="10909" r="25882" b="8182"/>
              <a:stretch>
                <a:fillRect/>
              </a:stretch>
            </p:blipFill>
          </mc:Choice>
          <mc:Fallback>
            <p:blipFill>
              <a:blip r:embed="rId4"/>
              <a:srcRect l="25882" t="10909" r="25882" b="8182"/>
              <a:stretch>
                <a:fillRect/>
              </a:stretch>
            </p:blipFill>
          </mc:Fallback>
        </mc:AlternateContent>
        <p:spPr>
          <a:xfrm>
            <a:off x="4953000" y="116632"/>
            <a:ext cx="3159276" cy="662473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idx="4294967295"/>
          </p:nvPr>
        </p:nvSpPr>
        <p:spPr>
          <a:xfrm>
            <a:off x="457200" y="228600"/>
            <a:ext cx="7556500" cy="1116012"/>
          </a:xfrm>
        </p:spPr>
        <p:txBody>
          <a:bodyPr/>
          <a:lstStyle/>
          <a:p>
            <a:r>
              <a:rPr lang="en-GB" dirty="0">
                <a:effectLst>
                  <a:outerShdw blurRad="38100" dist="38100" dir="2700000" algn="tl">
                    <a:srgbClr val="000000">
                      <a:alpha val="43137"/>
                    </a:srgbClr>
                  </a:outerShdw>
                </a:effectLst>
              </a:rPr>
              <a:t>Scheduling Example</a:t>
            </a:r>
          </a:p>
        </p:txBody>
      </p:sp>
      <p:pic>
        <p:nvPicPr>
          <p:cNvPr id="4" name="Picture 3" descr="f9.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8182" b="9091"/>
              <a:stretch>
                <a:fillRect/>
              </a:stretch>
            </p:blipFill>
          </mc:Choice>
          <mc:Fallback>
            <p:blipFill>
              <a:blip r:embed="rId4"/>
              <a:srcRect t="18182" b="9091"/>
              <a:stretch>
                <a:fillRect/>
              </a:stretch>
            </p:blipFill>
          </mc:Fallback>
        </mc:AlternateContent>
        <p:spPr>
          <a:xfrm>
            <a:off x="1219200" y="1052736"/>
            <a:ext cx="6629400" cy="518457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457200" y="228600"/>
            <a:ext cx="7556500" cy="1116012"/>
          </a:xfrm>
        </p:spPr>
        <p:txBody>
          <a:bodyPr/>
          <a:lstStyle/>
          <a:p>
            <a:r>
              <a:rPr lang="en-US" dirty="0">
                <a:effectLst>
                  <a:outerShdw blurRad="38100" dist="38100" dir="2700000" algn="tl">
                    <a:srgbClr val="000000">
                      <a:alpha val="43137"/>
                    </a:srgbClr>
                  </a:outerShdw>
                </a:effectLst>
              </a:rPr>
              <a:t>Key Elements of O/S</a:t>
            </a:r>
          </a:p>
        </p:txBody>
      </p:sp>
      <p:pic>
        <p:nvPicPr>
          <p:cNvPr id="4" name="Picture 3" descr="f10.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8182" b="17273"/>
              <a:stretch>
                <a:fillRect/>
              </a:stretch>
            </p:blipFill>
          </mc:Choice>
          <mc:Fallback>
            <p:blipFill>
              <a:blip r:embed="rId4"/>
              <a:srcRect t="18182" b="17273"/>
              <a:stretch>
                <a:fillRect/>
              </a:stretch>
            </p:blipFill>
          </mc:Fallback>
        </mc:AlternateContent>
        <p:spPr>
          <a:xfrm>
            <a:off x="838200" y="608936"/>
            <a:ext cx="7481316" cy="624906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457200" y="304800"/>
            <a:ext cx="7556500" cy="1116013"/>
          </a:xfrm>
        </p:spPr>
        <p:txBody>
          <a:bodyPr/>
          <a:lstStyle/>
          <a:p>
            <a:r>
              <a:rPr lang="en-US" dirty="0">
                <a:effectLst>
                  <a:outerShdw blurRad="38100" dist="38100" dir="2700000" algn="tl">
                    <a:srgbClr val="000000">
                      <a:alpha val="43137"/>
                    </a:srgbClr>
                  </a:outerShdw>
                </a:effectLst>
              </a:rPr>
              <a:t>Process Scheduling</a:t>
            </a:r>
          </a:p>
        </p:txBody>
      </p:sp>
      <p:pic>
        <p:nvPicPr>
          <p:cNvPr id="4" name="Picture 3" descr="f1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9091" b="13636"/>
              <a:stretch>
                <a:fillRect/>
              </a:stretch>
            </p:blipFill>
          </mc:Choice>
          <mc:Fallback>
            <p:blipFill>
              <a:blip r:embed="rId4"/>
              <a:srcRect t="19091" b="13636"/>
              <a:stretch>
                <a:fillRect/>
              </a:stretch>
            </p:blipFill>
          </mc:Fallback>
        </mc:AlternateContent>
        <p:spPr>
          <a:xfrm>
            <a:off x="1219200" y="1086544"/>
            <a:ext cx="6629400" cy="577145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Memory Management</a:t>
            </a:r>
          </a:p>
        </p:txBody>
      </p:sp>
      <p:sp>
        <p:nvSpPr>
          <p:cNvPr id="4" name="Text Placeholder 3"/>
          <p:cNvSpPr>
            <a:spLocks noGrp="1"/>
          </p:cNvSpPr>
          <p:nvPr>
            <p:ph type="body" sz="half" idx="2"/>
          </p:nvPr>
        </p:nvSpPr>
        <p:spPr/>
        <p:txBody>
          <a:bodyPr/>
          <a:lstStyle/>
          <a:p>
            <a:r>
              <a:rPr lang="en-US" sz="3600" dirty="0"/>
              <a:t>Swapping</a:t>
            </a:r>
          </a:p>
        </p:txBody>
      </p:sp>
      <p:pic>
        <p:nvPicPr>
          <p:cNvPr id="5" name="Picture 4" descr="f1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0588" t="10000" r="14118" b="2727"/>
              <a:stretch>
                <a:fillRect/>
              </a:stretch>
            </p:blipFill>
          </mc:Choice>
          <mc:Fallback>
            <p:blipFill>
              <a:blip r:embed="rId4"/>
              <a:srcRect l="10588" t="10000" r="14118" b="2727"/>
              <a:stretch>
                <a:fillRect/>
              </a:stretch>
            </p:blipFill>
          </mc:Fallback>
        </mc:AlternateContent>
        <p:spPr>
          <a:xfrm>
            <a:off x="4283968" y="692696"/>
            <a:ext cx="4585804" cy="568863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Memory Management</a:t>
            </a:r>
          </a:p>
        </p:txBody>
      </p:sp>
      <p:sp>
        <p:nvSpPr>
          <p:cNvPr id="9" name="Text Placeholder 8"/>
          <p:cNvSpPr>
            <a:spLocks noGrp="1"/>
          </p:cNvSpPr>
          <p:nvPr>
            <p:ph type="body" sz="half" idx="2"/>
          </p:nvPr>
        </p:nvSpPr>
        <p:spPr/>
        <p:txBody>
          <a:bodyPr/>
          <a:lstStyle/>
          <a:p>
            <a:r>
              <a:rPr lang="en-US" sz="3600" dirty="0"/>
              <a:t>Partitioning</a:t>
            </a:r>
          </a:p>
        </p:txBody>
      </p:sp>
      <p:pic>
        <p:nvPicPr>
          <p:cNvPr id="5" name="Picture 4" descr="f1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667991" y="0"/>
            <a:ext cx="5476009" cy="70866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457200" y="152400"/>
            <a:ext cx="7556500" cy="963612"/>
          </a:xfrm>
        </p:spPr>
        <p:txBody>
          <a:bodyPr/>
          <a:lstStyle/>
          <a:p>
            <a:r>
              <a:rPr lang="en-US" dirty="0">
                <a:effectLst>
                  <a:outerShdw blurRad="38100" dist="38100" dir="2700000" algn="tl">
                    <a:srgbClr val="000000">
                      <a:alpha val="43137"/>
                    </a:srgbClr>
                  </a:outerShdw>
                </a:effectLst>
              </a:rPr>
              <a:t>Effect of Dynamic Partitioning</a:t>
            </a:r>
            <a:br>
              <a:rPr lang="en-US" dirty="0"/>
            </a:br>
            <a:endParaRPr lang="en-US" dirty="0"/>
          </a:p>
        </p:txBody>
      </p:sp>
      <p:pic>
        <p:nvPicPr>
          <p:cNvPr id="4" name="Picture 3" descr="f1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5882" t="6364" r="4706" b="20000"/>
              <a:stretch>
                <a:fillRect/>
              </a:stretch>
            </p:blipFill>
          </mc:Choice>
          <mc:Fallback>
            <p:blipFill>
              <a:blip r:embed="rId4"/>
              <a:srcRect l="5882" t="6364" r="4706" b="20000"/>
              <a:stretch>
                <a:fillRect/>
              </a:stretch>
            </p:blipFill>
          </mc:Fallback>
        </mc:AlternateContent>
        <p:spPr>
          <a:xfrm>
            <a:off x="228600" y="838200"/>
            <a:ext cx="5648114" cy="6019800"/>
          </a:xfrm>
          <a:prstGeom prst="rect">
            <a:avLst/>
          </a:prstGeom>
        </p:spPr>
      </p:pic>
      <p:sp>
        <p:nvSpPr>
          <p:cNvPr id="6" name="TextBox 5"/>
          <p:cNvSpPr txBox="1"/>
          <p:nvPr/>
        </p:nvSpPr>
        <p:spPr>
          <a:xfrm>
            <a:off x="6096000" y="2438400"/>
            <a:ext cx="2819400" cy="1492716"/>
          </a:xfrm>
          <a:prstGeom prst="rect">
            <a:avLst/>
          </a:prstGeom>
          <a:noFill/>
        </p:spPr>
        <p:txBody>
          <a:bodyPr wrap="square" rtlCol="0">
            <a:spAutoFit/>
          </a:bodyPr>
          <a:lstStyle/>
          <a:p>
            <a:r>
              <a:rPr lang="en-US" sz="1100" b="1" dirty="0">
                <a:latin typeface="+mn-lt"/>
              </a:rPr>
              <a:t>Logical address</a:t>
            </a:r>
          </a:p>
          <a:p>
            <a:r>
              <a:rPr lang="en-US" sz="1000" dirty="0">
                <a:latin typeface="+mn-lt"/>
              </a:rPr>
              <a:t>     - expressed as a location relative to the  </a:t>
            </a:r>
          </a:p>
          <a:p>
            <a:r>
              <a:rPr lang="en-US" sz="1000" dirty="0">
                <a:latin typeface="+mn-lt"/>
              </a:rPr>
              <a:t>        beginning of  the program</a:t>
            </a:r>
          </a:p>
          <a:p>
            <a:endParaRPr lang="en-US" sz="900" dirty="0">
              <a:latin typeface="+mn-lt"/>
            </a:endParaRPr>
          </a:p>
          <a:p>
            <a:r>
              <a:rPr lang="en-US" sz="1100" b="1" dirty="0">
                <a:latin typeface="+mn-lt"/>
              </a:rPr>
              <a:t>Physical address</a:t>
            </a:r>
          </a:p>
          <a:p>
            <a:r>
              <a:rPr lang="en-US" sz="1000" dirty="0">
                <a:latin typeface="+mn-lt"/>
              </a:rPr>
              <a:t>     - an actual location in main memory</a:t>
            </a:r>
          </a:p>
          <a:p>
            <a:endParaRPr lang="en-US" sz="900" dirty="0">
              <a:latin typeface="+mn-lt"/>
            </a:endParaRPr>
          </a:p>
          <a:p>
            <a:r>
              <a:rPr lang="en-US" sz="1100" b="1" dirty="0">
                <a:latin typeface="+mn-lt"/>
              </a:rPr>
              <a:t>Base address</a:t>
            </a:r>
          </a:p>
          <a:p>
            <a:r>
              <a:rPr lang="en-US" sz="1000" dirty="0">
                <a:latin typeface="+mn-lt"/>
              </a:rPr>
              <a:t>      - current starting location of the process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Memory Management</a:t>
            </a:r>
          </a:p>
        </p:txBody>
      </p:sp>
      <p:sp>
        <p:nvSpPr>
          <p:cNvPr id="9" name="Text Placeholder 8"/>
          <p:cNvSpPr>
            <a:spLocks noGrp="1"/>
          </p:cNvSpPr>
          <p:nvPr>
            <p:ph type="body" sz="half" idx="2"/>
          </p:nvPr>
        </p:nvSpPr>
        <p:spPr/>
        <p:txBody>
          <a:bodyPr/>
          <a:lstStyle/>
          <a:p>
            <a:r>
              <a:rPr lang="en-US" sz="3600" dirty="0"/>
              <a:t>Paging</a:t>
            </a:r>
          </a:p>
        </p:txBody>
      </p:sp>
      <p:pic>
        <p:nvPicPr>
          <p:cNvPr id="6" name="Picture 5" descr="f1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4706" t="17273" r="5882" b="6364"/>
              <a:stretch>
                <a:fillRect/>
              </a:stretch>
            </p:blipFill>
          </mc:Choice>
          <mc:Fallback>
            <p:blipFill>
              <a:blip r:embed="rId4"/>
              <a:srcRect l="4706" t="17273" r="5882" b="6364"/>
              <a:stretch>
                <a:fillRect/>
              </a:stretch>
            </p:blipFill>
          </mc:Fallback>
        </mc:AlternateContent>
        <p:spPr>
          <a:xfrm>
            <a:off x="3733800" y="533400"/>
            <a:ext cx="5410200" cy="597969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09600" y="533400"/>
            <a:ext cx="7556313" cy="735360"/>
          </a:xfrm>
        </p:spPr>
        <p:txBody>
          <a:bodyPr/>
          <a:lstStyle/>
          <a:p>
            <a:r>
              <a:rPr lang="en-US" dirty="0">
                <a:effectLst>
                  <a:outerShdw blurRad="38100" dist="38100" dir="2700000" algn="tl">
                    <a:srgbClr val="000000">
                      <a:alpha val="43137"/>
                    </a:srgbClr>
                  </a:outerShdw>
                </a:effectLst>
              </a:rPr>
              <a:t>Operating System (OS) Services</a:t>
            </a:r>
          </a:p>
        </p:txBody>
      </p:sp>
      <p:sp>
        <p:nvSpPr>
          <p:cNvPr id="7171" name="Rectangle 3"/>
          <p:cNvSpPr>
            <a:spLocks noGrp="1" noChangeArrowheads="1"/>
          </p:cNvSpPr>
          <p:nvPr>
            <p:ph idx="1"/>
          </p:nvPr>
        </p:nvSpPr>
        <p:spPr>
          <a:xfrm>
            <a:off x="498474" y="1600200"/>
            <a:ext cx="7556313" cy="4876800"/>
          </a:xfrm>
        </p:spPr>
        <p:txBody>
          <a:bodyPr>
            <a:normAutofit/>
          </a:bodyPr>
          <a:lstStyle/>
          <a:p>
            <a:r>
              <a:rPr lang="en-US" dirty="0">
                <a:solidFill>
                  <a:schemeClr val="tx1"/>
                </a:solidFill>
              </a:rPr>
              <a:t>The most important system program</a:t>
            </a:r>
          </a:p>
          <a:p>
            <a:r>
              <a:rPr lang="en-US" dirty="0">
                <a:solidFill>
                  <a:schemeClr val="tx1"/>
                </a:solidFill>
              </a:rPr>
              <a:t>Masks the details of the hardware from the programmer and provides the programmer with a convenient interface for using the system</a:t>
            </a:r>
          </a:p>
          <a:p>
            <a:r>
              <a:rPr lang="en-US" dirty="0">
                <a:solidFill>
                  <a:schemeClr val="tx1"/>
                </a:solidFill>
              </a:rPr>
              <a:t>The OS typically provides services in the following areas:</a:t>
            </a:r>
          </a:p>
          <a:p>
            <a:pPr lvl="1"/>
            <a:r>
              <a:rPr lang="en-US" dirty="0">
                <a:solidFill>
                  <a:schemeClr val="tx1"/>
                </a:solidFill>
              </a:rPr>
              <a:t>Program creation</a:t>
            </a:r>
          </a:p>
          <a:p>
            <a:pPr lvl="1"/>
            <a:r>
              <a:rPr lang="en-US" dirty="0">
                <a:solidFill>
                  <a:schemeClr val="tx1"/>
                </a:solidFill>
              </a:rPr>
              <a:t>Program execution</a:t>
            </a:r>
          </a:p>
          <a:p>
            <a:pPr lvl="1"/>
            <a:r>
              <a:rPr lang="en-US" dirty="0">
                <a:solidFill>
                  <a:schemeClr val="tx1"/>
                </a:solidFill>
              </a:rPr>
              <a:t>Access to I/O devices</a:t>
            </a:r>
          </a:p>
          <a:p>
            <a:pPr lvl="1"/>
            <a:r>
              <a:rPr lang="en-US" dirty="0">
                <a:solidFill>
                  <a:schemeClr val="tx1"/>
                </a:solidFill>
              </a:rPr>
              <a:t>Controlled access to files</a:t>
            </a:r>
          </a:p>
          <a:p>
            <a:pPr lvl="1"/>
            <a:r>
              <a:rPr lang="en-US" dirty="0">
                <a:solidFill>
                  <a:schemeClr val="tx1"/>
                </a:solidFill>
              </a:rPr>
              <a:t>System access</a:t>
            </a:r>
          </a:p>
          <a:p>
            <a:pPr lvl="1"/>
            <a:r>
              <a:rPr lang="en-US" dirty="0">
                <a:solidFill>
                  <a:schemeClr val="tx1"/>
                </a:solidFill>
              </a:rPr>
              <a:t>Error detection and response</a:t>
            </a:r>
          </a:p>
          <a:p>
            <a:pPr lvl="1"/>
            <a:r>
              <a:rPr lang="en-US" dirty="0">
                <a:solidFill>
                  <a:schemeClr val="tx1"/>
                </a:solidFill>
              </a:rPr>
              <a:t>Accounting</a:t>
            </a:r>
          </a:p>
        </p:txBody>
      </p:sp>
      <p:pic>
        <p:nvPicPr>
          <p:cNvPr id="4" name="Picture 3"/>
          <p:cNvPicPr>
            <a:picLocks noChangeAspect="1"/>
          </p:cNvPicPr>
          <p:nvPr/>
        </p:nvPicPr>
        <p:blipFill>
          <a:blip r:embed="rId3"/>
          <a:stretch>
            <a:fillRect/>
          </a:stretch>
        </p:blipFill>
        <p:spPr>
          <a:xfrm>
            <a:off x="6553200" y="4495800"/>
            <a:ext cx="1904762" cy="191746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81000" y="2514600"/>
            <a:ext cx="3255264" cy="1905000"/>
          </a:xfrm>
        </p:spPr>
        <p:txBody>
          <a:bodyPr>
            <a:normAutofit fontScale="90000"/>
          </a:bodyPr>
          <a:lstStyle/>
          <a:p>
            <a:r>
              <a:rPr lang="en-US" sz="2889" dirty="0">
                <a:effectLst>
                  <a:outerShdw blurRad="38100" dist="38100" dir="2700000" algn="tl">
                    <a:srgbClr val="000000">
                      <a:alpha val="43137"/>
                    </a:srgbClr>
                  </a:outerShdw>
                </a:effectLst>
              </a:rPr>
              <a:t>Logical and Physical </a:t>
            </a:r>
            <a:br>
              <a:rPr lang="en-US" sz="2889" dirty="0">
                <a:effectLst>
                  <a:outerShdw blurRad="38100" dist="38100" dir="2700000" algn="tl">
                    <a:srgbClr val="000000">
                      <a:alpha val="43137"/>
                    </a:srgbClr>
                  </a:outerShdw>
                </a:effectLst>
              </a:rPr>
            </a:br>
            <a:r>
              <a:rPr lang="en-US" sz="2889" dirty="0">
                <a:effectLst>
                  <a:outerShdw blurRad="38100" dist="38100" dir="2700000" algn="tl">
                    <a:srgbClr val="000000">
                      <a:alpha val="43137"/>
                    </a:srgbClr>
                  </a:outerShdw>
                </a:effectLst>
              </a:rPr>
              <a:t>Addresses</a:t>
            </a:r>
            <a:br>
              <a:rPr lang="en-US" dirty="0"/>
            </a:br>
            <a:br>
              <a:rPr lang="en-US" dirty="0"/>
            </a:br>
            <a:br>
              <a:rPr lang="en-US" dirty="0"/>
            </a:br>
            <a:r>
              <a:rPr lang="en-US" sz="2889" dirty="0">
                <a:effectLst>
                  <a:outerShdw blurRad="38100" dist="38100" dir="2700000" algn="tl">
                    <a:srgbClr val="000000">
                      <a:alpha val="43137"/>
                    </a:srgbClr>
                  </a:outerShdw>
                </a:effectLst>
              </a:rPr>
              <a:t>Paging</a:t>
            </a:r>
          </a:p>
        </p:txBody>
      </p:sp>
      <p:pic>
        <p:nvPicPr>
          <p:cNvPr id="6" name="Picture 5" descr="f1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4706" t="9091" r="11765" b="19091"/>
              <a:stretch>
                <a:fillRect/>
              </a:stretch>
            </p:blipFill>
          </mc:Choice>
          <mc:Fallback>
            <p:blipFill>
              <a:blip r:embed="rId4"/>
              <a:srcRect l="4706" t="9091" r="11765" b="19091"/>
              <a:stretch>
                <a:fillRect/>
              </a:stretch>
            </p:blipFill>
          </mc:Fallback>
        </mc:AlternateContent>
        <p:spPr>
          <a:xfrm>
            <a:off x="3755215" y="252296"/>
            <a:ext cx="5388785" cy="599610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effectLst>
                  <a:outerShdw blurRad="38100" dist="38100" dir="2700000" algn="tl">
                    <a:srgbClr val="000000">
                      <a:alpha val="43137"/>
                    </a:srgbClr>
                  </a:outerShdw>
                </a:effectLst>
              </a:rPr>
              <a:t>Logical and Physical </a:t>
            </a:r>
            <a:br>
              <a:rPr lang="en-US" sz="2800" dirty="0">
                <a:effectLst>
                  <a:outerShdw blurRad="38100" dist="38100" dir="2700000" algn="tl">
                    <a:srgbClr val="000000">
                      <a:alpha val="43137"/>
                    </a:srgbClr>
                  </a:outerShdw>
                </a:effectLst>
              </a:rPr>
            </a:br>
            <a:r>
              <a:rPr lang="en-US" sz="2800" dirty="0">
                <a:effectLst>
                  <a:outerShdw blurRad="38100" dist="38100" dir="2700000" algn="tl">
                    <a:srgbClr val="000000">
                      <a:alpha val="43137"/>
                    </a:srgbClr>
                  </a:outerShdw>
                </a:effectLst>
              </a:rPr>
              <a:t>Addresses</a:t>
            </a:r>
            <a:br>
              <a:rPr lang="en-US" dirty="0"/>
            </a:br>
            <a:br>
              <a:rPr lang="en-US" dirty="0"/>
            </a:br>
            <a:endParaRPr lang="en-US" dirty="0"/>
          </a:p>
        </p:txBody>
      </p:sp>
      <p:sp>
        <p:nvSpPr>
          <p:cNvPr id="3" name="Content Placeholder 2"/>
          <p:cNvSpPr>
            <a:spLocks noGrp="1"/>
          </p:cNvSpPr>
          <p:nvPr>
            <p:ph idx="1"/>
          </p:nvPr>
        </p:nvSpPr>
        <p:spPr>
          <a:xfrm>
            <a:off x="4067944" y="1484784"/>
            <a:ext cx="4597399" cy="3299966"/>
          </a:xfrm>
        </p:spPr>
        <p:txBody>
          <a:bodyPr>
            <a:normAutofit/>
          </a:bodyPr>
          <a:lstStyle/>
          <a:p>
            <a:r>
              <a:rPr lang="en-US" dirty="0"/>
              <a:t>Newer x86 chips support segmentation only in 32-bit mode</a:t>
            </a:r>
          </a:p>
          <a:p>
            <a:r>
              <a:rPr lang="en-US" dirty="0"/>
              <a:t>Paging generally makes life simpler for operating system and CPU designers, and therefore is much more common than segmentation. </a:t>
            </a:r>
          </a:p>
          <a:p>
            <a:r>
              <a:rPr lang="en-US" dirty="0"/>
              <a:t>Most RISC chips don’t support it at all. </a:t>
            </a:r>
          </a:p>
        </p:txBody>
      </p:sp>
      <p:sp>
        <p:nvSpPr>
          <p:cNvPr id="4" name="Text Placeholder 3"/>
          <p:cNvSpPr>
            <a:spLocks noGrp="1"/>
          </p:cNvSpPr>
          <p:nvPr>
            <p:ph type="body" sz="half" idx="2"/>
          </p:nvPr>
        </p:nvSpPr>
        <p:spPr>
          <a:xfrm>
            <a:off x="381093" y="3733801"/>
            <a:ext cx="3255264" cy="1063352"/>
          </a:xfrm>
        </p:spPr>
        <p:txBody>
          <a:bodyPr/>
          <a:lstStyle/>
          <a:p>
            <a:r>
              <a:rPr lang="en-US" sz="3200" dirty="0"/>
              <a:t>Paging</a:t>
            </a:r>
          </a:p>
          <a:p>
            <a:endParaRPr lang="en-US" dirty="0"/>
          </a:p>
        </p:txBody>
      </p:sp>
    </p:spTree>
    <p:extLst>
      <p:ext uri="{BB962C8B-B14F-4D97-AF65-F5344CB8AC3E}">
        <p14:creationId xmlns:p14="http://schemas.microsoft.com/office/powerpoint/2010/main" val="3794253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effectLst>
                  <a:outerShdw blurRad="38100" dist="38100" dir="2700000" algn="tl">
                    <a:srgbClr val="000000">
                      <a:alpha val="43137"/>
                    </a:srgbClr>
                  </a:outerShdw>
                </a:effectLst>
              </a:rPr>
              <a:t>Logical and Physical </a:t>
            </a:r>
            <a:br>
              <a:rPr lang="en-US" sz="2800" dirty="0">
                <a:effectLst>
                  <a:outerShdw blurRad="38100" dist="38100" dir="2700000" algn="tl">
                    <a:srgbClr val="000000">
                      <a:alpha val="43137"/>
                    </a:srgbClr>
                  </a:outerShdw>
                </a:effectLst>
              </a:rPr>
            </a:br>
            <a:r>
              <a:rPr lang="en-US" sz="2800" dirty="0">
                <a:effectLst>
                  <a:outerShdw blurRad="38100" dist="38100" dir="2700000" algn="tl">
                    <a:srgbClr val="000000">
                      <a:alpha val="43137"/>
                    </a:srgbClr>
                  </a:outerShdw>
                </a:effectLst>
              </a:rPr>
              <a:t>Addresses</a:t>
            </a:r>
            <a:br>
              <a:rPr lang="en-US" dirty="0"/>
            </a:br>
            <a:br>
              <a:rPr lang="en-US" dirty="0"/>
            </a:br>
            <a:endParaRPr lang="en-US" dirty="0"/>
          </a:p>
        </p:txBody>
      </p:sp>
      <p:sp>
        <p:nvSpPr>
          <p:cNvPr id="3" name="Content Placeholder 2"/>
          <p:cNvSpPr>
            <a:spLocks noGrp="1"/>
          </p:cNvSpPr>
          <p:nvPr>
            <p:ph idx="1"/>
          </p:nvPr>
        </p:nvSpPr>
        <p:spPr/>
        <p:txBody>
          <a:bodyPr>
            <a:normAutofit/>
          </a:bodyPr>
          <a:lstStyle/>
          <a:p>
            <a:r>
              <a:rPr lang="en-US" dirty="0"/>
              <a:t>One additional mechanism was proposed in recent years, known as </a:t>
            </a:r>
            <a:r>
              <a:rPr lang="en-US" i="1" dirty="0"/>
              <a:t>Mondrian memory protection</a:t>
            </a:r>
            <a:r>
              <a:rPr lang="en-US" dirty="0"/>
              <a:t>.</a:t>
            </a:r>
          </a:p>
          <a:p>
            <a:r>
              <a:rPr lang="en-US" dirty="0"/>
              <a:t>  This approach separates the protection and translation operations of an MMU. </a:t>
            </a:r>
          </a:p>
          <a:p>
            <a:r>
              <a:rPr lang="en-US" dirty="0"/>
              <a:t>The translation portion is performed via paging. </a:t>
            </a:r>
          </a:p>
          <a:p>
            <a:r>
              <a:rPr lang="en-US" dirty="0"/>
              <a:t>Protection is implemented through an efficient mechanism that permits byte-granularity permissions to be defined.</a:t>
            </a:r>
          </a:p>
          <a:p>
            <a:endParaRPr lang="en-US" dirty="0"/>
          </a:p>
        </p:txBody>
      </p:sp>
      <p:sp>
        <p:nvSpPr>
          <p:cNvPr id="4" name="Text Placeholder 3"/>
          <p:cNvSpPr>
            <a:spLocks noGrp="1"/>
          </p:cNvSpPr>
          <p:nvPr>
            <p:ph type="body" sz="half" idx="2"/>
          </p:nvPr>
        </p:nvSpPr>
        <p:spPr>
          <a:xfrm>
            <a:off x="381093" y="3733801"/>
            <a:ext cx="3255264" cy="1063352"/>
          </a:xfrm>
        </p:spPr>
        <p:txBody>
          <a:bodyPr>
            <a:normAutofit lnSpcReduction="10000"/>
          </a:bodyPr>
          <a:lstStyle/>
          <a:p>
            <a:r>
              <a:rPr lang="en-US" sz="3200" dirty="0"/>
              <a:t>Protection of Paging </a:t>
            </a:r>
          </a:p>
          <a:p>
            <a:endParaRPr lang="en-US" dirty="0"/>
          </a:p>
        </p:txBody>
      </p:sp>
    </p:spTree>
    <p:extLst>
      <p:ext uri="{BB962C8B-B14F-4D97-AF65-F5344CB8AC3E}">
        <p14:creationId xmlns:p14="http://schemas.microsoft.com/office/powerpoint/2010/main" val="1198912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98474" y="134471"/>
            <a:ext cx="7556313" cy="932329"/>
          </a:xfrm>
        </p:spPr>
        <p:txBody>
          <a:bodyPr/>
          <a:lstStyle/>
          <a:p>
            <a:r>
              <a:rPr lang="en-US" dirty="0">
                <a:effectLst>
                  <a:outerShdw blurRad="38100" dist="38100" dir="2700000" algn="tl">
                    <a:srgbClr val="000000">
                      <a:alpha val="43137"/>
                    </a:srgbClr>
                  </a:outerShdw>
                </a:effectLst>
              </a:rPr>
              <a:t>Virtual Memory</a:t>
            </a:r>
          </a:p>
        </p:txBody>
      </p:sp>
      <p:sp>
        <p:nvSpPr>
          <p:cNvPr id="41987" name="Rectangle 3"/>
          <p:cNvSpPr>
            <a:spLocks noGrp="1" noChangeArrowheads="1"/>
          </p:cNvSpPr>
          <p:nvPr>
            <p:ph idx="1"/>
          </p:nvPr>
        </p:nvSpPr>
        <p:spPr>
          <a:xfrm>
            <a:off x="498474" y="1905000"/>
            <a:ext cx="7556313" cy="4648200"/>
          </a:xfrm>
        </p:spPr>
        <p:txBody>
          <a:bodyPr>
            <a:normAutofit fontScale="77500" lnSpcReduction="20000"/>
          </a:bodyPr>
          <a:lstStyle/>
          <a:p>
            <a:r>
              <a:rPr lang="en-US" dirty="0"/>
              <a:t>Each page of a process is brought in only when it is needed</a:t>
            </a:r>
          </a:p>
          <a:p>
            <a:r>
              <a:rPr lang="en-US" dirty="0"/>
              <a:t>Principle of locality</a:t>
            </a:r>
          </a:p>
          <a:p>
            <a:pPr lvl="1"/>
            <a:r>
              <a:rPr lang="en-US" dirty="0"/>
              <a:t>When working with a large process execution may be confined to a small section of a program (subroutine)</a:t>
            </a:r>
          </a:p>
          <a:p>
            <a:pPr lvl="1"/>
            <a:r>
              <a:rPr lang="en-US" dirty="0"/>
              <a:t>It is better use of memory to load in just a few pages</a:t>
            </a:r>
          </a:p>
          <a:p>
            <a:pPr lvl="1"/>
            <a:r>
              <a:rPr lang="en-US" dirty="0"/>
              <a:t>If the program references data or branches to an instruction on a page not in main memory, a </a:t>
            </a:r>
            <a:r>
              <a:rPr lang="en-US" i="1" dirty="0"/>
              <a:t>page fault </a:t>
            </a:r>
            <a:r>
              <a:rPr lang="en-US" dirty="0"/>
              <a:t>is triggered which tells the OS to bring in the desired page</a:t>
            </a:r>
          </a:p>
          <a:p>
            <a:r>
              <a:rPr lang="en-US" dirty="0"/>
              <a:t>Advantages:</a:t>
            </a:r>
          </a:p>
          <a:p>
            <a:pPr lvl="1"/>
            <a:r>
              <a:rPr lang="en-US" dirty="0"/>
              <a:t>More processes can be maintained in memory</a:t>
            </a:r>
          </a:p>
          <a:p>
            <a:pPr lvl="1"/>
            <a:r>
              <a:rPr lang="en-US" dirty="0"/>
              <a:t>Time is saved because unused pages are not swapped in and out of memory</a:t>
            </a:r>
          </a:p>
          <a:p>
            <a:r>
              <a:rPr lang="en-US" dirty="0"/>
              <a:t>Disadvantages:</a:t>
            </a:r>
          </a:p>
          <a:p>
            <a:pPr lvl="1"/>
            <a:r>
              <a:rPr lang="en-US" dirty="0"/>
              <a:t>When one page is brought in, another page must be thrown out (</a:t>
            </a:r>
            <a:r>
              <a:rPr lang="en-US" i="1" dirty="0"/>
              <a:t>page replacement)</a:t>
            </a:r>
          </a:p>
          <a:p>
            <a:pPr lvl="1"/>
            <a:r>
              <a:rPr lang="en-US" dirty="0"/>
              <a:t>If a page is thrown out just before it is about to be used the OS will have to go get the page again</a:t>
            </a:r>
          </a:p>
          <a:p>
            <a:pPr lvl="1"/>
            <a:r>
              <a:rPr lang="en-US" i="1" dirty="0"/>
              <a:t>Thrashing</a:t>
            </a:r>
            <a:endParaRPr lang="en-US" dirty="0"/>
          </a:p>
          <a:p>
            <a:pPr lvl="2"/>
            <a:r>
              <a:rPr lang="en-US" dirty="0"/>
              <a:t>When the processor spends most of its time swapping pages rather than executing instructions</a:t>
            </a:r>
          </a:p>
          <a:p>
            <a:endParaRPr lang="en-US" dirty="0"/>
          </a:p>
        </p:txBody>
      </p:sp>
      <p:sp>
        <p:nvSpPr>
          <p:cNvPr id="4" name="Text Placeholder 3"/>
          <p:cNvSpPr>
            <a:spLocks noGrp="1"/>
          </p:cNvSpPr>
          <p:nvPr>
            <p:ph type="body" sz="half" idx="2"/>
          </p:nvPr>
        </p:nvSpPr>
        <p:spPr>
          <a:xfrm>
            <a:off x="990600" y="1143000"/>
            <a:ext cx="7558960" cy="774700"/>
          </a:xfrm>
        </p:spPr>
        <p:txBody>
          <a:bodyPr/>
          <a:lstStyle/>
          <a:p>
            <a:r>
              <a:rPr lang="en-US" sz="3000" dirty="0"/>
              <a:t>Demand Paging</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Inverted Page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Table Structure</a:t>
            </a:r>
          </a:p>
        </p:txBody>
      </p:sp>
      <p:pic>
        <p:nvPicPr>
          <p:cNvPr id="4" name="Picture 3" descr="f1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059" t="9091" r="10588" b="19091"/>
              <a:stretch>
                <a:fillRect/>
              </a:stretch>
            </p:blipFill>
          </mc:Choice>
          <mc:Fallback>
            <p:blipFill>
              <a:blip r:embed="rId4"/>
              <a:srcRect l="7059" t="9091" r="10588" b="19091"/>
              <a:stretch>
                <a:fillRect/>
              </a:stretch>
            </p:blipFill>
          </mc:Fallback>
        </mc:AlternateContent>
        <p:spPr>
          <a:xfrm>
            <a:off x="3733800" y="304800"/>
            <a:ext cx="5410200" cy="6105936"/>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idx="4294967295"/>
          </p:nvPr>
        </p:nvSpPr>
        <p:spPr>
          <a:xfrm>
            <a:off x="304800" y="3429000"/>
            <a:ext cx="3581400" cy="1116012"/>
          </a:xfrm>
        </p:spPr>
        <p:txBody>
          <a:bodyPr/>
          <a:lstStyle/>
          <a:p>
            <a:r>
              <a:rPr lang="en-GB" dirty="0">
                <a:effectLst>
                  <a:outerShdw blurRad="38100" dist="38100" dir="2700000" algn="tl">
                    <a:srgbClr val="000000">
                      <a:alpha val="43137"/>
                    </a:srgbClr>
                  </a:outerShdw>
                </a:effectLst>
              </a:rPr>
              <a:t>Inverted Page Table Structure</a:t>
            </a:r>
          </a:p>
        </p:txBody>
      </p:sp>
      <p:pic>
        <p:nvPicPr>
          <p:cNvPr id="5" name="Picture 4" descr="f1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8182" t="7059" r="10000" b="5882"/>
              <a:stretch>
                <a:fillRect/>
              </a:stretch>
            </p:blipFill>
          </mc:Choice>
          <mc:Fallback>
            <p:blipFill>
              <a:blip r:embed="rId4"/>
              <a:srcRect l="8182" t="7059" r="10000" b="5882"/>
              <a:stretch>
                <a:fillRect/>
              </a:stretch>
            </p:blipFill>
          </mc:Fallback>
        </mc:AlternateContent>
        <p:spPr>
          <a:xfrm>
            <a:off x="1055735" y="207760"/>
            <a:ext cx="8088265" cy="665024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381000" y="1447800"/>
            <a:ext cx="3255264" cy="2133600"/>
          </a:xfrm>
        </p:spPr>
        <p:txBody>
          <a:bodyPr/>
          <a:lstStyle/>
          <a:p>
            <a:r>
              <a:rPr lang="en-GB" dirty="0">
                <a:effectLst>
                  <a:outerShdw blurRad="38100" dist="38100" dir="2700000" algn="tl">
                    <a:srgbClr val="000000">
                      <a:alpha val="43137"/>
                    </a:srgbClr>
                  </a:outerShdw>
                </a:effectLst>
              </a:rPr>
              <a:t>Operation of Paging and Translation Lookaside Buffer (TLB)</a:t>
            </a:r>
          </a:p>
        </p:txBody>
      </p:sp>
      <p:pic>
        <p:nvPicPr>
          <p:cNvPr id="4" name="Picture 3" descr="f18.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4706" t="7273" r="5882" b="15455"/>
              <a:stretch>
                <a:fillRect/>
              </a:stretch>
            </p:blipFill>
          </mc:Choice>
          <mc:Fallback>
            <p:blipFill>
              <a:blip r:embed="rId4"/>
              <a:srcRect l="4706" t="7273" r="5882" b="15455"/>
              <a:stretch>
                <a:fillRect/>
              </a:stretch>
            </p:blipFill>
          </mc:Fallback>
        </mc:AlternateContent>
        <p:spPr>
          <a:xfrm>
            <a:off x="3733800" y="260648"/>
            <a:ext cx="5410200" cy="6050851"/>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a:xfrm>
            <a:off x="228600" y="4191000"/>
            <a:ext cx="2362200" cy="1116012"/>
          </a:xfrm>
        </p:spPr>
        <p:txBody>
          <a:bodyPr/>
          <a:lstStyle/>
          <a:p>
            <a:r>
              <a:rPr lang="en-GB" dirty="0">
                <a:effectLst>
                  <a:outerShdw blurRad="38100" dist="38100" dir="2700000" algn="tl">
                    <a:srgbClr val="000000">
                      <a:alpha val="43137"/>
                    </a:srgbClr>
                  </a:outerShdw>
                </a:effectLst>
              </a:rPr>
              <a:t>TLB and </a:t>
            </a:r>
            <a:br>
              <a:rPr lang="en-GB" dirty="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Cache Operation</a:t>
            </a:r>
          </a:p>
        </p:txBody>
      </p:sp>
      <p:pic>
        <p:nvPicPr>
          <p:cNvPr id="4" name="Picture 3" descr="f19.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2727" r="19091"/>
              <a:stretch>
                <a:fillRect/>
              </a:stretch>
            </p:blipFill>
          </mc:Choice>
          <mc:Fallback>
            <p:blipFill>
              <a:blip r:embed="rId4"/>
              <a:srcRect l="2727" r="19091"/>
              <a:stretch>
                <a:fillRect/>
              </a:stretch>
            </p:blipFill>
          </mc:Fallback>
        </mc:AlternateContent>
        <p:spPr>
          <a:xfrm>
            <a:off x="1905000" y="0"/>
            <a:ext cx="6938667" cy="68580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a:xfrm>
            <a:off x="228600" y="4191000"/>
            <a:ext cx="2362200" cy="1116012"/>
          </a:xfrm>
        </p:spPr>
        <p:txBody>
          <a:bodyPr/>
          <a:lstStyle/>
          <a:p>
            <a:r>
              <a:rPr lang="en-GB" dirty="0">
                <a:effectLst>
                  <a:outerShdw blurRad="38100" dist="38100" dir="2700000" algn="tl">
                    <a:srgbClr val="000000">
                      <a:alpha val="43137"/>
                    </a:srgbClr>
                  </a:outerShdw>
                </a:effectLst>
              </a:rPr>
              <a:t>TLB Operation</a:t>
            </a:r>
          </a:p>
        </p:txBody>
      </p:sp>
      <p:pic>
        <p:nvPicPr>
          <p:cNvPr id="829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4797152"/>
            <a:ext cx="4176464" cy="1086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descr="C:\Users\Anis\Desktop\s18.tlb.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260648"/>
            <a:ext cx="5423005" cy="434810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572000" y="6165304"/>
            <a:ext cx="1455848" cy="461665"/>
          </a:xfrm>
          <a:prstGeom prst="rect">
            <a:avLst/>
          </a:prstGeom>
          <a:noFill/>
        </p:spPr>
        <p:txBody>
          <a:bodyPr wrap="none" rtlCol="0">
            <a:spAutoFit/>
          </a:bodyPr>
          <a:lstStyle/>
          <a:p>
            <a:r>
              <a:rPr lang="en-US" dirty="0"/>
              <a:t>Page table</a:t>
            </a:r>
          </a:p>
        </p:txBody>
      </p:sp>
    </p:spTree>
    <p:extLst>
      <p:ext uri="{BB962C8B-B14F-4D97-AF65-F5344CB8AC3E}">
        <p14:creationId xmlns:p14="http://schemas.microsoft.com/office/powerpoint/2010/main" val="26483484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0" y="57150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spcBef>
                <a:spcPct val="20000"/>
              </a:spcBef>
              <a:buClr>
                <a:schemeClr val="accent2"/>
              </a:buClr>
              <a:buChar char="•"/>
              <a:defRPr sz="2400">
                <a:solidFill>
                  <a:schemeClr val="tx1"/>
                </a:solidFill>
                <a:latin typeface="Arial" charset="0"/>
                <a:ea typeface="ＭＳ Ｐゴシック" pitchFamily="34" charset="-128"/>
              </a:defRPr>
            </a:lvl1pPr>
            <a:lvl2pPr marL="742950" indent="-285750" algn="l" eaLnBrk="0" hangingPunct="0">
              <a:spcBef>
                <a:spcPct val="20000"/>
              </a:spcBef>
              <a:buClr>
                <a:schemeClr val="accent2"/>
              </a:buClr>
              <a:buChar char="–"/>
              <a:defRPr sz="2000">
                <a:solidFill>
                  <a:schemeClr val="tx1"/>
                </a:solidFill>
                <a:latin typeface="Times New Roman" pitchFamily="18" charset="0"/>
                <a:ea typeface="ＭＳ Ｐゴシック" pitchFamily="34" charset="-128"/>
              </a:defRPr>
            </a:lvl2pPr>
            <a:lvl3pPr marL="1143000" indent="-228600" algn="l" eaLnBrk="0" hangingPunct="0">
              <a:spcBef>
                <a:spcPct val="20000"/>
              </a:spcBef>
              <a:buClr>
                <a:schemeClr val="accent2"/>
              </a:buClr>
              <a:buChar char="•"/>
              <a:defRPr sz="2400">
                <a:solidFill>
                  <a:schemeClr val="tx1"/>
                </a:solidFill>
                <a:latin typeface="Times New Roman" pitchFamily="18" charset="0"/>
                <a:ea typeface="ＭＳ Ｐゴシック" pitchFamily="34" charset="-128"/>
              </a:defRPr>
            </a:lvl3pPr>
            <a:lvl4pPr marL="1600200" indent="-228600" algn="l" eaLnBrk="0" hangingPunct="0">
              <a:spcBef>
                <a:spcPct val="20000"/>
              </a:spcBef>
              <a:buClr>
                <a:schemeClr val="accent2"/>
              </a:buClr>
              <a:buChar char="–"/>
              <a:defRPr sz="2000">
                <a:solidFill>
                  <a:schemeClr val="tx1"/>
                </a:solidFill>
                <a:latin typeface="Times New Roman" pitchFamily="18" charset="0"/>
                <a:ea typeface="ＭＳ Ｐゴシック" pitchFamily="34" charset="-128"/>
              </a:defRPr>
            </a:lvl4pPr>
            <a:lvl5pPr marL="2057400" indent="-228600" algn="l" eaLnBrk="0" hangingPunct="0">
              <a:spcBef>
                <a:spcPct val="20000"/>
              </a:spcBef>
              <a:buClr>
                <a:schemeClr val="accent2"/>
              </a:buClr>
              <a:buChar char="»"/>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itchFamily="18" charset="0"/>
                <a:ea typeface="ＭＳ Ｐゴシック" pitchFamily="34" charset="-128"/>
              </a:defRPr>
            </a:lvl9pPr>
          </a:lstStyle>
          <a:p>
            <a:pPr eaLnBrk="1" hangingPunct="1">
              <a:buClrTx/>
              <a:buFontTx/>
              <a:buNone/>
            </a:pPr>
            <a:r>
              <a:rPr lang="en-US" altLang="en-US"/>
              <a:t> A segmented memory allows each table to grow or shrink independently of the other tables.</a:t>
            </a:r>
          </a:p>
        </p:txBody>
      </p:sp>
      <p:sp>
        <p:nvSpPr>
          <p:cNvPr id="108547" name="Rectangle 3"/>
          <p:cNvSpPr>
            <a:spLocks noChangeArrowheads="1"/>
          </p:cNvSpPr>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spcBef>
                <a:spcPct val="20000"/>
              </a:spcBef>
              <a:buClr>
                <a:schemeClr val="accent2"/>
              </a:buClr>
              <a:buChar char="•"/>
              <a:defRPr sz="2400">
                <a:solidFill>
                  <a:schemeClr val="tx1"/>
                </a:solidFill>
                <a:latin typeface="Arial" charset="0"/>
                <a:ea typeface="ＭＳ Ｐゴシック" pitchFamily="34" charset="-128"/>
              </a:defRPr>
            </a:lvl1pPr>
            <a:lvl2pPr marL="742950" indent="-285750" algn="l" eaLnBrk="0" hangingPunct="0">
              <a:spcBef>
                <a:spcPct val="20000"/>
              </a:spcBef>
              <a:buClr>
                <a:schemeClr val="accent2"/>
              </a:buClr>
              <a:buChar char="–"/>
              <a:defRPr sz="2000">
                <a:solidFill>
                  <a:schemeClr val="tx1"/>
                </a:solidFill>
                <a:latin typeface="Times New Roman" pitchFamily="18" charset="0"/>
                <a:ea typeface="ＭＳ Ｐゴシック" pitchFamily="34" charset="-128"/>
              </a:defRPr>
            </a:lvl2pPr>
            <a:lvl3pPr marL="1143000" indent="-228600" algn="l" eaLnBrk="0" hangingPunct="0">
              <a:spcBef>
                <a:spcPct val="20000"/>
              </a:spcBef>
              <a:buClr>
                <a:schemeClr val="accent2"/>
              </a:buClr>
              <a:buChar char="•"/>
              <a:defRPr sz="2400">
                <a:solidFill>
                  <a:schemeClr val="tx1"/>
                </a:solidFill>
                <a:latin typeface="Times New Roman" pitchFamily="18" charset="0"/>
                <a:ea typeface="ＭＳ Ｐゴシック" pitchFamily="34" charset="-128"/>
              </a:defRPr>
            </a:lvl3pPr>
            <a:lvl4pPr marL="1600200" indent="-228600" algn="l" eaLnBrk="0" hangingPunct="0">
              <a:spcBef>
                <a:spcPct val="20000"/>
              </a:spcBef>
              <a:buClr>
                <a:schemeClr val="accent2"/>
              </a:buClr>
              <a:buChar char="–"/>
              <a:defRPr sz="2000">
                <a:solidFill>
                  <a:schemeClr val="tx1"/>
                </a:solidFill>
                <a:latin typeface="Times New Roman" pitchFamily="18" charset="0"/>
                <a:ea typeface="ＭＳ Ｐゴシック" pitchFamily="34" charset="-128"/>
              </a:defRPr>
            </a:lvl4pPr>
            <a:lvl5pPr marL="2057400" indent="-228600" algn="l" eaLnBrk="0" hangingPunct="0">
              <a:spcBef>
                <a:spcPct val="20000"/>
              </a:spcBef>
              <a:buClr>
                <a:schemeClr val="accent2"/>
              </a:buClr>
              <a:buChar char="»"/>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itchFamily="18" charset="0"/>
                <a:ea typeface="ＭＳ Ｐゴシック" pitchFamily="34" charset="-128"/>
              </a:defRPr>
            </a:lvl9pPr>
          </a:lstStyle>
          <a:p>
            <a:pPr eaLnBrk="1" hangingPunct="1">
              <a:spcBef>
                <a:spcPct val="0"/>
              </a:spcBef>
              <a:buClrTx/>
              <a:buFontTx/>
              <a:buNone/>
            </a:pPr>
            <a:r>
              <a:rPr lang="en-US" altLang="en-US" sz="3600" dirty="0">
                <a:solidFill>
                  <a:schemeClr val="accent1"/>
                </a:solidFill>
                <a:effectLst>
                  <a:outerShdw blurRad="38100" dist="38100" dir="2700000" algn="tl">
                    <a:srgbClr val="000000">
                      <a:alpha val="43137"/>
                    </a:srgbClr>
                  </a:outerShdw>
                </a:effectLst>
                <a:latin typeface="+mj-lt"/>
                <a:ea typeface="+mj-ea"/>
                <a:cs typeface="+mj-cs"/>
              </a:rPr>
              <a:t>Segmentation</a:t>
            </a:r>
            <a:r>
              <a:rPr lang="en-US" altLang="en-US" sz="3600" dirty="0">
                <a:solidFill>
                  <a:srgbClr val="FF0000"/>
                </a:solidFill>
              </a:rPr>
              <a:t> </a:t>
            </a:r>
          </a:p>
        </p:txBody>
      </p:sp>
      <p:sp>
        <p:nvSpPr>
          <p:cNvPr id="108548" name="Rectangle 4"/>
          <p:cNvSpPr>
            <a:spLocks noChangeArrowheads="1"/>
          </p:cNvSpPr>
          <p:nvPr/>
        </p:nvSpPr>
        <p:spPr bwMode="auto">
          <a:xfrm>
            <a:off x="177800" y="6565900"/>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spcBef>
                <a:spcPct val="20000"/>
              </a:spcBef>
              <a:buClr>
                <a:schemeClr val="accent2"/>
              </a:buClr>
              <a:buChar char="•"/>
              <a:defRPr sz="2400">
                <a:solidFill>
                  <a:schemeClr val="tx1"/>
                </a:solidFill>
                <a:latin typeface="Arial" charset="0"/>
                <a:ea typeface="ＭＳ Ｐゴシック" pitchFamily="34" charset="-128"/>
              </a:defRPr>
            </a:lvl1pPr>
            <a:lvl2pPr marL="742950" indent="-285750" algn="l" eaLnBrk="0" hangingPunct="0">
              <a:spcBef>
                <a:spcPct val="20000"/>
              </a:spcBef>
              <a:buClr>
                <a:schemeClr val="accent2"/>
              </a:buClr>
              <a:buChar char="–"/>
              <a:defRPr sz="2000">
                <a:solidFill>
                  <a:schemeClr val="tx1"/>
                </a:solidFill>
                <a:latin typeface="Times New Roman" pitchFamily="18" charset="0"/>
                <a:ea typeface="ＭＳ Ｐゴシック" pitchFamily="34" charset="-128"/>
              </a:defRPr>
            </a:lvl2pPr>
            <a:lvl3pPr marL="1143000" indent="-228600" algn="l" eaLnBrk="0" hangingPunct="0">
              <a:spcBef>
                <a:spcPct val="20000"/>
              </a:spcBef>
              <a:buClr>
                <a:schemeClr val="accent2"/>
              </a:buClr>
              <a:buChar char="•"/>
              <a:defRPr sz="2400">
                <a:solidFill>
                  <a:schemeClr val="tx1"/>
                </a:solidFill>
                <a:latin typeface="Times New Roman" pitchFamily="18" charset="0"/>
                <a:ea typeface="ＭＳ Ｐゴシック" pitchFamily="34" charset="-128"/>
              </a:defRPr>
            </a:lvl3pPr>
            <a:lvl4pPr marL="1600200" indent="-228600" algn="l" eaLnBrk="0" hangingPunct="0">
              <a:spcBef>
                <a:spcPct val="20000"/>
              </a:spcBef>
              <a:buClr>
                <a:schemeClr val="accent2"/>
              </a:buClr>
              <a:buChar char="–"/>
              <a:defRPr sz="2000">
                <a:solidFill>
                  <a:schemeClr val="tx1"/>
                </a:solidFill>
                <a:latin typeface="Times New Roman" pitchFamily="18" charset="0"/>
                <a:ea typeface="ＭＳ Ｐゴシック" pitchFamily="34" charset="-128"/>
              </a:defRPr>
            </a:lvl4pPr>
            <a:lvl5pPr marL="2057400" indent="-228600" algn="l" eaLnBrk="0" hangingPunct="0">
              <a:spcBef>
                <a:spcPct val="20000"/>
              </a:spcBef>
              <a:buClr>
                <a:schemeClr val="accent2"/>
              </a:buClr>
              <a:buChar char="»"/>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itchFamily="18" charset="0"/>
                <a:ea typeface="ＭＳ Ｐゴシック" pitchFamily="34" charset="-128"/>
              </a:defRPr>
            </a:lvl9pPr>
          </a:lstStyle>
          <a:p>
            <a:pPr eaLnBrk="1" hangingPunct="1">
              <a:spcBef>
                <a:spcPct val="0"/>
              </a:spcBef>
              <a:buClrTx/>
              <a:buFontTx/>
              <a:buNone/>
            </a:pPr>
            <a:r>
              <a:rPr lang="en-US" altLang="en-US" sz="1200">
                <a:solidFill>
                  <a:srgbClr val="898989"/>
                </a:solidFill>
                <a:latin typeface="Times New Roman" pitchFamily="18" charset="0"/>
              </a:rPr>
              <a:t>Tanenbaum, Modern Operating Systems 3 e, (c) 2008 Prentice-Hall, Inc. All rights reserved. 0-13-</a:t>
            </a:r>
            <a:r>
              <a:rPr lang="en-US" altLang="en-US" sz="1200" b="1">
                <a:solidFill>
                  <a:srgbClr val="898989"/>
                </a:solidFill>
                <a:latin typeface="Times New Roman" pitchFamily="18" charset="0"/>
              </a:rPr>
              <a:t>6006639</a:t>
            </a:r>
          </a:p>
        </p:txBody>
      </p:sp>
      <p:pic>
        <p:nvPicPr>
          <p:cNvPr id="108549"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513" y="957263"/>
            <a:ext cx="8375650"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2997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Interfaces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26511984"/>
              </p:ext>
            </p:extLst>
          </p:nvPr>
        </p:nvGraphicFramePr>
        <p:xfrm>
          <a:off x="304800" y="1981200"/>
          <a:ext cx="8458199"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 Placeholder 7"/>
          <p:cNvSpPr>
            <a:spLocks noGrp="1"/>
          </p:cNvSpPr>
          <p:nvPr>
            <p:ph type="body" sz="half" idx="2"/>
          </p:nvPr>
        </p:nvSpPr>
        <p:spPr>
          <a:xfrm>
            <a:off x="685800" y="1143000"/>
            <a:ext cx="7558960" cy="774700"/>
          </a:xfrm>
        </p:spPr>
        <p:txBody>
          <a:bodyPr/>
          <a:lstStyle/>
          <a:p>
            <a:pPr lvl="0"/>
            <a:r>
              <a:rPr lang="en-US" sz="2800" dirty="0"/>
              <a:t>Key interfaces in a typical computer system:</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533400"/>
            <a:ext cx="7556313" cy="1116106"/>
          </a:xfrm>
        </p:spPr>
        <p:txBody>
          <a:bodyPr/>
          <a:lstStyle/>
          <a:p>
            <a:r>
              <a:rPr lang="en-US" dirty="0">
                <a:effectLst>
                  <a:outerShdw blurRad="38100" dist="38100" dir="2700000" algn="tl">
                    <a:srgbClr val="000000">
                      <a:alpha val="43137"/>
                    </a:srgbClr>
                  </a:outerShdw>
                </a:effectLst>
              </a:rPr>
              <a:t>Segmentation</a:t>
            </a:r>
          </a:p>
        </p:txBody>
      </p:sp>
      <p:sp>
        <p:nvSpPr>
          <p:cNvPr id="46083" name="Rectangle 3"/>
          <p:cNvSpPr>
            <a:spLocks noGrp="1" noChangeArrowheads="1"/>
          </p:cNvSpPr>
          <p:nvPr>
            <p:ph sz="half" idx="1"/>
          </p:nvPr>
        </p:nvSpPr>
        <p:spPr/>
        <p:txBody>
          <a:bodyPr/>
          <a:lstStyle/>
          <a:p>
            <a:r>
              <a:rPr lang="en-US" dirty="0"/>
              <a:t>Usually visible to the programmer</a:t>
            </a:r>
          </a:p>
          <a:p>
            <a:r>
              <a:rPr lang="en-US" dirty="0"/>
              <a:t>Provided as a convenience for organizing programs and data and as a means for associating privilege and protection attributes with instructions and data</a:t>
            </a:r>
          </a:p>
          <a:p>
            <a:r>
              <a:rPr lang="en-US" dirty="0"/>
              <a:t>Allows the programmer to view memory as consisting of multiple address spaces or segments</a:t>
            </a:r>
          </a:p>
        </p:txBody>
      </p:sp>
      <p:sp>
        <p:nvSpPr>
          <p:cNvPr id="4" name="Content Placeholder 3"/>
          <p:cNvSpPr>
            <a:spLocks noGrp="1"/>
          </p:cNvSpPr>
          <p:nvPr>
            <p:ph sz="half" idx="2"/>
          </p:nvPr>
        </p:nvSpPr>
        <p:spPr>
          <a:xfrm>
            <a:off x="4419600" y="2133600"/>
            <a:ext cx="3657600" cy="4491037"/>
          </a:xfrm>
        </p:spPr>
        <p:txBody>
          <a:bodyPr/>
          <a:lstStyle/>
          <a:p>
            <a:pPr>
              <a:lnSpc>
                <a:spcPts val="2360"/>
              </a:lnSpc>
              <a:spcBef>
                <a:spcPts val="1300"/>
              </a:spcBef>
            </a:pPr>
            <a:r>
              <a:rPr lang="en-US" dirty="0"/>
              <a:t>Advantages:</a:t>
            </a:r>
          </a:p>
          <a:p>
            <a:pPr lvl="1">
              <a:lnSpc>
                <a:spcPts val="2360"/>
              </a:lnSpc>
              <a:spcBef>
                <a:spcPts val="1300"/>
              </a:spcBef>
            </a:pPr>
            <a:r>
              <a:rPr lang="en-US" dirty="0"/>
              <a:t>Simplifies the handling of growing data structures</a:t>
            </a:r>
          </a:p>
          <a:p>
            <a:pPr lvl="1"/>
            <a:r>
              <a:rPr lang="en-US" dirty="0"/>
              <a:t>Allows programs to be altered and recompiled independently without requiring that an entire set of programs be re-linked and re-loaded</a:t>
            </a:r>
          </a:p>
          <a:p>
            <a:pPr lvl="1"/>
            <a:r>
              <a:rPr lang="en-US" dirty="0"/>
              <a:t>Lends itself to sharing among processes</a:t>
            </a:r>
          </a:p>
          <a:p>
            <a:pPr lvl="1"/>
            <a:r>
              <a:rPr lang="en-US" dirty="0"/>
              <a:t>Lends itself to protection</a:t>
            </a:r>
          </a:p>
          <a:p>
            <a:endParaRPr lang="en-US" dirty="0"/>
          </a:p>
        </p:txBody>
      </p:sp>
      <p:sp useBgFill="1">
        <p:nvSpPr>
          <p:cNvPr id="7" name="TextBox 6"/>
          <p:cNvSpPr txBox="1"/>
          <p:nvPr/>
        </p:nvSpPr>
        <p:spPr>
          <a:xfrm>
            <a:off x="7963990" y="240255"/>
            <a:ext cx="951409" cy="1740945"/>
          </a:xfrm>
          <a:prstGeom prst="rect">
            <a:avLst/>
          </a:prstGeom>
        </p:spPr>
        <p:txBody>
          <a:bodyPr wrap="square" rtlCol="0">
            <a:spAutoFit/>
          </a:bodyPr>
          <a:lstStyle/>
          <a:p>
            <a:endParaRPr lang="en-US" dirty="0"/>
          </a:p>
        </p:txBody>
      </p:sp>
      <p:pic>
        <p:nvPicPr>
          <p:cNvPr id="9" name="Picture 8"/>
          <p:cNvPicPr>
            <a:picLocks noChangeAspect="1"/>
          </p:cNvPicPr>
          <p:nvPr/>
        </p:nvPicPr>
        <p:blipFill>
          <a:blip r:embed="rId3"/>
          <a:stretch>
            <a:fillRect/>
          </a:stretch>
        </p:blipFill>
        <p:spPr>
          <a:xfrm>
            <a:off x="6705601" y="0"/>
            <a:ext cx="2438399" cy="2595833"/>
          </a:xfrm>
          <a:prstGeom prst="rect">
            <a:avLst/>
          </a:prstGeom>
        </p:spPr>
      </p:pic>
      <p:pic>
        <p:nvPicPr>
          <p:cNvPr id="10" name="Picture 9"/>
          <p:cNvPicPr>
            <a:picLocks noChangeAspect="1"/>
          </p:cNvPicPr>
          <p:nvPr/>
        </p:nvPicPr>
        <p:blipFill>
          <a:blip r:embed="rId4"/>
          <a:stretch>
            <a:fillRect/>
          </a:stretch>
        </p:blipFill>
        <p:spPr>
          <a:xfrm>
            <a:off x="7239000" y="685800"/>
            <a:ext cx="1393778" cy="121423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295275"/>
            <a:ext cx="9144000" cy="552450"/>
          </a:xfrm>
        </p:spPr>
        <p:txBody>
          <a:bodyPr lIns="0" tIns="0" rIns="0" bIns="0" rtlCol="0">
            <a:spAutoFit/>
          </a:bodyPr>
          <a:lstStyle/>
          <a:p>
            <a:pPr marL="342412">
              <a:defRPr/>
            </a:pPr>
            <a:r>
              <a:rPr lang="en-US" sz="3600" spc="-9" dirty="0"/>
              <a:t>  </a:t>
            </a:r>
            <a:r>
              <a:rPr sz="3600" spc="-9" dirty="0"/>
              <a:t>Segmentation</a:t>
            </a:r>
          </a:p>
        </p:txBody>
      </p:sp>
      <p:sp>
        <p:nvSpPr>
          <p:cNvPr id="109571" name="object 3"/>
          <p:cNvSpPr txBox="1">
            <a:spLocks noChangeArrowheads="1"/>
          </p:cNvSpPr>
          <p:nvPr/>
        </p:nvSpPr>
        <p:spPr bwMode="auto">
          <a:xfrm>
            <a:off x="755576" y="906462"/>
            <a:ext cx="7196137"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9075" indent="-207963" eaLnBrk="0" hangingPunct="0">
              <a:spcBef>
                <a:spcPct val="20000"/>
              </a:spcBef>
              <a:buClr>
                <a:schemeClr val="accent2"/>
              </a:buClr>
              <a:buChar char="•"/>
              <a:tabLst>
                <a:tab pos="219075" algn="l"/>
              </a:tabLst>
              <a:defRPr sz="2400">
                <a:solidFill>
                  <a:schemeClr val="tx1"/>
                </a:solidFill>
                <a:latin typeface="Arial" charset="0"/>
                <a:ea typeface="ＭＳ Ｐゴシック" pitchFamily="34" charset="-128"/>
              </a:defRPr>
            </a:lvl1pPr>
            <a:lvl2pPr marL="742950" indent="-285750" algn="l" eaLnBrk="0" hangingPunct="0">
              <a:spcBef>
                <a:spcPct val="20000"/>
              </a:spcBef>
              <a:buClr>
                <a:schemeClr val="accent2"/>
              </a:buClr>
              <a:buChar char="–"/>
              <a:tabLst>
                <a:tab pos="219075" algn="l"/>
              </a:tabLst>
              <a:defRPr sz="2000">
                <a:solidFill>
                  <a:schemeClr val="tx1"/>
                </a:solidFill>
                <a:latin typeface="Times New Roman" pitchFamily="18" charset="0"/>
                <a:ea typeface="ＭＳ Ｐゴシック" pitchFamily="34" charset="-128"/>
              </a:defRPr>
            </a:lvl2pPr>
            <a:lvl3pPr marL="1143000" indent="-228600" algn="l" eaLnBrk="0" hangingPunct="0">
              <a:spcBef>
                <a:spcPct val="20000"/>
              </a:spcBef>
              <a:buClr>
                <a:schemeClr val="accent2"/>
              </a:buClr>
              <a:buChar char="•"/>
              <a:tabLst>
                <a:tab pos="219075" algn="l"/>
              </a:tabLst>
              <a:defRPr sz="2400">
                <a:solidFill>
                  <a:schemeClr val="tx1"/>
                </a:solidFill>
                <a:latin typeface="Times New Roman" pitchFamily="18" charset="0"/>
                <a:ea typeface="ＭＳ Ｐゴシック" pitchFamily="34" charset="-128"/>
              </a:defRPr>
            </a:lvl3pPr>
            <a:lvl4pPr marL="1600200" indent="-228600" algn="l" eaLnBrk="0" hangingPunct="0">
              <a:spcBef>
                <a:spcPct val="20000"/>
              </a:spcBef>
              <a:buClr>
                <a:schemeClr val="accent2"/>
              </a:buClr>
              <a:buChar char="–"/>
              <a:tabLst>
                <a:tab pos="219075" algn="l"/>
              </a:tabLst>
              <a:defRPr sz="2000">
                <a:solidFill>
                  <a:schemeClr val="tx1"/>
                </a:solidFill>
                <a:latin typeface="Times New Roman" pitchFamily="18" charset="0"/>
                <a:ea typeface="ＭＳ Ｐゴシック" pitchFamily="34" charset="-128"/>
              </a:defRPr>
            </a:lvl4pPr>
            <a:lvl5pPr marL="2057400" indent="-228600" algn="l" eaLnBrk="0" hangingPunct="0">
              <a:spcBef>
                <a:spcPct val="20000"/>
              </a:spcBef>
              <a:buClr>
                <a:schemeClr val="accent2"/>
              </a:buClr>
              <a:buChar char="»"/>
              <a:tabLst>
                <a:tab pos="219075" algn="l"/>
              </a:tabLst>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chemeClr val="accent2"/>
              </a:buClr>
              <a:buChar char="»"/>
              <a:tabLst>
                <a:tab pos="219075" algn="l"/>
              </a:tabLst>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chemeClr val="accent2"/>
              </a:buClr>
              <a:buChar char="»"/>
              <a:tabLst>
                <a:tab pos="219075" algn="l"/>
              </a:tabLst>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chemeClr val="accent2"/>
              </a:buClr>
              <a:buChar char="»"/>
              <a:tabLst>
                <a:tab pos="219075" algn="l"/>
              </a:tabLst>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chemeClr val="accent2"/>
              </a:buClr>
              <a:buChar char="»"/>
              <a:tabLst>
                <a:tab pos="219075" algn="l"/>
              </a:tabLst>
              <a:defRPr sz="2000">
                <a:solidFill>
                  <a:schemeClr val="tx1"/>
                </a:solidFill>
                <a:latin typeface="Times New Roman" pitchFamily="18" charset="0"/>
                <a:ea typeface="ＭＳ Ｐゴシック" pitchFamily="34" charset="-128"/>
              </a:defRPr>
            </a:lvl9pPr>
          </a:lstStyle>
          <a:p>
            <a:pPr algn="just" eaLnBrk="1" hangingPunct="1">
              <a:spcBef>
                <a:spcPct val="0"/>
              </a:spcBef>
              <a:buClrTx/>
            </a:pPr>
            <a:r>
              <a:rPr lang="en-US" altLang="en-US" sz="1800">
                <a:latin typeface="Calibri" pitchFamily="34" charset="0"/>
              </a:rPr>
              <a:t>Memory-management scheme that supports user view of memory i.e. a  collection of variable-sized segments, with no necessary ordering among  segments</a:t>
            </a:r>
          </a:p>
        </p:txBody>
      </p:sp>
      <p:sp>
        <p:nvSpPr>
          <p:cNvPr id="4" name="object 4"/>
          <p:cNvSpPr txBox="1"/>
          <p:nvPr/>
        </p:nvSpPr>
        <p:spPr>
          <a:xfrm>
            <a:off x="931863" y="1768475"/>
            <a:ext cx="1852612" cy="323850"/>
          </a:xfrm>
          <a:prstGeom prst="rect">
            <a:avLst/>
          </a:prstGeom>
        </p:spPr>
        <p:txBody>
          <a:bodyPr lIns="0" tIns="0" rIns="0" bIns="0">
            <a:spAutoFit/>
          </a:bodyPr>
          <a:lstStyle/>
          <a:p>
            <a:pPr marL="11135">
              <a:defRPr/>
            </a:pPr>
            <a:r>
              <a:rPr sz="2100" u="sng" spc="-4" dirty="0">
                <a:latin typeface="Calibri"/>
                <a:cs typeface="Calibri"/>
              </a:rPr>
              <a:t> Basic</a:t>
            </a:r>
            <a:r>
              <a:rPr sz="2100" u="sng" spc="-96" dirty="0">
                <a:latin typeface="Calibri"/>
                <a:cs typeface="Calibri"/>
              </a:rPr>
              <a:t> </a:t>
            </a:r>
            <a:r>
              <a:rPr sz="2100" u="sng" spc="-4" dirty="0">
                <a:latin typeface="Calibri"/>
                <a:cs typeface="Calibri"/>
              </a:rPr>
              <a:t>Method</a:t>
            </a:r>
            <a:endParaRPr sz="2100" u="sng" dirty="0">
              <a:latin typeface="Calibri"/>
              <a:cs typeface="Calibri"/>
            </a:endParaRPr>
          </a:p>
        </p:txBody>
      </p:sp>
      <p:sp>
        <p:nvSpPr>
          <p:cNvPr id="109573" name="object 5"/>
          <p:cNvSpPr>
            <a:spLocks noChangeArrowheads="1"/>
          </p:cNvSpPr>
          <p:nvPr/>
        </p:nvSpPr>
        <p:spPr bwMode="auto">
          <a:xfrm>
            <a:off x="5197475" y="1946275"/>
            <a:ext cx="2970213" cy="148431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2"/>
              </a:buClr>
              <a:buChar char="•"/>
              <a:defRPr sz="2400">
                <a:solidFill>
                  <a:schemeClr val="tx1"/>
                </a:solidFill>
                <a:latin typeface="Arial" charset="0"/>
                <a:ea typeface="ＭＳ Ｐゴシック" pitchFamily="34" charset="-128"/>
              </a:defRPr>
            </a:lvl1pPr>
            <a:lvl2pPr marL="742950" indent="-285750" algn="l" eaLnBrk="0" hangingPunct="0">
              <a:spcBef>
                <a:spcPct val="20000"/>
              </a:spcBef>
              <a:buClr>
                <a:schemeClr val="accent2"/>
              </a:buClr>
              <a:buChar char="–"/>
              <a:defRPr sz="2000">
                <a:solidFill>
                  <a:schemeClr val="tx1"/>
                </a:solidFill>
                <a:latin typeface="Times New Roman" pitchFamily="18" charset="0"/>
                <a:ea typeface="ＭＳ Ｐゴシック" pitchFamily="34" charset="-128"/>
              </a:defRPr>
            </a:lvl2pPr>
            <a:lvl3pPr marL="1143000" indent="-228600" algn="l" eaLnBrk="0" hangingPunct="0">
              <a:spcBef>
                <a:spcPct val="20000"/>
              </a:spcBef>
              <a:buClr>
                <a:schemeClr val="accent2"/>
              </a:buClr>
              <a:buChar char="•"/>
              <a:defRPr sz="2400">
                <a:solidFill>
                  <a:schemeClr val="tx1"/>
                </a:solidFill>
                <a:latin typeface="Times New Roman" pitchFamily="18" charset="0"/>
                <a:ea typeface="ＭＳ Ｐゴシック" pitchFamily="34" charset="-128"/>
              </a:defRPr>
            </a:lvl3pPr>
            <a:lvl4pPr marL="1600200" indent="-228600" algn="l" eaLnBrk="0" hangingPunct="0">
              <a:spcBef>
                <a:spcPct val="20000"/>
              </a:spcBef>
              <a:buClr>
                <a:schemeClr val="accent2"/>
              </a:buClr>
              <a:buChar char="–"/>
              <a:defRPr sz="2000">
                <a:solidFill>
                  <a:schemeClr val="tx1"/>
                </a:solidFill>
                <a:latin typeface="Times New Roman" pitchFamily="18" charset="0"/>
                <a:ea typeface="ＭＳ Ｐゴシック" pitchFamily="34" charset="-128"/>
              </a:defRPr>
            </a:lvl4pPr>
            <a:lvl5pPr marL="2057400" indent="-228600" algn="l" eaLnBrk="0" hangingPunct="0">
              <a:spcBef>
                <a:spcPct val="20000"/>
              </a:spcBef>
              <a:buClr>
                <a:schemeClr val="accent2"/>
              </a:buClr>
              <a:buChar char="»"/>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itchFamily="18" charset="0"/>
                <a:ea typeface="ＭＳ Ｐゴシック" pitchFamily="34" charset="-128"/>
              </a:defRPr>
            </a:lvl9pPr>
          </a:lstStyle>
          <a:p>
            <a:pPr eaLnBrk="1" hangingPunct="1">
              <a:spcBef>
                <a:spcPct val="0"/>
              </a:spcBef>
              <a:buClrTx/>
              <a:buFontTx/>
              <a:buNone/>
            </a:pPr>
            <a:endParaRPr lang="en-US" altLang="en-US" sz="3200">
              <a:latin typeface="Times New Roman" pitchFamily="18" charset="0"/>
            </a:endParaRPr>
          </a:p>
        </p:txBody>
      </p:sp>
      <p:sp>
        <p:nvSpPr>
          <p:cNvPr id="6" name="object 6"/>
          <p:cNvSpPr txBox="1"/>
          <p:nvPr/>
        </p:nvSpPr>
        <p:spPr>
          <a:xfrm>
            <a:off x="5436096" y="1598603"/>
            <a:ext cx="2515617" cy="246221"/>
          </a:xfrm>
          <a:prstGeom prst="rect">
            <a:avLst/>
          </a:prstGeom>
        </p:spPr>
        <p:txBody>
          <a:bodyPr wrap="square" lIns="0" tIns="0" rIns="0" bIns="0">
            <a:spAutoFit/>
          </a:bodyPr>
          <a:lstStyle/>
          <a:p>
            <a:pPr marL="11135">
              <a:defRPr/>
            </a:pPr>
            <a:r>
              <a:rPr sz="1600" b="1" u="sng" spc="-4" dirty="0">
                <a:latin typeface="Arial"/>
                <a:cs typeface="Arial"/>
              </a:rPr>
              <a:t>User's view of a</a:t>
            </a:r>
            <a:r>
              <a:rPr sz="1600" b="1" u="sng" spc="-44" dirty="0">
                <a:latin typeface="Arial"/>
                <a:cs typeface="Arial"/>
              </a:rPr>
              <a:t> </a:t>
            </a:r>
            <a:r>
              <a:rPr sz="1600" b="1" u="sng" spc="-4" dirty="0">
                <a:latin typeface="Arial"/>
                <a:cs typeface="Arial"/>
              </a:rPr>
              <a:t>program</a:t>
            </a:r>
            <a:endParaRPr sz="1600" b="1" u="sng" dirty="0">
              <a:latin typeface="Arial"/>
              <a:cs typeface="Arial"/>
            </a:endParaRPr>
          </a:p>
        </p:txBody>
      </p:sp>
      <p:sp>
        <p:nvSpPr>
          <p:cNvPr id="109576" name="object 8"/>
          <p:cNvSpPr txBox="1">
            <a:spLocks noChangeArrowheads="1"/>
          </p:cNvSpPr>
          <p:nvPr/>
        </p:nvSpPr>
        <p:spPr bwMode="auto">
          <a:xfrm>
            <a:off x="755576" y="2124075"/>
            <a:ext cx="4333875" cy="341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9075" indent="-207963" eaLnBrk="0" hangingPunct="0">
              <a:spcBef>
                <a:spcPct val="20000"/>
              </a:spcBef>
              <a:buClr>
                <a:schemeClr val="accent2"/>
              </a:buClr>
              <a:buChar char="•"/>
              <a:tabLst>
                <a:tab pos="219075" algn="l"/>
              </a:tabLst>
              <a:defRPr sz="2400">
                <a:solidFill>
                  <a:schemeClr val="tx1"/>
                </a:solidFill>
                <a:latin typeface="Arial" charset="0"/>
                <a:ea typeface="ＭＳ Ｐゴシック" pitchFamily="34" charset="-128"/>
              </a:defRPr>
            </a:lvl1pPr>
            <a:lvl2pPr marL="619125" indent="-207963" algn="l" eaLnBrk="0" hangingPunct="0">
              <a:spcBef>
                <a:spcPct val="20000"/>
              </a:spcBef>
              <a:buClr>
                <a:schemeClr val="accent2"/>
              </a:buClr>
              <a:buChar char="–"/>
              <a:tabLst>
                <a:tab pos="219075" algn="l"/>
              </a:tabLst>
              <a:defRPr sz="2000">
                <a:solidFill>
                  <a:schemeClr val="tx1"/>
                </a:solidFill>
                <a:latin typeface="Times New Roman" pitchFamily="18" charset="0"/>
                <a:ea typeface="ＭＳ Ｐゴシック" pitchFamily="34" charset="-128"/>
              </a:defRPr>
            </a:lvl2pPr>
            <a:lvl3pPr marL="1143000" indent="-228600" algn="l" eaLnBrk="0" hangingPunct="0">
              <a:spcBef>
                <a:spcPct val="20000"/>
              </a:spcBef>
              <a:buClr>
                <a:schemeClr val="accent2"/>
              </a:buClr>
              <a:buChar char="•"/>
              <a:tabLst>
                <a:tab pos="219075" algn="l"/>
              </a:tabLst>
              <a:defRPr sz="2400">
                <a:solidFill>
                  <a:schemeClr val="tx1"/>
                </a:solidFill>
                <a:latin typeface="Times New Roman" pitchFamily="18" charset="0"/>
                <a:ea typeface="ＭＳ Ｐゴシック" pitchFamily="34" charset="-128"/>
              </a:defRPr>
            </a:lvl3pPr>
            <a:lvl4pPr marL="1600200" indent="-228600" algn="l" eaLnBrk="0" hangingPunct="0">
              <a:spcBef>
                <a:spcPct val="20000"/>
              </a:spcBef>
              <a:buClr>
                <a:schemeClr val="accent2"/>
              </a:buClr>
              <a:buChar char="–"/>
              <a:tabLst>
                <a:tab pos="219075" algn="l"/>
              </a:tabLst>
              <a:defRPr sz="2000">
                <a:solidFill>
                  <a:schemeClr val="tx1"/>
                </a:solidFill>
                <a:latin typeface="Times New Roman" pitchFamily="18" charset="0"/>
                <a:ea typeface="ＭＳ Ｐゴシック" pitchFamily="34" charset="-128"/>
              </a:defRPr>
            </a:lvl4pPr>
            <a:lvl5pPr marL="2057400" indent="-228600" algn="l" eaLnBrk="0" hangingPunct="0">
              <a:spcBef>
                <a:spcPct val="20000"/>
              </a:spcBef>
              <a:buClr>
                <a:schemeClr val="accent2"/>
              </a:buClr>
              <a:buChar char="»"/>
              <a:tabLst>
                <a:tab pos="219075" algn="l"/>
              </a:tabLst>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chemeClr val="accent2"/>
              </a:buClr>
              <a:buChar char="»"/>
              <a:tabLst>
                <a:tab pos="219075" algn="l"/>
              </a:tabLst>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chemeClr val="accent2"/>
              </a:buClr>
              <a:buChar char="»"/>
              <a:tabLst>
                <a:tab pos="219075" algn="l"/>
              </a:tabLst>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chemeClr val="accent2"/>
              </a:buClr>
              <a:buChar char="»"/>
              <a:tabLst>
                <a:tab pos="219075" algn="l"/>
              </a:tabLst>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chemeClr val="accent2"/>
              </a:buClr>
              <a:buChar char="»"/>
              <a:tabLst>
                <a:tab pos="219075" algn="l"/>
              </a:tabLst>
              <a:defRPr sz="2000">
                <a:solidFill>
                  <a:schemeClr val="tx1"/>
                </a:solidFill>
                <a:latin typeface="Times New Roman" pitchFamily="18" charset="0"/>
                <a:ea typeface="ＭＳ Ｐゴシック" pitchFamily="34" charset="-128"/>
              </a:defRPr>
            </a:lvl9pPr>
          </a:lstStyle>
          <a:p>
            <a:pPr algn="l" eaLnBrk="1" hangingPunct="1">
              <a:spcBef>
                <a:spcPct val="0"/>
              </a:spcBef>
              <a:buClrTx/>
            </a:pPr>
            <a:r>
              <a:rPr lang="en-US" altLang="en-US" sz="1800" dirty="0">
                <a:latin typeface="Calibri" pitchFamily="34" charset="0"/>
              </a:rPr>
              <a:t>Segments are numbered and are referred to  by a segment number i.e. a logical address  consists of a </a:t>
            </a:r>
            <a:r>
              <a:rPr lang="en-US" altLang="en-US" sz="1800" i="1" dirty="0">
                <a:latin typeface="Calibri" pitchFamily="34" charset="0"/>
              </a:rPr>
              <a:t>two tuple:</a:t>
            </a:r>
            <a:endParaRPr lang="en-US" altLang="en-US" sz="1800" dirty="0">
              <a:latin typeface="Calibri" pitchFamily="34" charset="0"/>
            </a:endParaRPr>
          </a:p>
          <a:p>
            <a:pPr algn="l" eaLnBrk="1" hangingPunct="1">
              <a:spcBef>
                <a:spcPct val="0"/>
              </a:spcBef>
              <a:buClrTx/>
              <a:buFontTx/>
              <a:buNone/>
            </a:pPr>
            <a:r>
              <a:rPr lang="en-US" altLang="en-US" sz="1800" dirty="0">
                <a:latin typeface="Calibri" pitchFamily="34" charset="0"/>
              </a:rPr>
              <a:t>&lt; segment-number, offset &gt;</a:t>
            </a:r>
          </a:p>
          <a:p>
            <a:pPr algn="l" eaLnBrk="1" hangingPunct="1">
              <a:spcBef>
                <a:spcPct val="0"/>
              </a:spcBef>
              <a:buClrTx/>
            </a:pPr>
            <a:r>
              <a:rPr lang="en-US" altLang="en-US" sz="1800" dirty="0">
                <a:latin typeface="Calibri" pitchFamily="34" charset="0"/>
              </a:rPr>
              <a:t>A program is a collection of segments,  compiler constructs separate segments for :</a:t>
            </a:r>
          </a:p>
          <a:p>
            <a:pPr lvl="1" eaLnBrk="1" hangingPunct="1">
              <a:spcBef>
                <a:spcPts val="213"/>
              </a:spcBef>
              <a:buClrTx/>
              <a:buFont typeface="Arial" charset="0"/>
              <a:buChar char="•"/>
            </a:pPr>
            <a:r>
              <a:rPr lang="en-US" altLang="en-US" sz="1800" dirty="0">
                <a:latin typeface="Calibri" pitchFamily="34" charset="0"/>
              </a:rPr>
              <a:t>The code</a:t>
            </a:r>
          </a:p>
          <a:p>
            <a:pPr lvl="1" eaLnBrk="1" hangingPunct="1">
              <a:spcBef>
                <a:spcPts val="213"/>
              </a:spcBef>
              <a:buClrTx/>
              <a:buFont typeface="Arial" charset="0"/>
              <a:buChar char="•"/>
            </a:pPr>
            <a:r>
              <a:rPr lang="en-US" altLang="en-US" sz="1800" dirty="0">
                <a:latin typeface="Calibri" pitchFamily="34" charset="0"/>
              </a:rPr>
              <a:t>Global variables</a:t>
            </a:r>
          </a:p>
          <a:p>
            <a:pPr lvl="1" eaLnBrk="1" hangingPunct="1">
              <a:lnSpc>
                <a:spcPts val="1900"/>
              </a:lnSpc>
              <a:spcBef>
                <a:spcPts val="450"/>
              </a:spcBef>
              <a:buClrTx/>
              <a:buFont typeface="Arial" charset="0"/>
              <a:buChar char="•"/>
            </a:pPr>
            <a:r>
              <a:rPr lang="en-US" altLang="en-US" sz="1800" dirty="0">
                <a:latin typeface="Calibri" pitchFamily="34" charset="0"/>
              </a:rPr>
              <a:t>The heap, from which memory is  allocated</a:t>
            </a:r>
          </a:p>
          <a:p>
            <a:pPr lvl="1" eaLnBrk="1" hangingPunct="1">
              <a:spcBef>
                <a:spcPts val="175"/>
              </a:spcBef>
              <a:buClrTx/>
              <a:buFont typeface="Arial" charset="0"/>
              <a:buChar char="•"/>
            </a:pPr>
            <a:r>
              <a:rPr lang="en-US" altLang="en-US" sz="1800" dirty="0">
                <a:latin typeface="Calibri" pitchFamily="34" charset="0"/>
              </a:rPr>
              <a:t>The stacks used, by each thread</a:t>
            </a:r>
          </a:p>
          <a:p>
            <a:pPr lvl="1" eaLnBrk="1" hangingPunct="1">
              <a:spcBef>
                <a:spcPts val="213"/>
              </a:spcBef>
              <a:buClrTx/>
              <a:buFont typeface="Arial" charset="0"/>
              <a:buChar char="•"/>
            </a:pPr>
            <a:r>
              <a:rPr lang="en-US" altLang="en-US" sz="1800" dirty="0">
                <a:latin typeface="Calibri" pitchFamily="34" charset="0"/>
              </a:rPr>
              <a:t>The standard C library</a:t>
            </a:r>
          </a:p>
        </p:txBody>
      </p:sp>
      <p:sp>
        <p:nvSpPr>
          <p:cNvPr id="109577" name="object 9"/>
          <p:cNvSpPr>
            <a:spLocks noChangeArrowheads="1"/>
          </p:cNvSpPr>
          <p:nvPr/>
        </p:nvSpPr>
        <p:spPr bwMode="auto">
          <a:xfrm>
            <a:off x="5197475" y="3430588"/>
            <a:ext cx="2970213" cy="258127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2"/>
              </a:buClr>
              <a:buChar char="•"/>
              <a:defRPr sz="2400">
                <a:solidFill>
                  <a:schemeClr val="tx1"/>
                </a:solidFill>
                <a:latin typeface="Arial" charset="0"/>
                <a:ea typeface="ＭＳ Ｐゴシック" pitchFamily="34" charset="-128"/>
              </a:defRPr>
            </a:lvl1pPr>
            <a:lvl2pPr marL="742950" indent="-285750" algn="l" eaLnBrk="0" hangingPunct="0">
              <a:spcBef>
                <a:spcPct val="20000"/>
              </a:spcBef>
              <a:buClr>
                <a:schemeClr val="accent2"/>
              </a:buClr>
              <a:buChar char="–"/>
              <a:defRPr sz="2000">
                <a:solidFill>
                  <a:schemeClr val="tx1"/>
                </a:solidFill>
                <a:latin typeface="Times New Roman" pitchFamily="18" charset="0"/>
                <a:ea typeface="ＭＳ Ｐゴシック" pitchFamily="34" charset="-128"/>
              </a:defRPr>
            </a:lvl2pPr>
            <a:lvl3pPr marL="1143000" indent="-228600" algn="l" eaLnBrk="0" hangingPunct="0">
              <a:spcBef>
                <a:spcPct val="20000"/>
              </a:spcBef>
              <a:buClr>
                <a:schemeClr val="accent2"/>
              </a:buClr>
              <a:buChar char="•"/>
              <a:defRPr sz="2400">
                <a:solidFill>
                  <a:schemeClr val="tx1"/>
                </a:solidFill>
                <a:latin typeface="Times New Roman" pitchFamily="18" charset="0"/>
                <a:ea typeface="ＭＳ Ｐゴシック" pitchFamily="34" charset="-128"/>
              </a:defRPr>
            </a:lvl3pPr>
            <a:lvl4pPr marL="1600200" indent="-228600" algn="l" eaLnBrk="0" hangingPunct="0">
              <a:spcBef>
                <a:spcPct val="20000"/>
              </a:spcBef>
              <a:buClr>
                <a:schemeClr val="accent2"/>
              </a:buClr>
              <a:buChar char="–"/>
              <a:defRPr sz="2000">
                <a:solidFill>
                  <a:schemeClr val="tx1"/>
                </a:solidFill>
                <a:latin typeface="Times New Roman" pitchFamily="18" charset="0"/>
                <a:ea typeface="ＭＳ Ｐゴシック" pitchFamily="34" charset="-128"/>
              </a:defRPr>
            </a:lvl4pPr>
            <a:lvl5pPr marL="2057400" indent="-228600" algn="l" eaLnBrk="0" hangingPunct="0">
              <a:spcBef>
                <a:spcPct val="20000"/>
              </a:spcBef>
              <a:buClr>
                <a:schemeClr val="accent2"/>
              </a:buClr>
              <a:buChar char="»"/>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itchFamily="18" charset="0"/>
                <a:ea typeface="ＭＳ Ｐゴシック" pitchFamily="34" charset="-128"/>
              </a:defRPr>
            </a:lvl9pPr>
          </a:lstStyle>
          <a:p>
            <a:pPr eaLnBrk="1" hangingPunct="1">
              <a:spcBef>
                <a:spcPct val="0"/>
              </a:spcBef>
              <a:buClrTx/>
              <a:buFontTx/>
              <a:buNone/>
            </a:pPr>
            <a:endParaRPr lang="en-US" altLang="en-US" sz="3200">
              <a:latin typeface="Times New Roman" pitchFamily="18" charset="0"/>
            </a:endParaRPr>
          </a:p>
        </p:txBody>
      </p:sp>
    </p:spTree>
    <p:extLst>
      <p:ext uri="{BB962C8B-B14F-4D97-AF65-F5344CB8AC3E}">
        <p14:creationId xmlns:p14="http://schemas.microsoft.com/office/powerpoint/2010/main" val="11488832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Segment Tables</a:t>
            </a:r>
          </a:p>
        </p:txBody>
      </p:sp>
      <p:sp>
        <p:nvSpPr>
          <p:cNvPr id="3" name="Content Placeholder 2"/>
          <p:cNvSpPr>
            <a:spLocks noGrp="1"/>
          </p:cNvSpPr>
          <p:nvPr>
            <p:ph idx="1"/>
          </p:nvPr>
        </p:nvSpPr>
        <p:spPr>
          <a:xfrm>
            <a:off x="498474" y="1981201"/>
            <a:ext cx="7556313" cy="3320008"/>
          </a:xfrm>
        </p:spPr>
        <p:txBody>
          <a:bodyPr>
            <a:normAutofit/>
          </a:bodyPr>
          <a:lstStyle/>
          <a:p>
            <a:r>
              <a:rPr lang="en-US" dirty="0"/>
              <a:t>Corresponding segment in main memory</a:t>
            </a:r>
          </a:p>
          <a:p>
            <a:r>
              <a:rPr lang="en-US" dirty="0"/>
              <a:t> Each entry contains the length of the segment</a:t>
            </a:r>
          </a:p>
          <a:p>
            <a:r>
              <a:rPr lang="en-US" dirty="0"/>
              <a:t> A bit is needed to determine if segment is already in main memory</a:t>
            </a:r>
          </a:p>
          <a:p>
            <a:r>
              <a:rPr lang="en-US" dirty="0"/>
              <a:t>Another bit is needed to determine if the segment has been modified since it was loaded in main memory</a:t>
            </a:r>
          </a:p>
        </p:txBody>
      </p:sp>
    </p:spTree>
    <p:extLst>
      <p:ext uri="{BB962C8B-B14F-4D97-AF65-F5344CB8AC3E}">
        <p14:creationId xmlns:p14="http://schemas.microsoft.com/office/powerpoint/2010/main" val="5180945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3568" y="188640"/>
            <a:ext cx="7236296" cy="553998"/>
          </a:xfrm>
        </p:spPr>
        <p:txBody>
          <a:bodyPr wrap="square" lIns="0" tIns="0" rIns="0" bIns="0" rtlCol="0">
            <a:spAutoFit/>
          </a:bodyPr>
          <a:lstStyle/>
          <a:p>
            <a:pPr marL="11135">
              <a:defRPr/>
            </a:pPr>
            <a:r>
              <a:rPr spc="-9" dirty="0"/>
              <a:t>Segmentation</a:t>
            </a:r>
            <a:endParaRPr sz="1400" dirty="0"/>
          </a:p>
        </p:txBody>
      </p:sp>
      <p:sp>
        <p:nvSpPr>
          <p:cNvPr id="110595" name="object 3"/>
          <p:cNvSpPr>
            <a:spLocks noChangeArrowheads="1"/>
          </p:cNvSpPr>
          <p:nvPr/>
        </p:nvSpPr>
        <p:spPr bwMode="auto">
          <a:xfrm>
            <a:off x="5154613" y="2184400"/>
            <a:ext cx="3138487" cy="283051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2"/>
              </a:buClr>
              <a:buChar char="•"/>
              <a:defRPr sz="2400">
                <a:solidFill>
                  <a:schemeClr val="tx1"/>
                </a:solidFill>
                <a:latin typeface="Arial" charset="0"/>
                <a:ea typeface="ＭＳ Ｐゴシック" pitchFamily="34" charset="-128"/>
              </a:defRPr>
            </a:lvl1pPr>
            <a:lvl2pPr marL="742950" indent="-285750" algn="l" eaLnBrk="0" hangingPunct="0">
              <a:spcBef>
                <a:spcPct val="20000"/>
              </a:spcBef>
              <a:buClr>
                <a:schemeClr val="accent2"/>
              </a:buClr>
              <a:buChar char="–"/>
              <a:defRPr sz="2000">
                <a:solidFill>
                  <a:schemeClr val="tx1"/>
                </a:solidFill>
                <a:latin typeface="Times New Roman" pitchFamily="18" charset="0"/>
                <a:ea typeface="ＭＳ Ｐゴシック" pitchFamily="34" charset="-128"/>
              </a:defRPr>
            </a:lvl2pPr>
            <a:lvl3pPr marL="1143000" indent="-228600" algn="l" eaLnBrk="0" hangingPunct="0">
              <a:spcBef>
                <a:spcPct val="20000"/>
              </a:spcBef>
              <a:buClr>
                <a:schemeClr val="accent2"/>
              </a:buClr>
              <a:buChar char="•"/>
              <a:defRPr sz="2400">
                <a:solidFill>
                  <a:schemeClr val="tx1"/>
                </a:solidFill>
                <a:latin typeface="Times New Roman" pitchFamily="18" charset="0"/>
                <a:ea typeface="ＭＳ Ｐゴシック" pitchFamily="34" charset="-128"/>
              </a:defRPr>
            </a:lvl3pPr>
            <a:lvl4pPr marL="1600200" indent="-228600" algn="l" eaLnBrk="0" hangingPunct="0">
              <a:spcBef>
                <a:spcPct val="20000"/>
              </a:spcBef>
              <a:buClr>
                <a:schemeClr val="accent2"/>
              </a:buClr>
              <a:buChar char="–"/>
              <a:defRPr sz="2000">
                <a:solidFill>
                  <a:schemeClr val="tx1"/>
                </a:solidFill>
                <a:latin typeface="Times New Roman" pitchFamily="18" charset="0"/>
                <a:ea typeface="ＭＳ Ｐゴシック" pitchFamily="34" charset="-128"/>
              </a:defRPr>
            </a:lvl4pPr>
            <a:lvl5pPr marL="2057400" indent="-228600" algn="l" eaLnBrk="0" hangingPunct="0">
              <a:spcBef>
                <a:spcPct val="20000"/>
              </a:spcBef>
              <a:buClr>
                <a:schemeClr val="accent2"/>
              </a:buClr>
              <a:buChar char="»"/>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itchFamily="18" charset="0"/>
                <a:ea typeface="ＭＳ Ｐゴシック" pitchFamily="34" charset="-128"/>
              </a:defRPr>
            </a:lvl9pPr>
          </a:lstStyle>
          <a:p>
            <a:pPr eaLnBrk="1" hangingPunct="1">
              <a:spcBef>
                <a:spcPct val="0"/>
              </a:spcBef>
              <a:buClrTx/>
              <a:buFontTx/>
              <a:buNone/>
            </a:pPr>
            <a:endParaRPr lang="en-US" altLang="en-US" sz="3200">
              <a:latin typeface="Times New Roman" pitchFamily="18" charset="0"/>
            </a:endParaRPr>
          </a:p>
        </p:txBody>
      </p:sp>
      <p:sp>
        <p:nvSpPr>
          <p:cNvPr id="110596" name="object 4"/>
          <p:cNvSpPr txBox="1">
            <a:spLocks noChangeArrowheads="1"/>
          </p:cNvSpPr>
          <p:nvPr/>
        </p:nvSpPr>
        <p:spPr bwMode="auto">
          <a:xfrm>
            <a:off x="827088" y="1120775"/>
            <a:ext cx="3875087" cy="431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74613" eaLnBrk="0" hangingPunct="0">
              <a:spcBef>
                <a:spcPct val="20000"/>
              </a:spcBef>
              <a:buClr>
                <a:schemeClr val="accent2"/>
              </a:buClr>
              <a:buChar char="•"/>
              <a:defRPr sz="2400">
                <a:solidFill>
                  <a:schemeClr val="tx1"/>
                </a:solidFill>
                <a:latin typeface="Arial" charset="0"/>
                <a:ea typeface="ＭＳ Ｐゴシック" pitchFamily="34" charset="-128"/>
              </a:defRPr>
            </a:lvl1pPr>
            <a:lvl2pPr marL="474663" indent="-192088" algn="l" eaLnBrk="0" hangingPunct="0">
              <a:spcBef>
                <a:spcPct val="20000"/>
              </a:spcBef>
              <a:buClr>
                <a:schemeClr val="accent2"/>
              </a:buClr>
              <a:buChar char="–"/>
              <a:defRPr sz="2000">
                <a:solidFill>
                  <a:schemeClr val="tx1"/>
                </a:solidFill>
                <a:latin typeface="Times New Roman" pitchFamily="18" charset="0"/>
                <a:ea typeface="ＭＳ Ｐゴシック" pitchFamily="34" charset="-128"/>
              </a:defRPr>
            </a:lvl2pPr>
            <a:lvl3pPr marL="1143000" indent="-228600" algn="l" eaLnBrk="0" hangingPunct="0">
              <a:spcBef>
                <a:spcPct val="20000"/>
              </a:spcBef>
              <a:buClr>
                <a:schemeClr val="accent2"/>
              </a:buClr>
              <a:buChar char="•"/>
              <a:defRPr sz="2400">
                <a:solidFill>
                  <a:schemeClr val="tx1"/>
                </a:solidFill>
                <a:latin typeface="Times New Roman" pitchFamily="18" charset="0"/>
                <a:ea typeface="ＭＳ Ｐゴシック" pitchFamily="34" charset="-128"/>
              </a:defRPr>
            </a:lvl3pPr>
            <a:lvl4pPr marL="1600200" indent="-228600" algn="l" eaLnBrk="0" hangingPunct="0">
              <a:spcBef>
                <a:spcPct val="20000"/>
              </a:spcBef>
              <a:buClr>
                <a:schemeClr val="accent2"/>
              </a:buClr>
              <a:buChar char="–"/>
              <a:defRPr sz="2000">
                <a:solidFill>
                  <a:schemeClr val="tx1"/>
                </a:solidFill>
                <a:latin typeface="Times New Roman" pitchFamily="18" charset="0"/>
                <a:ea typeface="ＭＳ Ｐゴシック" pitchFamily="34" charset="-128"/>
              </a:defRPr>
            </a:lvl4pPr>
            <a:lvl5pPr marL="2057400" indent="-228600" algn="l" eaLnBrk="0" hangingPunct="0">
              <a:spcBef>
                <a:spcPct val="20000"/>
              </a:spcBef>
              <a:buClr>
                <a:schemeClr val="accent2"/>
              </a:buClr>
              <a:buChar char="»"/>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itchFamily="18" charset="0"/>
                <a:ea typeface="ＭＳ Ｐゴシック" pitchFamily="34" charset="-128"/>
              </a:defRPr>
            </a:lvl9pPr>
          </a:lstStyle>
          <a:p>
            <a:pPr eaLnBrk="1" hangingPunct="1">
              <a:lnSpc>
                <a:spcPts val="2438"/>
              </a:lnSpc>
              <a:spcBef>
                <a:spcPct val="0"/>
              </a:spcBef>
              <a:buClrTx/>
              <a:buFontTx/>
              <a:buNone/>
            </a:pPr>
            <a:r>
              <a:rPr lang="en-US" altLang="en-US" sz="2800" u="sng">
                <a:latin typeface="Calibri" pitchFamily="34" charset="0"/>
              </a:rPr>
              <a:t>Hardware</a:t>
            </a:r>
          </a:p>
          <a:p>
            <a:pPr algn="l" eaLnBrk="1" hangingPunct="1">
              <a:lnSpc>
                <a:spcPts val="1913"/>
              </a:lnSpc>
              <a:spcBef>
                <a:spcPct val="0"/>
              </a:spcBef>
              <a:buClrTx/>
            </a:pPr>
            <a:endParaRPr lang="en-US" altLang="en-US" sz="1800" b="1">
              <a:latin typeface="Calibri" pitchFamily="34" charset="0"/>
            </a:endParaRPr>
          </a:p>
          <a:p>
            <a:pPr algn="l" eaLnBrk="1" hangingPunct="1">
              <a:lnSpc>
                <a:spcPts val="1913"/>
              </a:lnSpc>
              <a:spcBef>
                <a:spcPct val="0"/>
              </a:spcBef>
              <a:buClrTx/>
            </a:pPr>
            <a:r>
              <a:rPr lang="en-US" altLang="en-US" sz="1800" b="1">
                <a:latin typeface="Calibri" pitchFamily="34" charset="0"/>
              </a:rPr>
              <a:t>Segment table </a:t>
            </a:r>
            <a:r>
              <a:rPr lang="en-US" altLang="en-US" sz="1800">
                <a:latin typeface="Calibri" pitchFamily="34" charset="0"/>
              </a:rPr>
              <a:t>– maps 2 dimensional physical addresses, each table entry has:</a:t>
            </a:r>
          </a:p>
          <a:p>
            <a:pPr lvl="1" eaLnBrk="1" hangingPunct="1">
              <a:lnSpc>
                <a:spcPts val="1900"/>
              </a:lnSpc>
              <a:spcBef>
                <a:spcPts val="138"/>
              </a:spcBef>
              <a:buClrTx/>
            </a:pPr>
            <a:r>
              <a:rPr lang="en-US" altLang="en-US" sz="1800" b="1">
                <a:latin typeface="Calibri" pitchFamily="34" charset="0"/>
              </a:rPr>
              <a:t>base </a:t>
            </a:r>
            <a:r>
              <a:rPr lang="en-US" altLang="en-US" sz="1800">
                <a:latin typeface="Calibri" pitchFamily="34" charset="0"/>
              </a:rPr>
              <a:t>– contains the starting physical address where the segments reside in  memory</a:t>
            </a:r>
          </a:p>
          <a:p>
            <a:pPr lvl="1" eaLnBrk="1" hangingPunct="1">
              <a:lnSpc>
                <a:spcPts val="1863"/>
              </a:lnSpc>
              <a:spcBef>
                <a:spcPct val="0"/>
              </a:spcBef>
              <a:buClrTx/>
            </a:pPr>
            <a:r>
              <a:rPr lang="en-US" altLang="en-US" sz="1800" b="1">
                <a:latin typeface="Calibri" pitchFamily="34" charset="0"/>
              </a:rPr>
              <a:t>limit </a:t>
            </a:r>
            <a:r>
              <a:rPr lang="en-US" altLang="en-US" sz="1800">
                <a:latin typeface="Calibri" pitchFamily="34" charset="0"/>
              </a:rPr>
              <a:t>– specifies the length of the segment</a:t>
            </a:r>
          </a:p>
          <a:p>
            <a:pPr algn="l" eaLnBrk="1" hangingPunct="1">
              <a:spcBef>
                <a:spcPts val="75"/>
              </a:spcBef>
              <a:buClrTx/>
            </a:pPr>
            <a:r>
              <a:rPr lang="en-US" altLang="en-US" sz="1800" b="1">
                <a:latin typeface="Calibri" pitchFamily="34" charset="0"/>
              </a:rPr>
              <a:t>Segment-table base  register (STBR) </a:t>
            </a:r>
            <a:r>
              <a:rPr lang="en-US" altLang="en-US" sz="1800">
                <a:latin typeface="Calibri" pitchFamily="34" charset="0"/>
              </a:rPr>
              <a:t>points to  the segment table’s  location in memory</a:t>
            </a:r>
          </a:p>
          <a:p>
            <a:pPr algn="l" eaLnBrk="1" hangingPunct="1">
              <a:spcBef>
                <a:spcPct val="0"/>
              </a:spcBef>
              <a:buClrTx/>
            </a:pPr>
            <a:r>
              <a:rPr lang="en-US" altLang="en-US" sz="1800" b="1">
                <a:latin typeface="Calibri" pitchFamily="34" charset="0"/>
              </a:rPr>
              <a:t>Segment-table length  register (STLR) </a:t>
            </a:r>
            <a:r>
              <a:rPr lang="en-US" altLang="en-US" sz="1800">
                <a:latin typeface="Calibri" pitchFamily="34" charset="0"/>
              </a:rPr>
              <a:t>indicates  number of segments  used by a program;</a:t>
            </a:r>
          </a:p>
          <a:p>
            <a:pPr algn="l" eaLnBrk="1" hangingPunct="1">
              <a:lnSpc>
                <a:spcPts val="2625"/>
              </a:lnSpc>
              <a:spcBef>
                <a:spcPts val="313"/>
              </a:spcBef>
              <a:buClrTx/>
              <a:buFontTx/>
              <a:buNone/>
            </a:pPr>
            <a:r>
              <a:rPr lang="en-US" altLang="en-US" sz="1800">
                <a:latin typeface="Calibri" pitchFamily="34" charset="0"/>
              </a:rPr>
              <a:t>Segment number </a:t>
            </a:r>
            <a:r>
              <a:rPr lang="en-US" altLang="en-US" sz="2500" i="1">
                <a:solidFill>
                  <a:srgbClr val="FF0000"/>
                </a:solidFill>
                <a:latin typeface="Calibri" pitchFamily="34" charset="0"/>
              </a:rPr>
              <a:t>s </a:t>
            </a:r>
            <a:r>
              <a:rPr lang="en-US" altLang="en-US" sz="1800">
                <a:latin typeface="Calibri" pitchFamily="34" charset="0"/>
              </a:rPr>
              <a:t>is legal  if </a:t>
            </a:r>
            <a:r>
              <a:rPr lang="en-US" altLang="en-US" sz="2100" i="1">
                <a:solidFill>
                  <a:srgbClr val="FF0000"/>
                </a:solidFill>
                <a:latin typeface="Calibri" pitchFamily="34" charset="0"/>
              </a:rPr>
              <a:t>s </a:t>
            </a:r>
            <a:r>
              <a:rPr lang="en-US" altLang="en-US" sz="1800">
                <a:latin typeface="Calibri" pitchFamily="34" charset="0"/>
              </a:rPr>
              <a:t>&lt; </a:t>
            </a:r>
            <a:r>
              <a:rPr lang="en-US" altLang="en-US" sz="1800">
                <a:solidFill>
                  <a:srgbClr val="FF0000"/>
                </a:solidFill>
                <a:latin typeface="Calibri" pitchFamily="34" charset="0"/>
              </a:rPr>
              <a:t>STLR</a:t>
            </a:r>
            <a:endParaRPr lang="en-US" altLang="en-US" sz="1800">
              <a:latin typeface="Calibri" pitchFamily="34" charset="0"/>
            </a:endParaRPr>
          </a:p>
        </p:txBody>
      </p:sp>
      <p:sp>
        <p:nvSpPr>
          <p:cNvPr id="110597" name="TextBox 4"/>
          <p:cNvSpPr txBox="1">
            <a:spLocks noChangeArrowheads="1"/>
          </p:cNvSpPr>
          <p:nvPr/>
        </p:nvSpPr>
        <p:spPr bwMode="auto">
          <a:xfrm>
            <a:off x="5529263" y="5194300"/>
            <a:ext cx="2976562"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Char char="•"/>
              <a:defRPr sz="2400">
                <a:solidFill>
                  <a:schemeClr val="tx1"/>
                </a:solidFill>
                <a:latin typeface="Arial" charset="0"/>
                <a:ea typeface="ＭＳ Ｐゴシック" pitchFamily="34" charset="-128"/>
              </a:defRPr>
            </a:lvl1pPr>
            <a:lvl2pPr marL="742950" indent="-285750" algn="l" eaLnBrk="0" hangingPunct="0">
              <a:spcBef>
                <a:spcPct val="20000"/>
              </a:spcBef>
              <a:buClr>
                <a:schemeClr val="accent2"/>
              </a:buClr>
              <a:buChar char="–"/>
              <a:defRPr sz="2000">
                <a:solidFill>
                  <a:schemeClr val="tx1"/>
                </a:solidFill>
                <a:latin typeface="Times New Roman" pitchFamily="18" charset="0"/>
                <a:ea typeface="ＭＳ Ｐゴシック" pitchFamily="34" charset="-128"/>
              </a:defRPr>
            </a:lvl2pPr>
            <a:lvl3pPr marL="1143000" indent="-228600" algn="l" eaLnBrk="0" hangingPunct="0">
              <a:spcBef>
                <a:spcPct val="20000"/>
              </a:spcBef>
              <a:buClr>
                <a:schemeClr val="accent2"/>
              </a:buClr>
              <a:buChar char="•"/>
              <a:defRPr sz="2400">
                <a:solidFill>
                  <a:schemeClr val="tx1"/>
                </a:solidFill>
                <a:latin typeface="Times New Roman" pitchFamily="18" charset="0"/>
                <a:ea typeface="ＭＳ Ｐゴシック" pitchFamily="34" charset="-128"/>
              </a:defRPr>
            </a:lvl3pPr>
            <a:lvl4pPr marL="1600200" indent="-228600" algn="l" eaLnBrk="0" hangingPunct="0">
              <a:spcBef>
                <a:spcPct val="20000"/>
              </a:spcBef>
              <a:buClr>
                <a:schemeClr val="accent2"/>
              </a:buClr>
              <a:buChar char="–"/>
              <a:defRPr sz="2000">
                <a:solidFill>
                  <a:schemeClr val="tx1"/>
                </a:solidFill>
                <a:latin typeface="Times New Roman" pitchFamily="18" charset="0"/>
                <a:ea typeface="ＭＳ Ｐゴシック" pitchFamily="34" charset="-128"/>
              </a:defRPr>
            </a:lvl4pPr>
            <a:lvl5pPr marL="2057400" indent="-228600" algn="l" eaLnBrk="0" hangingPunct="0">
              <a:spcBef>
                <a:spcPct val="20000"/>
              </a:spcBef>
              <a:buClr>
                <a:schemeClr val="accent2"/>
              </a:buClr>
              <a:buChar char="»"/>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itchFamily="18" charset="0"/>
                <a:ea typeface="ＭＳ Ｐゴシック" pitchFamily="34" charset="-128"/>
              </a:defRPr>
            </a:lvl9pPr>
          </a:lstStyle>
          <a:p>
            <a:pPr eaLnBrk="1" hangingPunct="1">
              <a:spcBef>
                <a:spcPct val="0"/>
              </a:spcBef>
              <a:buClrTx/>
              <a:buFontTx/>
              <a:buNone/>
            </a:pPr>
            <a:r>
              <a:rPr lang="en-US" altLang="en-US" sz="2000">
                <a:cs typeface="Arial" charset="0"/>
              </a:rPr>
              <a:t>Segmentation  hardware</a:t>
            </a:r>
          </a:p>
          <a:p>
            <a:pPr eaLnBrk="1" hangingPunct="1">
              <a:spcBef>
                <a:spcPct val="0"/>
              </a:spcBef>
              <a:buClrTx/>
              <a:buFontTx/>
              <a:buNone/>
            </a:pPr>
            <a:endParaRPr lang="en-US" altLang="en-US" sz="3200">
              <a:latin typeface="Times New Roman" pitchFamily="18" charset="0"/>
              <a:cs typeface="Arial" charset="0"/>
            </a:endParaRPr>
          </a:p>
        </p:txBody>
      </p:sp>
    </p:spTree>
    <p:extLst>
      <p:ext uri="{BB962C8B-B14F-4D97-AF65-F5344CB8AC3E}">
        <p14:creationId xmlns:p14="http://schemas.microsoft.com/office/powerpoint/2010/main" val="25713861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object 2"/>
          <p:cNvSpPr>
            <a:spLocks noChangeArrowheads="1"/>
          </p:cNvSpPr>
          <p:nvPr/>
        </p:nvSpPr>
        <p:spPr bwMode="auto">
          <a:xfrm>
            <a:off x="3284538" y="950913"/>
            <a:ext cx="4999037" cy="24796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2"/>
              </a:buClr>
              <a:buChar char="•"/>
              <a:defRPr sz="2400">
                <a:solidFill>
                  <a:schemeClr val="tx1"/>
                </a:solidFill>
                <a:latin typeface="Arial" charset="0"/>
                <a:ea typeface="ＭＳ Ｐゴシック" pitchFamily="34" charset="-128"/>
              </a:defRPr>
            </a:lvl1pPr>
            <a:lvl2pPr marL="742950" indent="-285750" algn="l" eaLnBrk="0" hangingPunct="0">
              <a:spcBef>
                <a:spcPct val="20000"/>
              </a:spcBef>
              <a:buClr>
                <a:schemeClr val="accent2"/>
              </a:buClr>
              <a:buChar char="–"/>
              <a:defRPr sz="2000">
                <a:solidFill>
                  <a:schemeClr val="tx1"/>
                </a:solidFill>
                <a:latin typeface="Times New Roman" pitchFamily="18" charset="0"/>
                <a:ea typeface="ＭＳ Ｐゴシック" pitchFamily="34" charset="-128"/>
              </a:defRPr>
            </a:lvl2pPr>
            <a:lvl3pPr marL="1143000" indent="-228600" algn="l" eaLnBrk="0" hangingPunct="0">
              <a:spcBef>
                <a:spcPct val="20000"/>
              </a:spcBef>
              <a:buClr>
                <a:schemeClr val="accent2"/>
              </a:buClr>
              <a:buChar char="•"/>
              <a:defRPr sz="2400">
                <a:solidFill>
                  <a:schemeClr val="tx1"/>
                </a:solidFill>
                <a:latin typeface="Times New Roman" pitchFamily="18" charset="0"/>
                <a:ea typeface="ＭＳ Ｐゴシック" pitchFamily="34" charset="-128"/>
              </a:defRPr>
            </a:lvl3pPr>
            <a:lvl4pPr marL="1600200" indent="-228600" algn="l" eaLnBrk="0" hangingPunct="0">
              <a:spcBef>
                <a:spcPct val="20000"/>
              </a:spcBef>
              <a:buClr>
                <a:schemeClr val="accent2"/>
              </a:buClr>
              <a:buChar char="–"/>
              <a:defRPr sz="2000">
                <a:solidFill>
                  <a:schemeClr val="tx1"/>
                </a:solidFill>
                <a:latin typeface="Times New Roman" pitchFamily="18" charset="0"/>
                <a:ea typeface="ＭＳ Ｐゴシック" pitchFamily="34" charset="-128"/>
              </a:defRPr>
            </a:lvl4pPr>
            <a:lvl5pPr marL="2057400" indent="-228600" algn="l" eaLnBrk="0" hangingPunct="0">
              <a:spcBef>
                <a:spcPct val="20000"/>
              </a:spcBef>
              <a:buClr>
                <a:schemeClr val="accent2"/>
              </a:buClr>
              <a:buChar char="»"/>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itchFamily="18" charset="0"/>
                <a:ea typeface="ＭＳ Ｐゴシック" pitchFamily="34" charset="-128"/>
              </a:defRPr>
            </a:lvl9pPr>
          </a:lstStyle>
          <a:p>
            <a:pPr eaLnBrk="1" hangingPunct="1">
              <a:spcBef>
                <a:spcPct val="0"/>
              </a:spcBef>
              <a:buClrTx/>
              <a:buFontTx/>
              <a:buNone/>
            </a:pPr>
            <a:endParaRPr lang="en-US" altLang="en-US" sz="3200">
              <a:latin typeface="Times New Roman" pitchFamily="18" charset="0"/>
            </a:endParaRPr>
          </a:p>
        </p:txBody>
      </p:sp>
      <p:sp>
        <p:nvSpPr>
          <p:cNvPr id="3" name="object 3"/>
          <p:cNvSpPr txBox="1">
            <a:spLocks noGrp="1"/>
          </p:cNvSpPr>
          <p:nvPr>
            <p:ph type="title"/>
          </p:nvPr>
        </p:nvSpPr>
        <p:spPr>
          <a:xfrm>
            <a:off x="545393" y="188640"/>
            <a:ext cx="7956376" cy="492125"/>
          </a:xfrm>
        </p:spPr>
        <p:txBody>
          <a:bodyPr wrap="square" lIns="0" tIns="0" rIns="0" bIns="0" rtlCol="0">
            <a:spAutoFit/>
          </a:bodyPr>
          <a:lstStyle/>
          <a:p>
            <a:pPr marL="11135">
              <a:defRPr/>
            </a:pPr>
            <a:r>
              <a:rPr sz="3200" spc="-9" dirty="0"/>
              <a:t>Segmentation</a:t>
            </a:r>
          </a:p>
        </p:txBody>
      </p:sp>
      <p:sp>
        <p:nvSpPr>
          <p:cNvPr id="111620" name="object 6"/>
          <p:cNvSpPr>
            <a:spLocks noChangeArrowheads="1"/>
          </p:cNvSpPr>
          <p:nvPr/>
        </p:nvSpPr>
        <p:spPr bwMode="auto">
          <a:xfrm>
            <a:off x="3284538" y="3430588"/>
            <a:ext cx="4999037" cy="267970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2"/>
              </a:buClr>
              <a:buChar char="•"/>
              <a:defRPr sz="2400">
                <a:solidFill>
                  <a:schemeClr val="tx1"/>
                </a:solidFill>
                <a:latin typeface="Arial" charset="0"/>
                <a:ea typeface="ＭＳ Ｐゴシック" pitchFamily="34" charset="-128"/>
              </a:defRPr>
            </a:lvl1pPr>
            <a:lvl2pPr marL="742950" indent="-285750" algn="l" eaLnBrk="0" hangingPunct="0">
              <a:spcBef>
                <a:spcPct val="20000"/>
              </a:spcBef>
              <a:buClr>
                <a:schemeClr val="accent2"/>
              </a:buClr>
              <a:buChar char="–"/>
              <a:defRPr sz="2000">
                <a:solidFill>
                  <a:schemeClr val="tx1"/>
                </a:solidFill>
                <a:latin typeface="Times New Roman" pitchFamily="18" charset="0"/>
                <a:ea typeface="ＭＳ Ｐゴシック" pitchFamily="34" charset="-128"/>
              </a:defRPr>
            </a:lvl2pPr>
            <a:lvl3pPr marL="1143000" indent="-228600" algn="l" eaLnBrk="0" hangingPunct="0">
              <a:spcBef>
                <a:spcPct val="20000"/>
              </a:spcBef>
              <a:buClr>
                <a:schemeClr val="accent2"/>
              </a:buClr>
              <a:buChar char="•"/>
              <a:defRPr sz="2400">
                <a:solidFill>
                  <a:schemeClr val="tx1"/>
                </a:solidFill>
                <a:latin typeface="Times New Roman" pitchFamily="18" charset="0"/>
                <a:ea typeface="ＭＳ Ｐゴシック" pitchFamily="34" charset="-128"/>
              </a:defRPr>
            </a:lvl3pPr>
            <a:lvl4pPr marL="1600200" indent="-228600" algn="l" eaLnBrk="0" hangingPunct="0">
              <a:spcBef>
                <a:spcPct val="20000"/>
              </a:spcBef>
              <a:buClr>
                <a:schemeClr val="accent2"/>
              </a:buClr>
              <a:buChar char="–"/>
              <a:defRPr sz="2000">
                <a:solidFill>
                  <a:schemeClr val="tx1"/>
                </a:solidFill>
                <a:latin typeface="Times New Roman" pitchFamily="18" charset="0"/>
                <a:ea typeface="ＭＳ Ｐゴシック" pitchFamily="34" charset="-128"/>
              </a:defRPr>
            </a:lvl4pPr>
            <a:lvl5pPr marL="2057400" indent="-228600" algn="l" eaLnBrk="0" hangingPunct="0">
              <a:spcBef>
                <a:spcPct val="20000"/>
              </a:spcBef>
              <a:buClr>
                <a:schemeClr val="accent2"/>
              </a:buClr>
              <a:buChar char="»"/>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itchFamily="18" charset="0"/>
                <a:ea typeface="ＭＳ Ｐゴシック" pitchFamily="34" charset="-128"/>
              </a:defRPr>
            </a:lvl9pPr>
          </a:lstStyle>
          <a:p>
            <a:pPr eaLnBrk="1" hangingPunct="1">
              <a:spcBef>
                <a:spcPct val="0"/>
              </a:spcBef>
              <a:buClrTx/>
              <a:buFontTx/>
              <a:buNone/>
            </a:pPr>
            <a:endParaRPr lang="en-US" altLang="en-US" sz="3200">
              <a:latin typeface="Times New Roman" pitchFamily="18" charset="0"/>
            </a:endParaRPr>
          </a:p>
        </p:txBody>
      </p:sp>
      <p:sp>
        <p:nvSpPr>
          <p:cNvPr id="111621" name="object 7"/>
          <p:cNvSpPr txBox="1">
            <a:spLocks noChangeArrowheads="1"/>
          </p:cNvSpPr>
          <p:nvPr/>
        </p:nvSpPr>
        <p:spPr bwMode="auto">
          <a:xfrm>
            <a:off x="467544" y="1227138"/>
            <a:ext cx="2577281" cy="4370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219075" indent="-207963" eaLnBrk="0" hangingPunct="0">
              <a:spcBef>
                <a:spcPct val="20000"/>
              </a:spcBef>
              <a:buClr>
                <a:schemeClr val="accent2"/>
              </a:buClr>
              <a:buChar char="•"/>
              <a:tabLst>
                <a:tab pos="219075" algn="l"/>
              </a:tabLst>
              <a:defRPr sz="2400">
                <a:solidFill>
                  <a:schemeClr val="tx1"/>
                </a:solidFill>
                <a:latin typeface="Arial" charset="0"/>
                <a:ea typeface="ＭＳ Ｐゴシック" pitchFamily="34" charset="-128"/>
              </a:defRPr>
            </a:lvl1pPr>
            <a:lvl2pPr marL="742950" indent="-285750" algn="l" eaLnBrk="0" hangingPunct="0">
              <a:spcBef>
                <a:spcPct val="20000"/>
              </a:spcBef>
              <a:buClr>
                <a:schemeClr val="accent2"/>
              </a:buClr>
              <a:buChar char="–"/>
              <a:tabLst>
                <a:tab pos="219075" algn="l"/>
              </a:tabLst>
              <a:defRPr sz="2000">
                <a:solidFill>
                  <a:schemeClr val="tx1"/>
                </a:solidFill>
                <a:latin typeface="Times New Roman" pitchFamily="18" charset="0"/>
                <a:ea typeface="ＭＳ Ｐゴシック" pitchFamily="34" charset="-128"/>
              </a:defRPr>
            </a:lvl2pPr>
            <a:lvl3pPr marL="1143000" indent="-228600" algn="l" eaLnBrk="0" hangingPunct="0">
              <a:spcBef>
                <a:spcPct val="20000"/>
              </a:spcBef>
              <a:buClr>
                <a:schemeClr val="accent2"/>
              </a:buClr>
              <a:buChar char="•"/>
              <a:tabLst>
                <a:tab pos="219075" algn="l"/>
              </a:tabLst>
              <a:defRPr sz="2400">
                <a:solidFill>
                  <a:schemeClr val="tx1"/>
                </a:solidFill>
                <a:latin typeface="Times New Roman" pitchFamily="18" charset="0"/>
                <a:ea typeface="ＭＳ Ｐゴシック" pitchFamily="34" charset="-128"/>
              </a:defRPr>
            </a:lvl3pPr>
            <a:lvl4pPr marL="1600200" indent="-228600" algn="l" eaLnBrk="0" hangingPunct="0">
              <a:spcBef>
                <a:spcPct val="20000"/>
              </a:spcBef>
              <a:buClr>
                <a:schemeClr val="accent2"/>
              </a:buClr>
              <a:buChar char="–"/>
              <a:tabLst>
                <a:tab pos="219075" algn="l"/>
              </a:tabLst>
              <a:defRPr sz="2000">
                <a:solidFill>
                  <a:schemeClr val="tx1"/>
                </a:solidFill>
                <a:latin typeface="Times New Roman" pitchFamily="18" charset="0"/>
                <a:ea typeface="ＭＳ Ｐゴシック" pitchFamily="34" charset="-128"/>
              </a:defRPr>
            </a:lvl4pPr>
            <a:lvl5pPr marL="2057400" indent="-228600" algn="l" eaLnBrk="0" hangingPunct="0">
              <a:spcBef>
                <a:spcPct val="20000"/>
              </a:spcBef>
              <a:buClr>
                <a:schemeClr val="accent2"/>
              </a:buClr>
              <a:buChar char="»"/>
              <a:tabLst>
                <a:tab pos="219075" algn="l"/>
              </a:tabLst>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chemeClr val="accent2"/>
              </a:buClr>
              <a:buChar char="»"/>
              <a:tabLst>
                <a:tab pos="219075" algn="l"/>
              </a:tabLst>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chemeClr val="accent2"/>
              </a:buClr>
              <a:buChar char="»"/>
              <a:tabLst>
                <a:tab pos="219075" algn="l"/>
              </a:tabLst>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chemeClr val="accent2"/>
              </a:buClr>
              <a:buChar char="»"/>
              <a:tabLst>
                <a:tab pos="219075" algn="l"/>
              </a:tabLst>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chemeClr val="accent2"/>
              </a:buClr>
              <a:buChar char="»"/>
              <a:tabLst>
                <a:tab pos="219075" algn="l"/>
              </a:tabLst>
              <a:defRPr sz="2000">
                <a:solidFill>
                  <a:schemeClr val="tx1"/>
                </a:solidFill>
                <a:latin typeface="Times New Roman" pitchFamily="18" charset="0"/>
                <a:ea typeface="ＭＳ Ｐゴシック" pitchFamily="34" charset="-128"/>
              </a:defRPr>
            </a:lvl9pPr>
          </a:lstStyle>
          <a:p>
            <a:pPr algn="just" eaLnBrk="1" hangingPunct="1">
              <a:spcBef>
                <a:spcPct val="0"/>
              </a:spcBef>
              <a:buClrTx/>
            </a:pPr>
            <a:r>
              <a:rPr lang="en-US" altLang="en-US" sz="1600" dirty="0">
                <a:cs typeface="Arial" charset="0"/>
              </a:rPr>
              <a:t>Segment 2 is 53 bytes long and begins  at location 4300. Thus,  a reference to byte 53  of segment 2 is  mapped onto location  4300 + 53 = 4353</a:t>
            </a:r>
          </a:p>
          <a:p>
            <a:pPr algn="just" eaLnBrk="1" hangingPunct="1">
              <a:spcBef>
                <a:spcPct val="0"/>
              </a:spcBef>
              <a:buClrTx/>
            </a:pPr>
            <a:r>
              <a:rPr lang="en-US" altLang="en-US" sz="1600" dirty="0">
                <a:cs typeface="Arial" charset="0"/>
              </a:rPr>
              <a:t>Segment 3, byte 852,  is mapped to 3200 (the  base of segment 3) +  852 = 4052</a:t>
            </a:r>
          </a:p>
          <a:p>
            <a:pPr algn="just" eaLnBrk="1" hangingPunct="1">
              <a:spcBef>
                <a:spcPct val="0"/>
              </a:spcBef>
              <a:buClrTx/>
            </a:pPr>
            <a:r>
              <a:rPr lang="en-US" altLang="en-US" sz="1600" dirty="0">
                <a:cs typeface="Arial" charset="0"/>
              </a:rPr>
              <a:t>A reference to byte  1222 of segment 0  would result in a trap  to the  operating  system,  as  this  segment is only 1,000  bytes long</a:t>
            </a:r>
          </a:p>
          <a:p>
            <a:pPr eaLnBrk="1" hangingPunct="1">
              <a:spcBef>
                <a:spcPts val="25"/>
              </a:spcBef>
              <a:buClrTx/>
              <a:buFontTx/>
              <a:buNone/>
            </a:pPr>
            <a:endParaRPr lang="en-US" altLang="en-US" sz="1200" dirty="0">
              <a:latin typeface="Times New Roman" pitchFamily="18" charset="0"/>
              <a:cs typeface="Times New Roman" pitchFamily="18" charset="0"/>
            </a:endParaRPr>
          </a:p>
        </p:txBody>
      </p:sp>
      <p:sp>
        <p:nvSpPr>
          <p:cNvPr id="111622" name="TextBox 5"/>
          <p:cNvSpPr txBox="1">
            <a:spLocks noChangeArrowheads="1"/>
          </p:cNvSpPr>
          <p:nvPr/>
        </p:nvSpPr>
        <p:spPr bwMode="auto">
          <a:xfrm>
            <a:off x="2300288" y="6213764"/>
            <a:ext cx="44465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Char char="•"/>
              <a:defRPr sz="2400">
                <a:solidFill>
                  <a:schemeClr val="tx1"/>
                </a:solidFill>
                <a:latin typeface="Arial" charset="0"/>
                <a:ea typeface="ＭＳ Ｐゴシック" pitchFamily="34" charset="-128"/>
              </a:defRPr>
            </a:lvl1pPr>
            <a:lvl2pPr marL="742950" indent="-285750" algn="l" eaLnBrk="0" hangingPunct="0">
              <a:spcBef>
                <a:spcPct val="20000"/>
              </a:spcBef>
              <a:buClr>
                <a:schemeClr val="accent2"/>
              </a:buClr>
              <a:buChar char="–"/>
              <a:defRPr sz="2000">
                <a:solidFill>
                  <a:schemeClr val="tx1"/>
                </a:solidFill>
                <a:latin typeface="Times New Roman" pitchFamily="18" charset="0"/>
                <a:ea typeface="ＭＳ Ｐゴシック" pitchFamily="34" charset="-128"/>
              </a:defRPr>
            </a:lvl2pPr>
            <a:lvl3pPr marL="1143000" indent="-228600" algn="l" eaLnBrk="0" hangingPunct="0">
              <a:spcBef>
                <a:spcPct val="20000"/>
              </a:spcBef>
              <a:buClr>
                <a:schemeClr val="accent2"/>
              </a:buClr>
              <a:buChar char="•"/>
              <a:defRPr sz="2400">
                <a:solidFill>
                  <a:schemeClr val="tx1"/>
                </a:solidFill>
                <a:latin typeface="Times New Roman" pitchFamily="18" charset="0"/>
                <a:ea typeface="ＭＳ Ｐゴシック" pitchFamily="34" charset="-128"/>
              </a:defRPr>
            </a:lvl3pPr>
            <a:lvl4pPr marL="1600200" indent="-228600" algn="l" eaLnBrk="0" hangingPunct="0">
              <a:spcBef>
                <a:spcPct val="20000"/>
              </a:spcBef>
              <a:buClr>
                <a:schemeClr val="accent2"/>
              </a:buClr>
              <a:buChar char="–"/>
              <a:defRPr sz="2000">
                <a:solidFill>
                  <a:schemeClr val="tx1"/>
                </a:solidFill>
                <a:latin typeface="Times New Roman" pitchFamily="18" charset="0"/>
                <a:ea typeface="ＭＳ Ｐゴシック" pitchFamily="34" charset="-128"/>
              </a:defRPr>
            </a:lvl4pPr>
            <a:lvl5pPr marL="2057400" indent="-228600" algn="l" eaLnBrk="0" hangingPunct="0">
              <a:spcBef>
                <a:spcPct val="20000"/>
              </a:spcBef>
              <a:buClr>
                <a:schemeClr val="accent2"/>
              </a:buClr>
              <a:buChar char="»"/>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itchFamily="18" charset="0"/>
                <a:ea typeface="ＭＳ Ｐゴシック" pitchFamily="34" charset="-128"/>
              </a:defRPr>
            </a:lvl9pPr>
          </a:lstStyle>
          <a:p>
            <a:pPr eaLnBrk="1" hangingPunct="1">
              <a:spcBef>
                <a:spcPct val="0"/>
              </a:spcBef>
              <a:buClrTx/>
              <a:buFontTx/>
              <a:buNone/>
            </a:pPr>
            <a:r>
              <a:rPr lang="en-US" altLang="en-US" sz="3200" dirty="0">
                <a:latin typeface="Calibri" pitchFamily="34" charset="0"/>
              </a:rPr>
              <a:t>Example of Segmentation</a:t>
            </a:r>
            <a:endParaRPr lang="en-US" altLang="en-US" sz="3200" dirty="0">
              <a:latin typeface="Times New Roman" pitchFamily="18" charset="0"/>
            </a:endParaRPr>
          </a:p>
        </p:txBody>
      </p:sp>
    </p:spTree>
    <p:extLst>
      <p:ext uri="{BB962C8B-B14F-4D97-AF65-F5344CB8AC3E}">
        <p14:creationId xmlns:p14="http://schemas.microsoft.com/office/powerpoint/2010/main" val="8671163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Segment Table Entries</a:t>
            </a:r>
          </a:p>
        </p:txBody>
      </p:sp>
      <p:pic>
        <p:nvPicPr>
          <p:cNvPr id="839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6" y="2852936"/>
            <a:ext cx="6506179" cy="1993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516216" y="4869160"/>
            <a:ext cx="2331087" cy="830997"/>
          </a:xfrm>
          <a:prstGeom prst="rect">
            <a:avLst/>
          </a:prstGeom>
          <a:noFill/>
        </p:spPr>
        <p:txBody>
          <a:bodyPr wrap="none" rtlCol="0">
            <a:spAutoFit/>
          </a:bodyPr>
          <a:lstStyle/>
          <a:p>
            <a:r>
              <a:rPr lang="en-US" dirty="0"/>
              <a:t>P = Present Bit</a:t>
            </a:r>
          </a:p>
          <a:p>
            <a:r>
              <a:rPr lang="en-US" dirty="0"/>
              <a:t>M = Modified bit</a:t>
            </a:r>
          </a:p>
        </p:txBody>
      </p:sp>
    </p:spTree>
    <p:extLst>
      <p:ext uri="{BB962C8B-B14F-4D97-AF65-F5344CB8AC3E}">
        <p14:creationId xmlns:p14="http://schemas.microsoft.com/office/powerpoint/2010/main" val="36587142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Translation in Segmentation System</a:t>
            </a:r>
          </a:p>
        </p:txBody>
      </p:sp>
      <p:pic>
        <p:nvPicPr>
          <p:cNvPr id="849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9522" y="1981200"/>
            <a:ext cx="6674405" cy="4144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78520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Translation in Segmentation System</a:t>
            </a:r>
          </a:p>
        </p:txBody>
      </p:sp>
      <p:pic>
        <p:nvPicPr>
          <p:cNvPr id="4" name="Content Placeholder 3"/>
          <p:cNvPicPr>
            <a:picLocks noGrp="1" noChangeAspect="1"/>
          </p:cNvPicPr>
          <p:nvPr>
            <p:ph idx="1"/>
          </p:nvPr>
        </p:nvPicPr>
        <p:blipFill rotWithShape="1">
          <a:blip r:embed="rId2"/>
          <a:srcRect b="5957"/>
          <a:stretch/>
        </p:blipFill>
        <p:spPr>
          <a:xfrm>
            <a:off x="892598" y="1983840"/>
            <a:ext cx="6768254" cy="3893085"/>
          </a:xfrm>
          <a:prstGeom prst="rect">
            <a:avLst/>
          </a:prstGeom>
        </p:spPr>
      </p:pic>
    </p:spTree>
    <p:extLst>
      <p:ext uri="{BB962C8B-B14F-4D97-AF65-F5344CB8AC3E}">
        <p14:creationId xmlns:p14="http://schemas.microsoft.com/office/powerpoint/2010/main" val="21712196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type="body" sz="half" idx="2"/>
          </p:nvPr>
        </p:nvSpPr>
        <p:spPr>
          <a:xfrm>
            <a:off x="304800" y="152400"/>
            <a:ext cx="6629400" cy="6705600"/>
          </a:xfrm>
        </p:spPr>
        <p:txBody>
          <a:bodyPr>
            <a:normAutofit fontScale="77500" lnSpcReduction="20000"/>
          </a:bodyPr>
          <a:lstStyle/>
          <a:p>
            <a:pPr marL="228600" indent="-228600">
              <a:lnSpc>
                <a:spcPts val="2120"/>
              </a:lnSpc>
              <a:spcBef>
                <a:spcPts val="0"/>
              </a:spcBef>
              <a:spcAft>
                <a:spcPts val="1200"/>
              </a:spcAft>
              <a:buFont typeface="Wingdings" pitchFamily="2" charset="2"/>
              <a:buChar char="n"/>
            </a:pPr>
            <a:r>
              <a:rPr lang="en-GB" sz="2118" dirty="0"/>
              <a:t>Hardware is essentially the same as that used in the Intel 80386 and 80486 processors</a:t>
            </a:r>
          </a:p>
          <a:p>
            <a:pPr marL="228600" indent="-228600">
              <a:lnSpc>
                <a:spcPts val="2120"/>
              </a:lnSpc>
              <a:spcBef>
                <a:spcPts val="0"/>
              </a:spcBef>
              <a:spcAft>
                <a:spcPts val="1200"/>
              </a:spcAft>
              <a:buFont typeface="Wingdings" pitchFamily="2" charset="2"/>
              <a:buChar char="n"/>
            </a:pPr>
            <a:r>
              <a:rPr lang="en-GB" sz="2118" dirty="0"/>
              <a:t>Includes hardware for both segmentation and paging</a:t>
            </a:r>
          </a:p>
          <a:p>
            <a:pPr marL="228600" indent="-228600">
              <a:lnSpc>
                <a:spcPts val="2120"/>
              </a:lnSpc>
              <a:spcBef>
                <a:spcPts val="0"/>
              </a:spcBef>
              <a:spcAft>
                <a:spcPts val="600"/>
              </a:spcAft>
              <a:buFont typeface="Wingdings" pitchFamily="2" charset="2"/>
              <a:buChar char="n"/>
            </a:pPr>
            <a:r>
              <a:rPr lang="en-GB" sz="2118" dirty="0"/>
              <a:t>Unsegmented unpaged memory</a:t>
            </a:r>
          </a:p>
          <a:p>
            <a:pPr marL="685800" lvl="1" indent="-228600">
              <a:lnSpc>
                <a:spcPct val="110000"/>
              </a:lnSpc>
              <a:spcBef>
                <a:spcPts val="0"/>
              </a:spcBef>
              <a:spcAft>
                <a:spcPts val="600"/>
              </a:spcAft>
              <a:buFont typeface="Wingdings" pitchFamily="2" charset="2"/>
              <a:buChar char="n"/>
            </a:pPr>
            <a:r>
              <a:rPr lang="en-GB" sz="1857" dirty="0"/>
              <a:t>Virtual address is the same as the physical address</a:t>
            </a:r>
          </a:p>
          <a:p>
            <a:pPr marL="685800" lvl="1" indent="-228600">
              <a:lnSpc>
                <a:spcPct val="110000"/>
              </a:lnSpc>
              <a:spcBef>
                <a:spcPts val="0"/>
              </a:spcBef>
              <a:spcAft>
                <a:spcPts val="600"/>
              </a:spcAft>
              <a:buFont typeface="Wingdings" pitchFamily="2" charset="2"/>
              <a:buChar char="n"/>
            </a:pPr>
            <a:r>
              <a:rPr lang="en-GB" sz="1857" dirty="0"/>
              <a:t>Useful in low-complexity, high performance controller applications</a:t>
            </a:r>
          </a:p>
          <a:p>
            <a:pPr marL="228600" indent="-228600">
              <a:lnSpc>
                <a:spcPts val="2120"/>
              </a:lnSpc>
              <a:spcBef>
                <a:spcPts val="0"/>
              </a:spcBef>
              <a:spcAft>
                <a:spcPts val="600"/>
              </a:spcAft>
              <a:buFont typeface="Wingdings" pitchFamily="2" charset="2"/>
              <a:buChar char="n"/>
            </a:pPr>
            <a:r>
              <a:rPr lang="en-GB" sz="2118" dirty="0"/>
              <a:t>Unsegmented paged memory</a:t>
            </a:r>
          </a:p>
          <a:p>
            <a:pPr marL="685800" lvl="1" indent="-228600">
              <a:lnSpc>
                <a:spcPct val="110000"/>
              </a:lnSpc>
              <a:spcBef>
                <a:spcPts val="0"/>
              </a:spcBef>
              <a:spcAft>
                <a:spcPts val="600"/>
              </a:spcAft>
              <a:buFont typeface="Wingdings" pitchFamily="2" charset="2"/>
              <a:buChar char="n"/>
            </a:pPr>
            <a:r>
              <a:rPr lang="en-GB" sz="1882" dirty="0"/>
              <a:t>Memory is viewed as a paged linear address space</a:t>
            </a:r>
          </a:p>
          <a:p>
            <a:pPr marL="685800" lvl="1" indent="-228600">
              <a:lnSpc>
                <a:spcPct val="110000"/>
              </a:lnSpc>
              <a:spcBef>
                <a:spcPts val="0"/>
              </a:spcBef>
              <a:spcAft>
                <a:spcPts val="600"/>
              </a:spcAft>
              <a:buFont typeface="Wingdings" pitchFamily="2" charset="2"/>
              <a:buChar char="n"/>
            </a:pPr>
            <a:r>
              <a:rPr lang="en-GB" sz="1882" dirty="0"/>
              <a:t>Protection and management of memory is done via paging</a:t>
            </a:r>
          </a:p>
          <a:p>
            <a:pPr marL="685800" lvl="1" indent="-228600">
              <a:lnSpc>
                <a:spcPct val="110000"/>
              </a:lnSpc>
              <a:spcBef>
                <a:spcPts val="0"/>
              </a:spcBef>
              <a:spcAft>
                <a:spcPts val="600"/>
              </a:spcAft>
              <a:buFont typeface="Wingdings" pitchFamily="2" charset="2"/>
              <a:buChar char="n"/>
            </a:pPr>
            <a:r>
              <a:rPr lang="en-GB" sz="1882" dirty="0"/>
              <a:t>Favored by some operating systems</a:t>
            </a:r>
          </a:p>
          <a:p>
            <a:pPr marL="228600" indent="-228600">
              <a:lnSpc>
                <a:spcPts val="2120"/>
              </a:lnSpc>
              <a:spcBef>
                <a:spcPts val="0"/>
              </a:spcBef>
              <a:spcAft>
                <a:spcPts val="600"/>
              </a:spcAft>
              <a:buFont typeface="Wingdings" pitchFamily="2" charset="2"/>
              <a:buChar char="n"/>
            </a:pPr>
            <a:r>
              <a:rPr lang="en-GB" sz="2118" dirty="0"/>
              <a:t>Segmented unpaged memory</a:t>
            </a:r>
          </a:p>
          <a:p>
            <a:pPr marL="685800" lvl="1" indent="-228600">
              <a:lnSpc>
                <a:spcPct val="110000"/>
              </a:lnSpc>
              <a:spcBef>
                <a:spcPts val="0"/>
              </a:spcBef>
              <a:spcAft>
                <a:spcPts val="600"/>
              </a:spcAft>
              <a:buFont typeface="Wingdings" pitchFamily="2" charset="2"/>
              <a:buChar char="n"/>
            </a:pPr>
            <a:r>
              <a:rPr lang="en-GB" sz="1857" dirty="0"/>
              <a:t>Memory is viewed as a collection of logical address spaces</a:t>
            </a:r>
          </a:p>
          <a:p>
            <a:pPr marL="685800" lvl="1" indent="-228600">
              <a:lnSpc>
                <a:spcPct val="110000"/>
              </a:lnSpc>
              <a:spcBef>
                <a:spcPts val="0"/>
              </a:spcBef>
              <a:spcAft>
                <a:spcPts val="600"/>
              </a:spcAft>
              <a:buFont typeface="Wingdings" pitchFamily="2" charset="2"/>
              <a:buChar char="n"/>
            </a:pPr>
            <a:r>
              <a:rPr lang="en-GB" sz="1857" dirty="0"/>
              <a:t>Affords protection down to the level of a single byte</a:t>
            </a:r>
          </a:p>
          <a:p>
            <a:pPr marL="685800" lvl="1" indent="-228600">
              <a:lnSpc>
                <a:spcPct val="110000"/>
              </a:lnSpc>
              <a:spcBef>
                <a:spcPts val="0"/>
              </a:spcBef>
              <a:spcAft>
                <a:spcPts val="600"/>
              </a:spcAft>
              <a:buFont typeface="Wingdings" pitchFamily="2" charset="2"/>
              <a:buChar char="n"/>
            </a:pPr>
            <a:r>
              <a:rPr lang="en-GB" sz="1857" dirty="0"/>
              <a:t>Guarantees that the translation table needed is on-chip when the segment is in memory</a:t>
            </a:r>
          </a:p>
          <a:p>
            <a:pPr marL="685800" lvl="1" indent="-228600">
              <a:lnSpc>
                <a:spcPct val="110000"/>
              </a:lnSpc>
              <a:spcBef>
                <a:spcPts val="0"/>
              </a:spcBef>
              <a:spcAft>
                <a:spcPts val="600"/>
              </a:spcAft>
              <a:buFont typeface="Wingdings" pitchFamily="2" charset="2"/>
              <a:buChar char="n"/>
            </a:pPr>
            <a:r>
              <a:rPr lang="en-GB" sz="1857" dirty="0"/>
              <a:t>Results in predictable access times</a:t>
            </a:r>
          </a:p>
          <a:p>
            <a:pPr marL="228600" indent="-228600">
              <a:lnSpc>
                <a:spcPts val="2120"/>
              </a:lnSpc>
              <a:spcBef>
                <a:spcPts val="0"/>
              </a:spcBef>
              <a:spcAft>
                <a:spcPts val="600"/>
              </a:spcAft>
              <a:buFont typeface="Wingdings" pitchFamily="2" charset="2"/>
              <a:buChar char="n"/>
            </a:pPr>
            <a:r>
              <a:rPr lang="en-GB" sz="2118" dirty="0"/>
              <a:t>Segmented paged memory</a:t>
            </a:r>
          </a:p>
          <a:p>
            <a:pPr marL="685800" lvl="1" indent="-228600">
              <a:lnSpc>
                <a:spcPts val="2120"/>
              </a:lnSpc>
              <a:spcBef>
                <a:spcPts val="0"/>
              </a:spcBef>
              <a:spcAft>
                <a:spcPts val="600"/>
              </a:spcAft>
              <a:buFont typeface="Wingdings" pitchFamily="2" charset="2"/>
              <a:buChar char="n"/>
            </a:pPr>
            <a:r>
              <a:rPr lang="en-GB" sz="1918" dirty="0"/>
              <a:t>Segmentation is used to define logical memory partitions subject to access control, and paging is used to manage the allocation of memory within the partitions</a:t>
            </a:r>
          </a:p>
          <a:p>
            <a:pPr marL="685800" lvl="1" indent="-228600">
              <a:lnSpc>
                <a:spcPts val="2120"/>
              </a:lnSpc>
              <a:spcBef>
                <a:spcPts val="0"/>
              </a:spcBef>
              <a:spcAft>
                <a:spcPts val="600"/>
              </a:spcAft>
              <a:buFont typeface="Wingdings" pitchFamily="2" charset="2"/>
              <a:buChar char="n"/>
            </a:pPr>
            <a:r>
              <a:rPr lang="en-GB" sz="1918" dirty="0"/>
              <a:t>Operating systems such as UNIX System V favor this view</a:t>
            </a:r>
          </a:p>
          <a:p>
            <a:pPr marL="685800" lvl="1" indent="-228600">
              <a:lnSpc>
                <a:spcPts val="2120"/>
              </a:lnSpc>
              <a:spcBef>
                <a:spcPts val="0"/>
              </a:spcBef>
              <a:spcAft>
                <a:spcPts val="1200"/>
              </a:spcAft>
              <a:buFont typeface="Wingdings" pitchFamily="2" charset="2"/>
              <a:buChar char="n"/>
            </a:pPr>
            <a:endParaRPr lang="en-GB" sz="1918" dirty="0"/>
          </a:p>
        </p:txBody>
      </p:sp>
      <p:sp useBgFill="1">
        <p:nvSpPr>
          <p:cNvPr id="11" name="TextBox 10"/>
          <p:cNvSpPr txBox="1"/>
          <p:nvPr/>
        </p:nvSpPr>
        <p:spPr>
          <a:xfrm>
            <a:off x="228600" y="4572000"/>
            <a:ext cx="304800" cy="533401"/>
          </a:xfrm>
          <a:prstGeom prst="rect">
            <a:avLst/>
          </a:prstGeom>
        </p:spPr>
        <p:txBody>
          <a:bodyPr wrap="square" rtlCol="0">
            <a:spAutoFit/>
          </a:bodyPr>
          <a:lstStyle/>
          <a:p>
            <a:endParaRPr lang="en-US" dirty="0"/>
          </a:p>
        </p:txBody>
      </p:sp>
      <p:sp>
        <p:nvSpPr>
          <p:cNvPr id="12" name="Rectangle 11"/>
          <p:cNvSpPr/>
          <p:nvPr/>
        </p:nvSpPr>
        <p:spPr>
          <a:xfrm>
            <a:off x="6991085" y="762000"/>
            <a:ext cx="1690912" cy="584775"/>
          </a:xfrm>
          <a:prstGeom prst="rect">
            <a:avLst/>
          </a:prstGeom>
        </p:spPr>
        <p:txBody>
          <a:bodyPr wrap="none">
            <a:spAutoFit/>
          </a:bodyPr>
          <a:lstStyle/>
          <a:p>
            <a:r>
              <a:rPr lang="en-US" sz="3200" dirty="0">
                <a:solidFill>
                  <a:schemeClr val="bg1"/>
                </a:solidFill>
                <a:effectLst>
                  <a:outerShdw blurRad="38100" dist="38100" dir="2700000" algn="tl">
                    <a:srgbClr val="000000">
                      <a:alpha val="43137"/>
                    </a:srgbClr>
                  </a:outerShdw>
                </a:effectLst>
                <a:latin typeface="+mj-lt"/>
                <a:ea typeface="+mj-ea"/>
                <a:cs typeface="+mj-cs"/>
              </a:rPr>
              <a:t>Modern</a:t>
            </a:r>
          </a:p>
        </p:txBody>
      </p:sp>
      <p:sp>
        <p:nvSpPr>
          <p:cNvPr id="14" name="Rectangle 13"/>
          <p:cNvSpPr/>
          <p:nvPr/>
        </p:nvSpPr>
        <p:spPr>
          <a:xfrm>
            <a:off x="6818559" y="2895600"/>
            <a:ext cx="2031776" cy="830997"/>
          </a:xfrm>
          <a:prstGeom prst="rect">
            <a:avLst/>
          </a:prstGeom>
        </p:spPr>
        <p:txBody>
          <a:bodyPr wrap="none">
            <a:spAutoFit/>
          </a:bodyPr>
          <a:lstStyle/>
          <a:p>
            <a:pPr algn="ctr"/>
            <a:r>
              <a:rPr lang="en-GB" dirty="0">
                <a:solidFill>
                  <a:srgbClr val="FFFFFF"/>
                </a:solidFill>
                <a:effectLst>
                  <a:outerShdw blurRad="38100" dist="38100" dir="2700000" algn="tl">
                    <a:srgbClr val="000000">
                      <a:alpha val="43137"/>
                    </a:srgbClr>
                  </a:outerShdw>
                </a:effectLst>
                <a:latin typeface="+mn-lt"/>
              </a:rPr>
              <a:t>Memory </a:t>
            </a:r>
          </a:p>
          <a:p>
            <a:pPr algn="ctr"/>
            <a:r>
              <a:rPr lang="en-GB" dirty="0">
                <a:solidFill>
                  <a:srgbClr val="FFFFFF"/>
                </a:solidFill>
                <a:effectLst>
                  <a:outerShdw blurRad="38100" dist="38100" dir="2700000" algn="tl">
                    <a:srgbClr val="000000">
                      <a:alpha val="43137"/>
                    </a:srgbClr>
                  </a:outerShdw>
                </a:effectLst>
                <a:latin typeface="+mn-lt"/>
              </a:rPr>
              <a:t>Management</a:t>
            </a:r>
            <a:endParaRPr lang="en-US" dirty="0">
              <a:solidFill>
                <a:srgbClr val="FFFFFF"/>
              </a:solidFill>
              <a:latin typeface="+mn-lt"/>
            </a:endParaRPr>
          </a:p>
        </p:txBody>
      </p:sp>
      <p:pic>
        <p:nvPicPr>
          <p:cNvPr id="6" name="Picture 5"/>
          <p:cNvPicPr>
            <a:picLocks noChangeAspect="1"/>
          </p:cNvPicPr>
          <p:nvPr/>
        </p:nvPicPr>
        <p:blipFill>
          <a:blip r:embed="rId3">
            <a:alphaModFix amt="95000"/>
          </a:blip>
          <a:stretch>
            <a:fillRect/>
          </a:stretch>
        </p:blipFill>
        <p:spPr>
          <a:xfrm>
            <a:off x="7086600" y="1600200"/>
            <a:ext cx="1499883" cy="1181726"/>
          </a:xfrm>
          <a:prstGeom prst="rect">
            <a:avLst/>
          </a:prstGeom>
          <a:effectLst>
            <a:softEdge rad="114300"/>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7556313" cy="995082"/>
          </a:xfrm>
        </p:spPr>
        <p:txBody>
          <a:bodyPr/>
          <a:lstStyle/>
          <a:p>
            <a:r>
              <a:rPr lang="en-US" dirty="0"/>
              <a:t>Combined Paging and</a:t>
            </a:r>
            <a:br>
              <a:rPr lang="en-US" dirty="0"/>
            </a:br>
            <a:r>
              <a:rPr lang="en-US" dirty="0"/>
              <a:t>Segmentation</a:t>
            </a:r>
          </a:p>
        </p:txBody>
      </p:sp>
      <p:sp>
        <p:nvSpPr>
          <p:cNvPr id="3" name="Content Placeholder 2"/>
          <p:cNvSpPr>
            <a:spLocks noGrp="1"/>
          </p:cNvSpPr>
          <p:nvPr>
            <p:ph idx="1"/>
          </p:nvPr>
        </p:nvSpPr>
        <p:spPr>
          <a:xfrm>
            <a:off x="683568" y="3140968"/>
            <a:ext cx="7556313" cy="2311896"/>
          </a:xfrm>
        </p:spPr>
        <p:txBody>
          <a:bodyPr/>
          <a:lstStyle/>
          <a:p>
            <a:r>
              <a:rPr lang="en-US" dirty="0"/>
              <a:t>Paging is transparent to the programmer</a:t>
            </a:r>
          </a:p>
          <a:p>
            <a:r>
              <a:rPr lang="en-US" dirty="0"/>
              <a:t>Segmentation is visible to the programmer</a:t>
            </a:r>
          </a:p>
          <a:p>
            <a:r>
              <a:rPr lang="en-US" dirty="0"/>
              <a:t>Each segment is broken into fixed-size pages</a:t>
            </a:r>
          </a:p>
        </p:txBody>
      </p:sp>
    </p:spTree>
    <p:extLst>
      <p:ext uri="{BB962C8B-B14F-4D97-AF65-F5344CB8AC3E}">
        <p14:creationId xmlns:p14="http://schemas.microsoft.com/office/powerpoint/2010/main" val="2342272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457200"/>
            <a:ext cx="6181611" cy="1459632"/>
          </a:xfrm>
        </p:spPr>
        <p:txBody>
          <a:bodyPr>
            <a:normAutofit fontScale="90000"/>
          </a:bodyPr>
          <a:lstStyle/>
          <a:p>
            <a:pPr algn="ctr"/>
            <a:r>
              <a:rPr lang="en-US" sz="3000" dirty="0">
                <a:effectLst>
                  <a:outerShdw blurRad="38100" dist="38100" dir="2700000" algn="tl">
                    <a:srgbClr val="000000">
                      <a:alpha val="43137"/>
                    </a:srgbClr>
                  </a:outerShdw>
                </a:effectLst>
              </a:rPr>
              <a:t>Operating System </a:t>
            </a:r>
            <a:br>
              <a:rPr lang="en-US" sz="3000" dirty="0">
                <a:effectLst>
                  <a:outerShdw blurRad="38100" dist="38100" dir="2700000" algn="tl">
                    <a:srgbClr val="000000">
                      <a:alpha val="43137"/>
                    </a:srgbClr>
                  </a:outerShdw>
                </a:effectLst>
              </a:rPr>
            </a:br>
            <a:r>
              <a:rPr lang="en-US" sz="3000" dirty="0">
                <a:effectLst>
                  <a:outerShdw blurRad="38100" dist="38100" dir="2700000" algn="tl">
                    <a:srgbClr val="000000">
                      <a:alpha val="43137"/>
                    </a:srgbClr>
                  </a:outerShdw>
                </a:effectLst>
              </a:rPr>
              <a:t>as </a:t>
            </a:r>
            <a:br>
              <a:rPr lang="en-US" sz="3000" dirty="0">
                <a:effectLst>
                  <a:outerShdw blurRad="38100" dist="38100" dir="2700000" algn="tl">
                    <a:srgbClr val="000000">
                      <a:alpha val="43137"/>
                    </a:srgbClr>
                  </a:outerShdw>
                </a:effectLst>
              </a:rPr>
            </a:br>
            <a:r>
              <a:rPr lang="en-US" sz="3000" dirty="0">
                <a:effectLst>
                  <a:outerShdw blurRad="38100" dist="38100" dir="2700000" algn="tl">
                    <a:srgbClr val="000000">
                      <a:alpha val="43137"/>
                    </a:srgbClr>
                  </a:outerShdw>
                </a:effectLst>
              </a:rPr>
              <a:t>Resource Manager</a:t>
            </a:r>
          </a:p>
        </p:txBody>
      </p:sp>
      <p:sp>
        <p:nvSpPr>
          <p:cNvPr id="5" name="Content Placeholder 4"/>
          <p:cNvSpPr>
            <a:spLocks noGrp="1"/>
          </p:cNvSpPr>
          <p:nvPr>
            <p:ph type="body" sz="half" idx="2"/>
          </p:nvPr>
        </p:nvSpPr>
        <p:spPr>
          <a:xfrm>
            <a:off x="381000" y="2564903"/>
            <a:ext cx="6179566" cy="3672409"/>
          </a:xfrm>
        </p:spPr>
        <p:txBody>
          <a:bodyPr>
            <a:normAutofit/>
          </a:bodyPr>
          <a:lstStyle/>
          <a:p>
            <a:r>
              <a:rPr lang="en-US" sz="1800" dirty="0">
                <a:effectLst>
                  <a:outerShdw blurRad="38100" dist="38100" dir="2700000" algn="tl">
                    <a:srgbClr val="000000">
                      <a:alpha val="43137"/>
                    </a:srgbClr>
                  </a:outerShdw>
                </a:effectLst>
              </a:rPr>
              <a:t>A computer is a set of resources for the movement, storage, and processing of data and for the control of these functions</a:t>
            </a:r>
          </a:p>
          <a:p>
            <a:pPr lvl="1" indent="-228600">
              <a:buClr>
                <a:schemeClr val="accent4"/>
              </a:buClr>
              <a:buFont typeface="Wingdings" pitchFamily="2" charset="2"/>
              <a:buChar char="n"/>
            </a:pPr>
            <a:r>
              <a:rPr lang="en-US" sz="1800" dirty="0">
                <a:solidFill>
                  <a:schemeClr val="bg2"/>
                </a:solidFill>
                <a:effectLst>
                  <a:outerShdw blurRad="38100" dist="38100" dir="2700000" algn="tl">
                    <a:srgbClr val="000000">
                      <a:alpha val="43137"/>
                    </a:srgbClr>
                  </a:outerShdw>
                </a:effectLst>
              </a:rPr>
              <a:t>The OS is responsible for managing these resources</a:t>
            </a:r>
          </a:p>
          <a:p>
            <a:r>
              <a:rPr lang="en-US" sz="1800" dirty="0">
                <a:effectLst>
                  <a:outerShdw blurRad="38100" dist="38100" dir="2700000" algn="tl">
                    <a:srgbClr val="000000">
                      <a:alpha val="43137"/>
                    </a:srgbClr>
                  </a:outerShdw>
                </a:effectLst>
              </a:rPr>
              <a:t> The OS as a control mechanism is unusual in two respects:</a:t>
            </a:r>
          </a:p>
          <a:p>
            <a:pPr lvl="1" indent="-228600">
              <a:buClr>
                <a:schemeClr val="accent4"/>
              </a:buClr>
              <a:buFont typeface="Wingdings" pitchFamily="2" charset="2"/>
              <a:buChar char="n"/>
            </a:pPr>
            <a:r>
              <a:rPr lang="en-US" sz="1800" dirty="0">
                <a:solidFill>
                  <a:schemeClr val="bg2"/>
                </a:solidFill>
                <a:effectLst>
                  <a:outerShdw blurRad="38100" dist="38100" dir="2700000" algn="tl">
                    <a:srgbClr val="000000">
                      <a:alpha val="43137"/>
                    </a:srgbClr>
                  </a:outerShdw>
                </a:effectLst>
              </a:rPr>
              <a:t>The OS functions in the same way as ordinary computer software – it is a program executed by the processor</a:t>
            </a:r>
            <a:endParaRPr lang="en-US" sz="900" dirty="0">
              <a:solidFill>
                <a:schemeClr val="bg2"/>
              </a:solidFill>
              <a:effectLst>
                <a:outerShdw blurRad="38100" dist="38100" dir="2700000" algn="tl">
                  <a:srgbClr val="000000">
                    <a:alpha val="43137"/>
                  </a:srgbClr>
                </a:outerShdw>
              </a:effectLst>
            </a:endParaRPr>
          </a:p>
          <a:p>
            <a:pPr lvl="1" indent="-228600">
              <a:buClr>
                <a:schemeClr val="accent4"/>
              </a:buClr>
              <a:buFont typeface="Wingdings" pitchFamily="2" charset="2"/>
              <a:buChar char="n"/>
            </a:pPr>
            <a:r>
              <a:rPr lang="en-US" sz="1800" dirty="0">
                <a:solidFill>
                  <a:schemeClr val="bg2"/>
                </a:solidFill>
                <a:effectLst>
                  <a:outerShdw blurRad="38100" dist="38100" dir="2700000" algn="tl">
                    <a:srgbClr val="000000">
                      <a:alpha val="43137"/>
                    </a:srgbClr>
                  </a:outerShdw>
                </a:effectLst>
              </a:rPr>
              <a:t>The OS frequently relinquishes control and must depend on the processor to allow it to regain control</a:t>
            </a:r>
          </a:p>
          <a:p>
            <a:endParaRPr lang="en-US" dirty="0"/>
          </a:p>
        </p:txBody>
      </p:sp>
      <p:pic>
        <p:nvPicPr>
          <p:cNvPr id="9" name="Picture 8"/>
          <p:cNvPicPr>
            <a:picLocks noChangeAspect="1"/>
          </p:cNvPicPr>
          <p:nvPr/>
        </p:nvPicPr>
        <p:blipFill>
          <a:blip r:embed="rId3">
            <a:lum/>
            <a:alphaModFix amt="77000"/>
          </a:blip>
          <a:stretch>
            <a:fillRect/>
          </a:stretch>
        </p:blipFill>
        <p:spPr>
          <a:xfrm>
            <a:off x="6781800" y="609600"/>
            <a:ext cx="2068286" cy="1524000"/>
          </a:xfrm>
          <a:prstGeom prst="rect">
            <a:avLst/>
          </a:prstGeom>
          <a:effectLst>
            <a:softEdge rad="38100"/>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6" y="1844824"/>
            <a:ext cx="5909957" cy="2759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516216" y="4869160"/>
            <a:ext cx="2331087" cy="830997"/>
          </a:xfrm>
          <a:prstGeom prst="rect">
            <a:avLst/>
          </a:prstGeom>
          <a:noFill/>
        </p:spPr>
        <p:txBody>
          <a:bodyPr wrap="none" rtlCol="0">
            <a:spAutoFit/>
          </a:bodyPr>
          <a:lstStyle/>
          <a:p>
            <a:r>
              <a:rPr lang="en-US" dirty="0"/>
              <a:t>P = Present Bit</a:t>
            </a:r>
          </a:p>
          <a:p>
            <a:r>
              <a:rPr lang="en-US" dirty="0"/>
              <a:t>M = Modified bit</a:t>
            </a:r>
          </a:p>
        </p:txBody>
      </p:sp>
      <p:sp>
        <p:nvSpPr>
          <p:cNvPr id="6" name="Title 5"/>
          <p:cNvSpPr>
            <a:spLocks noGrp="1"/>
          </p:cNvSpPr>
          <p:nvPr>
            <p:ph type="title"/>
          </p:nvPr>
        </p:nvSpPr>
        <p:spPr/>
        <p:txBody>
          <a:bodyPr/>
          <a:lstStyle/>
          <a:p>
            <a:r>
              <a:rPr lang="en-US" dirty="0"/>
              <a:t>Combined Segmentation and</a:t>
            </a:r>
            <a:br>
              <a:rPr lang="en-US" dirty="0"/>
            </a:br>
            <a:r>
              <a:rPr lang="en-US" dirty="0"/>
              <a:t>Paging</a:t>
            </a:r>
          </a:p>
        </p:txBody>
      </p:sp>
    </p:spTree>
    <p:extLst>
      <p:ext uri="{BB962C8B-B14F-4D97-AF65-F5344CB8AC3E}">
        <p14:creationId xmlns:p14="http://schemas.microsoft.com/office/powerpoint/2010/main" val="6986497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Translation in Segmentation / Paging System</a:t>
            </a:r>
          </a:p>
        </p:txBody>
      </p:sp>
      <p:pic>
        <p:nvPicPr>
          <p:cNvPr id="870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0575" y="2015331"/>
            <a:ext cx="6972300" cy="407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83197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Protection Relationships between Segmentations</a:t>
            </a:r>
          </a:p>
        </p:txBody>
      </p:sp>
      <p:pic>
        <p:nvPicPr>
          <p:cNvPr id="8806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77967" y="1981200"/>
            <a:ext cx="3597515" cy="4144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2367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762000" y="228600"/>
            <a:ext cx="7556313" cy="1116106"/>
          </a:xfrm>
        </p:spPr>
        <p:txBody>
          <a:bodyPr/>
          <a:lstStyle/>
          <a:p>
            <a:r>
              <a:rPr lang="en-GB" dirty="0">
                <a:effectLst>
                  <a:outerShdw blurRad="38100" dist="38100" dir="2700000" algn="tl">
                    <a:srgbClr val="000000">
                      <a:alpha val="43137"/>
                    </a:srgbClr>
                  </a:outerShdw>
                </a:effectLst>
              </a:rPr>
              <a:t>Pentium - Address Translation Mechanism</a:t>
            </a:r>
          </a:p>
        </p:txBody>
      </p:sp>
      <p:pic>
        <p:nvPicPr>
          <p:cNvPr id="4" name="Picture 3" descr="f2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3636" t="7059" r="4545" b="9412"/>
              <a:stretch>
                <a:fillRect/>
              </a:stretch>
            </p:blipFill>
          </mc:Choice>
          <mc:Fallback>
            <p:blipFill>
              <a:blip r:embed="rId4"/>
              <a:srcRect l="3636" t="7059" r="4545" b="9412"/>
              <a:stretch>
                <a:fillRect/>
              </a:stretch>
            </p:blipFill>
          </mc:Fallback>
        </mc:AlternateContent>
        <p:spPr>
          <a:xfrm>
            <a:off x="533400" y="1129684"/>
            <a:ext cx="8148800" cy="572831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6516216" y="2057400"/>
            <a:ext cx="2399184" cy="1981200"/>
          </a:xfrm>
        </p:spPr>
        <p:txBody>
          <a:bodyPr/>
          <a:lstStyle/>
          <a:p>
            <a:pPr algn="ctr"/>
            <a:r>
              <a:rPr lang="en-US" dirty="0">
                <a:effectLst>
                  <a:outerShdw blurRad="38100" dist="38100" dir="2700000" algn="tl">
                    <a:srgbClr val="000000">
                      <a:alpha val="43137"/>
                    </a:srgbClr>
                  </a:outerShdw>
                </a:effectLst>
              </a:rPr>
              <a:t>The OS as  Resource Manager</a:t>
            </a:r>
          </a:p>
        </p:txBody>
      </p:sp>
      <p:pic>
        <p:nvPicPr>
          <p:cNvPr id="4" name="Picture 3" descr="f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5455" b="13636"/>
              <a:stretch>
                <a:fillRect/>
              </a:stretch>
            </p:blipFill>
          </mc:Choice>
          <mc:Fallback>
            <p:blipFill>
              <a:blip r:embed="rId4"/>
              <a:srcRect t="15455" b="13636"/>
              <a:stretch>
                <a:fillRect/>
              </a:stretch>
            </p:blipFill>
          </mc:Fallback>
        </mc:AlternateContent>
        <p:spPr>
          <a:xfrm>
            <a:off x="193826" y="260648"/>
            <a:ext cx="6012159" cy="59492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09600" y="457200"/>
            <a:ext cx="7556313" cy="1116106"/>
          </a:xfrm>
        </p:spPr>
        <p:txBody>
          <a:bodyPr/>
          <a:lstStyle/>
          <a:p>
            <a:r>
              <a:rPr lang="en-US" dirty="0">
                <a:effectLst>
                  <a:outerShdw blurRad="38100" dist="38100" dir="2700000" algn="tl">
                    <a:srgbClr val="000000">
                      <a:alpha val="43137"/>
                    </a:srgbClr>
                  </a:outerShdw>
                </a:effectLst>
              </a:rPr>
              <a:t>Types of Operating Systems</a:t>
            </a:r>
          </a:p>
        </p:txBody>
      </p:sp>
      <p:sp>
        <p:nvSpPr>
          <p:cNvPr id="9219" name="Rectangle 3"/>
          <p:cNvSpPr>
            <a:spLocks noGrp="1" noChangeArrowheads="1"/>
          </p:cNvSpPr>
          <p:nvPr>
            <p:ph idx="1"/>
          </p:nvPr>
        </p:nvSpPr>
        <p:spPr>
          <a:xfrm>
            <a:off x="793843" y="1412776"/>
            <a:ext cx="7556313" cy="4331316"/>
          </a:xfrm>
        </p:spPr>
        <p:txBody>
          <a:bodyPr>
            <a:normAutofit/>
          </a:bodyPr>
          <a:lstStyle/>
          <a:p>
            <a:r>
              <a:rPr lang="en-US" dirty="0">
                <a:solidFill>
                  <a:schemeClr val="tx1"/>
                </a:solidFill>
              </a:rPr>
              <a:t>Interactive system</a:t>
            </a:r>
          </a:p>
          <a:p>
            <a:pPr lvl="1"/>
            <a:r>
              <a:rPr lang="en-US" dirty="0">
                <a:solidFill>
                  <a:schemeClr val="tx1"/>
                </a:solidFill>
              </a:rPr>
              <a:t>The user/programmer interacts directly with the computer to request the execution of a job or to perform a transaction</a:t>
            </a:r>
          </a:p>
          <a:p>
            <a:pPr lvl="1"/>
            <a:r>
              <a:rPr lang="en-US" dirty="0">
                <a:solidFill>
                  <a:schemeClr val="tx1"/>
                </a:solidFill>
              </a:rPr>
              <a:t>User may, depending on the nature of the application, communicate with the computer during the execution of the job</a:t>
            </a:r>
          </a:p>
          <a:p>
            <a:r>
              <a:rPr lang="en-US" dirty="0">
                <a:solidFill>
                  <a:schemeClr val="tx1"/>
                </a:solidFill>
              </a:rPr>
              <a:t>Batch system</a:t>
            </a:r>
          </a:p>
          <a:p>
            <a:pPr lvl="1"/>
            <a:r>
              <a:rPr lang="en-US" dirty="0">
                <a:solidFill>
                  <a:schemeClr val="tx1"/>
                </a:solidFill>
              </a:rPr>
              <a:t>Opposite of interactive</a:t>
            </a:r>
          </a:p>
          <a:p>
            <a:pPr lvl="1"/>
            <a:r>
              <a:rPr lang="en-US" dirty="0">
                <a:solidFill>
                  <a:schemeClr val="tx1"/>
                </a:solidFill>
              </a:rPr>
              <a:t>The user’s program is batched together with programs from other users and submitted by a computer operator</a:t>
            </a:r>
          </a:p>
          <a:p>
            <a:pPr lvl="1"/>
            <a:r>
              <a:rPr lang="en-US" dirty="0">
                <a:solidFill>
                  <a:schemeClr val="tx1"/>
                </a:solidFill>
              </a:rPr>
              <a:t>After the program is completed results are printed out for the user</a:t>
            </a:r>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457200"/>
            <a:ext cx="7556313" cy="1116106"/>
          </a:xfrm>
        </p:spPr>
        <p:txBody>
          <a:bodyPr/>
          <a:lstStyle/>
          <a:p>
            <a:r>
              <a:rPr lang="en-US" dirty="0">
                <a:effectLst>
                  <a:outerShdw blurRad="38100" dist="38100" dir="2700000" algn="tl">
                    <a:srgbClr val="000000">
                      <a:alpha val="43137"/>
                    </a:srgbClr>
                  </a:outerShdw>
                </a:effectLst>
              </a:rPr>
              <a:t>Early Systems</a:t>
            </a:r>
          </a:p>
        </p:txBody>
      </p:sp>
      <p:sp>
        <p:nvSpPr>
          <p:cNvPr id="10243" name="Rectangle 3"/>
          <p:cNvSpPr>
            <a:spLocks noGrp="1" noChangeArrowheads="1"/>
          </p:cNvSpPr>
          <p:nvPr>
            <p:ph idx="1"/>
          </p:nvPr>
        </p:nvSpPr>
        <p:spPr>
          <a:xfrm>
            <a:off x="457200" y="1524000"/>
            <a:ext cx="7620000" cy="5029200"/>
          </a:xfrm>
        </p:spPr>
        <p:txBody>
          <a:bodyPr>
            <a:normAutofit fontScale="92500" lnSpcReduction="20000"/>
          </a:bodyPr>
          <a:lstStyle/>
          <a:p>
            <a:r>
              <a:rPr lang="en-US" dirty="0">
                <a:solidFill>
                  <a:schemeClr val="tx1"/>
                </a:solidFill>
              </a:rPr>
              <a:t>From the late 1940s to the mid-1950s the                        programmer interacted directly with the computer            hardware – there was no OS</a:t>
            </a:r>
          </a:p>
          <a:p>
            <a:pPr lvl="1"/>
            <a:r>
              <a:rPr lang="en-US" dirty="0">
                <a:solidFill>
                  <a:schemeClr val="tx1"/>
                </a:solidFill>
              </a:rPr>
              <a:t>Processors were run from a console consisting of display lights, toggle switches, some form of input device and a printer</a:t>
            </a:r>
          </a:p>
          <a:p>
            <a:r>
              <a:rPr lang="en-US" dirty="0">
                <a:solidFill>
                  <a:schemeClr val="tx1"/>
                </a:solidFill>
              </a:rPr>
              <a:t>Problems:</a:t>
            </a:r>
          </a:p>
          <a:p>
            <a:pPr lvl="1"/>
            <a:r>
              <a:rPr lang="en-US" dirty="0">
                <a:solidFill>
                  <a:schemeClr val="tx1"/>
                </a:solidFill>
              </a:rPr>
              <a:t>Scheduling</a:t>
            </a:r>
          </a:p>
          <a:p>
            <a:pPr lvl="2"/>
            <a:r>
              <a:rPr lang="en-US" dirty="0">
                <a:solidFill>
                  <a:schemeClr val="tx1"/>
                </a:solidFill>
              </a:rPr>
              <a:t>Sign-up sheets were used to reserve processor time</a:t>
            </a:r>
          </a:p>
          <a:p>
            <a:pPr lvl="3"/>
            <a:r>
              <a:rPr lang="en-US" dirty="0">
                <a:solidFill>
                  <a:schemeClr val="tx1"/>
                </a:solidFill>
              </a:rPr>
              <a:t>This could result in wasted computer idle time if the user finished early</a:t>
            </a:r>
          </a:p>
          <a:p>
            <a:pPr lvl="3"/>
            <a:r>
              <a:rPr lang="en-US" dirty="0">
                <a:solidFill>
                  <a:schemeClr val="tx1"/>
                </a:solidFill>
              </a:rPr>
              <a:t>If problems occurred the user could be forced to stop before resolving the problem</a:t>
            </a:r>
          </a:p>
          <a:p>
            <a:pPr lvl="1"/>
            <a:r>
              <a:rPr lang="en-US" dirty="0">
                <a:solidFill>
                  <a:schemeClr val="tx1"/>
                </a:solidFill>
              </a:rPr>
              <a:t>Setup time</a:t>
            </a:r>
          </a:p>
          <a:p>
            <a:pPr lvl="2"/>
            <a:r>
              <a:rPr lang="en-US" dirty="0">
                <a:solidFill>
                  <a:schemeClr val="tx1"/>
                </a:solidFill>
              </a:rPr>
              <a:t>A single program could involve</a:t>
            </a:r>
          </a:p>
          <a:p>
            <a:pPr lvl="3"/>
            <a:r>
              <a:rPr lang="en-US" dirty="0">
                <a:solidFill>
                  <a:schemeClr val="tx1"/>
                </a:solidFill>
              </a:rPr>
              <a:t>Loading the compiler plus the source program into memory</a:t>
            </a:r>
          </a:p>
          <a:p>
            <a:pPr lvl="3"/>
            <a:r>
              <a:rPr lang="en-US" dirty="0">
                <a:solidFill>
                  <a:schemeClr val="tx1"/>
                </a:solidFill>
              </a:rPr>
              <a:t>Saving the compiled program</a:t>
            </a:r>
          </a:p>
          <a:p>
            <a:pPr lvl="3"/>
            <a:r>
              <a:rPr lang="en-US" dirty="0">
                <a:solidFill>
                  <a:schemeClr val="tx1"/>
                </a:solidFill>
              </a:rPr>
              <a:t>Loading and linking together the object program and common functions</a:t>
            </a:r>
          </a:p>
          <a:p>
            <a:endParaRPr lang="en-US" dirty="0"/>
          </a:p>
          <a:p>
            <a:endParaRPr lang="en-US" dirty="0"/>
          </a:p>
        </p:txBody>
      </p:sp>
      <p:pic>
        <p:nvPicPr>
          <p:cNvPr id="4" name="Picture 3"/>
          <p:cNvPicPr>
            <a:picLocks noChangeAspect="1"/>
          </p:cNvPicPr>
          <p:nvPr/>
        </p:nvPicPr>
        <p:blipFill>
          <a:blip r:embed="rId3"/>
          <a:stretch>
            <a:fillRect/>
          </a:stretch>
        </p:blipFill>
        <p:spPr>
          <a:xfrm>
            <a:off x="6464300" y="228600"/>
            <a:ext cx="2679700" cy="20447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 of Computers</a:t>
            </a:r>
          </a:p>
        </p:txBody>
      </p:sp>
      <p:sp>
        <p:nvSpPr>
          <p:cNvPr id="3" name="Content Placeholder 2"/>
          <p:cNvSpPr>
            <a:spLocks noGrp="1"/>
          </p:cNvSpPr>
          <p:nvPr>
            <p:ph idx="1"/>
          </p:nvPr>
        </p:nvSpPr>
        <p:spPr/>
        <p:txBody>
          <a:bodyPr>
            <a:normAutofit fontScale="92500" lnSpcReduction="20000"/>
          </a:bodyPr>
          <a:lstStyle/>
          <a:p>
            <a:pPr fontAlgn="base"/>
            <a:r>
              <a:rPr lang="en-US" b="1" i="1" dirty="0"/>
              <a:t>First Generation (1940-1956) Vacuum Tubes</a:t>
            </a:r>
          </a:p>
          <a:p>
            <a:pPr lvl="1" fontAlgn="base"/>
            <a:r>
              <a:rPr lang="en-US" dirty="0"/>
              <a:t>UNIVAC and </a:t>
            </a:r>
            <a:r>
              <a:rPr lang="en-US" dirty="0">
                <a:hlinkClick r:id="rId2"/>
              </a:rPr>
              <a:t>ENIAC</a:t>
            </a:r>
            <a:r>
              <a:rPr lang="en-US" dirty="0"/>
              <a:t> computers ( used vacuum tubes )</a:t>
            </a:r>
            <a:endParaRPr lang="en-US" b="1" i="1" dirty="0"/>
          </a:p>
          <a:p>
            <a:pPr fontAlgn="base"/>
            <a:r>
              <a:rPr lang="en-US" b="1" i="1" dirty="0"/>
              <a:t>Second Generation (1956-1963) Transistors</a:t>
            </a:r>
          </a:p>
          <a:p>
            <a:pPr lvl="1" fontAlgn="base"/>
            <a:r>
              <a:rPr lang="en-US" dirty="0"/>
              <a:t>Early versions of </a:t>
            </a:r>
            <a:r>
              <a:rPr lang="en-US" dirty="0">
                <a:hlinkClick r:id="rId3"/>
              </a:rPr>
              <a:t>COBOL</a:t>
            </a:r>
            <a:r>
              <a:rPr lang="en-US" dirty="0"/>
              <a:t> and </a:t>
            </a:r>
            <a:r>
              <a:rPr lang="en-US" dirty="0">
                <a:hlinkClick r:id="rId4"/>
              </a:rPr>
              <a:t>FORTRAN</a:t>
            </a:r>
            <a:r>
              <a:rPr lang="en-US" dirty="0"/>
              <a:t> (used  punch card)</a:t>
            </a:r>
            <a:endParaRPr lang="en-US" b="1" i="1" dirty="0"/>
          </a:p>
          <a:p>
            <a:pPr fontAlgn="base"/>
            <a:r>
              <a:rPr lang="en-US" b="1" i="1" dirty="0"/>
              <a:t>Third Generation (1964-1971) Integrated Circuits</a:t>
            </a:r>
          </a:p>
          <a:p>
            <a:pPr lvl="1" fontAlgn="base"/>
            <a:r>
              <a:rPr lang="en-US" dirty="0"/>
              <a:t> </a:t>
            </a:r>
            <a:r>
              <a:rPr lang="en-US" dirty="0">
                <a:hlinkClick r:id="rId5"/>
              </a:rPr>
              <a:t>keyboards</a:t>
            </a:r>
            <a:r>
              <a:rPr lang="en-US" dirty="0"/>
              <a:t>, </a:t>
            </a:r>
            <a:r>
              <a:rPr lang="en-US" dirty="0">
                <a:hlinkClick r:id="rId6"/>
              </a:rPr>
              <a:t>monitors</a:t>
            </a:r>
            <a:r>
              <a:rPr lang="en-US" dirty="0"/>
              <a:t> and </a:t>
            </a:r>
            <a:r>
              <a:rPr lang="en-US" dirty="0">
                <a:hlinkClick r:id="rId7"/>
              </a:rPr>
              <a:t>interfaced</a:t>
            </a:r>
            <a:r>
              <a:rPr lang="en-US" dirty="0"/>
              <a:t> with an </a:t>
            </a:r>
            <a:r>
              <a:rPr lang="en-US" dirty="0">
                <a:hlinkClick r:id="rId8"/>
              </a:rPr>
              <a:t>operating system</a:t>
            </a:r>
            <a:endParaRPr lang="en-US" b="1" i="1" dirty="0"/>
          </a:p>
          <a:p>
            <a:pPr fontAlgn="base"/>
            <a:r>
              <a:rPr lang="en-US" b="1" i="1" dirty="0"/>
              <a:t>Fourth Generation (1971-Present) Microprocessors</a:t>
            </a:r>
          </a:p>
          <a:p>
            <a:pPr lvl="1" fontAlgn="base"/>
            <a:r>
              <a:rPr lang="en-US" dirty="0"/>
              <a:t> Development of </a:t>
            </a:r>
            <a:r>
              <a:rPr lang="en-US" dirty="0">
                <a:hlinkClick r:id="rId9"/>
              </a:rPr>
              <a:t>GUIs</a:t>
            </a:r>
            <a:r>
              <a:rPr lang="en-US" dirty="0"/>
              <a:t>, the </a:t>
            </a:r>
            <a:r>
              <a:rPr lang="en-US" dirty="0">
                <a:hlinkClick r:id="rId10"/>
              </a:rPr>
              <a:t>mouse</a:t>
            </a:r>
            <a:r>
              <a:rPr lang="en-US" dirty="0"/>
              <a:t> and </a:t>
            </a:r>
            <a:r>
              <a:rPr lang="en-US" dirty="0">
                <a:hlinkClick r:id="rId11"/>
              </a:rPr>
              <a:t>handheld</a:t>
            </a:r>
            <a:r>
              <a:rPr lang="en-US" dirty="0"/>
              <a:t> devices.</a:t>
            </a:r>
            <a:endParaRPr lang="en-US" b="1" i="1" dirty="0"/>
          </a:p>
          <a:p>
            <a:pPr fontAlgn="base"/>
            <a:r>
              <a:rPr lang="en-US" b="1" i="1" dirty="0"/>
              <a:t>Fifth Generation (Present and Beyond) Artificial Intelligence</a:t>
            </a:r>
          </a:p>
          <a:p>
            <a:pPr lvl="1" fontAlgn="base"/>
            <a:r>
              <a:rPr lang="en-US" dirty="0"/>
              <a:t> </a:t>
            </a:r>
            <a:r>
              <a:rPr lang="en-US" dirty="0">
                <a:hlinkClick r:id="rId12"/>
              </a:rPr>
              <a:t>voice recognition</a:t>
            </a:r>
            <a:r>
              <a:rPr lang="en-US" dirty="0"/>
              <a:t>,  </a:t>
            </a:r>
            <a:r>
              <a:rPr lang="en-US" dirty="0">
                <a:hlinkClick r:id="rId13"/>
              </a:rPr>
              <a:t>parallel processing</a:t>
            </a:r>
            <a:r>
              <a:rPr lang="en-US" dirty="0"/>
              <a:t>,  </a:t>
            </a:r>
            <a:r>
              <a:rPr lang="en-US" dirty="0">
                <a:hlinkClick r:id="rId14"/>
              </a:rPr>
              <a:t>Quantum computation</a:t>
            </a:r>
            <a:r>
              <a:rPr lang="en-US" dirty="0"/>
              <a:t>, </a:t>
            </a:r>
            <a:r>
              <a:rPr lang="en-US" dirty="0">
                <a:hlinkClick r:id="rId15"/>
              </a:rPr>
              <a:t>nanotechnology</a:t>
            </a:r>
            <a:r>
              <a:rPr lang="en-US" dirty="0"/>
              <a:t>  </a:t>
            </a:r>
            <a:endParaRPr lang="en-US" b="1" i="1" dirty="0"/>
          </a:p>
          <a:p>
            <a:pPr lvl="1" fontAlgn="base"/>
            <a:endParaRPr lang="en-US" b="1" i="1" dirty="0"/>
          </a:p>
        </p:txBody>
      </p:sp>
    </p:spTree>
    <p:extLst>
      <p:ext uri="{BB962C8B-B14F-4D97-AF65-F5344CB8AC3E}">
        <p14:creationId xmlns:p14="http://schemas.microsoft.com/office/powerpoint/2010/main" val="360305356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13182</TotalTime>
  <Words>12648</Words>
  <Application>Microsoft Office PowerPoint</Application>
  <PresentationFormat>On-screen Show (4:3)</PresentationFormat>
  <Paragraphs>584</Paragraphs>
  <Slides>53</Slides>
  <Notes>45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53</vt:i4>
      </vt:variant>
    </vt:vector>
  </HeadingPairs>
  <TitlesOfParts>
    <vt:vector size="63" baseType="lpstr">
      <vt:lpstr>Arial</vt:lpstr>
      <vt:lpstr>Calibri</vt:lpstr>
      <vt:lpstr>Franklin Gothic Book</vt:lpstr>
      <vt:lpstr>Perpetua</vt:lpstr>
      <vt:lpstr>Rockwell</vt:lpstr>
      <vt:lpstr>Times New Roman</vt:lpstr>
      <vt:lpstr>Wingdings</vt:lpstr>
      <vt:lpstr>Wingdings 2</vt:lpstr>
      <vt:lpstr>Advantage</vt:lpstr>
      <vt:lpstr>Equity</vt:lpstr>
      <vt:lpstr>CSE 213        Computer Architecture   </vt:lpstr>
      <vt:lpstr>Computer Hardware and Software Structure</vt:lpstr>
      <vt:lpstr>Operating System (OS) Services</vt:lpstr>
      <vt:lpstr>Interfaces</vt:lpstr>
      <vt:lpstr>Operating System  as  Resource Manager</vt:lpstr>
      <vt:lpstr>The OS as  Resource Manager</vt:lpstr>
      <vt:lpstr>Types of Operating Systems</vt:lpstr>
      <vt:lpstr>Early Systems</vt:lpstr>
      <vt:lpstr>Generation of Computers</vt:lpstr>
      <vt:lpstr>Memory  Layout  for a  Resident Monitor</vt:lpstr>
      <vt:lpstr>From the View of the Processor . . .</vt:lpstr>
      <vt:lpstr>Desirable Hardware Features</vt:lpstr>
      <vt:lpstr>System Utilization Example</vt:lpstr>
      <vt:lpstr>Multiprogramming Example</vt:lpstr>
      <vt:lpstr>PowerPoint Presentation</vt:lpstr>
      <vt:lpstr>Time Sharing Systems</vt:lpstr>
      <vt:lpstr>PowerPoint Presentation</vt:lpstr>
      <vt:lpstr>Scheduling(Note Copy)</vt:lpstr>
      <vt:lpstr>Long Term Scheduling</vt:lpstr>
      <vt:lpstr>Medium-Term Scheduling                       and Short-Term Scheduling</vt:lpstr>
      <vt:lpstr>Five State Process Model</vt:lpstr>
      <vt:lpstr>Process Control Block</vt:lpstr>
      <vt:lpstr>Scheduling Example</vt:lpstr>
      <vt:lpstr>Key Elements of O/S</vt:lpstr>
      <vt:lpstr>Process Scheduling</vt:lpstr>
      <vt:lpstr>Memory Management</vt:lpstr>
      <vt:lpstr>Memory Management</vt:lpstr>
      <vt:lpstr>Effect of Dynamic Partitioning </vt:lpstr>
      <vt:lpstr>Memory Management</vt:lpstr>
      <vt:lpstr>Logical and Physical  Addresses   Paging</vt:lpstr>
      <vt:lpstr>Logical and Physical  Addresses  </vt:lpstr>
      <vt:lpstr>Logical and Physical  Addresses  </vt:lpstr>
      <vt:lpstr>Virtual Memory</vt:lpstr>
      <vt:lpstr>Inverted Page  Table Structure</vt:lpstr>
      <vt:lpstr>Inverted Page Table Structure</vt:lpstr>
      <vt:lpstr>Operation of Paging and Translation Lookaside Buffer (TLB)</vt:lpstr>
      <vt:lpstr>TLB and  Cache Operation</vt:lpstr>
      <vt:lpstr>TLB Operation</vt:lpstr>
      <vt:lpstr>PowerPoint Presentation</vt:lpstr>
      <vt:lpstr>Segmentation</vt:lpstr>
      <vt:lpstr>  Segmentation</vt:lpstr>
      <vt:lpstr>Segment Tables</vt:lpstr>
      <vt:lpstr>Segmentation</vt:lpstr>
      <vt:lpstr>Segmentation</vt:lpstr>
      <vt:lpstr>Segment Table Entries</vt:lpstr>
      <vt:lpstr>Address Translation in Segmentation System</vt:lpstr>
      <vt:lpstr>Address Translation in Segmentation System</vt:lpstr>
      <vt:lpstr>PowerPoint Presentation</vt:lpstr>
      <vt:lpstr>Combined Paging and Segmentation</vt:lpstr>
      <vt:lpstr>Combined Segmentation and Paging</vt:lpstr>
      <vt:lpstr>Address Translation in Segmentation / Paging System</vt:lpstr>
      <vt:lpstr>Protection Relationships between Segmentations</vt:lpstr>
      <vt:lpstr>Pentium - Address Translation Mechanism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08 Operating System Support</dc:title>
  <dc:creator>Adrian J Pullin</dc:creator>
  <cp:lastModifiedBy>fariavns9@gmail.com</cp:lastModifiedBy>
  <cp:revision>179</cp:revision>
  <cp:lastPrinted>2018-12-02T04:01:10Z</cp:lastPrinted>
  <dcterms:created xsi:type="dcterms:W3CDTF">2012-07-01T22:58:42Z</dcterms:created>
  <dcterms:modified xsi:type="dcterms:W3CDTF">2021-09-03T20:15:42Z</dcterms:modified>
</cp:coreProperties>
</file>