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sldIdLst>
    <p:sldId id="831" r:id="rId2"/>
    <p:sldId id="832" r:id="rId3"/>
    <p:sldId id="747" r:id="rId4"/>
    <p:sldId id="778" r:id="rId5"/>
    <p:sldId id="779" r:id="rId6"/>
    <p:sldId id="780" r:id="rId7"/>
    <p:sldId id="795" r:id="rId8"/>
    <p:sldId id="796" r:id="rId9"/>
    <p:sldId id="781" r:id="rId10"/>
    <p:sldId id="797" r:id="rId11"/>
    <p:sldId id="782" r:id="rId12"/>
    <p:sldId id="829" r:id="rId13"/>
  </p:sldIdLst>
  <p:sldSz cx="9144000" cy="6858000" type="screen4x3"/>
  <p:notesSz cx="6858000" cy="9144000"/>
  <p:defaultTextStyle>
    <a:defPPr>
      <a:defRPr lang="en-US"/>
    </a:defPPr>
    <a:lvl1pPr algn="l" rtl="0" eaLnBrk="0" fontAlgn="base" hangingPunct="0">
      <a:spcBef>
        <a:spcPct val="0"/>
      </a:spcBef>
      <a:spcAft>
        <a:spcPct val="0"/>
      </a:spcAft>
      <a:defRPr sz="2000" kern="1200" baseline="-140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000" kern="1200" baseline="-140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000" kern="1200" baseline="-140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000" kern="1200" baseline="-140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000" kern="1200" baseline="-14000">
        <a:solidFill>
          <a:schemeClr val="tx1"/>
        </a:solidFill>
        <a:latin typeface="Times New Roman" pitchFamily="1" charset="0"/>
        <a:ea typeface="+mn-ea"/>
        <a:cs typeface="+mn-cs"/>
      </a:defRPr>
    </a:lvl5pPr>
    <a:lvl6pPr marL="2286000" algn="l" defTabSz="914400" rtl="0" eaLnBrk="1" latinLnBrk="0" hangingPunct="1">
      <a:defRPr sz="2000" kern="1200" baseline="-14000">
        <a:solidFill>
          <a:schemeClr val="tx1"/>
        </a:solidFill>
        <a:latin typeface="Times New Roman" pitchFamily="1" charset="0"/>
        <a:ea typeface="+mn-ea"/>
        <a:cs typeface="+mn-cs"/>
      </a:defRPr>
    </a:lvl6pPr>
    <a:lvl7pPr marL="2743200" algn="l" defTabSz="914400" rtl="0" eaLnBrk="1" latinLnBrk="0" hangingPunct="1">
      <a:defRPr sz="2000" kern="1200" baseline="-14000">
        <a:solidFill>
          <a:schemeClr val="tx1"/>
        </a:solidFill>
        <a:latin typeface="Times New Roman" pitchFamily="1" charset="0"/>
        <a:ea typeface="+mn-ea"/>
        <a:cs typeface="+mn-cs"/>
      </a:defRPr>
    </a:lvl7pPr>
    <a:lvl8pPr marL="3200400" algn="l" defTabSz="914400" rtl="0" eaLnBrk="1" latinLnBrk="0" hangingPunct="1">
      <a:defRPr sz="2000" kern="1200" baseline="-14000">
        <a:solidFill>
          <a:schemeClr val="tx1"/>
        </a:solidFill>
        <a:latin typeface="Times New Roman" pitchFamily="1" charset="0"/>
        <a:ea typeface="+mn-ea"/>
        <a:cs typeface="+mn-cs"/>
      </a:defRPr>
    </a:lvl8pPr>
    <a:lvl9pPr marL="3657600" algn="l" defTabSz="914400" rtl="0" eaLnBrk="1" latinLnBrk="0" hangingPunct="1">
      <a:defRPr sz="2000" kern="1200" baseline="-140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695" autoAdjust="0"/>
    <p:restoredTop sz="94680" autoAdjust="0"/>
  </p:normalViewPr>
  <p:slideViewPr>
    <p:cSldViewPr>
      <p:cViewPr>
        <p:scale>
          <a:sx n="75" d="100"/>
          <a:sy n="75" d="100"/>
        </p:scale>
        <p:origin x="-109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9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aseline="0" smtClean="0"/>
            </a:lvl1pPr>
          </a:lstStyle>
          <a:p>
            <a:pPr>
              <a:defRPr/>
            </a:pPr>
            <a:endParaRPr lang="en-US"/>
          </a:p>
        </p:txBody>
      </p:sp>
      <p:sp>
        <p:nvSpPr>
          <p:cNvPr id="929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aseline="0" smtClean="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9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9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aseline="0" smtClean="0"/>
            </a:lvl1pPr>
          </a:lstStyle>
          <a:p>
            <a:pPr>
              <a:defRPr/>
            </a:pPr>
            <a:endParaRPr lang="en-US"/>
          </a:p>
        </p:txBody>
      </p:sp>
      <p:sp>
        <p:nvSpPr>
          <p:cNvPr id="929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aseline="0" smtClean="0"/>
            </a:lvl1pPr>
          </a:lstStyle>
          <a:p>
            <a:pPr>
              <a:defRPr/>
            </a:pPr>
            <a:fld id="{2F102BE6-2BC4-4D38-83C5-5E9C88A7B04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285B4ED-56C6-4EFD-BC79-FAD1B4A36523}" type="slidenum">
              <a:rPr lang="en-US"/>
              <a:pPr/>
              <a:t>3</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7B5D908-9C3B-4204-9089-819256C9979E}" type="slidenum">
              <a:rPr lang="en-US"/>
              <a:pPr/>
              <a:t>4</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BECE745-147A-4AE1-AAD9-19B40C0BDB2D}" type="slidenum">
              <a:rPr lang="en-US"/>
              <a:pPr/>
              <a:t>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928B93C-3AAC-4D2E-B9B9-3DA83E7D9E7A}" type="slidenum">
              <a:rPr lang="en-US"/>
              <a:pPr/>
              <a:t>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122809E-6EC3-4A88-8B90-BB533CA34216}" type="slidenum">
              <a:rPr lang="en-US"/>
              <a:pPr/>
              <a:t>7</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A8E9A4C-C6D9-4B12-B57F-BB0D438D8DA6}" type="slidenum">
              <a:rPr lang="en-US"/>
              <a:pPr/>
              <a:t>8</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BB49223-35A6-46FC-9A76-3142ACA31015}" type="slidenum">
              <a:rPr lang="en-US"/>
              <a:pPr/>
              <a:t>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FA54D06-0E2B-43A2-9F28-8385CC191EAC}" type="slidenum">
              <a:rPr lang="en-US"/>
              <a:pPr/>
              <a:t>10</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18C33E8-B411-4E73-AFA9-A5E9A5C65B98}" type="slidenum">
              <a:rPr lang="en-US"/>
              <a:pPr/>
              <a:t>11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0"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8"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9"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6"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4.</a:t>
            </a:r>
            <a:fld id="{6122BDDD-16AF-46E5-9C2E-E05B8E53FCB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4.</a:t>
            </a:r>
            <a:fld id="{1A11DF01-14C8-4B9D-A8EA-1F3A09D7908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4.</a:t>
            </a:r>
            <a:fld id="{F2A7EE9E-C6EB-4DF9-9520-A1E7E91A09C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4.</a:t>
            </a:r>
            <a:fld id="{AA05F651-05B6-4D2B-9C9B-D06D889B80F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4.</a:t>
            </a:r>
            <a:fld id="{62992ED8-81D7-4BA6-A13C-AC3394D2BCA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t>4.</a:t>
            </a:r>
            <a:fld id="{EC5F754B-D392-4487-967C-70707D3087E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t>4.</a:t>
            </a:r>
            <a:fld id="{EDCCDA21-576F-4D30-86AE-50326028E66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4.</a:t>
            </a:r>
            <a:fld id="{0E4D240A-06B3-43A9-A906-F2FB7D3B509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t>4.</a:t>
            </a:r>
            <a:fld id="{8383C310-1242-4B96-8951-0E3AE6B97F8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4.</a:t>
            </a:r>
            <a:fld id="{746B0D36-53B2-4713-AD01-61EB9C0A14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4.</a:t>
            </a:r>
            <a:fld id="{86D23253-D545-49BA-ACFC-5DB96888CFF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1" baseline="0" smtClean="0">
                <a:solidFill>
                  <a:schemeClr val="bg2"/>
                </a:solidFill>
                <a:latin typeface="Arial" charset="0"/>
              </a:defRPr>
            </a:lvl1pPr>
          </a:lstStyle>
          <a:p>
            <a:pPr>
              <a:defRPr/>
            </a:pPr>
            <a:r>
              <a:rPr lang="en-US"/>
              <a:t>4.</a:t>
            </a:r>
            <a:fld id="{1F2EA24A-09CD-4FF7-9794-D6A0A453D22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1" charset="0"/>
        </a:defRPr>
      </a:lvl2pPr>
      <a:lvl3pPr algn="l" rtl="0" eaLnBrk="0" fontAlgn="base" hangingPunct="0">
        <a:spcBef>
          <a:spcPct val="0"/>
        </a:spcBef>
        <a:spcAft>
          <a:spcPct val="0"/>
        </a:spcAft>
        <a:defRPr sz="4400">
          <a:solidFill>
            <a:schemeClr val="tx2"/>
          </a:solidFill>
          <a:latin typeface="Tahoma" pitchFamily="1" charset="0"/>
        </a:defRPr>
      </a:lvl3pPr>
      <a:lvl4pPr algn="l" rtl="0" eaLnBrk="0" fontAlgn="base" hangingPunct="0">
        <a:spcBef>
          <a:spcPct val="0"/>
        </a:spcBef>
        <a:spcAft>
          <a:spcPct val="0"/>
        </a:spcAft>
        <a:defRPr sz="4400">
          <a:solidFill>
            <a:schemeClr val="tx2"/>
          </a:solidFill>
          <a:latin typeface="Tahoma" pitchFamily="1" charset="0"/>
        </a:defRPr>
      </a:lvl4pPr>
      <a:lvl5pPr algn="l" rtl="0" eaLnBrk="0" fontAlgn="base" hangingPunct="0">
        <a:spcBef>
          <a:spcPct val="0"/>
        </a:spcBef>
        <a:spcAft>
          <a:spcPct val="0"/>
        </a:spcAft>
        <a:defRPr sz="4400">
          <a:solidFill>
            <a:schemeClr val="tx2"/>
          </a:solidFill>
          <a:latin typeface="Tahoma" pitchFamily="1" charset="0"/>
        </a:defRPr>
      </a:lvl5pPr>
      <a:lvl6pPr marL="457200" algn="l" rtl="0" fontAlgn="base">
        <a:spcBef>
          <a:spcPct val="0"/>
        </a:spcBef>
        <a:spcAft>
          <a:spcPct val="0"/>
        </a:spcAft>
        <a:defRPr sz="4400">
          <a:solidFill>
            <a:schemeClr val="tx2"/>
          </a:solidFill>
          <a:latin typeface="Tahoma" pitchFamily="1" charset="0"/>
        </a:defRPr>
      </a:lvl6pPr>
      <a:lvl7pPr marL="914400" algn="l" rtl="0" fontAlgn="base">
        <a:spcBef>
          <a:spcPct val="0"/>
        </a:spcBef>
        <a:spcAft>
          <a:spcPct val="0"/>
        </a:spcAft>
        <a:defRPr sz="4400">
          <a:solidFill>
            <a:schemeClr val="tx2"/>
          </a:solidFill>
          <a:latin typeface="Tahoma" pitchFamily="1" charset="0"/>
        </a:defRPr>
      </a:lvl7pPr>
      <a:lvl8pPr marL="1371600" algn="l" rtl="0" fontAlgn="base">
        <a:spcBef>
          <a:spcPct val="0"/>
        </a:spcBef>
        <a:spcAft>
          <a:spcPct val="0"/>
        </a:spcAft>
        <a:defRPr sz="4400">
          <a:solidFill>
            <a:schemeClr val="tx2"/>
          </a:solidFill>
          <a:latin typeface="Tahoma" pitchFamily="1" charset="0"/>
        </a:defRPr>
      </a:lvl8pPr>
      <a:lvl9pPr marL="1828800" algn="l" rtl="0" fontAlgn="base">
        <a:spcBef>
          <a:spcPct val="0"/>
        </a:spcBef>
        <a:spcAft>
          <a:spcPct val="0"/>
        </a:spcAft>
        <a:defRPr sz="4400">
          <a:solidFill>
            <a:schemeClr val="tx2"/>
          </a:solidFill>
          <a:latin typeface="Tahoma" pitchFamily="1"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1"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1"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1"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1"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0" y="0"/>
            <a:ext cx="2165978" cy="379591"/>
          </a:xfrm>
          <a:prstGeom prst="rect">
            <a:avLst/>
          </a:prstGeom>
          <a:noFill/>
        </p:spPr>
        <p:txBody>
          <a:bodyPr wrap="none" rtlCol="0">
            <a:spAutoFit/>
          </a:bodyPr>
          <a:lstStyle/>
          <a:p>
            <a:r>
              <a:rPr lang="en-US" sz="2800" b="1" u="sng" dirty="0" smtClean="0">
                <a:latin typeface="Arial" pitchFamily="34" charset="0"/>
                <a:cs typeface="Arial" pitchFamily="34" charset="0"/>
              </a:rPr>
              <a:t>Spread Spectrum</a:t>
            </a:r>
            <a:endParaRPr lang="en-US" sz="2800" b="1" u="sng" dirty="0">
              <a:latin typeface="Arial" pitchFamily="34" charset="0"/>
              <a:cs typeface="Arial" pitchFamily="34" charset="0"/>
            </a:endParaRPr>
          </a:p>
        </p:txBody>
      </p:sp>
      <p:sp>
        <p:nvSpPr>
          <p:cNvPr id="5" name="Rectangle 4"/>
          <p:cNvSpPr/>
          <p:nvPr/>
        </p:nvSpPr>
        <p:spPr>
          <a:xfrm>
            <a:off x="609600" y="762000"/>
            <a:ext cx="8001000" cy="2800767"/>
          </a:xfrm>
          <a:prstGeom prst="rect">
            <a:avLst/>
          </a:prstGeom>
        </p:spPr>
        <p:txBody>
          <a:bodyPr wrap="square">
            <a:spAutoFit/>
          </a:bodyPr>
          <a:lstStyle/>
          <a:p>
            <a:pPr>
              <a:buFont typeface="Wingdings" pitchFamily="2" charset="2"/>
              <a:buChar char="Ø"/>
            </a:pPr>
            <a:r>
              <a:rPr lang="en-US" sz="2400" dirty="0" smtClean="0">
                <a:latin typeface="Arial" pitchFamily="34" charset="0"/>
                <a:cs typeface="Arial" pitchFamily="34" charset="0"/>
              </a:rPr>
              <a:t>Narrowband signals are easily jammed by any other signal in the same band.</a:t>
            </a:r>
          </a:p>
          <a:p>
            <a:pPr>
              <a:buFont typeface="Wingdings" pitchFamily="2" charset="2"/>
              <a:buChar char="Ø"/>
            </a:pPr>
            <a:r>
              <a:rPr lang="en-US" sz="2400" dirty="0" smtClean="0">
                <a:latin typeface="Arial" pitchFamily="34" charset="0"/>
                <a:cs typeface="Arial" pitchFamily="34" charset="0"/>
              </a:rPr>
              <a:t>Spread </a:t>
            </a:r>
            <a:r>
              <a:rPr lang="en-US" sz="2400" dirty="0" smtClean="0">
                <a:latin typeface="Arial" pitchFamily="34" charset="0"/>
                <a:cs typeface="Arial" pitchFamily="34" charset="0"/>
              </a:rPr>
              <a:t>Spectrum refers to a system originally developed for military applications, to provide secure communications by spreading the signal over a large frequency band</a:t>
            </a:r>
            <a:r>
              <a:rPr lang="en-US" sz="2400" dirty="0" smtClean="0">
                <a:latin typeface="Arial" pitchFamily="34" charset="0"/>
                <a:cs typeface="Arial" pitchFamily="34" charset="0"/>
              </a:rPr>
              <a:t>.</a:t>
            </a:r>
          </a:p>
          <a:p>
            <a:pPr>
              <a:buFont typeface="Wingdings" pitchFamily="2" charset="2"/>
              <a:buChar char="Ø"/>
            </a:pPr>
            <a:r>
              <a:rPr lang="en-US" sz="2400" dirty="0" smtClean="0">
                <a:latin typeface="Arial" pitchFamily="34" charset="0"/>
                <a:cs typeface="Arial" pitchFamily="34" charset="0"/>
              </a:rPr>
              <a:t>The </a:t>
            </a:r>
            <a:r>
              <a:rPr lang="en-US" sz="2400" dirty="0" smtClean="0">
                <a:latin typeface="Arial" pitchFamily="34" charset="0"/>
                <a:cs typeface="Arial" pitchFamily="34" charset="0"/>
              </a:rPr>
              <a:t>idea behind spread spectrum is to use more bandwidth than the original message while maintaining the same signal power. </a:t>
            </a:r>
            <a:endParaRPr lang="en-US" sz="2400" dirty="0" smtClean="0">
              <a:latin typeface="Arial" pitchFamily="34" charset="0"/>
              <a:cs typeface="Arial" pitchFamily="34" charset="0"/>
            </a:endParaRPr>
          </a:p>
          <a:p>
            <a:pPr>
              <a:buFont typeface="Wingdings" pitchFamily="2" charset="2"/>
              <a:buChar char="Ø"/>
            </a:pPr>
            <a:r>
              <a:rPr lang="en-US" sz="2400" dirty="0" smtClean="0">
                <a:latin typeface="Arial" pitchFamily="34" charset="0"/>
                <a:cs typeface="Arial" pitchFamily="34" charset="0"/>
              </a:rPr>
              <a:t> A spread spectrum signal does not have a clearly distinguishable peak in the </a:t>
            </a:r>
            <a:r>
              <a:rPr lang="en-US" sz="2400" dirty="0" smtClean="0">
                <a:latin typeface="Arial" pitchFamily="34" charset="0"/>
                <a:cs typeface="Arial" pitchFamily="34" charset="0"/>
              </a:rPr>
              <a:t>spectrum which </a:t>
            </a:r>
            <a:r>
              <a:rPr lang="en-US" sz="2400" dirty="0" smtClean="0">
                <a:latin typeface="Arial" pitchFamily="34" charset="0"/>
                <a:cs typeface="Arial" pitchFamily="34" charset="0"/>
              </a:rPr>
              <a:t>makes the signal more difficult to distinguish from noise and therefore more difficult to jam or </a:t>
            </a:r>
            <a:r>
              <a:rPr lang="en-US" sz="2400" dirty="0" smtClean="0">
                <a:latin typeface="Arial" pitchFamily="34" charset="0"/>
                <a:cs typeface="Arial" pitchFamily="34" charset="0"/>
              </a:rPr>
              <a:t>intercept.</a:t>
            </a:r>
          </a:p>
          <a:p>
            <a:pPr>
              <a:buFont typeface="Wingdings" pitchFamily="2" charset="2"/>
              <a:buChar char="Ø"/>
            </a:pPr>
            <a:r>
              <a:rPr lang="en-US" sz="2400" dirty="0" smtClean="0">
                <a:latin typeface="Arial" pitchFamily="34" charset="0"/>
                <a:cs typeface="Arial" pitchFamily="34" charset="0"/>
              </a:rPr>
              <a:t>There </a:t>
            </a:r>
            <a:r>
              <a:rPr lang="en-US" sz="2400" dirty="0" smtClean="0">
                <a:latin typeface="Arial" pitchFamily="34" charset="0"/>
                <a:cs typeface="Arial" pitchFamily="34" charset="0"/>
              </a:rPr>
              <a:t>are two predominant techniques to spread the spectrum:</a:t>
            </a:r>
            <a:br>
              <a:rPr lang="en-US" sz="2400" dirty="0" smtClean="0">
                <a:latin typeface="Arial" pitchFamily="34" charset="0"/>
                <a:cs typeface="Arial" pitchFamily="34" charset="0"/>
              </a:rPr>
            </a:br>
            <a:r>
              <a:rPr lang="en-US" sz="2400" dirty="0" smtClean="0">
                <a:latin typeface="Arial" pitchFamily="34" charset="0"/>
                <a:cs typeface="Arial" pitchFamily="34" charset="0"/>
              </a:rPr>
              <a:t>	1</a:t>
            </a:r>
            <a:r>
              <a:rPr lang="en-US" sz="2400" dirty="0" smtClean="0">
                <a:latin typeface="Arial" pitchFamily="34" charset="0"/>
                <a:cs typeface="Arial" pitchFamily="34" charset="0"/>
              </a:rPr>
              <a:t>) Frequency hoping (</a:t>
            </a:r>
            <a:r>
              <a:rPr lang="en-US" sz="2400" dirty="0" smtClean="0">
                <a:latin typeface="Arial" pitchFamily="34" charset="0"/>
                <a:cs typeface="Arial" pitchFamily="34" charset="0"/>
              </a:rPr>
              <a:t>FH)</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r>
              <a:rPr lang="en-US" sz="2400" dirty="0" smtClean="0">
                <a:latin typeface="Arial" pitchFamily="34" charset="0"/>
                <a:cs typeface="Arial" pitchFamily="34" charset="0"/>
              </a:rPr>
              <a:t>	2</a:t>
            </a:r>
            <a:r>
              <a:rPr lang="en-US" sz="2400" dirty="0" smtClean="0">
                <a:latin typeface="Arial" pitchFamily="34" charset="0"/>
                <a:cs typeface="Arial" pitchFamily="34" charset="0"/>
              </a:rPr>
              <a:t>) Direct sequence (DS)</a:t>
            </a:r>
            <a:endParaRPr lang="en-US" sz="2400" dirty="0">
              <a:latin typeface="Arial" pitchFamily="34" charset="0"/>
              <a:cs typeface="Arial" pitchFamily="34" charset="0"/>
            </a:endParaRPr>
          </a:p>
        </p:txBody>
      </p:sp>
      <p:pic>
        <p:nvPicPr>
          <p:cNvPr id="2051" name="Picture 3"/>
          <p:cNvPicPr>
            <a:picLocks noChangeAspect="1" noChangeArrowheads="1"/>
          </p:cNvPicPr>
          <p:nvPr/>
        </p:nvPicPr>
        <p:blipFill>
          <a:blip r:embed="rId2"/>
          <a:srcRect/>
          <a:stretch>
            <a:fillRect/>
          </a:stretch>
        </p:blipFill>
        <p:spPr bwMode="auto">
          <a:xfrm>
            <a:off x="4124937" y="3790950"/>
            <a:ext cx="4866663" cy="2228850"/>
          </a:xfrm>
          <a:prstGeom prst="rect">
            <a:avLst/>
          </a:prstGeom>
          <a:noFill/>
          <a:ln w="9525">
            <a:noFill/>
            <a:miter lim="800000"/>
            <a:headEnd/>
            <a:tailEnd/>
          </a:ln>
          <a:effectLst/>
        </p:spPr>
      </p:pic>
      <p:pic>
        <p:nvPicPr>
          <p:cNvPr id="2053" name="Picture 5" descr="https://ni.scene7.com/is/image/ni/83d9fd4174?scl=1"/>
          <p:cNvPicPr>
            <a:picLocks noChangeAspect="1" noChangeArrowheads="1"/>
          </p:cNvPicPr>
          <p:nvPr/>
        </p:nvPicPr>
        <p:blipFill>
          <a:blip r:embed="rId3"/>
          <a:srcRect/>
          <a:stretch>
            <a:fillRect/>
          </a:stretch>
        </p:blipFill>
        <p:spPr bwMode="auto">
          <a:xfrm>
            <a:off x="0" y="3733800"/>
            <a:ext cx="4154520" cy="195262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p:spPr>
        <p:txBody>
          <a:bodyPr/>
          <a:lstStyle/>
          <a:p>
            <a:r>
              <a:rPr lang="en-US"/>
              <a:t>4.</a:t>
            </a:r>
            <a:fld id="{6E8F661B-8CFB-472B-9770-D04A5FA1E3F3}" type="slidenum">
              <a:rPr lang="en-US"/>
              <a:pPr/>
              <a:t>10</a:t>
            </a:fld>
            <a:endParaRPr lang="en-US"/>
          </a:p>
        </p:txBody>
      </p:sp>
      <p:sp>
        <p:nvSpPr>
          <p:cNvPr id="3686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68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686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68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68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687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68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6874" name="Line 9"/>
          <p:cNvSpPr>
            <a:spLocks noChangeShapeType="1"/>
          </p:cNvSpPr>
          <p:nvPr/>
        </p:nvSpPr>
        <p:spPr bwMode="auto">
          <a:xfrm>
            <a:off x="381000" y="2133600"/>
            <a:ext cx="8153400" cy="0"/>
          </a:xfrm>
          <a:prstGeom prst="line">
            <a:avLst/>
          </a:prstGeom>
          <a:noFill/>
          <a:ln w="76200">
            <a:solidFill>
              <a:srgbClr val="009900"/>
            </a:solidFill>
            <a:round/>
            <a:headEnd/>
            <a:tailEnd/>
          </a:ln>
        </p:spPr>
        <p:txBody>
          <a:bodyPr/>
          <a:lstStyle/>
          <a:p>
            <a:endParaRPr lang="en-US"/>
          </a:p>
        </p:txBody>
      </p:sp>
      <p:sp>
        <p:nvSpPr>
          <p:cNvPr id="36875" name="Line 10"/>
          <p:cNvSpPr>
            <a:spLocks noChangeShapeType="1"/>
          </p:cNvSpPr>
          <p:nvPr/>
        </p:nvSpPr>
        <p:spPr bwMode="auto">
          <a:xfrm>
            <a:off x="458788" y="4876800"/>
            <a:ext cx="8153400" cy="0"/>
          </a:xfrm>
          <a:prstGeom prst="line">
            <a:avLst/>
          </a:prstGeom>
          <a:noFill/>
          <a:ln w="76200">
            <a:solidFill>
              <a:srgbClr val="009900"/>
            </a:solidFill>
            <a:round/>
            <a:headEnd/>
            <a:tailEnd/>
          </a:ln>
        </p:spPr>
        <p:txBody>
          <a:bodyPr/>
          <a:lstStyle/>
          <a:p>
            <a:endParaRPr lang="en-US"/>
          </a:p>
        </p:txBody>
      </p:sp>
      <p:sp>
        <p:nvSpPr>
          <p:cNvPr id="36876" name="Rectangle 11"/>
          <p:cNvSpPr>
            <a:spLocks noChangeArrowheads="1"/>
          </p:cNvSpPr>
          <p:nvPr/>
        </p:nvSpPr>
        <p:spPr bwMode="auto">
          <a:xfrm>
            <a:off x="457200" y="2362200"/>
            <a:ext cx="8077200" cy="3503613"/>
          </a:xfrm>
          <a:prstGeom prst="rect">
            <a:avLst/>
          </a:prstGeom>
          <a:solidFill>
            <a:srgbClr val="99FF33"/>
          </a:solidFill>
          <a:ln w="76200" algn="ctr">
            <a:noFill/>
            <a:miter lim="800000"/>
            <a:headEnd/>
            <a:tailEnd/>
          </a:ln>
        </p:spPr>
        <p:txBody>
          <a:bodyPr>
            <a:spAutoFit/>
          </a:bodyPr>
          <a:lstStyle/>
          <a:p>
            <a:pPr algn="ctr"/>
            <a:r>
              <a:rPr lang="en-US" sz="3200" b="1" baseline="0">
                <a:latin typeface="Arial" charset="0"/>
              </a:rPr>
              <a:t>In synchronous transmission, we send bits one after another without start or stop bits or gaps. It is the responsibility of the receiver to group the bits. The bits are usually sent as bytes and many bytes are grouped in a frame. A frame is identified with a start and an end byte.</a:t>
            </a:r>
          </a:p>
        </p:txBody>
      </p:sp>
      <p:grpSp>
        <p:nvGrpSpPr>
          <p:cNvPr id="36877" name="Group 12"/>
          <p:cNvGrpSpPr>
            <a:grpSpLocks/>
          </p:cNvGrpSpPr>
          <p:nvPr/>
        </p:nvGrpSpPr>
        <p:grpSpPr bwMode="auto">
          <a:xfrm>
            <a:off x="457200" y="1371600"/>
            <a:ext cx="1143000" cy="566738"/>
            <a:chOff x="1200" y="1248"/>
            <a:chExt cx="720" cy="357"/>
          </a:xfrm>
        </p:grpSpPr>
        <p:pic>
          <p:nvPicPr>
            <p:cNvPr id="36878"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36879"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p:spPr>
        <p:txBody>
          <a:bodyPr/>
          <a:lstStyle/>
          <a:p>
            <a:r>
              <a:rPr lang="en-US"/>
              <a:t>4.</a:t>
            </a:r>
            <a:fld id="{F7769634-EFF3-48CD-8163-5DD0B63EC6D3}" type="slidenum">
              <a:rPr lang="en-US"/>
              <a:pPr/>
              <a:t>11</a:t>
            </a:fld>
            <a:endParaRPr lang="en-US"/>
          </a:p>
        </p:txBody>
      </p:sp>
      <p:sp>
        <p:nvSpPr>
          <p:cNvPr id="3789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789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7893" name="Text Box 4"/>
          <p:cNvSpPr txBox="1">
            <a:spLocks noChangeArrowheads="1"/>
          </p:cNvSpPr>
          <p:nvPr/>
        </p:nvSpPr>
        <p:spPr bwMode="auto">
          <a:xfrm>
            <a:off x="304800" y="762000"/>
            <a:ext cx="4597400" cy="457200"/>
          </a:xfrm>
          <a:prstGeom prst="rect">
            <a:avLst/>
          </a:prstGeom>
          <a:noFill/>
          <a:ln w="9525">
            <a:noFill/>
            <a:miter lim="800000"/>
            <a:headEnd/>
            <a:tailEnd/>
          </a:ln>
        </p:spPr>
        <p:txBody>
          <a:bodyPr wrap="none">
            <a:spAutoFit/>
          </a:bodyPr>
          <a:lstStyle/>
          <a:p>
            <a:r>
              <a:rPr lang="en-US" sz="2400" b="1" baseline="0">
                <a:solidFill>
                  <a:schemeClr val="folHlink"/>
                </a:solidFill>
              </a:rPr>
              <a:t>Figure 4.35  </a:t>
            </a:r>
            <a:r>
              <a:rPr lang="en-US" b="1" i="1" baseline="0"/>
              <a:t>Synchronous transmission</a:t>
            </a:r>
          </a:p>
        </p:txBody>
      </p:sp>
      <p:sp>
        <p:nvSpPr>
          <p:cNvPr id="378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7895" name="Picture 7"/>
          <p:cNvPicPr>
            <a:picLocks noChangeAspect="1" noChangeArrowheads="1"/>
          </p:cNvPicPr>
          <p:nvPr/>
        </p:nvPicPr>
        <p:blipFill>
          <a:blip r:embed="rId3"/>
          <a:srcRect/>
          <a:stretch>
            <a:fillRect/>
          </a:stretch>
        </p:blipFill>
        <p:spPr bwMode="auto">
          <a:xfrm>
            <a:off x="660400" y="2474913"/>
            <a:ext cx="7797800" cy="2020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r>
              <a:rPr lang="en-US"/>
              <a:t>4.</a:t>
            </a:r>
            <a:fld id="{AF584BB2-0B3F-4618-B1A5-5038A1B369C0}" type="slidenum">
              <a:rPr lang="en-US"/>
              <a:pPr/>
              <a:t>12</a:t>
            </a:fld>
            <a:endParaRPr lang="en-US"/>
          </a:p>
        </p:txBody>
      </p:sp>
      <p:sp>
        <p:nvSpPr>
          <p:cNvPr id="38915"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Isochronous</a:t>
            </a:r>
          </a:p>
        </p:txBody>
      </p:sp>
      <p:sp>
        <p:nvSpPr>
          <p:cNvPr id="38916"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In isochronous transmission we cannot have uneven gaps between frames.</a:t>
            </a:r>
          </a:p>
          <a:p>
            <a:pPr eaLnBrk="1" hangingPunct="1"/>
            <a:r>
              <a:rPr lang="en-US" smtClean="0"/>
              <a:t>Transmission of bits is fixed with equal gaps.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34289" y="0"/>
            <a:ext cx="742511" cy="379591"/>
          </a:xfrm>
          <a:prstGeom prst="rect">
            <a:avLst/>
          </a:prstGeom>
          <a:noFill/>
        </p:spPr>
        <p:txBody>
          <a:bodyPr wrap="none" rtlCol="0">
            <a:spAutoFit/>
          </a:bodyPr>
          <a:lstStyle/>
          <a:p>
            <a:r>
              <a:rPr lang="en-US" sz="2800" b="1" u="sng" dirty="0" smtClean="0">
                <a:latin typeface="Arial" pitchFamily="34" charset="0"/>
                <a:cs typeface="Arial" pitchFamily="34" charset="0"/>
              </a:rPr>
              <a:t>QAM</a:t>
            </a:r>
            <a:endParaRPr lang="en-US" sz="2800" b="1" u="sng" dirty="0">
              <a:latin typeface="Arial" pitchFamily="34" charset="0"/>
              <a:cs typeface="Arial" pitchFamily="34" charset="0"/>
            </a:endParaRPr>
          </a:p>
        </p:txBody>
      </p:sp>
      <p:sp>
        <p:nvSpPr>
          <p:cNvPr id="5" name="Rectangle 4"/>
          <p:cNvSpPr/>
          <p:nvPr/>
        </p:nvSpPr>
        <p:spPr>
          <a:xfrm>
            <a:off x="609600" y="762000"/>
            <a:ext cx="5410200" cy="3908762"/>
          </a:xfrm>
          <a:prstGeom prst="rect">
            <a:avLst/>
          </a:prstGeom>
        </p:spPr>
        <p:txBody>
          <a:bodyPr wrap="square">
            <a:spAutoFit/>
          </a:bodyPr>
          <a:lstStyle/>
          <a:p>
            <a:pPr>
              <a:buFont typeface="Wingdings" pitchFamily="2" charset="2"/>
              <a:buChar char="Ø"/>
            </a:pPr>
            <a:r>
              <a:rPr lang="en-US" sz="2400" dirty="0" smtClean="0">
                <a:latin typeface="Arial" pitchFamily="34" charset="0"/>
                <a:cs typeface="Arial" pitchFamily="34" charset="0"/>
              </a:rPr>
              <a:t>QAM</a:t>
            </a:r>
            <a:r>
              <a:rPr lang="en-US" sz="2400" dirty="0" smtClean="0">
                <a:latin typeface="Arial" pitchFamily="34" charset="0"/>
                <a:cs typeface="Arial" pitchFamily="34" charset="0"/>
              </a:rPr>
              <a:t> </a:t>
            </a:r>
            <a:r>
              <a:rPr lang="en-US" sz="2400" dirty="0" smtClean="0">
                <a:latin typeface="Arial" pitchFamily="34" charset="0"/>
                <a:cs typeface="Arial" pitchFamily="34" charset="0"/>
              </a:rPr>
              <a:t>(</a:t>
            </a:r>
            <a:r>
              <a:rPr lang="en-US" sz="2400" dirty="0" err="1" smtClean="0">
                <a:latin typeface="Arial" pitchFamily="34" charset="0"/>
                <a:cs typeface="Arial" pitchFamily="34" charset="0"/>
              </a:rPr>
              <a:t>quadrature</a:t>
            </a:r>
            <a:r>
              <a:rPr lang="en-US" sz="2400" dirty="0" smtClean="0">
                <a:latin typeface="Arial" pitchFamily="34" charset="0"/>
                <a:cs typeface="Arial" pitchFamily="34" charset="0"/>
              </a:rPr>
              <a:t> </a:t>
            </a:r>
            <a:r>
              <a:rPr lang="en-US" sz="2400" dirty="0" smtClean="0">
                <a:latin typeface="Arial" pitchFamily="34" charset="0"/>
                <a:cs typeface="Arial" pitchFamily="34" charset="0"/>
              </a:rPr>
              <a:t>amplitude </a:t>
            </a:r>
            <a:r>
              <a:rPr lang="en-US" sz="2400" dirty="0" smtClean="0">
                <a:latin typeface="Arial" pitchFamily="34" charset="0"/>
                <a:cs typeface="Arial" pitchFamily="34" charset="0"/>
              </a:rPr>
              <a:t>modulation) </a:t>
            </a:r>
            <a:r>
              <a:rPr lang="en-US" sz="2400" dirty="0" smtClean="0">
                <a:latin typeface="Arial" pitchFamily="34" charset="0"/>
                <a:cs typeface="Arial" pitchFamily="34" charset="0"/>
              </a:rPr>
              <a:t>involves sending digital information by periodically adjusting the phase and amplitude of a sinusoidal electromagnetic wave. Each combination of phase and amplitude is called a symbol and represents a digital </a:t>
            </a:r>
            <a:r>
              <a:rPr lang="en-US" sz="2400" dirty="0" err="1" smtClean="0">
                <a:latin typeface="Arial" pitchFamily="34" charset="0"/>
                <a:cs typeface="Arial" pitchFamily="34" charset="0"/>
              </a:rPr>
              <a:t>bitstream</a:t>
            </a:r>
            <a:r>
              <a:rPr lang="en-US" sz="2400" dirty="0" smtClean="0">
                <a:latin typeface="Arial" pitchFamily="34" charset="0"/>
                <a:cs typeface="Arial" pitchFamily="34" charset="0"/>
              </a:rPr>
              <a:t>.</a:t>
            </a:r>
          </a:p>
          <a:p>
            <a:pPr>
              <a:buFont typeface="Wingdings" pitchFamily="2" charset="2"/>
              <a:buChar char="Ø"/>
            </a:pPr>
            <a:r>
              <a:rPr lang="en-US" sz="2400" dirty="0" smtClean="0">
                <a:latin typeface="Arial" pitchFamily="34" charset="0"/>
                <a:cs typeface="Arial" pitchFamily="34" charset="0"/>
              </a:rPr>
              <a:t>A variety of communication protocols implement </a:t>
            </a:r>
            <a:r>
              <a:rPr lang="en-US" sz="2400" dirty="0" smtClean="0">
                <a:latin typeface="Arial" pitchFamily="34" charset="0"/>
                <a:cs typeface="Arial" pitchFamily="34" charset="0"/>
              </a:rPr>
              <a:t>QAM</a:t>
            </a:r>
            <a:r>
              <a:rPr lang="en-US" sz="2400" baseline="0" dirty="0" smtClean="0">
                <a:latin typeface="Arial" pitchFamily="34" charset="0"/>
                <a:cs typeface="Arial" pitchFamily="34" charset="0"/>
              </a:rPr>
              <a:t> </a:t>
            </a:r>
            <a:r>
              <a:rPr lang="en-US" sz="2400" dirty="0" smtClean="0">
                <a:latin typeface="Arial" pitchFamily="34" charset="0"/>
                <a:cs typeface="Arial" pitchFamily="34" charset="0"/>
              </a:rPr>
              <a:t>such </a:t>
            </a:r>
            <a:r>
              <a:rPr lang="en-US" sz="2400" dirty="0" smtClean="0">
                <a:latin typeface="Arial" pitchFamily="34" charset="0"/>
                <a:cs typeface="Arial" pitchFamily="34" charset="0"/>
              </a:rPr>
              <a:t>as 802.11b wireless Ethernet (Wi-Fi) </a:t>
            </a:r>
            <a:r>
              <a:rPr lang="en-US" sz="2400" dirty="0" smtClean="0">
                <a:latin typeface="Arial" pitchFamily="34" charset="0"/>
                <a:cs typeface="Arial" pitchFamily="34" charset="0"/>
              </a:rPr>
              <a:t>utilize </a:t>
            </a:r>
            <a:r>
              <a:rPr lang="en-US" sz="2400" dirty="0" smtClean="0">
                <a:latin typeface="Arial" pitchFamily="34" charset="0"/>
                <a:cs typeface="Arial" pitchFamily="34" charset="0"/>
              </a:rPr>
              <a:t>64-QAM modulation</a:t>
            </a:r>
            <a:r>
              <a:rPr lang="en-US" sz="2400" dirty="0" smtClean="0">
                <a:latin typeface="Arial" pitchFamily="34" charset="0"/>
                <a:cs typeface="Arial" pitchFamily="34" charset="0"/>
              </a:rPr>
              <a:t>.</a:t>
            </a:r>
          </a:p>
          <a:p>
            <a:pPr>
              <a:buFont typeface="Wingdings" pitchFamily="2" charset="2"/>
              <a:buChar char="Ø"/>
            </a:pPr>
            <a:endParaRPr lang="en-US" sz="2400" dirty="0" smtClean="0">
              <a:latin typeface="Arial" pitchFamily="34" charset="0"/>
              <a:cs typeface="Arial" pitchFamily="34" charset="0"/>
            </a:endParaRPr>
          </a:p>
          <a:p>
            <a:pPr>
              <a:buFont typeface="Wingdings" pitchFamily="2" charset="2"/>
              <a:buChar char="Ø"/>
            </a:pPr>
            <a:r>
              <a:rPr lang="en-US" sz="2400" dirty="0" smtClean="0">
                <a:latin typeface="Arial" pitchFamily="34" charset="0"/>
                <a:cs typeface="Arial" pitchFamily="34" charset="0"/>
              </a:rPr>
              <a:t>QAM </a:t>
            </a:r>
            <a:r>
              <a:rPr lang="en-US" sz="2400" dirty="0" smtClean="0">
                <a:latin typeface="Arial" pitchFamily="34" charset="0"/>
                <a:cs typeface="Arial" pitchFamily="34" charset="0"/>
              </a:rPr>
              <a:t>requires changing the phase and amplitude of a carrier sine wave. One of the easiest ways to implement QAM with hardware is to generate and mix two sine waves that are 90 degrees out of phase with one another. Adjusting only the amplitude of either signal can affect the phase and amplitude of the resulting mixed signal.</a:t>
            </a:r>
            <a:endParaRPr lang="en-US" sz="2400" dirty="0" smtClean="0">
              <a:latin typeface="Arial" pitchFamily="34" charset="0"/>
              <a:cs typeface="Arial" pitchFamily="34" charset="0"/>
            </a:endParaRPr>
          </a:p>
        </p:txBody>
      </p:sp>
      <p:pic>
        <p:nvPicPr>
          <p:cNvPr id="36866" name="Picture 2" descr="https://img.tfd.com/cde/_DQAM.GIF"/>
          <p:cNvPicPr>
            <a:picLocks noChangeAspect="1" noChangeArrowheads="1"/>
          </p:cNvPicPr>
          <p:nvPr/>
        </p:nvPicPr>
        <p:blipFill>
          <a:blip r:embed="rId2"/>
          <a:srcRect/>
          <a:stretch>
            <a:fillRect/>
          </a:stretch>
        </p:blipFill>
        <p:spPr bwMode="auto">
          <a:xfrm>
            <a:off x="5867400" y="609600"/>
            <a:ext cx="3162300" cy="422910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p:spPr>
        <p:txBody>
          <a:bodyPr/>
          <a:lstStyle/>
          <a:p>
            <a:r>
              <a:rPr lang="en-US"/>
              <a:t>4.</a:t>
            </a:r>
            <a:fld id="{C8D39C77-EAA4-438D-8808-8B2EE0EFAB1E}" type="slidenum">
              <a:rPr lang="en-US"/>
              <a:pPr/>
              <a:t>3</a:t>
            </a:fld>
            <a:endParaRPr lang="en-US"/>
          </a:p>
        </p:txBody>
      </p:sp>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b="1" baseline="0">
              <a:effectLst>
                <a:outerShdw blurRad="38100" dist="38100" dir="2700000" algn="tl">
                  <a:srgbClr val="FFFFFF"/>
                </a:outerShdw>
              </a:effectLst>
            </a:endParaRPr>
          </a:p>
        </p:txBody>
      </p:sp>
      <p:sp>
        <p:nvSpPr>
          <p:cNvPr id="859139" name="Text Box 3"/>
          <p:cNvSpPr txBox="1">
            <a:spLocks noChangeArrowheads="1"/>
          </p:cNvSpPr>
          <p:nvPr/>
        </p:nvSpPr>
        <p:spPr bwMode="auto">
          <a:xfrm>
            <a:off x="228600" y="406400"/>
            <a:ext cx="5761038" cy="579438"/>
          </a:xfrm>
          <a:prstGeom prst="rect">
            <a:avLst/>
          </a:prstGeom>
          <a:noFill/>
          <a:ln w="9525">
            <a:noFill/>
            <a:miter lim="800000"/>
            <a:headEnd/>
            <a:tailEnd/>
          </a:ln>
          <a:effectLst/>
        </p:spPr>
        <p:txBody>
          <a:bodyPr wrap="none">
            <a:spAutoFit/>
          </a:bodyPr>
          <a:lstStyle/>
          <a:p>
            <a:pPr>
              <a:defRPr/>
            </a:pPr>
            <a:r>
              <a:rPr lang="en-US" sz="3200" b="1" baseline="0">
                <a:effectLst>
                  <a:outerShdw blurRad="38100" dist="38100" dir="2700000" algn="tl">
                    <a:srgbClr val="C0C0C0"/>
                  </a:outerShdw>
                </a:effectLst>
                <a:latin typeface="Times" pitchFamily="1" charset="0"/>
              </a:rPr>
              <a:t>4-3   TRANSMISSION MODES</a:t>
            </a:r>
          </a:p>
        </p:txBody>
      </p:sp>
      <p:sp>
        <p:nvSpPr>
          <p:cNvPr id="2970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b="1" baseline="0"/>
          </a:p>
        </p:txBody>
      </p:sp>
      <p:sp>
        <p:nvSpPr>
          <p:cNvPr id="859141" name="Rectangle 5"/>
          <p:cNvSpPr>
            <a:spLocks noChangeArrowheads="1"/>
          </p:cNvSpPr>
          <p:nvPr/>
        </p:nvSpPr>
        <p:spPr bwMode="auto">
          <a:xfrm>
            <a:off x="304800" y="1524000"/>
            <a:ext cx="8229600" cy="3081338"/>
          </a:xfrm>
          <a:prstGeom prst="rect">
            <a:avLst/>
          </a:prstGeom>
          <a:noFill/>
          <a:ln w="9525">
            <a:noFill/>
            <a:miter lim="800000"/>
            <a:headEnd/>
            <a:tailEnd/>
          </a:ln>
          <a:effectLst/>
        </p:spPr>
        <p:txBody>
          <a:bodyPr anchor="ctr">
            <a:spAutoFit/>
          </a:bodyPr>
          <a:lstStyle/>
          <a:p>
            <a:pPr algn="just" eaLnBrk="1" hangingPunct="1">
              <a:defRPr/>
            </a:pPr>
            <a:r>
              <a:rPr lang="en-US" sz="2800" b="1" i="1" baseline="0">
                <a:effectLst>
                  <a:outerShdw blurRad="38100" dist="38100" dir="2700000" algn="tl">
                    <a:srgbClr val="C0C0C0"/>
                  </a:outerShdw>
                </a:effectLst>
              </a:rPr>
              <a:t>The transmission of binary data across a link can be accomplished in either parallel or serial mode. In parallel mode, multiple bits are sent with each clock tick. In serial mode, 1 bit is sent with each clock tick. While there is only one way to send parallel data, there are three subclasses of serial transmission: asynchronous, synchronous, and isochronous.</a:t>
            </a:r>
          </a:p>
        </p:txBody>
      </p:sp>
      <p:sp>
        <p:nvSpPr>
          <p:cNvPr id="29703" name="Rectangle 6"/>
          <p:cNvSpPr>
            <a:spLocks noChangeArrowheads="1"/>
          </p:cNvSpPr>
          <p:nvPr/>
        </p:nvSpPr>
        <p:spPr bwMode="auto">
          <a:xfrm>
            <a:off x="152400" y="5289550"/>
            <a:ext cx="6705600" cy="822325"/>
          </a:xfrm>
          <a:prstGeom prst="rect">
            <a:avLst/>
          </a:prstGeom>
          <a:noFill/>
          <a:ln w="9525">
            <a:noFill/>
            <a:miter lim="800000"/>
            <a:headEnd/>
            <a:tailEnd/>
          </a:ln>
        </p:spPr>
        <p:txBody>
          <a:bodyPr>
            <a:spAutoFit/>
          </a:bodyPr>
          <a:lstStyle/>
          <a:p>
            <a:pPr>
              <a:buClr>
                <a:schemeClr val="tx1"/>
              </a:buClr>
              <a:buSzPct val="117000"/>
              <a:buFont typeface="Wingdings" pitchFamily="1" charset="2"/>
              <a:buChar char="§"/>
            </a:pPr>
            <a:r>
              <a:rPr lang="en-US" sz="2400" b="1" baseline="0">
                <a:solidFill>
                  <a:srgbClr val="0033CC"/>
                </a:solidFill>
              </a:rPr>
              <a:t> Parallel Transmission</a:t>
            </a:r>
            <a:endParaRPr lang="fr-FR" sz="2400" b="1" baseline="0">
              <a:solidFill>
                <a:srgbClr val="0033CC"/>
              </a:solidFill>
            </a:endParaRPr>
          </a:p>
          <a:p>
            <a:pPr>
              <a:buClr>
                <a:schemeClr val="tx1"/>
              </a:buClr>
              <a:buSzPct val="117000"/>
              <a:buFont typeface="Wingdings" pitchFamily="1" charset="2"/>
              <a:buChar char="§"/>
            </a:pPr>
            <a:r>
              <a:rPr lang="fr-FR" sz="2400" b="1" baseline="0">
                <a:solidFill>
                  <a:srgbClr val="0033CC"/>
                </a:solidFill>
              </a:rPr>
              <a:t> Serial Transmission</a:t>
            </a:r>
            <a:endParaRPr lang="en-US" sz="2400" b="1" baseline="0">
              <a:solidFill>
                <a:srgbClr val="0033CC"/>
              </a:solidFill>
            </a:endParaRPr>
          </a:p>
        </p:txBody>
      </p:sp>
      <p:sp>
        <p:nvSpPr>
          <p:cNvPr id="859143" name="Text Box 7"/>
          <p:cNvSpPr txBox="1">
            <a:spLocks noChangeArrowheads="1"/>
          </p:cNvSpPr>
          <p:nvPr/>
        </p:nvSpPr>
        <p:spPr bwMode="auto">
          <a:xfrm>
            <a:off x="163513" y="4813300"/>
            <a:ext cx="4867275" cy="519113"/>
          </a:xfrm>
          <a:prstGeom prst="rect">
            <a:avLst/>
          </a:prstGeom>
          <a:noFill/>
          <a:ln w="76200" algn="ctr">
            <a:noFill/>
            <a:miter lim="800000"/>
            <a:headEnd/>
            <a:tailEnd/>
          </a:ln>
          <a:effectLst/>
        </p:spPr>
        <p:txBody>
          <a:bodyPr wrap="none">
            <a:spAutoFit/>
          </a:bodyPr>
          <a:lstStyle/>
          <a:p>
            <a:pPr algn="ctr">
              <a:defRPr/>
            </a:pPr>
            <a:r>
              <a:rPr lang="en-US" sz="2800" b="1" i="1" u="sng" baseline="0">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p:spPr>
        <p:txBody>
          <a:bodyPr/>
          <a:lstStyle/>
          <a:p>
            <a:r>
              <a:rPr lang="en-US"/>
              <a:t>4.</a:t>
            </a:r>
            <a:fld id="{365DE868-CF87-49F3-938E-FD8B49FA90B5}" type="slidenum">
              <a:rPr lang="en-US"/>
              <a:pPr/>
              <a:t>4</a:t>
            </a:fld>
            <a:endParaRPr lang="en-US"/>
          </a:p>
        </p:txBody>
      </p:sp>
      <p:sp>
        <p:nvSpPr>
          <p:cNvPr id="3072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072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0725" name="Text Box 4"/>
          <p:cNvSpPr txBox="1">
            <a:spLocks noChangeArrowheads="1"/>
          </p:cNvSpPr>
          <p:nvPr/>
        </p:nvSpPr>
        <p:spPr bwMode="auto">
          <a:xfrm>
            <a:off x="304800" y="762000"/>
            <a:ext cx="4906963" cy="457200"/>
          </a:xfrm>
          <a:prstGeom prst="rect">
            <a:avLst/>
          </a:prstGeom>
          <a:noFill/>
          <a:ln w="9525">
            <a:noFill/>
            <a:miter lim="800000"/>
            <a:headEnd/>
            <a:tailEnd/>
          </a:ln>
        </p:spPr>
        <p:txBody>
          <a:bodyPr wrap="none">
            <a:spAutoFit/>
          </a:bodyPr>
          <a:lstStyle/>
          <a:p>
            <a:r>
              <a:rPr lang="en-US" sz="2400" b="1" baseline="0">
                <a:solidFill>
                  <a:schemeClr val="folHlink"/>
                </a:solidFill>
              </a:rPr>
              <a:t>Figure 4.31  </a:t>
            </a:r>
            <a:r>
              <a:rPr lang="en-US" b="1" i="1" baseline="0"/>
              <a:t>Data transmission and modes</a:t>
            </a:r>
          </a:p>
        </p:txBody>
      </p:sp>
      <p:sp>
        <p:nvSpPr>
          <p:cNvPr id="3072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0727" name="Picture 6"/>
          <p:cNvPicPr>
            <a:picLocks noChangeAspect="1" noChangeArrowheads="1"/>
          </p:cNvPicPr>
          <p:nvPr/>
        </p:nvPicPr>
        <p:blipFill>
          <a:blip r:embed="rId3"/>
          <a:srcRect/>
          <a:stretch>
            <a:fillRect/>
          </a:stretch>
        </p:blipFill>
        <p:spPr bwMode="auto">
          <a:xfrm>
            <a:off x="352425" y="2044700"/>
            <a:ext cx="8410575" cy="306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p:spPr>
        <p:txBody>
          <a:bodyPr/>
          <a:lstStyle/>
          <a:p>
            <a:r>
              <a:rPr lang="en-US"/>
              <a:t>4.</a:t>
            </a:r>
            <a:fld id="{FFCD36E9-7DC1-48A8-88F0-B771C69F3878}" type="slidenum">
              <a:rPr lang="en-US"/>
              <a:pPr/>
              <a:t>5</a:t>
            </a:fld>
            <a:endParaRPr lang="en-US"/>
          </a:p>
        </p:txBody>
      </p:sp>
      <p:sp>
        <p:nvSpPr>
          <p:cNvPr id="3174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174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1749" name="Text Box 4"/>
          <p:cNvSpPr txBox="1">
            <a:spLocks noChangeArrowheads="1"/>
          </p:cNvSpPr>
          <p:nvPr/>
        </p:nvSpPr>
        <p:spPr bwMode="auto">
          <a:xfrm>
            <a:off x="304800" y="762000"/>
            <a:ext cx="4046538" cy="457200"/>
          </a:xfrm>
          <a:prstGeom prst="rect">
            <a:avLst/>
          </a:prstGeom>
          <a:noFill/>
          <a:ln w="9525">
            <a:noFill/>
            <a:miter lim="800000"/>
            <a:headEnd/>
            <a:tailEnd/>
          </a:ln>
        </p:spPr>
        <p:txBody>
          <a:bodyPr wrap="none">
            <a:spAutoFit/>
          </a:bodyPr>
          <a:lstStyle/>
          <a:p>
            <a:r>
              <a:rPr lang="en-US" sz="2400" b="1" baseline="0">
                <a:solidFill>
                  <a:schemeClr val="folHlink"/>
                </a:solidFill>
              </a:rPr>
              <a:t>Figure 4.32  </a:t>
            </a:r>
            <a:r>
              <a:rPr lang="en-US" b="1" i="1" baseline="0"/>
              <a:t>Parallel transmission</a:t>
            </a:r>
          </a:p>
        </p:txBody>
      </p:sp>
      <p:sp>
        <p:nvSpPr>
          <p:cNvPr id="3175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1751" name="Picture 6"/>
          <p:cNvPicPr>
            <a:picLocks noChangeAspect="1" noChangeArrowheads="1"/>
          </p:cNvPicPr>
          <p:nvPr/>
        </p:nvPicPr>
        <p:blipFill>
          <a:blip r:embed="rId3"/>
          <a:srcRect/>
          <a:stretch>
            <a:fillRect/>
          </a:stretch>
        </p:blipFill>
        <p:spPr bwMode="auto">
          <a:xfrm>
            <a:off x="1512888" y="1982788"/>
            <a:ext cx="5878512" cy="3427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p:spPr>
        <p:txBody>
          <a:bodyPr/>
          <a:lstStyle/>
          <a:p>
            <a:r>
              <a:rPr lang="en-US"/>
              <a:t>4.</a:t>
            </a:r>
            <a:fld id="{B95F2C19-0F4D-489D-98FC-EC43872C0CF7}" type="slidenum">
              <a:rPr lang="en-US"/>
              <a:pPr/>
              <a:t>6</a:t>
            </a:fld>
            <a:endParaRPr lang="en-US"/>
          </a:p>
        </p:txBody>
      </p:sp>
      <p:sp>
        <p:nvSpPr>
          <p:cNvPr id="3277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277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2773" name="Text Box 4"/>
          <p:cNvSpPr txBox="1">
            <a:spLocks noChangeArrowheads="1"/>
          </p:cNvSpPr>
          <p:nvPr/>
        </p:nvSpPr>
        <p:spPr bwMode="auto">
          <a:xfrm>
            <a:off x="304800" y="762000"/>
            <a:ext cx="3835400" cy="457200"/>
          </a:xfrm>
          <a:prstGeom prst="rect">
            <a:avLst/>
          </a:prstGeom>
          <a:noFill/>
          <a:ln w="9525">
            <a:noFill/>
            <a:miter lim="800000"/>
            <a:headEnd/>
            <a:tailEnd/>
          </a:ln>
        </p:spPr>
        <p:txBody>
          <a:bodyPr wrap="none">
            <a:spAutoFit/>
          </a:bodyPr>
          <a:lstStyle/>
          <a:p>
            <a:r>
              <a:rPr lang="en-US" sz="2400" b="1" baseline="0">
                <a:solidFill>
                  <a:schemeClr val="folHlink"/>
                </a:solidFill>
              </a:rPr>
              <a:t>Figure 4.33  </a:t>
            </a:r>
            <a:r>
              <a:rPr lang="en-US" b="1" i="1" baseline="0"/>
              <a:t>Serial transmission</a:t>
            </a:r>
          </a:p>
        </p:txBody>
      </p:sp>
      <p:sp>
        <p:nvSpPr>
          <p:cNvPr id="3277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2775" name="Picture 6"/>
          <p:cNvPicPr>
            <a:picLocks noChangeAspect="1" noChangeArrowheads="1"/>
          </p:cNvPicPr>
          <p:nvPr/>
        </p:nvPicPr>
        <p:blipFill>
          <a:blip r:embed="rId3"/>
          <a:srcRect/>
          <a:stretch>
            <a:fillRect/>
          </a:stretch>
        </p:blipFill>
        <p:spPr bwMode="auto">
          <a:xfrm>
            <a:off x="990600" y="1981200"/>
            <a:ext cx="6608763" cy="339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p:spPr>
        <p:txBody>
          <a:bodyPr/>
          <a:lstStyle/>
          <a:p>
            <a:r>
              <a:rPr lang="en-US"/>
              <a:t>4.</a:t>
            </a:r>
            <a:fld id="{BC93EE54-5714-40EE-936B-84710B17FAD4}" type="slidenum">
              <a:rPr lang="en-US"/>
              <a:pPr/>
              <a:t>7</a:t>
            </a:fld>
            <a:endParaRPr lang="en-US"/>
          </a:p>
        </p:txBody>
      </p:sp>
      <p:sp>
        <p:nvSpPr>
          <p:cNvPr id="3379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379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379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379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379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380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380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3802"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33803" name="Line 10"/>
          <p:cNvSpPr>
            <a:spLocks noChangeShapeType="1"/>
          </p:cNvSpPr>
          <p:nvPr/>
        </p:nvSpPr>
        <p:spPr bwMode="auto">
          <a:xfrm>
            <a:off x="458788" y="5334000"/>
            <a:ext cx="8153400" cy="0"/>
          </a:xfrm>
          <a:prstGeom prst="line">
            <a:avLst/>
          </a:prstGeom>
          <a:noFill/>
          <a:ln w="76200">
            <a:solidFill>
              <a:srgbClr val="009900"/>
            </a:solidFill>
            <a:round/>
            <a:headEnd/>
            <a:tailEnd/>
          </a:ln>
        </p:spPr>
        <p:txBody>
          <a:bodyPr/>
          <a:lstStyle/>
          <a:p>
            <a:endParaRPr lang="en-US"/>
          </a:p>
        </p:txBody>
      </p:sp>
      <p:sp>
        <p:nvSpPr>
          <p:cNvPr id="33804" name="Rectangle 11"/>
          <p:cNvSpPr>
            <a:spLocks noChangeArrowheads="1"/>
          </p:cNvSpPr>
          <p:nvPr/>
        </p:nvSpPr>
        <p:spPr bwMode="auto">
          <a:xfrm>
            <a:off x="495300" y="2759075"/>
            <a:ext cx="8077200" cy="2528888"/>
          </a:xfrm>
          <a:prstGeom prst="rect">
            <a:avLst/>
          </a:prstGeom>
          <a:solidFill>
            <a:srgbClr val="99FF33"/>
          </a:solidFill>
          <a:ln w="76200" algn="ctr">
            <a:noFill/>
            <a:miter lim="800000"/>
            <a:headEnd/>
            <a:tailEnd/>
          </a:ln>
        </p:spPr>
        <p:txBody>
          <a:bodyPr>
            <a:spAutoFit/>
          </a:bodyPr>
          <a:lstStyle/>
          <a:p>
            <a:pPr algn="ctr"/>
            <a:r>
              <a:rPr lang="en-US" sz="3200" b="1" baseline="0">
                <a:latin typeface="Arial" charset="0"/>
              </a:rPr>
              <a:t>In asynchronous transmission, we send 1 start bit (0) at the beginning and 1 or more stop bits (1s) at the end of each byte. There may be a gap between </a:t>
            </a:r>
            <a:br>
              <a:rPr lang="en-US" sz="3200" b="1" baseline="0">
                <a:latin typeface="Arial" charset="0"/>
              </a:rPr>
            </a:br>
            <a:r>
              <a:rPr lang="en-US" sz="3200" b="1" baseline="0">
                <a:latin typeface="Arial" charset="0"/>
              </a:rPr>
              <a:t>each byte.</a:t>
            </a:r>
          </a:p>
        </p:txBody>
      </p:sp>
      <p:grpSp>
        <p:nvGrpSpPr>
          <p:cNvPr id="33805" name="Group 12"/>
          <p:cNvGrpSpPr>
            <a:grpSpLocks/>
          </p:cNvGrpSpPr>
          <p:nvPr/>
        </p:nvGrpSpPr>
        <p:grpSpPr bwMode="auto">
          <a:xfrm>
            <a:off x="457200" y="1981200"/>
            <a:ext cx="1143000" cy="566738"/>
            <a:chOff x="1200" y="1248"/>
            <a:chExt cx="720" cy="357"/>
          </a:xfrm>
        </p:grpSpPr>
        <p:pic>
          <p:nvPicPr>
            <p:cNvPr id="33806"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33807"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p:spPr>
        <p:txBody>
          <a:bodyPr/>
          <a:lstStyle/>
          <a:p>
            <a:r>
              <a:rPr lang="en-US"/>
              <a:t>4.</a:t>
            </a:r>
            <a:fld id="{C145E519-152C-45A5-BB4B-130355CF75A1}" type="slidenum">
              <a:rPr lang="en-US"/>
              <a:pPr/>
              <a:t>8</a:t>
            </a:fld>
            <a:endParaRPr lang="en-US"/>
          </a:p>
        </p:txBody>
      </p:sp>
      <p:sp>
        <p:nvSpPr>
          <p:cNvPr id="348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48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48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48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48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48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48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aseline="0">
              <a:latin typeface="Tahoma" pitchFamily="1" charset="0"/>
            </a:endParaRPr>
          </a:p>
        </p:txBody>
      </p:sp>
      <p:sp>
        <p:nvSpPr>
          <p:cNvPr id="34826"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34827" name="Line 10"/>
          <p:cNvSpPr>
            <a:spLocks noChangeShapeType="1"/>
          </p:cNvSpPr>
          <p:nvPr/>
        </p:nvSpPr>
        <p:spPr bwMode="auto">
          <a:xfrm>
            <a:off x="458788" y="4876800"/>
            <a:ext cx="8153400" cy="0"/>
          </a:xfrm>
          <a:prstGeom prst="line">
            <a:avLst/>
          </a:prstGeom>
          <a:noFill/>
          <a:ln w="76200">
            <a:solidFill>
              <a:srgbClr val="009900"/>
            </a:solidFill>
            <a:round/>
            <a:headEnd/>
            <a:tailEnd/>
          </a:ln>
        </p:spPr>
        <p:txBody>
          <a:bodyPr/>
          <a:lstStyle/>
          <a:p>
            <a:endParaRPr lang="en-US"/>
          </a:p>
        </p:txBody>
      </p:sp>
      <p:sp>
        <p:nvSpPr>
          <p:cNvPr id="34828"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p:spPr>
        <p:txBody>
          <a:bodyPr>
            <a:spAutoFit/>
          </a:bodyPr>
          <a:lstStyle/>
          <a:p>
            <a:pPr algn="ctr"/>
            <a:r>
              <a:rPr lang="en-US" sz="3200" b="1" baseline="0">
                <a:latin typeface="Arial" charset="0"/>
              </a:rPr>
              <a:t>Asynchronous here means “asynchronous at the byte level,”</a:t>
            </a:r>
          </a:p>
          <a:p>
            <a:pPr algn="ctr"/>
            <a:r>
              <a:rPr lang="en-US" sz="3200" b="1" baseline="0">
                <a:latin typeface="Arial" charset="0"/>
              </a:rPr>
              <a:t>but the bits are still synchronized; </a:t>
            </a:r>
            <a:br>
              <a:rPr lang="en-US" sz="3200" b="1" baseline="0">
                <a:latin typeface="Arial" charset="0"/>
              </a:rPr>
            </a:br>
            <a:r>
              <a:rPr lang="en-US" sz="3200" b="1" baseline="0">
                <a:latin typeface="Arial" charset="0"/>
              </a:rPr>
              <a:t>their durations are the same.</a:t>
            </a:r>
          </a:p>
        </p:txBody>
      </p:sp>
      <p:grpSp>
        <p:nvGrpSpPr>
          <p:cNvPr id="34829" name="Group 12"/>
          <p:cNvGrpSpPr>
            <a:grpSpLocks/>
          </p:cNvGrpSpPr>
          <p:nvPr/>
        </p:nvGrpSpPr>
        <p:grpSpPr bwMode="auto">
          <a:xfrm>
            <a:off x="457200" y="1981200"/>
            <a:ext cx="1143000" cy="566738"/>
            <a:chOff x="1200" y="1248"/>
            <a:chExt cx="720" cy="357"/>
          </a:xfrm>
        </p:grpSpPr>
        <p:pic>
          <p:nvPicPr>
            <p:cNvPr id="34830"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34831"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p:spPr>
        <p:txBody>
          <a:bodyPr/>
          <a:lstStyle/>
          <a:p>
            <a:r>
              <a:rPr lang="en-US"/>
              <a:t>4.</a:t>
            </a:r>
            <a:fld id="{CDE3F9A0-56F4-4C89-8B04-98B3B9F80A26}" type="slidenum">
              <a:rPr lang="en-US"/>
              <a:pPr/>
              <a:t>9</a:t>
            </a:fld>
            <a:endParaRPr lang="en-US"/>
          </a:p>
        </p:txBody>
      </p:sp>
      <p:sp>
        <p:nvSpPr>
          <p:cNvPr id="3584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584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5845" name="Text Box 4"/>
          <p:cNvSpPr txBox="1">
            <a:spLocks noChangeArrowheads="1"/>
          </p:cNvSpPr>
          <p:nvPr/>
        </p:nvSpPr>
        <p:spPr bwMode="auto">
          <a:xfrm>
            <a:off x="304800" y="762000"/>
            <a:ext cx="4724400" cy="457200"/>
          </a:xfrm>
          <a:prstGeom prst="rect">
            <a:avLst/>
          </a:prstGeom>
          <a:noFill/>
          <a:ln w="9525">
            <a:noFill/>
            <a:miter lim="800000"/>
            <a:headEnd/>
            <a:tailEnd/>
          </a:ln>
        </p:spPr>
        <p:txBody>
          <a:bodyPr wrap="none">
            <a:spAutoFit/>
          </a:bodyPr>
          <a:lstStyle/>
          <a:p>
            <a:r>
              <a:rPr lang="en-US" sz="2400" b="1" baseline="0">
                <a:solidFill>
                  <a:schemeClr val="folHlink"/>
                </a:solidFill>
              </a:rPr>
              <a:t>Figure 4.34  </a:t>
            </a:r>
            <a:r>
              <a:rPr lang="en-US" b="1" i="1" baseline="0"/>
              <a:t>Asynchronous transmission</a:t>
            </a:r>
          </a:p>
        </p:txBody>
      </p:sp>
      <p:sp>
        <p:nvSpPr>
          <p:cNvPr id="3584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5847" name="Picture 6"/>
          <p:cNvPicPr>
            <a:picLocks noChangeAspect="1" noChangeArrowheads="1"/>
          </p:cNvPicPr>
          <p:nvPr/>
        </p:nvPicPr>
        <p:blipFill>
          <a:blip r:embed="rId3"/>
          <a:srcRect/>
          <a:stretch>
            <a:fillRect/>
          </a:stretch>
        </p:blipFill>
        <p:spPr bwMode="auto">
          <a:xfrm>
            <a:off x="576263" y="2058988"/>
            <a:ext cx="7805737" cy="3046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3361</TotalTime>
  <Words>445</Words>
  <Application>Microsoft PowerPoint</Application>
  <PresentationFormat>On-screen Show (4:3)</PresentationFormat>
  <Paragraphs>50</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Blends</vt:lpstr>
      <vt:lpstr>Slide 1</vt:lpstr>
      <vt:lpstr>Slide 2</vt:lpstr>
      <vt:lpstr>Slide 3</vt:lpstr>
      <vt:lpstr>Slide 4</vt:lpstr>
      <vt:lpstr>Slide 5</vt:lpstr>
      <vt:lpstr>Slide 6</vt:lpstr>
      <vt:lpstr>Slide 7</vt:lpstr>
      <vt:lpstr>Slide 8</vt:lpstr>
      <vt:lpstr>Slide 9</vt:lpstr>
      <vt:lpstr>Slide 10</vt:lpstr>
      <vt:lpstr>Slide 11</vt:lpstr>
      <vt:lpstr>Isochronous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Kaynath Akhi</cp:lastModifiedBy>
  <cp:revision>217</cp:revision>
  <dcterms:created xsi:type="dcterms:W3CDTF">2000-01-15T04:50:39Z</dcterms:created>
  <dcterms:modified xsi:type="dcterms:W3CDTF">2021-04-28T08:51:48Z</dcterms:modified>
</cp:coreProperties>
</file>