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2T09:05:58.467"/>
    </inkml:context>
    <inkml:brush xml:id="br0">
      <inkml:brushProperty name="width" value="0.05292" units="cm"/>
      <inkml:brushProperty name="height" value="0.05292" units="cm"/>
      <inkml:brushProperty name="color" value="#FF0000"/>
    </inkml:brush>
  </inkml:definitions>
  <inkml:trace contextRef="#ctx0" brushRef="#br0">7514 7743 0,'18'-17'16,"-36"17"78,-52 17-79,52 1-15,-35 88 32,-70 17-1,123-105-15,0 0-1,0-1 32,0 19-31,0-19-1,0 36 1,0-18 0,0 1-1,17 52 1,1-18-1,17-17 1,-17 0 0,-18 0-1,0-18 1,0 1 0,0 17-1,0-18-15,-88 53 31,35-35-15,-36 0 0,54-35-1,53-18 173,-1 0-188,1 0 15,0 0 17,-1 35-17,-17 0 1,18 18 0,-18 18-1,0-18 1,0 35-1,0-71-15,0 54 16,0-53 0,0 17-1,18-17 63,-1-1-78,54-17 47,-54 0-31,54-17 0,-36-1-16,18 0 15,-17 1 1,16-1 15,-52 0-15</inkml:trace>
  <inkml:trace contextRef="#ctx0" brushRef="#br0" timeOffset="943.47">7108 8872 0,'0'-17'0,"0"-1"62,-35 18-30,-88 0-17,70 18-15,-88 52 16,17-34 0,-35 34-1,54-17 1,-36 0 15,-89 17-15,-87 19-1,264-72 1,0-17 0</inkml:trace>
  <inkml:trace contextRef="#ctx0" brushRef="#br0" timeOffset="33233.14">5609 9437 0,'-17'0'188,"17"70"-188,0-34 16,0 34-16,0-52 15,0 35-15,-18 0 16,0-36-16,18 19 15,0 16 1,0 19 0,-17 70 15,17-70-15,-18-36-16,-17 36 31,35-19-31,0 1 15,0-17 1,0-19 187,53-17-187,-36 0-1,19 0 1,-19 0 0,1 0-1,-1 0 1,1 0 0,0 0 62,-1 0-63,1 0-15,0 0 16,52 0 0</inkml:trace>
  <inkml:trace contextRef="#ctx0" brushRef="#br0" timeOffset="41495.01">7056 10089 0,'0'18'63,"-53"106"-63,17-54 15,-122 177 17,52-35-1,70-159-16,19-36 1,-1 1 31,36-36-16,17-17-15</inkml:trace>
  <inkml:trace contextRef="#ctx0" brushRef="#br0" timeOffset="41919.92">6738 10319 0,'0'-18'62,"53"18"-62,-18 35 16,1 1 0,87 105-1,-88-71 1,36 36 0,-71-88 15,35-18-16,18 0 1,-18-18 0</inkml:trace>
  <inkml:trace contextRef="#ctx0" brushRef="#br0" timeOffset="42550.2">7373 10072 0,'0'-18'16,"-35"18"-1,-18 0 1,-35 106 0,-1 0-1,54 0 1,0-1 0,35-16-1,0-36-15,0-36 16,53-17 31,88-53-32,-35-17 1,-36-36 0,-17 71-1,-35-36 1,-18 36-1,0 0 1,-35-1 0,-18 36-1,35 0-15,-35-35 16,0 35 0,18 0-1</inkml:trace>
  <inkml:trace contextRef="#ctx0" brushRef="#br0" timeOffset="43926.53">7585 9931 0,'0'35'31,"0"18"-15,0 141 0,0-106-1,0-17 1,0-54-1,0 1 1,35-18 62,-35-18-78,0-17 16,0 0-16,0-89 15,0 18 17,0 54-32,0-19 15,0 18 1,0 35 0,18-17-1,-18 17 16,17 1 16,1 17-31,0 0 0,-1 0-1,18 0 1,-17 17-1,-18 1 48,0 17-47,0 1-16,0-19 15,0 1 1,-18 17-1,1-35 17,-1 18-17,1-18-15,-19 18 16,54-18 187,35 35-187,0 0-16,0 18 15,17 0 1,-35 0 0,-17-36-1,0 1 16,-18 0 48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2T08:37:52.314"/>
    </inkml:context>
    <inkml:brush xml:id="br0">
      <inkml:brushProperty name="width" value="0.05292" units="cm"/>
      <inkml:brushProperty name="height" value="0.05292" units="cm"/>
      <inkml:brushProperty name="color" value="#FF0000"/>
    </inkml:brush>
  </inkml:definitions>
  <inkml:trace contextRef="#ctx0" brushRef="#br0">21625 8308 0,'18'-18'469,"1005"-17"843,-1005 35-1046,-1 0 62,-17 35-312,-35 18 15,17 0 0,18-18-15,-17 1 0,-1-1-1,18 35 1,-18-17-1,18-35 1,0 0-16,0 35 16,-17-53 15,-1 53 0,18-36-15,0 18-1,0-17 1,0 0 0,-18 17-1,18-17 1,0-1 0,0 1-1,0 0 16,0-1-15,0 18-16,0 1 16,0-1 15,0 18-15,0 0-1,0-36 1,0 1-1,0 53 1,0-54 0,0 19-1,0-19 1,0 36-16,0-18 16,0 18-1,0-17 1,0-1-1,0 35 1,0-17 0,0 0 15,0-17-15,0 16-1,0 19 1,0 0-1,0-18 1,0-18 0,0 35-1,0-17 1,0 0 0,0 0-1,0-18 1,0-17-1,0 17 1,0-17 15,0 17 1,0-17-17,0-1-15,0 1 16,0 17-1,0-17 1,0 0 0,0-1 15,0 1-15,0 17-1,0-17 48,0 0-48,0 17 1,0-18 171,-35-17-187,0 0 16,-18 0-16,0 0 16,18 0-16,0 18 15,-1-18-15,19 0 16,-19 18-16,19-18 16,-19 0-1,19 0 1,-1 0 15,-17 0-15,17 0-16,1 0 15,-54 0 1,18 0 0,-17 17-1,17-17 1,0 18-1,0-18 1,0 0 0,0 18 15,35-18 0</inkml:trace>
  <inkml:trace contextRef="#ctx0" brushRef="#br0" timeOffset="18592.28">23795 9207 0,'-35'0'125,"17"53"-109,-141 124 0,-52 87 15,158-193-16,35-18 1</inkml:trace>
  <inkml:trace contextRef="#ctx0" brushRef="#br0" timeOffset="19200.64">23301 9419 0,'0'53'125,"88"0"-125,-35 0 16,0-18 0,35 36-1,-35-36 1,-35-17-1,-1-1 1,19-17 78,-19 18-94,-17 0 15,18-1 1</inkml:trace>
  <inkml:trace contextRef="#ctx0" brushRef="#br0" timeOffset="20041.4">24271 9278 0,'0'-18'15,"-18"1"48,-70 17-48,71 35 1,-19 18-16,1-18 16,17 53-1,-17 1 1,35-1 0,0-53-1,0 0 1,53-35-1,0 36 1,0-36-16,35 0 31,18 0-15,-36 0 0,-17 0-1,0 0 1,-35 0 15,0-18-15,-18 0-1,0 1 1,0-54 0,0 18-16,0 36 15,-36-72 1,19 72-1,-1-18 1,-17 35 0,17 0 15</inkml:trace>
  <inkml:trace contextRef="#ctx0" brushRef="#br0" timeOffset="21767.78">24730 9190 0,'35'0'31,"18"53"-15,-35 176 15,-18-211-31,17 105 16,-17-52-1,0-36 1,18-17-1,-1 17 1,1-53 78,-18-52-79,0 17-15,0-18 16,0 18 0,0-70-1,0-1 1,0 54 0,0 35-1,0 17 16,0-17 48,35 17-48,-17 18-16,0 0 1,-1 0 0,19 0-1,-19 0 1,18 18 0,1 17-1,-19-17 1,1-1-1,0 1-15,-1-1 32,1 1-32,-18 0 78,-18-1-63,1-17-15,-19 18 16,1 0-16,-53 35 16,70-53 15,1 17 235,17 36-251,35 53-15,-17-53 16,17 0-16,18 35 15,-36-35-15,19 0 16,-1-36-16,-17 36 31,-1-53 1,1 0-17</inkml:trace>
  <inkml:trace contextRef="#ctx0" brushRef="#br0" timeOffset="26160.03">24165 9260 0,'53'0'188,"-53"-17"-188,18 17 15,-1-18 1,1 18-16,0 0 78,-1 0-47,1 0-15,0 0-1,-1 0 1,19 0 15,-19 0 16,1 0 31,17 0-31,-17 18-31,-18-1-16,17-17 15,-17 53 1,18-53 0,-18 36-1,18-19 1,-18 1 15,0 0-15,0-1-1,0 1-15,17-1 32,-17 1-1,0 17 110,0-17-126,0 17-15,0-17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E54FD-1227-4808-B418-F2A08A7E5CC8}" type="datetimeFigureOut">
              <a:rPr lang="en-US" smtClean="0"/>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2BC30-54C0-4C84-A822-648373B846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Result: 001100110</a:t>
            </a:r>
          </a:p>
        </p:txBody>
      </p:sp>
      <p:sp>
        <p:nvSpPr>
          <p:cNvPr id="4" name="Slide Number Placeholder 3"/>
          <p:cNvSpPr>
            <a:spLocks noGrp="1"/>
          </p:cNvSpPr>
          <p:nvPr>
            <p:ph type="sldNum" sz="quarter" idx="10"/>
          </p:nvPr>
        </p:nvSpPr>
        <p:spPr/>
        <p:txBody>
          <a:bodyPr/>
          <a:lstStyle/>
          <a:p>
            <a:fld id="{3042BC30-54C0-4C84-A822-648373B846BC}" type="slidenum">
              <a:rPr lang="en-US" smtClean="0"/>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AA73F9-D2AE-4CDA-8DCD-52E848D424CA}"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73F9-D2AE-4CDA-8DCD-52E848D424CA}"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73F9-D2AE-4CDA-8DCD-52E848D424CA}"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73F9-D2AE-4CDA-8DCD-52E848D424CA}"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A73F9-D2AE-4CDA-8DCD-52E848D424CA}"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A73F9-D2AE-4CDA-8DCD-52E848D424CA}"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AA73F9-D2AE-4CDA-8DCD-52E848D424CA}"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AA73F9-D2AE-4CDA-8DCD-52E848D424CA}"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73F9-D2AE-4CDA-8DCD-52E848D424CA}"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A73F9-D2AE-4CDA-8DCD-52E848D424CA}"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A73F9-D2AE-4CDA-8DCD-52E848D424CA}"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4F257-58F9-4483-B966-FB33B699EC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73F9-D2AE-4CDA-8DCD-52E848D424CA}"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4F257-58F9-4483-B966-FB33B699EC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590800"/>
            <a:ext cx="6064096" cy="646331"/>
          </a:xfrm>
          <a:prstGeom prst="rect">
            <a:avLst/>
          </a:prstGeom>
          <a:noFill/>
        </p:spPr>
        <p:txBody>
          <a:bodyPr wrap="none" rtlCol="0">
            <a:spAutoFit/>
          </a:bodyPr>
          <a:lstStyle/>
          <a:p>
            <a:r>
              <a:rPr lang="en-US" sz="3600" b="1" dirty="0"/>
              <a:t>Error Detection and Correction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09600"/>
            <a:ext cx="8305800" cy="830997"/>
          </a:xfrm>
          <a:prstGeom prst="rect">
            <a:avLst/>
          </a:prstGeom>
        </p:spPr>
        <p:txBody>
          <a:bodyPr wrap="square">
            <a:spAutoFit/>
          </a:bodyPr>
          <a:lstStyle/>
          <a:p>
            <a:pPr algn="just"/>
            <a:r>
              <a:rPr lang="en-US" sz="2400" b="1" u="sng" dirty="0"/>
              <a:t>Checksum for Detection </a:t>
            </a:r>
          </a:p>
          <a:p>
            <a:pPr algn="just">
              <a:buFont typeface="Wingdings" pitchFamily="2" charset="2"/>
              <a:buChar char="Ø"/>
            </a:pPr>
            <a:endParaRPr lang="en-US" sz="2400" dirty="0"/>
          </a:p>
        </p:txBody>
      </p:sp>
      <p:pic>
        <p:nvPicPr>
          <p:cNvPr id="22530" name="Picture 2"/>
          <p:cNvPicPr>
            <a:picLocks noChangeAspect="1" noChangeArrowheads="1"/>
          </p:cNvPicPr>
          <p:nvPr/>
        </p:nvPicPr>
        <p:blipFill>
          <a:blip r:embed="rId2"/>
          <a:srcRect/>
          <a:stretch>
            <a:fillRect/>
          </a:stretch>
        </p:blipFill>
        <p:spPr bwMode="auto">
          <a:xfrm>
            <a:off x="762000" y="990600"/>
            <a:ext cx="8047154" cy="4953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09600"/>
            <a:ext cx="8305800" cy="1200329"/>
          </a:xfrm>
          <a:prstGeom prst="rect">
            <a:avLst/>
          </a:prstGeom>
        </p:spPr>
        <p:txBody>
          <a:bodyPr wrap="square">
            <a:spAutoFit/>
          </a:bodyPr>
          <a:lstStyle/>
          <a:p>
            <a:pPr algn="just"/>
            <a:r>
              <a:rPr lang="en-US" sz="2400" b="1" u="sng" dirty="0"/>
              <a:t>Cyclic Redundancy Check (CRC) for Detection</a:t>
            </a:r>
            <a:endParaRPr lang="en-US" sz="2400" b="1" dirty="0"/>
          </a:p>
          <a:p>
            <a:pPr algn="just"/>
            <a:r>
              <a:rPr lang="en-US" sz="2400" b="1" u="sng" dirty="0"/>
              <a:t> </a:t>
            </a:r>
          </a:p>
          <a:p>
            <a:pPr algn="just">
              <a:buFont typeface="Wingdings" pitchFamily="2" charset="2"/>
              <a:buChar char="Ø"/>
            </a:pPr>
            <a:endParaRPr lang="en-US" sz="2400" dirty="0"/>
          </a:p>
        </p:txBody>
      </p:sp>
      <p:sp>
        <p:nvSpPr>
          <p:cNvPr id="5" name="Rectangle 4"/>
          <p:cNvSpPr/>
          <p:nvPr/>
        </p:nvSpPr>
        <p:spPr>
          <a:xfrm>
            <a:off x="1066800" y="1371600"/>
            <a:ext cx="7086600" cy="3416320"/>
          </a:xfrm>
          <a:prstGeom prst="rect">
            <a:avLst/>
          </a:prstGeom>
        </p:spPr>
        <p:txBody>
          <a:bodyPr wrap="square">
            <a:spAutoFit/>
          </a:bodyPr>
          <a:lstStyle/>
          <a:p>
            <a:pPr>
              <a:buFont typeface="Wingdings" pitchFamily="2" charset="2"/>
              <a:buChar char="Ø"/>
            </a:pPr>
            <a:r>
              <a:rPr lang="en-US" sz="2400" dirty="0"/>
              <a:t>This technique involves binary division of the data bits being sent. </a:t>
            </a:r>
          </a:p>
          <a:p>
            <a:pPr>
              <a:buFont typeface="Wingdings" pitchFamily="2" charset="2"/>
              <a:buChar char="Ø"/>
            </a:pPr>
            <a:r>
              <a:rPr lang="en-US" sz="2400" dirty="0"/>
              <a:t>The divisor is generated using polynomials. </a:t>
            </a:r>
          </a:p>
          <a:p>
            <a:pPr>
              <a:buFont typeface="Wingdings" pitchFamily="2" charset="2"/>
              <a:buChar char="Ø"/>
            </a:pPr>
            <a:r>
              <a:rPr lang="en-US" sz="2400" dirty="0"/>
              <a:t>The sender performs a division operation on the bits being sent and calculates the remainder. </a:t>
            </a:r>
          </a:p>
          <a:p>
            <a:pPr>
              <a:buFont typeface="Wingdings" pitchFamily="2" charset="2"/>
              <a:buChar char="Ø"/>
            </a:pPr>
            <a:r>
              <a:rPr lang="en-US" sz="2400" dirty="0"/>
              <a:t>Before sending the actual bits, the sender adds the remainder at the end of the actual bits. </a:t>
            </a:r>
          </a:p>
          <a:p>
            <a:pPr>
              <a:buFont typeface="Wingdings" pitchFamily="2" charset="2"/>
              <a:buChar char="Ø"/>
            </a:pPr>
            <a:r>
              <a:rPr lang="en-US" sz="2400" dirty="0">
                <a:solidFill>
                  <a:srgbClr val="FF0000"/>
                </a:solidFill>
              </a:rPr>
              <a:t>Actual data bits plus the remainder is called a codeword</a:t>
            </a:r>
            <a:r>
              <a:rPr lang="en-US" sz="2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09600"/>
            <a:ext cx="8305800" cy="1200329"/>
          </a:xfrm>
          <a:prstGeom prst="rect">
            <a:avLst/>
          </a:prstGeom>
        </p:spPr>
        <p:txBody>
          <a:bodyPr wrap="square">
            <a:spAutoFit/>
          </a:bodyPr>
          <a:lstStyle/>
          <a:p>
            <a:pPr algn="just"/>
            <a:r>
              <a:rPr lang="en-US" sz="2400" b="1" u="sng" dirty="0"/>
              <a:t>Cyclic Redundancy Check (CRC) for Detection</a:t>
            </a:r>
            <a:endParaRPr lang="en-US" sz="2400" b="1" dirty="0"/>
          </a:p>
          <a:p>
            <a:pPr algn="just"/>
            <a:r>
              <a:rPr lang="en-US" sz="2400" b="1" u="sng" dirty="0"/>
              <a:t> </a:t>
            </a:r>
          </a:p>
          <a:p>
            <a:pPr algn="just">
              <a:buFont typeface="Wingdings" pitchFamily="2" charset="2"/>
              <a:buChar char="Ø"/>
            </a:pPr>
            <a:endParaRPr lang="en-US" sz="2400" dirty="0"/>
          </a:p>
        </p:txBody>
      </p:sp>
      <p:pic>
        <p:nvPicPr>
          <p:cNvPr id="23554" name="Picture 2" descr="CRC"/>
          <p:cNvPicPr>
            <a:picLocks noChangeAspect="1" noChangeArrowheads="1"/>
          </p:cNvPicPr>
          <p:nvPr/>
        </p:nvPicPr>
        <p:blipFill>
          <a:blip r:embed="rId2"/>
          <a:srcRect/>
          <a:stretch>
            <a:fillRect/>
          </a:stretch>
        </p:blipFill>
        <p:spPr bwMode="auto">
          <a:xfrm>
            <a:off x="1060787" y="1447800"/>
            <a:ext cx="7142922" cy="51054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3D806EE-87AF-461C-BB77-1CD00814E1E9}"/>
                  </a:ext>
                </a:extLst>
              </p14:cNvPr>
              <p14:cNvContentPartPr/>
              <p14:nvPr/>
            </p14:nvContentPartPr>
            <p14:xfrm>
              <a:off x="1974960" y="2781360"/>
              <a:ext cx="895680" cy="1124280"/>
            </p14:xfrm>
          </p:contentPart>
        </mc:Choice>
        <mc:Fallback>
          <p:pic>
            <p:nvPicPr>
              <p:cNvPr id="4" name="Ink 3">
                <a:extLst>
                  <a:ext uri="{FF2B5EF4-FFF2-40B4-BE49-F238E27FC236}">
                    <a16:creationId xmlns:a16="http://schemas.microsoft.com/office/drawing/2014/main" id="{93D806EE-87AF-461C-BB77-1CD00814E1E9}"/>
                  </a:ext>
                </a:extLst>
              </p:cNvPr>
              <p:cNvPicPr/>
              <p:nvPr/>
            </p:nvPicPr>
            <p:blipFill>
              <a:blip r:embed="rId4"/>
              <a:stretch>
                <a:fillRect/>
              </a:stretch>
            </p:blipFill>
            <p:spPr>
              <a:xfrm>
                <a:off x="1965600" y="2772000"/>
                <a:ext cx="914400" cy="11430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780871"/>
            <a:ext cx="8305800" cy="1200329"/>
          </a:xfrm>
          <a:prstGeom prst="rect">
            <a:avLst/>
          </a:prstGeom>
        </p:spPr>
        <p:txBody>
          <a:bodyPr wrap="square">
            <a:spAutoFit/>
          </a:bodyPr>
          <a:lstStyle/>
          <a:p>
            <a:pPr algn="just"/>
            <a:r>
              <a:rPr lang="en-US" sz="2400" b="1" u="sng" dirty="0"/>
              <a:t>Cyclic Redundancy Check (CRC) for Detection</a:t>
            </a:r>
            <a:endParaRPr lang="en-US" sz="2400" b="1" dirty="0"/>
          </a:p>
          <a:p>
            <a:pPr algn="just"/>
            <a:r>
              <a:rPr lang="en-US" sz="2400" b="1" u="sng" dirty="0"/>
              <a:t> </a:t>
            </a:r>
          </a:p>
          <a:p>
            <a:pPr algn="just">
              <a:buFont typeface="Wingdings" pitchFamily="2" charset="2"/>
              <a:buChar char="Ø"/>
            </a:pPr>
            <a:endParaRPr lang="en-US" sz="2400" dirty="0"/>
          </a:p>
        </p:txBody>
      </p:sp>
      <p:sp>
        <p:nvSpPr>
          <p:cNvPr id="5" name="Rectangle 4"/>
          <p:cNvSpPr/>
          <p:nvPr/>
        </p:nvSpPr>
        <p:spPr>
          <a:xfrm>
            <a:off x="914400" y="1447800"/>
            <a:ext cx="7162800" cy="1569660"/>
          </a:xfrm>
          <a:prstGeom prst="rect">
            <a:avLst/>
          </a:prstGeom>
        </p:spPr>
        <p:txBody>
          <a:bodyPr wrap="square">
            <a:spAutoFit/>
          </a:bodyPr>
          <a:lstStyle/>
          <a:p>
            <a:r>
              <a:rPr lang="en-US" sz="2400" dirty="0"/>
              <a:t>The polynomial is written in binary as the coefficients; a 3rd-degree polynomial has 4 coefficients (1</a:t>
            </a:r>
            <a:r>
              <a:rPr lang="en-US" sz="2400" i="1" dirty="0"/>
              <a:t>x</a:t>
            </a:r>
            <a:r>
              <a:rPr lang="en-US" sz="2400" baseline="30000" dirty="0"/>
              <a:t>3</a:t>
            </a:r>
            <a:r>
              <a:rPr lang="en-US" sz="2400" dirty="0"/>
              <a:t> + 0</a:t>
            </a:r>
            <a:r>
              <a:rPr lang="en-US" sz="2400" i="1" dirty="0"/>
              <a:t>x</a:t>
            </a:r>
            <a:r>
              <a:rPr lang="en-US" sz="2400" baseline="30000" dirty="0"/>
              <a:t>2</a:t>
            </a:r>
            <a:r>
              <a:rPr lang="en-US" sz="2400" dirty="0"/>
              <a:t> + 1</a:t>
            </a:r>
            <a:r>
              <a:rPr lang="en-US" sz="2400" i="1" dirty="0"/>
              <a:t>x</a:t>
            </a:r>
            <a:r>
              <a:rPr lang="en-US" sz="2400" dirty="0"/>
              <a:t> + 1). In this case, the coefficients are 1, 0, 1 and 1. So, the divisor will be 1011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780871"/>
            <a:ext cx="8305800" cy="1938992"/>
          </a:xfrm>
          <a:prstGeom prst="rect">
            <a:avLst/>
          </a:prstGeom>
        </p:spPr>
        <p:txBody>
          <a:bodyPr wrap="square">
            <a:spAutoFit/>
          </a:bodyPr>
          <a:lstStyle/>
          <a:p>
            <a:pPr algn="just"/>
            <a:r>
              <a:rPr lang="en-US" sz="2400" b="1" u="sng" dirty="0"/>
              <a:t>Block Coding</a:t>
            </a:r>
          </a:p>
          <a:p>
            <a:pPr algn="just"/>
            <a:endParaRPr lang="en-US" sz="2400" b="1" u="sng" dirty="0"/>
          </a:p>
          <a:p>
            <a:pPr algn="just"/>
            <a:endParaRPr lang="en-US" sz="2400" b="1" dirty="0"/>
          </a:p>
          <a:p>
            <a:pPr algn="just"/>
            <a:r>
              <a:rPr lang="en-US" sz="2400" b="1" u="sng" dirty="0"/>
              <a:t> </a:t>
            </a:r>
          </a:p>
          <a:p>
            <a:pPr algn="just">
              <a:buFont typeface="Wingdings" pitchFamily="2" charset="2"/>
              <a:buChar char="Ø"/>
            </a:pPr>
            <a:endParaRPr lang="en-US" sz="2400" dirty="0"/>
          </a:p>
        </p:txBody>
      </p:sp>
      <p:sp>
        <p:nvSpPr>
          <p:cNvPr id="5" name="Rectangle 4"/>
          <p:cNvSpPr/>
          <p:nvPr/>
        </p:nvSpPr>
        <p:spPr>
          <a:xfrm>
            <a:off x="685800" y="1447800"/>
            <a:ext cx="7848600" cy="5632311"/>
          </a:xfrm>
          <a:prstGeom prst="rect">
            <a:avLst/>
          </a:prstGeom>
        </p:spPr>
        <p:txBody>
          <a:bodyPr wrap="square">
            <a:spAutoFit/>
          </a:bodyPr>
          <a:lstStyle/>
          <a:p>
            <a:pPr>
              <a:buFont typeface="Wingdings" pitchFamily="2" charset="2"/>
              <a:buChar char="Ø"/>
            </a:pPr>
            <a:r>
              <a:rPr lang="en-US" sz="2400" dirty="0"/>
              <a:t>Redundancy is achieved through various coding schemes</a:t>
            </a:r>
          </a:p>
          <a:p>
            <a:pPr>
              <a:buFont typeface="Wingdings" pitchFamily="2" charset="2"/>
              <a:buChar char="Ø"/>
            </a:pPr>
            <a:endParaRPr lang="en-US" sz="2400" dirty="0"/>
          </a:p>
          <a:p>
            <a:pPr>
              <a:buFont typeface="Wingdings" pitchFamily="2" charset="2"/>
              <a:buChar char="Ø"/>
            </a:pPr>
            <a:r>
              <a:rPr lang="en-US" sz="2400" dirty="0"/>
              <a:t>Coding schemes may be block coding or convolution coding</a:t>
            </a:r>
          </a:p>
          <a:p>
            <a:pPr>
              <a:buFont typeface="Wingdings" pitchFamily="2" charset="2"/>
              <a:buChar char="Ø"/>
            </a:pPr>
            <a:endParaRPr lang="en-US" sz="2400" dirty="0"/>
          </a:p>
          <a:p>
            <a:pPr>
              <a:buFont typeface="Wingdings" pitchFamily="2" charset="2"/>
              <a:buChar char="Ø"/>
            </a:pPr>
            <a:r>
              <a:rPr lang="en-US" sz="2400" dirty="0"/>
              <a:t>In block coding, message is divided into blocks</a:t>
            </a:r>
          </a:p>
          <a:p>
            <a:pPr>
              <a:buFont typeface="Wingdings" pitchFamily="2" charset="2"/>
              <a:buChar char="Ø"/>
            </a:pPr>
            <a:endParaRPr lang="en-US" sz="2400" dirty="0"/>
          </a:p>
          <a:p>
            <a:pPr>
              <a:buFont typeface="Wingdings" pitchFamily="2" charset="2"/>
              <a:buChar char="Ø"/>
            </a:pPr>
            <a:r>
              <a:rPr lang="en-US" sz="2400" dirty="0"/>
              <a:t>Each blocks of k bits is called </a:t>
            </a:r>
            <a:r>
              <a:rPr lang="en-US" sz="2400" dirty="0" err="1"/>
              <a:t>datawords</a:t>
            </a:r>
            <a:endParaRPr lang="en-US" sz="2400" dirty="0"/>
          </a:p>
          <a:p>
            <a:pPr>
              <a:buFont typeface="Wingdings" pitchFamily="2" charset="2"/>
              <a:buChar char="Ø"/>
            </a:pPr>
            <a:endParaRPr lang="en-US" sz="2400" dirty="0"/>
          </a:p>
          <a:p>
            <a:pPr>
              <a:buFont typeface="Wingdings" pitchFamily="2" charset="2"/>
              <a:buChar char="Ø"/>
            </a:pPr>
            <a:r>
              <a:rPr lang="en-US" sz="2400" dirty="0"/>
              <a:t>Redundant r bits are added with each block where n=</a:t>
            </a:r>
            <a:r>
              <a:rPr lang="en-US" sz="2400" dirty="0" err="1"/>
              <a:t>k+r</a:t>
            </a:r>
            <a:endParaRPr lang="en-US" sz="2400" dirty="0"/>
          </a:p>
          <a:p>
            <a:pPr>
              <a:buFont typeface="Wingdings" pitchFamily="2" charset="2"/>
              <a:buChar char="Ø"/>
            </a:pPr>
            <a:endParaRPr lang="en-US" sz="2400" dirty="0"/>
          </a:p>
          <a:p>
            <a:pPr>
              <a:buFont typeface="Wingdings" pitchFamily="2" charset="2"/>
              <a:buChar char="Ø"/>
            </a:pPr>
            <a:r>
              <a:rPr lang="en-US" sz="2400" dirty="0"/>
              <a:t>Resulting n-bit blocks are called </a:t>
            </a:r>
            <a:r>
              <a:rPr lang="en-US" sz="2400" dirty="0" err="1"/>
              <a:t>codewords</a:t>
            </a:r>
            <a:endParaRPr lang="en-US" sz="2400" dirty="0"/>
          </a:p>
          <a:p>
            <a:pPr>
              <a:buFont typeface="Wingdings" pitchFamily="2" charset="2"/>
              <a:buChar char="Ø"/>
            </a:pPr>
            <a:endParaRPr lang="en-US" sz="2400" dirty="0"/>
          </a:p>
          <a:p>
            <a:pPr>
              <a:buFont typeface="Wingdings" pitchFamily="2" charset="2"/>
              <a:buChar char="Ø"/>
            </a:pPr>
            <a:r>
              <a:rPr lang="en-US" sz="2400" dirty="0"/>
              <a:t>Block coding process is one-to-one</a:t>
            </a:r>
          </a:p>
          <a:p>
            <a:endParaRPr lang="en-US" sz="2400" dirty="0"/>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304800" y="685801"/>
            <a:ext cx="8534400" cy="3231654"/>
          </a:xfrm>
          <a:prstGeom prst="rect">
            <a:avLst/>
          </a:prstGeom>
        </p:spPr>
        <p:txBody>
          <a:bodyPr wrap="square">
            <a:spAutoFit/>
          </a:bodyPr>
          <a:lstStyle/>
          <a:p>
            <a:r>
              <a:rPr lang="en-US" sz="2400" b="1" u="sng" dirty="0"/>
              <a:t>Hamming Code</a:t>
            </a:r>
          </a:p>
          <a:p>
            <a:r>
              <a:rPr lang="en-US" sz="2000" dirty="0"/>
              <a:t>Single bit error correction method</a:t>
            </a:r>
          </a:p>
          <a:p>
            <a:endParaRPr lang="en-US" sz="2000" dirty="0"/>
          </a:p>
          <a:p>
            <a:r>
              <a:rPr lang="en-US" sz="2000" b="1" i="1" dirty="0"/>
              <a:t>Algorithm of Hamming code:</a:t>
            </a:r>
          </a:p>
          <a:p>
            <a:pPr>
              <a:buFont typeface="Wingdings" pitchFamily="2" charset="2"/>
              <a:buChar char="Ø"/>
            </a:pPr>
            <a:r>
              <a:rPr lang="en-US" sz="2000" dirty="0"/>
              <a:t>An information of ‘k' bits are added to the redundant bits(parity) ‘p' to form </a:t>
            </a:r>
            <a:r>
              <a:rPr lang="en-US" sz="2000" dirty="0" err="1"/>
              <a:t>k+p</a:t>
            </a:r>
            <a:endParaRPr lang="en-US" sz="2000" dirty="0"/>
          </a:p>
          <a:p>
            <a:pPr>
              <a:buFont typeface="Wingdings" pitchFamily="2" charset="2"/>
              <a:buChar char="Ø"/>
            </a:pPr>
            <a:r>
              <a:rPr lang="en-US" sz="2000" dirty="0"/>
              <a:t>The location of each of the (</a:t>
            </a:r>
            <a:r>
              <a:rPr lang="en-US" sz="2000" dirty="0" err="1"/>
              <a:t>k+p</a:t>
            </a:r>
            <a:r>
              <a:rPr lang="en-US" sz="2000" dirty="0"/>
              <a:t>) digits is assigned a decimal value.</a:t>
            </a:r>
          </a:p>
          <a:p>
            <a:pPr>
              <a:buFont typeface="Wingdings" pitchFamily="2" charset="2"/>
              <a:buChar char="Ø"/>
            </a:pPr>
            <a:r>
              <a:rPr lang="en-US" sz="2000" dirty="0"/>
              <a:t>The ‘p' bits are placed in the positions 1,2,.....2</a:t>
            </a:r>
            <a:r>
              <a:rPr lang="en-US" sz="2000" baseline="30000" dirty="0"/>
              <a:t>k-1</a:t>
            </a:r>
            <a:r>
              <a:rPr lang="en-US" sz="2000" dirty="0"/>
              <a:t>.</a:t>
            </a:r>
          </a:p>
          <a:p>
            <a:pPr>
              <a:buFont typeface="Wingdings" pitchFamily="2" charset="2"/>
              <a:buChar char="Ø"/>
            </a:pPr>
            <a:r>
              <a:rPr lang="en-US" sz="2000" dirty="0"/>
              <a:t> At the receiving end, the parity bits are recalculated. The decimal value of the parity bits determines the position of an error.</a:t>
            </a:r>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5447645"/>
          </a:xfrm>
          <a:prstGeom prst="rect">
            <a:avLst/>
          </a:prstGeom>
        </p:spPr>
        <p:txBody>
          <a:bodyPr wrap="square">
            <a:spAutoFit/>
          </a:bodyPr>
          <a:lstStyle/>
          <a:p>
            <a:r>
              <a:rPr lang="en-US" sz="2400" b="1" u="sng" dirty="0"/>
              <a:t>Hamming Code</a:t>
            </a:r>
          </a:p>
          <a:p>
            <a:pPr algn="just"/>
            <a:endParaRPr lang="en-US" sz="2400" b="1" u="sng" dirty="0"/>
          </a:p>
          <a:p>
            <a:r>
              <a:rPr lang="en-US" sz="2000" b="1" i="1" dirty="0"/>
              <a:t>Number of parity bits</a:t>
            </a:r>
          </a:p>
          <a:p>
            <a:r>
              <a:rPr lang="en-US" sz="2000" dirty="0"/>
              <a:t>Number of parity bits will be calculated by using the data bits:</a:t>
            </a:r>
          </a:p>
          <a:p>
            <a:r>
              <a:rPr lang="en-US" sz="2000" dirty="0"/>
              <a:t>2</a:t>
            </a:r>
            <a:r>
              <a:rPr lang="en-US" sz="2000" baseline="30000" dirty="0"/>
              <a:t>P</a:t>
            </a:r>
            <a:r>
              <a:rPr lang="en-US" sz="2000" dirty="0"/>
              <a:t> &gt;= k + P +1</a:t>
            </a:r>
          </a:p>
          <a:p>
            <a:r>
              <a:rPr lang="en-US" sz="2000" dirty="0"/>
              <a:t>Here, k represents the number of message bits in the data string.</a:t>
            </a:r>
          </a:p>
          <a:p>
            <a:r>
              <a:rPr lang="en-US" sz="2000" dirty="0"/>
              <a:t>P represents number of parity bits.</a:t>
            </a:r>
          </a:p>
          <a:p>
            <a:endParaRPr lang="en-US" sz="2000" dirty="0"/>
          </a:p>
          <a:p>
            <a:r>
              <a:rPr lang="en-US" sz="2000" dirty="0"/>
              <a:t>For example, if we have 4 bit data string, i.e. k = 4, then the number of parity bits to be added can be found by using trial and error method. </a:t>
            </a:r>
          </a:p>
          <a:p>
            <a:r>
              <a:rPr lang="en-US" sz="2000" dirty="0"/>
              <a:t>Let’s take P = 2, then</a:t>
            </a:r>
          </a:p>
          <a:p>
            <a:r>
              <a:rPr lang="en-US" sz="2000" dirty="0"/>
              <a:t>2</a:t>
            </a:r>
            <a:r>
              <a:rPr lang="en-US" sz="2000" baseline="30000" dirty="0"/>
              <a:t>P</a:t>
            </a:r>
            <a:r>
              <a:rPr lang="en-US" sz="2000" dirty="0"/>
              <a:t> = 2</a:t>
            </a:r>
            <a:r>
              <a:rPr lang="en-US" sz="2000" baseline="30000" dirty="0"/>
              <a:t>2</a:t>
            </a:r>
            <a:r>
              <a:rPr lang="en-US" sz="2000" dirty="0"/>
              <a:t> = 4 and k + P + 1 = 4 + 2 + 1 = 7 which violates the actual expression.</a:t>
            </a:r>
          </a:p>
          <a:p>
            <a:endParaRPr lang="en-US" sz="2000" dirty="0"/>
          </a:p>
          <a:p>
            <a:r>
              <a:rPr lang="en-US" sz="2000" dirty="0"/>
              <a:t>So let’s try P = 3, then</a:t>
            </a:r>
          </a:p>
          <a:p>
            <a:r>
              <a:rPr lang="en-US" sz="2000" dirty="0"/>
              <a:t>2</a:t>
            </a:r>
            <a:r>
              <a:rPr lang="en-US" sz="2000" baseline="30000" dirty="0"/>
              <a:t>P</a:t>
            </a:r>
            <a:r>
              <a:rPr lang="en-US" sz="2000" dirty="0"/>
              <a:t> = 2</a:t>
            </a:r>
            <a:r>
              <a:rPr lang="en-US" sz="2000" baseline="30000" dirty="0"/>
              <a:t>3</a:t>
            </a:r>
            <a:r>
              <a:rPr lang="en-US" sz="2000" dirty="0"/>
              <a:t> = 8 and k+ P + 1 = 4 + 3 + 1 = 8</a:t>
            </a:r>
          </a:p>
          <a:p>
            <a:r>
              <a:rPr lang="en-US" sz="2000" dirty="0"/>
              <a:t>So we can say that 3 parity bits are required to transfer the 4 bit data with single bit error correction.</a:t>
            </a:r>
            <a:endParaRPr lang="en-US" sz="2400" dirty="0"/>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3293209"/>
          </a:xfrm>
          <a:prstGeom prst="rect">
            <a:avLst/>
          </a:prstGeom>
        </p:spPr>
        <p:txBody>
          <a:bodyPr wrap="square">
            <a:spAutoFit/>
          </a:bodyPr>
          <a:lstStyle/>
          <a:p>
            <a:r>
              <a:rPr lang="en-US" sz="2400" b="1" u="sng" dirty="0"/>
              <a:t>Hamming Code</a:t>
            </a:r>
          </a:p>
          <a:p>
            <a:pPr algn="just"/>
            <a:endParaRPr lang="en-US" sz="2400" b="1" u="sng" dirty="0"/>
          </a:p>
          <a:p>
            <a:r>
              <a:rPr lang="en-US" sz="2000" b="1" i="1" dirty="0"/>
              <a:t>Where to Place these Parity Bits?</a:t>
            </a:r>
          </a:p>
          <a:p>
            <a:endParaRPr lang="en-US" sz="2000" b="1" i="1" dirty="0"/>
          </a:p>
          <a:p>
            <a:r>
              <a:rPr lang="en-US" sz="2000" dirty="0"/>
              <a:t>The parity bits have to be located at the positions of powers of 2 that is at 1, 2, 4, 8 and 16 etc. Therefore the codeword after including the parity bits will be like this for 4 message bits:</a:t>
            </a:r>
          </a:p>
          <a:p>
            <a:r>
              <a:rPr lang="en-US" sz="2000" dirty="0"/>
              <a:t>D7, D6, D5, P4, D3, P2, P1</a:t>
            </a:r>
          </a:p>
          <a:p>
            <a:endParaRPr lang="en-US" sz="2000" dirty="0"/>
          </a:p>
          <a:p>
            <a:r>
              <a:rPr lang="en-US" sz="2000" dirty="0"/>
              <a:t>For message bit 1101, data bits will be like following:</a:t>
            </a:r>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762000" y="4191000"/>
            <a:ext cx="7757652" cy="1828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830997"/>
          </a:xfrm>
          <a:prstGeom prst="rect">
            <a:avLst/>
          </a:prstGeom>
        </p:spPr>
        <p:txBody>
          <a:bodyPr wrap="square">
            <a:spAutoFit/>
          </a:bodyPr>
          <a:lstStyle/>
          <a:p>
            <a:r>
              <a:rPr lang="en-US" sz="2400" b="1" u="sng" dirty="0"/>
              <a:t>Hamming Code</a:t>
            </a:r>
          </a:p>
          <a:p>
            <a:pPr algn="just"/>
            <a:endParaRPr lang="en-US" sz="2400" b="1" u="sng" dirty="0"/>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762000" y="1219200"/>
            <a:ext cx="7757652" cy="1828800"/>
          </a:xfrm>
          <a:prstGeom prst="rect">
            <a:avLst/>
          </a:prstGeom>
          <a:noFill/>
          <a:ln w="9525">
            <a:noFill/>
            <a:miter lim="800000"/>
            <a:headEnd/>
            <a:tailEnd/>
          </a:ln>
          <a:effectLst/>
        </p:spPr>
      </p:pic>
      <p:sp>
        <p:nvSpPr>
          <p:cNvPr id="6" name="TextBox 5"/>
          <p:cNvSpPr txBox="1"/>
          <p:nvPr/>
        </p:nvSpPr>
        <p:spPr>
          <a:xfrm flipH="1">
            <a:off x="1036318" y="3124200"/>
            <a:ext cx="2926081" cy="1754326"/>
          </a:xfrm>
          <a:prstGeom prst="rect">
            <a:avLst/>
          </a:prstGeom>
          <a:noFill/>
        </p:spPr>
        <p:txBody>
          <a:bodyPr wrap="square" rtlCol="0">
            <a:spAutoFit/>
          </a:bodyPr>
          <a:lstStyle/>
          <a:p>
            <a:r>
              <a:rPr lang="en-US" dirty="0"/>
              <a:t>P1-&gt; D3 </a:t>
            </a:r>
            <a:r>
              <a:rPr lang="en-US" b="1" dirty="0"/>
              <a:t>⊕</a:t>
            </a:r>
            <a:r>
              <a:rPr lang="en-US" dirty="0"/>
              <a:t> D5 </a:t>
            </a:r>
            <a:r>
              <a:rPr lang="en-US" b="1" dirty="0"/>
              <a:t>⊕</a:t>
            </a:r>
            <a:r>
              <a:rPr lang="en-US" dirty="0"/>
              <a:t> D7</a:t>
            </a:r>
          </a:p>
          <a:p>
            <a:r>
              <a:rPr lang="en-US" dirty="0"/>
              <a:t>P2-&gt; D3 </a:t>
            </a:r>
            <a:r>
              <a:rPr lang="en-US" b="1" dirty="0"/>
              <a:t>⊕</a:t>
            </a:r>
            <a:r>
              <a:rPr lang="en-US" dirty="0"/>
              <a:t> D6 </a:t>
            </a:r>
            <a:r>
              <a:rPr lang="en-US" b="1" dirty="0"/>
              <a:t>⊕</a:t>
            </a:r>
            <a:r>
              <a:rPr lang="en-US" dirty="0"/>
              <a:t> D7</a:t>
            </a:r>
          </a:p>
          <a:p>
            <a:r>
              <a:rPr lang="en-US" dirty="0"/>
              <a:t>P4-&gt; D5 </a:t>
            </a:r>
            <a:r>
              <a:rPr lang="en-US" b="1" dirty="0"/>
              <a:t>⊕</a:t>
            </a:r>
            <a:r>
              <a:rPr lang="en-US" dirty="0"/>
              <a:t> D6 </a:t>
            </a:r>
            <a:r>
              <a:rPr lang="en-US" b="1" dirty="0"/>
              <a:t>⊕</a:t>
            </a:r>
            <a:r>
              <a:rPr lang="en-US" dirty="0"/>
              <a:t> D7</a:t>
            </a:r>
          </a:p>
          <a:p>
            <a:endParaRPr lang="en-US" dirty="0"/>
          </a:p>
          <a:p>
            <a:r>
              <a:rPr lang="en-US" b="1" dirty="0"/>
              <a:t>After adding parity bits:</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742950" y="4648200"/>
            <a:ext cx="7791450" cy="18478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1508105"/>
          </a:xfrm>
          <a:prstGeom prst="rect">
            <a:avLst/>
          </a:prstGeom>
        </p:spPr>
        <p:txBody>
          <a:bodyPr wrap="square">
            <a:spAutoFit/>
          </a:bodyPr>
          <a:lstStyle/>
          <a:p>
            <a:r>
              <a:rPr lang="en-US" sz="2400" b="1" u="sng" dirty="0"/>
              <a:t>Hamming Code</a:t>
            </a:r>
          </a:p>
          <a:p>
            <a:endParaRPr lang="en-US" sz="2400" b="1" u="sng" dirty="0"/>
          </a:p>
          <a:p>
            <a:r>
              <a:rPr lang="en-US" sz="2000" b="1" i="1" dirty="0"/>
              <a:t>What about if message code is 1010?</a:t>
            </a:r>
          </a:p>
          <a:p>
            <a:pPr algn="just"/>
            <a:endParaRPr lang="en-US" sz="2400" b="1" u="sng" dirty="0"/>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sp>
        <p:nvSpPr>
          <p:cNvPr id="6" name="TextBox 5"/>
          <p:cNvSpPr txBox="1"/>
          <p:nvPr/>
        </p:nvSpPr>
        <p:spPr>
          <a:xfrm flipH="1">
            <a:off x="990599" y="1981200"/>
            <a:ext cx="7086600" cy="2585323"/>
          </a:xfrm>
          <a:prstGeom prst="rect">
            <a:avLst/>
          </a:prstGeom>
          <a:noFill/>
        </p:spPr>
        <p:txBody>
          <a:bodyPr wrap="square" rtlCol="0">
            <a:spAutoFit/>
          </a:bodyPr>
          <a:lstStyle/>
          <a:p>
            <a:r>
              <a:rPr lang="en-US" dirty="0"/>
              <a:t>P1-&gt; D3 </a:t>
            </a:r>
            <a:r>
              <a:rPr lang="en-US" b="1" dirty="0"/>
              <a:t>⊕</a:t>
            </a:r>
            <a:r>
              <a:rPr lang="en-US" dirty="0"/>
              <a:t> D5 </a:t>
            </a:r>
            <a:r>
              <a:rPr lang="en-US" b="1" dirty="0"/>
              <a:t>⊕</a:t>
            </a:r>
            <a:r>
              <a:rPr lang="en-US" dirty="0"/>
              <a:t> D7</a:t>
            </a:r>
          </a:p>
          <a:p>
            <a:r>
              <a:rPr lang="en-US" dirty="0"/>
              <a:t>P2-&gt; D3 </a:t>
            </a:r>
            <a:r>
              <a:rPr lang="en-US" b="1" dirty="0"/>
              <a:t>⊕</a:t>
            </a:r>
            <a:r>
              <a:rPr lang="en-US" dirty="0"/>
              <a:t> D6 </a:t>
            </a:r>
            <a:r>
              <a:rPr lang="en-US" b="1" dirty="0"/>
              <a:t>⊕</a:t>
            </a:r>
            <a:r>
              <a:rPr lang="en-US" dirty="0"/>
              <a:t> D7</a:t>
            </a:r>
          </a:p>
          <a:p>
            <a:r>
              <a:rPr lang="en-US" dirty="0"/>
              <a:t>P4-&gt; D5 </a:t>
            </a:r>
            <a:r>
              <a:rPr lang="en-US" b="1" dirty="0"/>
              <a:t>⊕</a:t>
            </a:r>
            <a:r>
              <a:rPr lang="en-US" dirty="0"/>
              <a:t> D6 </a:t>
            </a:r>
            <a:r>
              <a:rPr lang="en-US" b="1" dirty="0"/>
              <a:t>⊕</a:t>
            </a:r>
            <a:r>
              <a:rPr lang="en-US" dirty="0"/>
              <a:t> D7</a:t>
            </a:r>
          </a:p>
          <a:p>
            <a:endParaRPr lang="en-US" dirty="0"/>
          </a:p>
          <a:p>
            <a:r>
              <a:rPr lang="en-US" b="1" dirty="0"/>
              <a:t>After adding parity bits:</a:t>
            </a:r>
          </a:p>
          <a:p>
            <a:endParaRPr lang="en-US" dirty="0"/>
          </a:p>
          <a:p>
            <a:endParaRPr lang="en-US" dirty="0"/>
          </a:p>
          <a:p>
            <a:endParaRPr lang="en-US" dirty="0"/>
          </a:p>
          <a:p>
            <a:r>
              <a:rPr lang="en-US" b="1" dirty="0">
                <a:solidFill>
                  <a:srgbClr val="FF0000"/>
                </a:solidFill>
              </a:rPr>
              <a:t>What will happen if 4</a:t>
            </a:r>
            <a:r>
              <a:rPr lang="en-US" b="1" baseline="30000" dirty="0">
                <a:solidFill>
                  <a:srgbClr val="FF0000"/>
                </a:solidFill>
              </a:rPr>
              <a:t>th</a:t>
            </a:r>
            <a:r>
              <a:rPr lang="en-US" b="1" dirty="0">
                <a:solidFill>
                  <a:srgbClr val="FF0000"/>
                </a:solidFill>
              </a:rPr>
              <a:t> bit changes from 0 to 1 at receiver end?</a:t>
            </a:r>
          </a:p>
        </p:txBody>
      </p:sp>
      <p:pic>
        <p:nvPicPr>
          <p:cNvPr id="3074" name="Picture 2" descr="Error Correction"/>
          <p:cNvPicPr>
            <a:picLocks noChangeAspect="1" noChangeArrowheads="1"/>
          </p:cNvPicPr>
          <p:nvPr/>
        </p:nvPicPr>
        <p:blipFill>
          <a:blip r:embed="rId2"/>
          <a:srcRect/>
          <a:stretch>
            <a:fillRect/>
          </a:stretch>
        </p:blipFill>
        <p:spPr bwMode="auto">
          <a:xfrm>
            <a:off x="3429000" y="2743200"/>
            <a:ext cx="3991970" cy="7620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914400" y="1676400"/>
            <a:ext cx="7391400" cy="2677656"/>
          </a:xfrm>
          <a:prstGeom prst="rect">
            <a:avLst/>
          </a:prstGeom>
        </p:spPr>
        <p:txBody>
          <a:bodyPr wrap="square">
            <a:spAutoFit/>
          </a:bodyPr>
          <a:lstStyle/>
          <a:p>
            <a:pPr algn="just"/>
            <a:r>
              <a:rPr lang="en-US" sz="2400" dirty="0"/>
              <a:t>There are many reasons such as noise, cross-talk etc., which may help data to get corrupted during transmission.</a:t>
            </a:r>
          </a:p>
          <a:p>
            <a:pPr algn="just"/>
            <a:endParaRPr lang="en-US" sz="2400" dirty="0"/>
          </a:p>
          <a:p>
            <a:pPr algn="just"/>
            <a:r>
              <a:rPr lang="en-US" sz="2400" dirty="0"/>
              <a:t>Data-link layer uses some error control mechanism to ensure that frames (data bit streams) are transmitted with certain level of accuracy.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1200329"/>
          </a:xfrm>
          <a:prstGeom prst="rect">
            <a:avLst/>
          </a:prstGeom>
        </p:spPr>
        <p:txBody>
          <a:bodyPr wrap="square">
            <a:spAutoFit/>
          </a:bodyPr>
          <a:lstStyle/>
          <a:p>
            <a:r>
              <a:rPr lang="en-US" sz="2400" b="1" u="sng" dirty="0"/>
              <a:t>Hamming Code</a:t>
            </a:r>
          </a:p>
          <a:p>
            <a:endParaRPr lang="en-US" sz="2400" b="1" u="sng" dirty="0"/>
          </a:p>
          <a:p>
            <a:pPr algn="just"/>
            <a:endParaRPr lang="en-US" sz="2400" b="1" u="sng" dirty="0"/>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pic>
        <p:nvPicPr>
          <p:cNvPr id="32770" name="Picture 2"/>
          <p:cNvPicPr>
            <a:picLocks noChangeAspect="1" noChangeArrowheads="1"/>
          </p:cNvPicPr>
          <p:nvPr/>
        </p:nvPicPr>
        <p:blipFill>
          <a:blip r:embed="rId2"/>
          <a:srcRect/>
          <a:stretch>
            <a:fillRect/>
          </a:stretch>
        </p:blipFill>
        <p:spPr bwMode="auto">
          <a:xfrm>
            <a:off x="2057399" y="1336597"/>
            <a:ext cx="3305175" cy="12954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3200400" y="3200400"/>
            <a:ext cx="3295650" cy="1238250"/>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5334000" y="5257800"/>
            <a:ext cx="3295650" cy="1228725"/>
          </a:xfrm>
          <a:prstGeom prst="rect">
            <a:avLst/>
          </a:prstGeom>
          <a:noFill/>
          <a:ln w="9525">
            <a:noFill/>
            <a:miter lim="800000"/>
            <a:headEnd/>
            <a:tailEnd/>
          </a:ln>
          <a:effectLst/>
        </p:spPr>
      </p:pic>
      <p:sp>
        <p:nvSpPr>
          <p:cNvPr id="10" name="TextBox 9"/>
          <p:cNvSpPr txBox="1"/>
          <p:nvPr/>
        </p:nvSpPr>
        <p:spPr>
          <a:xfrm>
            <a:off x="3499833" y="882134"/>
            <a:ext cx="420308" cy="369332"/>
          </a:xfrm>
          <a:prstGeom prst="rect">
            <a:avLst/>
          </a:prstGeom>
          <a:noFill/>
        </p:spPr>
        <p:txBody>
          <a:bodyPr wrap="none" rtlCol="0">
            <a:spAutoFit/>
          </a:bodyPr>
          <a:lstStyle/>
          <a:p>
            <a:r>
              <a:rPr lang="en-US" dirty="0"/>
              <a:t>P1</a:t>
            </a:r>
          </a:p>
        </p:txBody>
      </p:sp>
      <p:sp>
        <p:nvSpPr>
          <p:cNvPr id="11" name="TextBox 10"/>
          <p:cNvSpPr txBox="1"/>
          <p:nvPr/>
        </p:nvSpPr>
        <p:spPr>
          <a:xfrm>
            <a:off x="4343400" y="2819400"/>
            <a:ext cx="420308" cy="369332"/>
          </a:xfrm>
          <a:prstGeom prst="rect">
            <a:avLst/>
          </a:prstGeom>
          <a:noFill/>
        </p:spPr>
        <p:txBody>
          <a:bodyPr wrap="none" rtlCol="0">
            <a:spAutoFit/>
          </a:bodyPr>
          <a:lstStyle/>
          <a:p>
            <a:r>
              <a:rPr lang="en-US" dirty="0"/>
              <a:t>P2</a:t>
            </a:r>
          </a:p>
        </p:txBody>
      </p:sp>
      <p:sp>
        <p:nvSpPr>
          <p:cNvPr id="12" name="TextBox 11"/>
          <p:cNvSpPr txBox="1"/>
          <p:nvPr/>
        </p:nvSpPr>
        <p:spPr>
          <a:xfrm>
            <a:off x="6096000" y="4876800"/>
            <a:ext cx="420308" cy="369332"/>
          </a:xfrm>
          <a:prstGeom prst="rect">
            <a:avLst/>
          </a:prstGeom>
          <a:noFill/>
        </p:spPr>
        <p:txBody>
          <a:bodyPr wrap="none" rtlCol="0">
            <a:spAutoFit/>
          </a:bodyPr>
          <a:lstStyle/>
          <a:p>
            <a:r>
              <a:rPr lang="en-US" dirty="0"/>
              <a:t>P4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1446550"/>
          </a:xfrm>
          <a:prstGeom prst="rect">
            <a:avLst/>
          </a:prstGeom>
        </p:spPr>
        <p:txBody>
          <a:bodyPr wrap="square">
            <a:spAutoFit/>
          </a:bodyPr>
          <a:lstStyle/>
          <a:p>
            <a:r>
              <a:rPr lang="en-US" sz="2400" b="1" u="sng" dirty="0"/>
              <a:t>Hamming Code</a:t>
            </a:r>
          </a:p>
          <a:p>
            <a:endParaRPr lang="en-US" sz="2400" b="1" u="sng" dirty="0"/>
          </a:p>
          <a:p>
            <a:pPr algn="just"/>
            <a:r>
              <a:rPr lang="en-US" sz="2000" b="1" dirty="0"/>
              <a:t>Binary representation of P4P2P1 = 100 = 4 in decimal value</a:t>
            </a:r>
          </a:p>
          <a:p>
            <a:pPr algn="just"/>
            <a:r>
              <a:rPr lang="en-US" sz="2000" b="1" dirty="0"/>
              <a:t>So, there is an error in 4</a:t>
            </a:r>
            <a:r>
              <a:rPr lang="en-US" sz="2000" b="1" baseline="30000" dirty="0"/>
              <a:t>th</a:t>
            </a:r>
            <a:r>
              <a:rPr lang="en-US" sz="2000" b="1" dirty="0"/>
              <a:t> bit</a:t>
            </a:r>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graphicFrame>
        <p:nvGraphicFramePr>
          <p:cNvPr id="7" name="Table 6"/>
          <p:cNvGraphicFramePr>
            <a:graphicFrameLocks noGrp="1"/>
          </p:cNvGraphicFramePr>
          <p:nvPr/>
        </p:nvGraphicFramePr>
        <p:xfrm>
          <a:off x="1524000" y="2514600"/>
          <a:ext cx="6248402" cy="2534604"/>
        </p:xfrm>
        <a:graphic>
          <a:graphicData uri="http://schemas.openxmlformats.org/drawingml/2006/table">
            <a:tbl>
              <a:tblPr/>
              <a:tblGrid>
                <a:gridCol w="2026763">
                  <a:extLst>
                    <a:ext uri="{9D8B030D-6E8A-4147-A177-3AD203B41FA5}">
                      <a16:colId xmlns:a16="http://schemas.microsoft.com/office/drawing/2014/main" val="20000"/>
                    </a:ext>
                  </a:extLst>
                </a:gridCol>
                <a:gridCol w="660969">
                  <a:extLst>
                    <a:ext uri="{9D8B030D-6E8A-4147-A177-3AD203B41FA5}">
                      <a16:colId xmlns:a16="http://schemas.microsoft.com/office/drawing/2014/main" val="20001"/>
                    </a:ext>
                  </a:extLst>
                </a:gridCol>
                <a:gridCol w="635909">
                  <a:extLst>
                    <a:ext uri="{9D8B030D-6E8A-4147-A177-3AD203B41FA5}">
                      <a16:colId xmlns:a16="http://schemas.microsoft.com/office/drawing/2014/main" val="20002"/>
                    </a:ext>
                  </a:extLst>
                </a:gridCol>
                <a:gridCol w="635909">
                  <a:extLst>
                    <a:ext uri="{9D8B030D-6E8A-4147-A177-3AD203B41FA5}">
                      <a16:colId xmlns:a16="http://schemas.microsoft.com/office/drawing/2014/main" val="20003"/>
                    </a:ext>
                  </a:extLst>
                </a:gridCol>
                <a:gridCol w="635909">
                  <a:extLst>
                    <a:ext uri="{9D8B030D-6E8A-4147-A177-3AD203B41FA5}">
                      <a16:colId xmlns:a16="http://schemas.microsoft.com/office/drawing/2014/main" val="20004"/>
                    </a:ext>
                  </a:extLst>
                </a:gridCol>
                <a:gridCol w="508517">
                  <a:extLst>
                    <a:ext uri="{9D8B030D-6E8A-4147-A177-3AD203B41FA5}">
                      <a16:colId xmlns:a16="http://schemas.microsoft.com/office/drawing/2014/main" val="20005"/>
                    </a:ext>
                  </a:extLst>
                </a:gridCol>
                <a:gridCol w="635909">
                  <a:extLst>
                    <a:ext uri="{9D8B030D-6E8A-4147-A177-3AD203B41FA5}">
                      <a16:colId xmlns:a16="http://schemas.microsoft.com/office/drawing/2014/main" val="20006"/>
                    </a:ext>
                  </a:extLst>
                </a:gridCol>
                <a:gridCol w="508517">
                  <a:extLst>
                    <a:ext uri="{9D8B030D-6E8A-4147-A177-3AD203B41FA5}">
                      <a16:colId xmlns:a16="http://schemas.microsoft.com/office/drawing/2014/main" val="20007"/>
                    </a:ext>
                  </a:extLst>
                </a:gridCol>
              </a:tblGrid>
              <a:tr h="844868">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Calculated</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dirty="0">
                          <a:solidFill>
                            <a:srgbClr val="00B0F0"/>
                          </a:solidFill>
                          <a:latin typeface="Calibri" pitchFamily="34" charset="0"/>
                          <a:ea typeface="Calibri"/>
                          <a:cs typeface="Times New Roman"/>
                        </a:rPr>
                        <a:t>1</a:t>
                      </a:r>
                      <a:endParaRPr lang="en-US" sz="2400" dirty="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F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4868">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Received</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FF000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4868">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Corrected</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0</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B050"/>
                          </a:solidFill>
                          <a:latin typeface="Calibri" pitchFamily="34" charset="0"/>
                          <a:ea typeface="Calibri"/>
                          <a:cs typeface="Times New Roman"/>
                        </a:rPr>
                        <a:t>1</a:t>
                      </a:r>
                      <a:endParaRPr lang="en-US" sz="240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dirty="0">
                          <a:solidFill>
                            <a:srgbClr val="00B050"/>
                          </a:solidFill>
                          <a:latin typeface="Calibri" pitchFamily="34" charset="0"/>
                          <a:ea typeface="Calibri"/>
                          <a:cs typeface="Times New Roman"/>
                        </a:rPr>
                        <a:t>0</a:t>
                      </a:r>
                      <a:endParaRPr lang="en-US" sz="2400" dirty="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0DE8B1F5-B000-4B03-86F8-B6FEA854888D}"/>
              </a:ext>
            </a:extLst>
          </p:cNvPr>
          <p:cNvSpPr txBox="1"/>
          <p:nvPr/>
        </p:nvSpPr>
        <p:spPr>
          <a:xfrm>
            <a:off x="4114800" y="1887379"/>
            <a:ext cx="3839962" cy="369332"/>
          </a:xfrm>
          <a:prstGeom prst="rect">
            <a:avLst/>
          </a:prstGeom>
          <a:noFill/>
        </p:spPr>
        <p:txBody>
          <a:bodyPr wrap="none" rtlCol="0">
            <a:spAutoFit/>
          </a:bodyPr>
          <a:lstStyle/>
          <a:p>
            <a:r>
              <a:rPr lang="en-US" b="1" dirty="0">
                <a:solidFill>
                  <a:srgbClr val="FF0000"/>
                </a:solidFill>
              </a:rPr>
              <a:t>The bit position have error put 1 there</a:t>
            </a:r>
          </a:p>
        </p:txBody>
      </p:sp>
      <p:sp>
        <p:nvSpPr>
          <p:cNvPr id="10" name="Arrow: Down 9">
            <a:extLst>
              <a:ext uri="{FF2B5EF4-FFF2-40B4-BE49-F238E27FC236}">
                <a16:creationId xmlns:a16="http://schemas.microsoft.com/office/drawing/2014/main" id="{15F718D4-67A3-4758-8C93-75193A1A6C18}"/>
              </a:ext>
            </a:extLst>
          </p:cNvPr>
          <p:cNvSpPr/>
          <p:nvPr/>
        </p:nvSpPr>
        <p:spPr>
          <a:xfrm>
            <a:off x="5410200" y="2171821"/>
            <a:ext cx="484632" cy="342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9849FEAE-83B1-49DA-BF5E-9F450D04D1F5}"/>
                  </a:ext>
                </a:extLst>
              </p14:cNvPr>
              <p14:cNvContentPartPr/>
              <p14:nvPr/>
            </p14:nvContentPartPr>
            <p14:xfrm>
              <a:off x="7765920" y="2971800"/>
              <a:ext cx="1327680" cy="921240"/>
            </p14:xfrm>
          </p:contentPart>
        </mc:Choice>
        <mc:Fallback>
          <p:pic>
            <p:nvPicPr>
              <p:cNvPr id="11" name="Ink 10">
                <a:extLst>
                  <a:ext uri="{FF2B5EF4-FFF2-40B4-BE49-F238E27FC236}">
                    <a16:creationId xmlns:a16="http://schemas.microsoft.com/office/drawing/2014/main" id="{9849FEAE-83B1-49DA-BF5E-9F450D04D1F5}"/>
                  </a:ext>
                </a:extLst>
              </p:cNvPr>
              <p:cNvPicPr/>
              <p:nvPr/>
            </p:nvPicPr>
            <p:blipFill>
              <a:blip r:embed="rId3"/>
              <a:stretch>
                <a:fillRect/>
              </a:stretch>
            </p:blipFill>
            <p:spPr>
              <a:xfrm>
                <a:off x="7756560" y="2962440"/>
                <a:ext cx="1346400" cy="939960"/>
              </a:xfrm>
              <a:prstGeom prst="rect">
                <a:avLst/>
              </a:prstGeom>
            </p:spPr>
          </p:pic>
        </mc:Fallback>
      </mc:AlternateContent>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85801"/>
            <a:ext cx="8305800" cy="1138773"/>
          </a:xfrm>
          <a:prstGeom prst="rect">
            <a:avLst/>
          </a:prstGeom>
        </p:spPr>
        <p:txBody>
          <a:bodyPr wrap="square">
            <a:spAutoFit/>
          </a:bodyPr>
          <a:lstStyle/>
          <a:p>
            <a:r>
              <a:rPr lang="en-US" sz="2400" b="1" u="sng" dirty="0"/>
              <a:t>Hamming Code</a:t>
            </a:r>
          </a:p>
          <a:p>
            <a:endParaRPr lang="en-US" sz="2400" b="1" u="sng" dirty="0"/>
          </a:p>
          <a:p>
            <a:pPr algn="just"/>
            <a:r>
              <a:rPr lang="en-US" sz="2000" b="1" dirty="0"/>
              <a:t>Exercise: Generate Hamming code for the message 01101</a:t>
            </a:r>
          </a:p>
        </p:txBody>
      </p:sp>
      <p:sp>
        <p:nvSpPr>
          <p:cNvPr id="5" name="Rectangle 4"/>
          <p:cNvSpPr/>
          <p:nvPr/>
        </p:nvSpPr>
        <p:spPr>
          <a:xfrm>
            <a:off x="685800" y="1447800"/>
            <a:ext cx="7848600" cy="830997"/>
          </a:xfrm>
          <a:prstGeom prst="rect">
            <a:avLst/>
          </a:prstGeom>
        </p:spPr>
        <p:txBody>
          <a:bodyPr wrap="square">
            <a:spAutoFit/>
          </a:bodyPr>
          <a:lstStyle/>
          <a:p>
            <a:endParaRPr lang="en-US" sz="2400" dirty="0"/>
          </a:p>
          <a:p>
            <a:endParaRPr lang="en-US" sz="24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pic>
        <p:nvPicPr>
          <p:cNvPr id="1026" name="Picture 2"/>
          <p:cNvPicPr>
            <a:picLocks noChangeAspect="1" noChangeArrowheads="1"/>
          </p:cNvPicPr>
          <p:nvPr/>
        </p:nvPicPr>
        <p:blipFill>
          <a:blip r:embed="rId2"/>
          <a:srcRect/>
          <a:stretch>
            <a:fillRect/>
          </a:stretch>
        </p:blipFill>
        <p:spPr bwMode="auto">
          <a:xfrm>
            <a:off x="762000" y="914400"/>
            <a:ext cx="7467600" cy="570181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914400" y="1295400"/>
            <a:ext cx="7391400" cy="4893647"/>
          </a:xfrm>
          <a:prstGeom prst="rect">
            <a:avLst/>
          </a:prstGeom>
        </p:spPr>
        <p:txBody>
          <a:bodyPr wrap="square">
            <a:spAutoFit/>
          </a:bodyPr>
          <a:lstStyle/>
          <a:p>
            <a:pPr algn="just"/>
            <a:r>
              <a:rPr lang="en-US" sz="2400" b="1" u="sng" dirty="0"/>
              <a:t>Redundancy</a:t>
            </a:r>
          </a:p>
          <a:p>
            <a:pPr algn="just">
              <a:buFont typeface="Wingdings" pitchFamily="2" charset="2"/>
              <a:buChar char="Ø"/>
            </a:pPr>
            <a:r>
              <a:rPr lang="en-US" sz="2400" dirty="0"/>
              <a:t>	Central concept to detect or correct errors</a:t>
            </a:r>
          </a:p>
          <a:p>
            <a:pPr algn="just">
              <a:buFont typeface="Wingdings" pitchFamily="2" charset="2"/>
              <a:buChar char="Ø"/>
            </a:pPr>
            <a:r>
              <a:rPr lang="en-US" sz="2400" dirty="0"/>
              <a:t>	Extra bit/bits with data</a:t>
            </a:r>
          </a:p>
          <a:p>
            <a:pPr algn="just">
              <a:buFont typeface="Wingdings" pitchFamily="2" charset="2"/>
              <a:buChar char="Ø"/>
            </a:pPr>
            <a:r>
              <a:rPr lang="en-US" sz="2400" dirty="0"/>
              <a:t>	Added by sender</a:t>
            </a:r>
          </a:p>
          <a:p>
            <a:pPr algn="just">
              <a:buFont typeface="Wingdings" pitchFamily="2" charset="2"/>
              <a:buChar char="Ø"/>
            </a:pPr>
            <a:r>
              <a:rPr lang="en-US" sz="2400" dirty="0"/>
              <a:t>	Removed by receiver</a:t>
            </a:r>
          </a:p>
          <a:p>
            <a:pPr algn="just"/>
            <a:endParaRPr lang="en-US" sz="2400" dirty="0"/>
          </a:p>
          <a:p>
            <a:pPr algn="just"/>
            <a:r>
              <a:rPr lang="en-US" sz="2400" b="1" u="sng" dirty="0"/>
              <a:t>Detection</a:t>
            </a:r>
          </a:p>
          <a:p>
            <a:pPr algn="just">
              <a:buFont typeface="Wingdings" pitchFamily="2" charset="2"/>
              <a:buChar char="Ø"/>
            </a:pPr>
            <a:r>
              <a:rPr lang="en-US" sz="2400" dirty="0"/>
              <a:t>	Looking only if any error has occurred</a:t>
            </a:r>
          </a:p>
          <a:p>
            <a:pPr algn="just"/>
            <a:endParaRPr lang="en-US" sz="2400" dirty="0"/>
          </a:p>
          <a:p>
            <a:pPr algn="just"/>
            <a:r>
              <a:rPr lang="en-US" sz="2400" b="1" u="sng" dirty="0"/>
              <a:t>Correction</a:t>
            </a:r>
          </a:p>
          <a:p>
            <a:pPr algn="just">
              <a:buFont typeface="Wingdings" pitchFamily="2" charset="2"/>
              <a:buChar char="Ø"/>
            </a:pPr>
            <a:r>
              <a:rPr lang="en-US" sz="2400" dirty="0"/>
              <a:t>	More difficult than detection</a:t>
            </a:r>
          </a:p>
          <a:p>
            <a:pPr algn="just">
              <a:buFont typeface="Wingdings" pitchFamily="2" charset="2"/>
              <a:buChar char="Ø"/>
            </a:pPr>
            <a:r>
              <a:rPr lang="en-US" sz="2400" dirty="0"/>
              <a:t>	Exact number of corrupted bits are required along 	their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1295400"/>
            <a:ext cx="8305800" cy="3046988"/>
          </a:xfrm>
          <a:prstGeom prst="rect">
            <a:avLst/>
          </a:prstGeom>
        </p:spPr>
        <p:txBody>
          <a:bodyPr wrap="square">
            <a:spAutoFit/>
          </a:bodyPr>
          <a:lstStyle/>
          <a:p>
            <a:pPr algn="just"/>
            <a:r>
              <a:rPr lang="en-US" sz="2400" b="1" u="sng" dirty="0"/>
              <a:t>Forward Error Correction</a:t>
            </a:r>
          </a:p>
          <a:p>
            <a:pPr algn="just">
              <a:buFont typeface="Wingdings" pitchFamily="2" charset="2"/>
              <a:buChar char="Ø"/>
            </a:pPr>
            <a:r>
              <a:rPr lang="en-US" sz="2400" dirty="0"/>
              <a:t>	Receiver tries to guess the </a:t>
            </a:r>
            <a:r>
              <a:rPr lang="en-US" sz="2400" dirty="0" err="1"/>
              <a:t>msg</a:t>
            </a:r>
            <a:r>
              <a:rPr lang="en-US" sz="2400" dirty="0"/>
              <a:t> from redundant bits</a:t>
            </a:r>
          </a:p>
          <a:p>
            <a:pPr algn="just">
              <a:buFont typeface="Wingdings" pitchFamily="2" charset="2"/>
              <a:buChar char="Ø"/>
            </a:pPr>
            <a:r>
              <a:rPr lang="en-US" sz="2400" dirty="0"/>
              <a:t>	Possible when errors is small</a:t>
            </a:r>
          </a:p>
          <a:p>
            <a:pPr algn="just">
              <a:buFont typeface="Wingdings" pitchFamily="2" charset="2"/>
              <a:buChar char="Ø"/>
            </a:pPr>
            <a:endParaRPr lang="en-US" sz="2400" dirty="0"/>
          </a:p>
          <a:p>
            <a:pPr algn="just"/>
            <a:r>
              <a:rPr lang="en-US" sz="2400" b="1" u="sng" dirty="0"/>
              <a:t>Retransmission</a:t>
            </a:r>
          </a:p>
          <a:p>
            <a:pPr algn="just">
              <a:buFont typeface="Wingdings" pitchFamily="2" charset="2"/>
              <a:buChar char="Ø"/>
            </a:pPr>
            <a:r>
              <a:rPr lang="en-US" sz="2400" b="1" dirty="0"/>
              <a:t>	</a:t>
            </a:r>
            <a:r>
              <a:rPr lang="en-US" sz="2400" dirty="0"/>
              <a:t>Receiver detects the error and asks the sender to 	resend</a:t>
            </a:r>
          </a:p>
          <a:p>
            <a:pPr algn="just">
              <a:buFont typeface="Wingdings" pitchFamily="2" charset="2"/>
              <a:buChar char="Ø"/>
            </a:pPr>
            <a:r>
              <a:rPr lang="en-US" sz="2400" dirty="0"/>
              <a:t>	Resending is repeated until the arrival of error-free </a:t>
            </a:r>
            <a:r>
              <a:rPr lang="en-US" sz="2400" dirty="0" err="1"/>
              <a:t>msg</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1295400"/>
            <a:ext cx="8305800" cy="4154984"/>
          </a:xfrm>
          <a:prstGeom prst="rect">
            <a:avLst/>
          </a:prstGeom>
        </p:spPr>
        <p:txBody>
          <a:bodyPr wrap="square">
            <a:spAutoFit/>
          </a:bodyPr>
          <a:lstStyle/>
          <a:p>
            <a:pPr algn="just"/>
            <a:r>
              <a:rPr lang="en-US" sz="2400" b="1" u="sng" dirty="0"/>
              <a:t>Parity Check for Detection </a:t>
            </a:r>
          </a:p>
          <a:p>
            <a:pPr algn="just"/>
            <a:r>
              <a:rPr lang="en-US" sz="2400" dirty="0"/>
              <a:t>One extra bit is sent along with the original bits to make number of 1s either even in case of even parity, or odd in case of odd parity.</a:t>
            </a:r>
          </a:p>
          <a:p>
            <a:pPr algn="just"/>
            <a:endParaRPr lang="en-US" sz="2400" dirty="0"/>
          </a:p>
          <a:p>
            <a:pPr algn="just"/>
            <a:r>
              <a:rPr lang="en-US" sz="2400" dirty="0"/>
              <a:t>The sender while creating a frame counts the number of 1s in it. For example, if even parity is used and number of 1s is even then one bit with value 0 is added. This way number of 1s remains even. If the number of 1s is odd, to make it even a bit with value 1 is added. </a:t>
            </a:r>
          </a:p>
          <a:p>
            <a:pPr algn="just">
              <a:buFont typeface="Wingdings" pitchFamily="2" charset="2"/>
              <a:buChar char="Ø"/>
            </a:pPr>
            <a:endParaRPr lang="en-US" sz="2400" dirty="0"/>
          </a:p>
        </p:txBody>
      </p:sp>
      <p:pic>
        <p:nvPicPr>
          <p:cNvPr id="2050" name="Picture 2" descr="Even Parity"/>
          <p:cNvPicPr>
            <a:picLocks noChangeAspect="1" noChangeArrowheads="1"/>
          </p:cNvPicPr>
          <p:nvPr/>
        </p:nvPicPr>
        <p:blipFill>
          <a:blip r:embed="rId2"/>
          <a:srcRect/>
          <a:stretch>
            <a:fillRect/>
          </a:stretch>
        </p:blipFill>
        <p:spPr bwMode="auto">
          <a:xfrm>
            <a:off x="1219200" y="5334000"/>
            <a:ext cx="6953250" cy="762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1295400"/>
            <a:ext cx="8305800" cy="3416320"/>
          </a:xfrm>
          <a:prstGeom prst="rect">
            <a:avLst/>
          </a:prstGeom>
        </p:spPr>
        <p:txBody>
          <a:bodyPr wrap="square">
            <a:spAutoFit/>
          </a:bodyPr>
          <a:lstStyle/>
          <a:p>
            <a:pPr algn="just"/>
            <a:r>
              <a:rPr lang="en-US" sz="2400" b="1" u="sng" dirty="0"/>
              <a:t>Parity Check for Detection </a:t>
            </a:r>
          </a:p>
          <a:p>
            <a:pPr algn="just"/>
            <a:r>
              <a:rPr lang="en-US" sz="2400" dirty="0"/>
              <a:t>The receiver simply counts the number of 1s in a frame. If the count of 1s is even and even parity is used, the frame is considered to be not-corrupted and is accepted. </a:t>
            </a:r>
          </a:p>
          <a:p>
            <a:pPr algn="just"/>
            <a:endParaRPr lang="en-US" sz="2400" dirty="0"/>
          </a:p>
          <a:p>
            <a:pPr algn="just"/>
            <a:r>
              <a:rPr lang="en-US" sz="2400" dirty="0"/>
              <a:t>If a single bit flips in transit, the receiver can detect it by counting the number of 1s. But when more than one bits are erroneous, then it is very hard for the receiver to detect the error.</a:t>
            </a:r>
          </a:p>
          <a:p>
            <a:pPr algn="just">
              <a:buFont typeface="Wingdings" pitchFamily="2" charset="2"/>
              <a:buChar char="Ø"/>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1295400"/>
            <a:ext cx="8305800" cy="830997"/>
          </a:xfrm>
          <a:prstGeom prst="rect">
            <a:avLst/>
          </a:prstGeom>
        </p:spPr>
        <p:txBody>
          <a:bodyPr wrap="square">
            <a:spAutoFit/>
          </a:bodyPr>
          <a:lstStyle/>
          <a:p>
            <a:pPr algn="just"/>
            <a:r>
              <a:rPr lang="en-US" sz="2400" b="1" u="sng" dirty="0"/>
              <a:t>Parity Check for Detection </a:t>
            </a:r>
          </a:p>
          <a:p>
            <a:pPr algn="just">
              <a:buFont typeface="Wingdings" pitchFamily="2" charset="2"/>
              <a:buChar char="Ø"/>
            </a:pPr>
            <a:endParaRPr lang="en-US" sz="2400" dirty="0"/>
          </a:p>
        </p:txBody>
      </p:sp>
      <p:pic>
        <p:nvPicPr>
          <p:cNvPr id="19458" name="Picture 2" descr="Parity Checkers and Generators Selection Guide | Engineering360"/>
          <p:cNvPicPr>
            <a:picLocks noChangeAspect="1" noChangeArrowheads="1"/>
          </p:cNvPicPr>
          <p:nvPr/>
        </p:nvPicPr>
        <p:blipFill>
          <a:blip r:embed="rId2" cstate="print"/>
          <a:srcRect/>
          <a:stretch>
            <a:fillRect/>
          </a:stretch>
        </p:blipFill>
        <p:spPr bwMode="auto">
          <a:xfrm>
            <a:off x="1600200" y="2057400"/>
            <a:ext cx="5791200" cy="251386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64096" cy="646331"/>
          </a:xfrm>
          <a:prstGeom prst="rect">
            <a:avLst/>
          </a:prstGeom>
          <a:noFill/>
        </p:spPr>
        <p:txBody>
          <a:bodyPr wrap="none" rtlCol="0">
            <a:spAutoFit/>
          </a:bodyPr>
          <a:lstStyle/>
          <a:p>
            <a:r>
              <a:rPr lang="en-US" sz="3600" b="1" dirty="0"/>
              <a:t>Error Detection and Correction</a:t>
            </a:r>
          </a:p>
        </p:txBody>
      </p:sp>
      <p:sp>
        <p:nvSpPr>
          <p:cNvPr id="3" name="Rectangle 2"/>
          <p:cNvSpPr/>
          <p:nvPr/>
        </p:nvSpPr>
        <p:spPr>
          <a:xfrm>
            <a:off x="533400" y="609600"/>
            <a:ext cx="8305800" cy="830997"/>
          </a:xfrm>
          <a:prstGeom prst="rect">
            <a:avLst/>
          </a:prstGeom>
        </p:spPr>
        <p:txBody>
          <a:bodyPr wrap="square">
            <a:spAutoFit/>
          </a:bodyPr>
          <a:lstStyle/>
          <a:p>
            <a:pPr algn="just"/>
            <a:r>
              <a:rPr lang="en-US" sz="2400" b="1" u="sng" dirty="0"/>
              <a:t>Checksum for Detection </a:t>
            </a:r>
          </a:p>
          <a:p>
            <a:pPr algn="just">
              <a:buFont typeface="Wingdings" pitchFamily="2" charset="2"/>
              <a:buChar char="Ø"/>
            </a:pPr>
            <a:endParaRPr lang="en-US" sz="2400" dirty="0"/>
          </a:p>
        </p:txBody>
      </p:sp>
      <p:pic>
        <p:nvPicPr>
          <p:cNvPr id="21506" name="Picture 2"/>
          <p:cNvPicPr>
            <a:picLocks noChangeAspect="1" noChangeArrowheads="1"/>
          </p:cNvPicPr>
          <p:nvPr/>
        </p:nvPicPr>
        <p:blipFill>
          <a:blip r:embed="rId2"/>
          <a:srcRect/>
          <a:stretch>
            <a:fillRect/>
          </a:stretch>
        </p:blipFill>
        <p:spPr bwMode="auto">
          <a:xfrm>
            <a:off x="76200" y="1066800"/>
            <a:ext cx="9067800" cy="57626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1110</Words>
  <Application>Microsoft Office PowerPoint</Application>
  <PresentationFormat>On-screen Show (4:3)</PresentationFormat>
  <Paragraphs>171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Kaynath Akhi</dc:creator>
  <cp:lastModifiedBy>fariavns9@gmail.com</cp:lastModifiedBy>
  <cp:revision>33</cp:revision>
  <dcterms:created xsi:type="dcterms:W3CDTF">2021-05-01T23:02:33Z</dcterms:created>
  <dcterms:modified xsi:type="dcterms:W3CDTF">2021-05-22T19:09:47Z</dcterms:modified>
</cp:coreProperties>
</file>