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6" r:id="rId5"/>
    <p:sldId id="291" r:id="rId6"/>
    <p:sldId id="292" r:id="rId7"/>
    <p:sldId id="293" r:id="rId8"/>
    <p:sldId id="294" r:id="rId9"/>
    <p:sldId id="295" r:id="rId10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2123" y="45720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0" y="0"/>
                </a:moveTo>
                <a:lnTo>
                  <a:pt x="0" y="326897"/>
                </a:lnTo>
                <a:lnTo>
                  <a:pt x="422147" y="326897"/>
                </a:lnTo>
                <a:lnTo>
                  <a:pt x="42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2168" y="348995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31241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7239" y="844296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199"/>
                </a:lnTo>
                <a:lnTo>
                  <a:pt x="8763000" y="76199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7239" y="1720976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560" y="348995"/>
            <a:ext cx="9144279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2173" y="3247885"/>
            <a:ext cx="8451850" cy="3425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7373" y="6885049"/>
            <a:ext cx="673100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6"/>
            <a:ext cx="9144000" cy="1679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5300" y="2588716"/>
            <a:ext cx="6934200" cy="890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0815">
              <a:lnSpc>
                <a:spcPct val="145500"/>
              </a:lnSpc>
            </a:pPr>
            <a:r>
              <a:rPr lang="en-US" sz="4400" spc="-5" dirty="0">
                <a:latin typeface="+mn-lt"/>
              </a:rPr>
              <a:t>GIGABIT E</a:t>
            </a:r>
            <a:r>
              <a:rPr lang="en-US" sz="4400" spc="-5" dirty="0">
                <a:latin typeface="+mn-lt"/>
                <a:cs typeface="Arial"/>
              </a:rPr>
              <a:t>HERNET</a:t>
            </a:r>
            <a:endParaRPr sz="4400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373" y="6885049"/>
            <a:ext cx="5194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13.1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3757" y="6913929"/>
            <a:ext cx="5946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dirty="0">
                <a:latin typeface="Times New Roman"/>
                <a:cs typeface="Times New Roman"/>
              </a:rPr>
              <a:t>Copyright © The McGraw-Hill </a:t>
            </a:r>
            <a:r>
              <a:rPr sz="1200" spc="-5" dirty="0">
                <a:latin typeface="Times New Roman"/>
                <a:cs typeface="Times New Roman"/>
              </a:rPr>
              <a:t>Companies, </a:t>
            </a:r>
            <a:r>
              <a:rPr sz="1200" dirty="0">
                <a:latin typeface="Times New Roman"/>
                <a:cs typeface="Times New Roman"/>
              </a:rPr>
              <a:t>Inc. </a:t>
            </a:r>
            <a:r>
              <a:rPr sz="1200" spc="-5" dirty="0">
                <a:latin typeface="Times New Roman"/>
                <a:cs typeface="Times New Roman"/>
              </a:rPr>
              <a:t>Permission </a:t>
            </a:r>
            <a:r>
              <a:rPr sz="1200" dirty="0">
                <a:latin typeface="Times New Roman"/>
                <a:cs typeface="Times New Roman"/>
              </a:rPr>
              <a:t>required for reproduction 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display.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6858" y="0"/>
                </a:moveTo>
                <a:lnTo>
                  <a:pt x="0" y="0"/>
                </a:lnTo>
                <a:lnTo>
                  <a:pt x="0" y="6858"/>
                </a:lnTo>
                <a:lnTo>
                  <a:pt x="6858" y="0"/>
                </a:lnTo>
                <a:close/>
              </a:path>
              <a:path w="9144000" h="857250">
                <a:moveTo>
                  <a:pt x="9143987" y="6858"/>
                </a:moveTo>
                <a:lnTo>
                  <a:pt x="9137904" y="0"/>
                </a:lnTo>
                <a:lnTo>
                  <a:pt x="6858" y="0"/>
                </a:lnTo>
                <a:lnTo>
                  <a:pt x="0" y="6858"/>
                </a:lnTo>
                <a:lnTo>
                  <a:pt x="9143987" y="6858"/>
                </a:lnTo>
                <a:close/>
              </a:path>
              <a:path w="9144000" h="857250">
                <a:moveTo>
                  <a:pt x="6857" y="857250"/>
                </a:moveTo>
                <a:lnTo>
                  <a:pt x="6857" y="6858"/>
                </a:lnTo>
                <a:lnTo>
                  <a:pt x="0" y="6858"/>
                </a:lnTo>
                <a:lnTo>
                  <a:pt x="0" y="857250"/>
                </a:lnTo>
                <a:lnTo>
                  <a:pt x="6857" y="857250"/>
                </a:lnTo>
                <a:close/>
              </a:path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9137904" y="0"/>
                </a:lnTo>
                <a:lnTo>
                  <a:pt x="9143987" y="6858"/>
                </a:lnTo>
                <a:lnTo>
                  <a:pt x="9143987" y="857250"/>
                </a:lnTo>
                <a:close/>
              </a:path>
              <a:path w="9144000" h="857250">
                <a:moveTo>
                  <a:pt x="9143987" y="857250"/>
                </a:moveTo>
                <a:lnTo>
                  <a:pt x="9143987" y="6858"/>
                </a:lnTo>
                <a:lnTo>
                  <a:pt x="9137904" y="6858"/>
                </a:lnTo>
                <a:lnTo>
                  <a:pt x="9137904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0"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  <a:tabLst>
                <a:tab pos="1368425" algn="l"/>
              </a:tabLst>
            </a:pPr>
            <a:r>
              <a:rPr spc="-450" dirty="0"/>
              <a:t>13--55	</a:t>
            </a:r>
            <a:r>
              <a:rPr spc="-5" dirty="0"/>
              <a:t>GIGABIT</a:t>
            </a:r>
            <a:r>
              <a:rPr spc="-90" dirty="0"/>
              <a:t> </a:t>
            </a:r>
            <a:r>
              <a:rPr spc="-5" dirty="0"/>
              <a:t>ETHERNET</a:t>
            </a:r>
          </a:p>
        </p:txBody>
      </p:sp>
      <p:sp>
        <p:nvSpPr>
          <p:cNvPr id="5" name="object 5"/>
          <p:cNvSpPr/>
          <p:nvPr/>
        </p:nvSpPr>
        <p:spPr>
          <a:xfrm>
            <a:off x="774839" y="1720595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0"/>
                </a:moveTo>
                <a:lnTo>
                  <a:pt x="0" y="342900"/>
                </a:ln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1206246"/>
            <a:ext cx="9144000" cy="514350"/>
          </a:xfrm>
          <a:custGeom>
            <a:avLst/>
            <a:gdLst/>
            <a:ahLst/>
            <a:cxnLst/>
            <a:rect l="l" t="t" r="r" b="b"/>
            <a:pathLst>
              <a:path w="9144000" h="514350">
                <a:moveTo>
                  <a:pt x="0" y="0"/>
                </a:moveTo>
                <a:lnTo>
                  <a:pt x="0" y="514350"/>
                </a:lnTo>
                <a:lnTo>
                  <a:pt x="9144000" y="5143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1206246"/>
            <a:ext cx="9144000" cy="521334"/>
          </a:xfrm>
          <a:custGeom>
            <a:avLst/>
            <a:gdLst/>
            <a:ahLst/>
            <a:cxnLst/>
            <a:rect l="l" t="t" r="r" b="b"/>
            <a:pathLst>
              <a:path w="9144000" h="521335">
                <a:moveTo>
                  <a:pt x="6858" y="508254"/>
                </a:moveTo>
                <a:lnTo>
                  <a:pt x="6858" y="0"/>
                </a:lnTo>
                <a:lnTo>
                  <a:pt x="0" y="0"/>
                </a:lnTo>
                <a:lnTo>
                  <a:pt x="0" y="508254"/>
                </a:lnTo>
                <a:lnTo>
                  <a:pt x="6858" y="508254"/>
                </a:lnTo>
                <a:close/>
              </a:path>
              <a:path w="9144000" h="521335">
                <a:moveTo>
                  <a:pt x="9143987" y="508253"/>
                </a:moveTo>
                <a:lnTo>
                  <a:pt x="0" y="508254"/>
                </a:lnTo>
                <a:lnTo>
                  <a:pt x="6858" y="514350"/>
                </a:lnTo>
                <a:lnTo>
                  <a:pt x="6858" y="521208"/>
                </a:lnTo>
                <a:lnTo>
                  <a:pt x="9137904" y="521207"/>
                </a:lnTo>
                <a:lnTo>
                  <a:pt x="9137904" y="514349"/>
                </a:lnTo>
                <a:lnTo>
                  <a:pt x="9143987" y="508253"/>
                </a:lnTo>
                <a:close/>
              </a:path>
              <a:path w="9144000" h="521335">
                <a:moveTo>
                  <a:pt x="6858" y="521208"/>
                </a:moveTo>
                <a:lnTo>
                  <a:pt x="6858" y="514350"/>
                </a:lnTo>
                <a:lnTo>
                  <a:pt x="0" y="508254"/>
                </a:lnTo>
                <a:lnTo>
                  <a:pt x="0" y="521208"/>
                </a:lnTo>
                <a:lnTo>
                  <a:pt x="6858" y="521208"/>
                </a:lnTo>
                <a:close/>
              </a:path>
              <a:path w="9144000" h="521335">
                <a:moveTo>
                  <a:pt x="9144000" y="521207"/>
                </a:moveTo>
                <a:lnTo>
                  <a:pt x="9144000" y="0"/>
                </a:lnTo>
                <a:lnTo>
                  <a:pt x="9137904" y="0"/>
                </a:lnTo>
                <a:lnTo>
                  <a:pt x="9137904" y="508253"/>
                </a:lnTo>
                <a:lnTo>
                  <a:pt x="9143987" y="508253"/>
                </a:lnTo>
                <a:lnTo>
                  <a:pt x="9143987" y="521207"/>
                </a:lnTo>
                <a:close/>
              </a:path>
              <a:path w="9144000" h="521335">
                <a:moveTo>
                  <a:pt x="9143987" y="521207"/>
                </a:moveTo>
                <a:lnTo>
                  <a:pt x="9143987" y="508253"/>
                </a:lnTo>
                <a:lnTo>
                  <a:pt x="9137904" y="514349"/>
                </a:lnTo>
                <a:lnTo>
                  <a:pt x="9137904" y="521207"/>
                </a:lnTo>
                <a:lnTo>
                  <a:pt x="9143987" y="521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5973" y="2310051"/>
            <a:ext cx="80721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The need for an even higher data rate result in the</a:t>
            </a:r>
          </a:p>
          <a:p>
            <a:pPr marL="12700" marR="5080" algn="just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design of the Gigabit Ethernet protocol (1000 Mbps).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005973" y="4586732"/>
            <a:ext cx="469900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discussed in this</a:t>
            </a:r>
            <a:r>
              <a:rPr sz="2800" b="1" i="1" u="heavy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section:</a:t>
            </a:r>
            <a:endParaRPr sz="2800" dirty="0">
              <a:latin typeface="Times New Roman"/>
              <a:cs typeface="Times New Roman"/>
            </a:endParaRPr>
          </a:p>
          <a:p>
            <a:pPr marL="12700" marR="2707005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MAC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Sublayer 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Physical</a:t>
            </a:r>
            <a:r>
              <a:rPr sz="2400" b="1" spc="-11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Layer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Ten-Gigabit</a:t>
            </a:r>
            <a:r>
              <a:rPr sz="2400" b="1" spc="-1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Ethernet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5567" y="1206246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0" y="0"/>
                </a:moveTo>
                <a:lnTo>
                  <a:pt x="0" y="147827"/>
                </a:lnTo>
                <a:lnTo>
                  <a:pt x="422147" y="147827"/>
                </a:lnTo>
                <a:lnTo>
                  <a:pt x="42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5899" y="1206246"/>
            <a:ext cx="368045" cy="14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039" y="1206246"/>
            <a:ext cx="560832" cy="2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2168" y="1206246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5">
                <a:moveTo>
                  <a:pt x="0" y="0"/>
                </a:moveTo>
                <a:lnTo>
                  <a:pt x="0" y="195833"/>
                </a:lnTo>
              </a:path>
            </a:pathLst>
          </a:custGeom>
          <a:ln w="31241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2039" y="25206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2039" y="1872995"/>
            <a:ext cx="1143000" cy="566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9" y="1906778"/>
            <a:ext cx="71755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4325" y="52638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2650998"/>
            <a:ext cx="8077200" cy="252920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815975" marR="80772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the </a:t>
            </a:r>
            <a:r>
              <a:rPr sz="3200" b="1" spc="-10" dirty="0">
                <a:latin typeface="Arial"/>
                <a:cs typeface="Arial"/>
              </a:rPr>
              <a:t>full-duplex </a:t>
            </a:r>
            <a:r>
              <a:rPr sz="3200" b="1" spc="-5" dirty="0">
                <a:latin typeface="Arial"/>
                <a:cs typeface="Arial"/>
              </a:rPr>
              <a:t>mode of Gigabit  </a:t>
            </a:r>
            <a:r>
              <a:rPr sz="3200" b="1" spc="-10" dirty="0">
                <a:latin typeface="Arial"/>
                <a:cs typeface="Arial"/>
              </a:rPr>
              <a:t>Ethernet, there </a:t>
            </a:r>
            <a:r>
              <a:rPr sz="3200" b="1" spc="-5" dirty="0">
                <a:latin typeface="Arial"/>
                <a:cs typeface="Arial"/>
              </a:rPr>
              <a:t>is no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collision;</a:t>
            </a:r>
            <a:endParaRPr sz="3200" dirty="0">
              <a:latin typeface="Arial"/>
              <a:cs typeface="Arial"/>
            </a:endParaRPr>
          </a:p>
          <a:p>
            <a:pPr marL="443230" marR="434975" indent="-635" algn="ctr">
              <a:lnSpc>
                <a:spcPct val="100000"/>
              </a:lnSpc>
              <a:tabLst>
                <a:tab pos="2854325" algn="l"/>
              </a:tabLst>
            </a:pPr>
            <a:r>
              <a:rPr sz="3200" b="1" spc="-5" dirty="0">
                <a:latin typeface="Arial"/>
                <a:cs typeface="Arial"/>
              </a:rPr>
              <a:t>the maximum length of the cable is  </a:t>
            </a:r>
            <a:r>
              <a:rPr sz="3200" b="1" spc="-10" dirty="0">
                <a:latin typeface="Arial"/>
                <a:cs typeface="Arial"/>
              </a:rPr>
              <a:t>determined	</a:t>
            </a:r>
            <a:r>
              <a:rPr sz="3200" b="1" dirty="0">
                <a:latin typeface="Arial"/>
                <a:cs typeface="Arial"/>
              </a:rPr>
              <a:t>by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attenuation  </a:t>
            </a:r>
            <a:r>
              <a:rPr sz="3200" b="1" spc="-5" dirty="0">
                <a:latin typeface="Arial"/>
                <a:cs typeface="Arial"/>
              </a:rPr>
              <a:t>in the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cable.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5567" y="1206246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0" y="0"/>
                </a:moveTo>
                <a:lnTo>
                  <a:pt x="0" y="147827"/>
                </a:lnTo>
                <a:lnTo>
                  <a:pt x="422147" y="147827"/>
                </a:lnTo>
                <a:lnTo>
                  <a:pt x="42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5899" y="1206246"/>
            <a:ext cx="368045" cy="14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039" y="1206246"/>
            <a:ext cx="560832" cy="2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2168" y="1206246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5">
                <a:moveTo>
                  <a:pt x="0" y="0"/>
                </a:moveTo>
                <a:lnTo>
                  <a:pt x="0" y="195833"/>
                </a:lnTo>
              </a:path>
            </a:pathLst>
          </a:custGeom>
          <a:ln w="31241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2039" y="25206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9" y="1906778"/>
            <a:ext cx="71755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4325" y="52638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0"/>
                </a:moveTo>
                <a:lnTo>
                  <a:pt x="0" y="76200"/>
                </a:lnTo>
                <a:lnTo>
                  <a:pt x="8153400" y="762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2650998"/>
            <a:ext cx="8077200" cy="261289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815975" marR="807720">
              <a:lnSpc>
                <a:spcPct val="100000"/>
              </a:lnSpc>
              <a:spcBef>
                <a:spcPts val="275"/>
              </a:spcBef>
            </a:pPr>
            <a:r>
              <a:rPr lang="en-US" sz="3200" dirty="0">
                <a:latin typeface="Arial"/>
                <a:cs typeface="Arial"/>
              </a:rPr>
              <a:t>Half Duplex mode can be achieved by three methods:</a:t>
            </a:r>
          </a:p>
          <a:p>
            <a:pPr marL="1273175" marR="807720" lvl="1">
              <a:spcBef>
                <a:spcPts val="275"/>
              </a:spcBef>
              <a:buFont typeface="Wingdings" pitchFamily="2" charset="2"/>
              <a:buChar char="§"/>
            </a:pPr>
            <a:r>
              <a:rPr lang="en-US" sz="3200" dirty="0">
                <a:latin typeface="Arial"/>
                <a:cs typeface="Arial"/>
              </a:rPr>
              <a:t>Traditional</a:t>
            </a:r>
          </a:p>
          <a:p>
            <a:pPr marL="1273175" marR="807720" lvl="1">
              <a:spcBef>
                <a:spcPts val="275"/>
              </a:spcBef>
              <a:buFont typeface="Wingdings" pitchFamily="2" charset="2"/>
              <a:buChar char="§"/>
            </a:pPr>
            <a:r>
              <a:rPr lang="en-US" sz="3200" dirty="0">
                <a:latin typeface="Arial"/>
                <a:cs typeface="Arial"/>
              </a:rPr>
              <a:t>Carrier Extension</a:t>
            </a:r>
          </a:p>
          <a:p>
            <a:pPr marL="1273175" marR="807720" lvl="1">
              <a:spcBef>
                <a:spcPts val="275"/>
              </a:spcBef>
              <a:buFont typeface="Wingdings" pitchFamily="2" charset="2"/>
              <a:buChar char="§"/>
            </a:pPr>
            <a:r>
              <a:rPr lang="en-US" sz="3200" dirty="0">
                <a:latin typeface="Arial"/>
                <a:cs typeface="Arial"/>
              </a:rPr>
              <a:t>Frame Bursting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239" y="1111377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373" y="612647"/>
            <a:ext cx="50069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13.22	</a:t>
            </a:r>
            <a:r>
              <a:rPr sz="2000" i="1" spc="-20" dirty="0">
                <a:latin typeface="Times New Roman"/>
                <a:cs typeface="Times New Roman"/>
              </a:rPr>
              <a:t>Topologies </a:t>
            </a:r>
            <a:r>
              <a:rPr sz="2000" i="1" spc="-5" dirty="0">
                <a:latin typeface="Times New Roman"/>
                <a:cs typeface="Times New Roman"/>
              </a:rPr>
              <a:t>of Gigabit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Ethernet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0641" y="1200150"/>
            <a:ext cx="4860659" cy="5473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534797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13.23	</a:t>
            </a:r>
            <a:r>
              <a:rPr sz="2000" i="1" spc="-5" dirty="0">
                <a:latin typeface="Times New Roman"/>
                <a:cs typeface="Times New Roman"/>
              </a:rPr>
              <a:t>Gigabit Ethernet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225" y="2558795"/>
            <a:ext cx="7960614" cy="2894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46047"/>
            <a:ext cx="67011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824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13.24	</a:t>
            </a:r>
            <a:r>
              <a:rPr sz="2000" i="1" spc="-5" dirty="0">
                <a:latin typeface="Times New Roman"/>
                <a:cs typeface="Times New Roman"/>
              </a:rPr>
              <a:t>Encoding in Gigabit Ethernet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9649" y="2792729"/>
            <a:ext cx="8225790" cy="3118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200"/>
                </a:lnTo>
                <a:lnTo>
                  <a:pt x="8763000" y="76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66" y="2060447"/>
            <a:ext cx="64071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9710" algn="l"/>
              </a:tabLst>
            </a:pPr>
            <a:r>
              <a:rPr sz="2400" spc="-45" dirty="0">
                <a:solidFill>
                  <a:srgbClr val="3333CC"/>
                </a:solidFill>
              </a:rPr>
              <a:t>Table</a:t>
            </a:r>
            <a:r>
              <a:rPr sz="2400" spc="-10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13.3	</a:t>
            </a:r>
            <a:r>
              <a:rPr sz="2000" i="1" spc="-5" dirty="0">
                <a:latin typeface="Times New Roman"/>
                <a:cs typeface="Times New Roman"/>
              </a:rPr>
              <a:t>Summary of Gigabit Ethernet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5681" y="2619755"/>
            <a:ext cx="7741158" cy="2453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179" y="2365247"/>
            <a:ext cx="687578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9710" algn="l"/>
              </a:tabLst>
            </a:pPr>
            <a:r>
              <a:rPr sz="2400" spc="-45" dirty="0">
                <a:solidFill>
                  <a:srgbClr val="3333CC"/>
                </a:solidFill>
              </a:rPr>
              <a:t>Table</a:t>
            </a:r>
            <a:r>
              <a:rPr sz="2400" spc="-10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13.4	</a:t>
            </a:r>
            <a:r>
              <a:rPr sz="2000" i="1" spc="-5" dirty="0">
                <a:latin typeface="Times New Roman"/>
                <a:cs typeface="Times New Roman"/>
              </a:rPr>
              <a:t>Summary of </a:t>
            </a:r>
            <a:r>
              <a:rPr sz="2000" i="1" spc="-20" dirty="0">
                <a:latin typeface="Times New Roman"/>
                <a:cs typeface="Times New Roman"/>
              </a:rPr>
              <a:t>Ten-Gigabit </a:t>
            </a:r>
            <a:r>
              <a:rPr sz="2000" i="1" spc="-5" dirty="0">
                <a:latin typeface="Times New Roman"/>
                <a:cs typeface="Times New Roman"/>
              </a:rPr>
              <a:t>Ethernet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9649" y="2791205"/>
            <a:ext cx="7894319" cy="16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120"/>
                </a:lnSpc>
              </a:pPr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149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GIGABIT EHERNET</vt:lpstr>
      <vt:lpstr> 13--55 GIGABIT ETHERNET</vt:lpstr>
      <vt:lpstr>Note</vt:lpstr>
      <vt:lpstr>Note</vt:lpstr>
      <vt:lpstr>Figure 13.22 Topologies of Gigabit Ethernet</vt:lpstr>
      <vt:lpstr>Figure 13.23 Gigabit Ethernet implementations</vt:lpstr>
      <vt:lpstr>Figure 13.24 Encoding in Gigabit Ethernet implementations</vt:lpstr>
      <vt:lpstr>Table 13.3 Summary of Gigabit Ethernet implementations</vt:lpstr>
      <vt:lpstr>Table 13.4 Summary of Ten-Gigabit Ethernet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ch13.ppt [Compatibility Mode]</dc:title>
  <dc:creator>Noi</dc:creator>
  <cp:lastModifiedBy>fariavns9@gmail.com</cp:lastModifiedBy>
  <cp:revision>2</cp:revision>
  <dcterms:created xsi:type="dcterms:W3CDTF">2017-04-02T19:55:15Z</dcterms:created>
  <dcterms:modified xsi:type="dcterms:W3CDTF">2021-08-18T19:28:18Z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2017-04-02T00:00:00Z</vt:filetime>
  </property>
</Properties>
</file>