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Economica" panose="020B0604020202020204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db9c90bc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db9c90bc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db9c90bc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db9c90bca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db9c90bc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db9c90bc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db9c90bc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db9c90bc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db9c90bca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db9c90bca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db9c90bc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db9c90bc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a7eca2f93_9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a7eca2f93_9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a83b55f1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a83b55f1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7cd4e3e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7cd4e3e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db9c90bc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db9c90bc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a7eca2f9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a7eca2f9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db9c90bc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db9c90bc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a7eca2f9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a7eca2f9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db9c90bc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db9c90bc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db9c90bc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db9c90bc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db9c90bc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db9c90bc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db9c90bc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db9c90bc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db9c90bc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db9c90bc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8jsijhllI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lab.research.google.com/drive/1anztsUwUJjQY7N2-xRFwpq1FqMhZkjpY?usp=sharing" TargetMode="External"/><Relationship Id="rId5" Type="http://schemas.openxmlformats.org/officeDocument/2006/relationships/hyperlink" Target="https://docs.google.com/presentation/d/1YyjIRaWlj96OOPHRc8potkikNWBId3rNGpzH2sd2As4/edit?usp=sharing" TargetMode="External"/><Relationship Id="rId4" Type="http://schemas.openxmlformats.org/officeDocument/2006/relationships/hyperlink" Target="https://www.youtube.com/watch?v=b3NxrZOu_C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22025" y="1338049"/>
            <a:ext cx="3500100" cy="17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Data Communications Sessional</a:t>
            </a:r>
            <a:endParaRPr sz="348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318</a:t>
            </a:r>
            <a:br>
              <a:rPr lang="en"/>
            </a:br>
            <a:r>
              <a:rPr lang="en"/>
              <a:t>June 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Hamming Code (Contd.)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175" y="1147225"/>
            <a:ext cx="6755641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Hamming Code (Contd.)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260300" cy="33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700"/>
              <a:t>At sender end:</a:t>
            </a:r>
            <a:endParaRPr sz="1700"/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Modulo 2 arithmetic</a:t>
            </a:r>
            <a:endParaRPr sz="1700"/>
          </a:p>
          <a:p>
            <a:pPr marL="1371600" lvl="2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lang="en" sz="1700"/>
              <a:t>r0 = a2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⊕</a:t>
            </a: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a1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⊕ </a:t>
            </a: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a0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Arial"/>
              <a:buAutoNum type="romanLcPeriod"/>
            </a:pPr>
            <a:r>
              <a:rPr lang="en" sz="1700"/>
              <a:t>r1 = a3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⊕</a:t>
            </a: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a2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⊕ </a:t>
            </a: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a1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Arial"/>
              <a:buAutoNum type="romanLcPeriod"/>
            </a:pPr>
            <a:r>
              <a:rPr lang="en" sz="1700"/>
              <a:t>r2 = a1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⊕</a:t>
            </a: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a0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⊕ </a:t>
            </a: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a3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r="62254"/>
          <a:stretch/>
        </p:blipFill>
        <p:spPr>
          <a:xfrm>
            <a:off x="5486275" y="1147213"/>
            <a:ext cx="2549975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Hamming Code (Contd.)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260300" cy="33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700"/>
              <a:t>At receiver end:</a:t>
            </a:r>
            <a:endParaRPr sz="1700"/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Modulo 2 arithmetic</a:t>
            </a:r>
            <a:endParaRPr sz="1700"/>
          </a:p>
          <a:p>
            <a:pPr marL="1371600" lvl="2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lang="en" sz="1700"/>
              <a:t>s0 = b2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⊕</a:t>
            </a: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b1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⊕ </a:t>
            </a: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b0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⊕ </a:t>
            </a: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q0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Arial"/>
              <a:buAutoNum type="romanLcPeriod"/>
            </a:pPr>
            <a:r>
              <a:rPr lang="en" sz="1700"/>
              <a:t>s1 = b3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⊕</a:t>
            </a: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b2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⊕ </a:t>
            </a: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b1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⊕ </a:t>
            </a: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q1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Arial"/>
              <a:buAutoNum type="romanLcPeriod"/>
            </a:pPr>
            <a:r>
              <a:rPr lang="en" sz="1700"/>
              <a:t>s2 = b1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⊕</a:t>
            </a: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b0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⊕ </a:t>
            </a: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b3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⊕ </a:t>
            </a: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q2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l="54664"/>
          <a:stretch/>
        </p:blipFill>
        <p:spPr>
          <a:xfrm>
            <a:off x="5330370" y="1147225"/>
            <a:ext cx="3062676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Hamming Code (Contd.)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260300" cy="33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700"/>
              <a:t>At receiver end:</a:t>
            </a:r>
            <a:endParaRPr sz="1700"/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Modulo 2 arithmetic</a:t>
            </a:r>
            <a:endParaRPr sz="1700"/>
          </a:p>
          <a:p>
            <a:pPr marL="1371600" lvl="2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lang="en" sz="1700"/>
              <a:t>s0 = b2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⊕</a:t>
            </a: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b1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⊕ </a:t>
            </a: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b0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⊕ </a:t>
            </a: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q0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Arial"/>
              <a:buAutoNum type="romanLcPeriod"/>
            </a:pPr>
            <a:r>
              <a:rPr lang="en" sz="1700"/>
              <a:t>s1 = b3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⊕</a:t>
            </a: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b2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⊕ </a:t>
            </a: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b1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⊕ </a:t>
            </a: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q1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2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Arial"/>
              <a:buAutoNum type="romanLcPeriod"/>
            </a:pPr>
            <a:r>
              <a:rPr lang="en" sz="1700"/>
              <a:t>s2 = b1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⊕</a:t>
            </a: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b0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⊕ </a:t>
            </a: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b3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⊕ </a:t>
            </a: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q2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50" y="3740725"/>
            <a:ext cx="783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CRC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13" y="1147225"/>
            <a:ext cx="764857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CRC (Contd.)</a:t>
            </a:r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062" y="1147225"/>
            <a:ext cx="6932555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Materials</a:t>
            </a: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60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ct val="100000"/>
              <a:buFont typeface="Open Sans"/>
              <a:buChar char="❖"/>
            </a:pPr>
            <a:r>
              <a:rPr lang="en" sz="2000">
                <a:solidFill>
                  <a:srgbClr val="20124D"/>
                </a:solidFill>
              </a:rPr>
              <a:t>‘Data Communications and Networking’ by Behrouza Forouzan</a:t>
            </a:r>
            <a:endParaRPr sz="2000">
              <a:solidFill>
                <a:srgbClr val="20124D"/>
              </a:solidFill>
            </a:endParaRPr>
          </a:p>
          <a:p>
            <a:pPr marL="457200" lvl="0" indent="-346075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124D"/>
              </a:buClr>
              <a:buSzPct val="100000"/>
              <a:buFont typeface="Arial"/>
              <a:buChar char="❖"/>
            </a:pPr>
            <a:r>
              <a:rPr lang="en" sz="2000">
                <a:solidFill>
                  <a:srgbClr val="20124D"/>
                </a:solidFill>
              </a:rPr>
              <a:t>Videos to watch: </a:t>
            </a:r>
            <a:endParaRPr sz="2000">
              <a:solidFill>
                <a:srgbClr val="20124D"/>
              </a:solidFill>
            </a:endParaRPr>
          </a:p>
          <a:p>
            <a:pPr marL="914400" lvl="1" indent="-346075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124D"/>
              </a:buClr>
              <a:buSzPct val="100000"/>
              <a:buFont typeface="Arial"/>
              <a:buChar char="➢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https://www.youtube.com/watch?v=X8jsijhllIA</a:t>
            </a:r>
            <a:endParaRPr sz="2000">
              <a:solidFill>
                <a:srgbClr val="20124D"/>
              </a:solidFill>
            </a:endParaRPr>
          </a:p>
          <a:p>
            <a:pPr marL="914400" lvl="1" indent="-346075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124D"/>
              </a:buClr>
              <a:buSzPct val="100000"/>
              <a:buFont typeface="Arial"/>
              <a:buChar char="➢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https://www.youtube.com/watch?v=b3NxrZOu_CE</a:t>
            </a:r>
            <a:endParaRPr sz="2000">
              <a:solidFill>
                <a:srgbClr val="20124D"/>
              </a:solidFill>
            </a:endParaRPr>
          </a:p>
          <a:p>
            <a:pPr marL="914400" lvl="1" indent="-346075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124D"/>
              </a:buClr>
              <a:buSzPct val="100000"/>
              <a:buFont typeface="Arial"/>
              <a:buChar char="➢"/>
            </a:pPr>
            <a:r>
              <a:rPr lang="en" sz="2000">
                <a:solidFill>
                  <a:srgbClr val="20124D"/>
                </a:solidFill>
              </a:rPr>
              <a:t>[to be added later]</a:t>
            </a:r>
            <a:endParaRPr sz="2000">
              <a:solidFill>
                <a:srgbClr val="20124D"/>
              </a:solidFill>
            </a:endParaRPr>
          </a:p>
          <a:p>
            <a:pPr marL="457200" lvl="0" indent="-346075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124D"/>
              </a:buClr>
              <a:buSzPct val="100000"/>
              <a:buFont typeface="Arial"/>
              <a:buChar char="❖"/>
            </a:pPr>
            <a:r>
              <a:rPr lang="en" sz="2000">
                <a:solidFill>
                  <a:srgbClr val="20124D"/>
                </a:solidFill>
              </a:rPr>
              <a:t>Slide:</a:t>
            </a:r>
            <a:endParaRPr sz="2000">
              <a:solidFill>
                <a:srgbClr val="20124D"/>
              </a:solidFill>
            </a:endParaRPr>
          </a:p>
          <a:p>
            <a:pPr marL="914400" lvl="1" indent="-346075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124D"/>
              </a:buClr>
              <a:buSzPct val="100000"/>
              <a:buFont typeface="Arial"/>
              <a:buChar char="➢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https://docs.google.com/presentation/d/1YyjIRaWlj96OOPHRc8potkikNWBId3rNGpzH2sd2As4/edit?usp=sharing</a:t>
            </a:r>
            <a:endParaRPr sz="2000">
              <a:solidFill>
                <a:srgbClr val="20124D"/>
              </a:solidFill>
            </a:endParaRPr>
          </a:p>
          <a:p>
            <a:pPr marL="457200" lvl="0" indent="-346075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124D"/>
              </a:buClr>
              <a:buSzPct val="100000"/>
              <a:buFont typeface="Arial"/>
              <a:buChar char="❖"/>
            </a:pPr>
            <a:r>
              <a:rPr lang="en" sz="2000">
                <a:solidFill>
                  <a:srgbClr val="20124D"/>
                </a:solidFill>
              </a:rPr>
              <a:t>Notebook</a:t>
            </a:r>
            <a:endParaRPr sz="2000">
              <a:solidFill>
                <a:srgbClr val="20124D"/>
              </a:solidFill>
            </a:endParaRPr>
          </a:p>
          <a:p>
            <a:pPr marL="914400" lvl="1" indent="-346075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0124D"/>
              </a:buClr>
              <a:buSzPct val="100000"/>
              <a:buFont typeface="Arial"/>
              <a:buChar char="➢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https://colab.research.google.com/drive/1anztsUwUJjQY7N2-xRFwpq1FqMhZkjpY?usp=sharing</a:t>
            </a:r>
            <a:endParaRPr sz="2000">
              <a:solidFill>
                <a:srgbClr val="20124D"/>
              </a:solidFill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</a:t>
            </a:r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600" cy="3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Definitions:</a:t>
            </a: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 block coding, we divide our message into blocks, each of k bits, called datawords. 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We add r redundant bits to each block to make the length n = k + r. 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resulting n-bit blocks are called codewords.</a:t>
            </a:r>
            <a:endParaRPr sz="1300"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863" y="2408821"/>
            <a:ext cx="5402275" cy="251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(Contd.)</a:t>
            </a: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600" cy="3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Hamming distance calculation:</a:t>
            </a: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number of dissimilar bits between two perfectly aligned data bytes 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Can be achieved through XOR operation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minimum Hamming distance is the smallest Hamming distance between all possible pairs in a set of words</a:t>
            </a:r>
            <a:endParaRPr sz="1300"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2710225"/>
            <a:ext cx="48768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1487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Lecture: 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dirty="0"/>
              <a:t>Linear Code</a:t>
            </a:r>
            <a:endParaRPr sz="12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 dirty="0"/>
              <a:t>Error Detection</a:t>
            </a:r>
            <a:endParaRPr sz="12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 dirty="0"/>
              <a:t>Error Correction (Hamming Code)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dirty="0"/>
              <a:t>Cyclic Code</a:t>
            </a:r>
            <a:endParaRPr sz="12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 dirty="0"/>
              <a:t>CRC</a:t>
            </a:r>
            <a:endParaRPr sz="12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 dirty="0"/>
              <a:t>Polynomials</a:t>
            </a:r>
            <a:endParaRPr sz="12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 dirty="0"/>
              <a:t>Advantages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dirty="0"/>
              <a:t>Implementation of algorithms</a:t>
            </a:r>
            <a:endParaRPr sz="12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to be covered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600" cy="3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/>
              <a:t>Linear Code: </a:t>
            </a:r>
            <a:r>
              <a:rPr lang="en" sz="1700"/>
              <a:t>A linear block code is a code in which the exclusive OR (addition modulo-2) of two valid codewords creates another valid codeword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/>
              <a:t>Cyclic Code:</a:t>
            </a:r>
            <a:r>
              <a:rPr lang="en" sz="1700"/>
              <a:t> A cyclic code is a codeword which if cyclically shifted, the result is another codeword</a:t>
            </a:r>
            <a:endParaRPr sz="1700"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(Contd.)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260300" cy="3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Error Detection: 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Detects Error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Does not fix the issue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Different types of error detection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Achieved through adding redundancy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Discards data with error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Can only detect one type of error at a time</a:t>
            </a:r>
            <a:endParaRPr sz="130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4572000" y="1225225"/>
            <a:ext cx="4260300" cy="22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Correction: 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Detects the error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Fixes the error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Different types of error correction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Achieved through adding redundancy</a:t>
            </a:r>
            <a:endParaRPr sz="1300"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Types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260300" cy="17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Single Bit Error: 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Single bit has changed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Easy to fix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Less likely</a:t>
            </a:r>
            <a:endParaRPr sz="130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572000" y="1225225"/>
            <a:ext cx="4260300" cy="19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Burst Error: 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2 or more bits have changed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More likely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Depends on what caused the change</a:t>
            </a:r>
            <a:endParaRPr sz="13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825" y="2944925"/>
            <a:ext cx="3650051" cy="13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114" y="2800825"/>
            <a:ext cx="3580063" cy="16187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 for success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28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Conditions: 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To guarantee the </a:t>
            </a:r>
            <a:r>
              <a:rPr lang="en" sz="1300" b="1"/>
              <a:t>detection</a:t>
            </a:r>
            <a:r>
              <a:rPr lang="en" sz="1300"/>
              <a:t> of up to s errors in all cases, the minimum Hamming distance in a block code must be</a:t>
            </a:r>
            <a:r>
              <a:rPr lang="en" sz="1700" b="1"/>
              <a:t> d</a:t>
            </a:r>
            <a:r>
              <a:rPr lang="en" sz="1000" b="1"/>
              <a:t>min</a:t>
            </a:r>
            <a:r>
              <a:rPr lang="en" sz="1700" b="1"/>
              <a:t> = s + 1 = 2</a:t>
            </a:r>
            <a:endParaRPr sz="1700" b="1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To guarantee </a:t>
            </a:r>
            <a:r>
              <a:rPr lang="en" sz="1300" b="1"/>
              <a:t>correction</a:t>
            </a:r>
            <a:r>
              <a:rPr lang="en" sz="1300"/>
              <a:t> of up to t errors in all cases, the minimum Hamming distance in a block code must be </a:t>
            </a:r>
            <a:r>
              <a:rPr lang="en" sz="1700" b="1"/>
              <a:t>d</a:t>
            </a:r>
            <a:r>
              <a:rPr lang="en" sz="1000" b="1"/>
              <a:t>min</a:t>
            </a:r>
            <a:r>
              <a:rPr lang="en" sz="1700" b="1"/>
              <a:t> = 2t + 1 = 3</a:t>
            </a:r>
            <a:endParaRPr sz="1700" b="1"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4572000" y="1225225"/>
            <a:ext cx="4260300" cy="19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/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Parity Check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325" y="1225233"/>
            <a:ext cx="6985350" cy="33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Parity Check (Contd.)</a:t>
            </a:r>
            <a:endParaRPr dirty="0"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t="1176"/>
          <a:stretch/>
        </p:blipFill>
        <p:spPr>
          <a:xfrm>
            <a:off x="1201688" y="1319200"/>
            <a:ext cx="6740625" cy="3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Hamming Code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863" y="1147225"/>
            <a:ext cx="7058276" cy="338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560</Words>
  <Application>Microsoft Office PowerPoint</Application>
  <PresentationFormat>On-screen Show (16:9)</PresentationFormat>
  <Paragraphs>104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Economica</vt:lpstr>
      <vt:lpstr>Open Sans</vt:lpstr>
      <vt:lpstr>Arial</vt:lpstr>
      <vt:lpstr>Luxe</vt:lpstr>
      <vt:lpstr>Data Communications Sessional</vt:lpstr>
      <vt:lpstr>Topics to be covered</vt:lpstr>
      <vt:lpstr>Introduction</vt:lpstr>
      <vt:lpstr>Introduction (Contd.)</vt:lpstr>
      <vt:lpstr>Error Types</vt:lpstr>
      <vt:lpstr>Conditions for success</vt:lpstr>
      <vt:lpstr>Parity Check</vt:lpstr>
      <vt:lpstr>Parity Check (Contd.)</vt:lpstr>
      <vt:lpstr>Hamming Code</vt:lpstr>
      <vt:lpstr>Hamming Code (Contd.)</vt:lpstr>
      <vt:lpstr>Hamming Code (Contd.)</vt:lpstr>
      <vt:lpstr>Hamming Code (Contd.)</vt:lpstr>
      <vt:lpstr>Hamming Code (Contd.)</vt:lpstr>
      <vt:lpstr>CRC</vt:lpstr>
      <vt:lpstr>CRC (Contd.)</vt:lpstr>
      <vt:lpstr>Reference Materials</vt:lpstr>
      <vt:lpstr>Thank you </vt:lpstr>
      <vt:lpstr>Extra</vt:lpstr>
      <vt:lpstr>Extra (Contd.)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Communications Sessional</dc:title>
  <cp:lastModifiedBy>fariavns9@gmail.com</cp:lastModifiedBy>
  <cp:revision>2</cp:revision>
  <dcterms:modified xsi:type="dcterms:W3CDTF">2021-06-29T05:31:32Z</dcterms:modified>
</cp:coreProperties>
</file>