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6858000" cx="9144000"/>
  <p:notesSz cx="7315200" cy="9601200"/>
  <p:embeddedFontLst>
    <p:embeddedFont>
      <p:font typeface="Garamond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1" roundtripDataSignature="AMtx7mhRq4tVdryz3XrN2U+885kWdBd6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Garamond-bold.fntdata"/><Relationship Id="rId27" Type="http://schemas.openxmlformats.org/officeDocument/2006/relationships/font" Target="fonts/Garamond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Garamond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font" Target="fonts/Garamond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3" name="Google Shape;113;p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4" name="Google Shape;114;p1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7" name="Google Shape;197;p14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4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6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8" name="Google Shape;238;p2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9" name="Google Shape;239;p25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7"/>
          <p:cNvSpPr txBox="1"/>
          <p:nvPr>
            <p:ph type="ctr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7"/>
          <p:cNvSpPr txBox="1"/>
          <p:nvPr>
            <p:ph idx="1" type="subTitle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SzPts val="1820"/>
              <a:buFont typeface="Noto Sans Symbols"/>
              <a:buNone/>
              <a:defRPr sz="2800"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  <p:sp>
        <p:nvSpPr>
          <p:cNvPr id="20" name="Google Shape;20;p27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7"/>
          <p:cNvSpPr txBox="1"/>
          <p:nvPr>
            <p:ph idx="11" type="ftr"/>
          </p:nvPr>
        </p:nvSpPr>
        <p:spPr>
          <a:xfrm>
            <a:off x="31242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7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7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7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7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56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9pPr>
          </a:lstStyle>
          <a:p/>
        </p:txBody>
      </p:sp>
      <p:sp>
        <p:nvSpPr>
          <p:cNvPr id="92" name="Google Shape;92;p3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7660" lvl="0" marL="45720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1pPr>
            <a:lvl2pPr indent="-304800" lvl="1" marL="914400" algn="l">
              <a:spcBef>
                <a:spcPts val="400"/>
              </a:spcBef>
              <a:spcAft>
                <a:spcPts val="0"/>
              </a:spcAft>
              <a:buSzPts val="1200"/>
              <a:buChar char="❑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spcBef>
                <a:spcPts val="320"/>
              </a:spcBef>
              <a:spcAft>
                <a:spcPts val="0"/>
              </a:spcAft>
              <a:buSzPts val="1120"/>
              <a:buChar char="❑"/>
              <a:defRPr sz="1600"/>
            </a:lvl4pPr>
            <a:lvl5pPr indent="-304800" lvl="4" marL="22860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5pPr>
            <a:lvl6pPr indent="-304800" lvl="5" marL="27432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6pPr>
            <a:lvl7pPr indent="-304800" lvl="6" marL="32004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7pPr>
            <a:lvl8pPr indent="-304800" lvl="7" marL="36576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8pPr>
            <a:lvl9pPr indent="-304800" lvl="8" marL="4114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9pPr>
          </a:lstStyle>
          <a:p/>
        </p:txBody>
      </p:sp>
      <p:sp>
        <p:nvSpPr>
          <p:cNvPr id="93" name="Google Shape;93;p3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56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9pPr>
          </a:lstStyle>
          <a:p/>
        </p:txBody>
      </p:sp>
      <p:sp>
        <p:nvSpPr>
          <p:cNvPr id="94" name="Google Shape;94;p3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7660" lvl="0" marL="45720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1pPr>
            <a:lvl2pPr indent="-304800" lvl="1" marL="914400" algn="l">
              <a:spcBef>
                <a:spcPts val="400"/>
              </a:spcBef>
              <a:spcAft>
                <a:spcPts val="0"/>
              </a:spcAft>
              <a:buSzPts val="1200"/>
              <a:buChar char="❑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spcBef>
                <a:spcPts val="320"/>
              </a:spcBef>
              <a:spcAft>
                <a:spcPts val="0"/>
              </a:spcAft>
              <a:buSzPts val="1120"/>
              <a:buChar char="❑"/>
              <a:defRPr sz="1600"/>
            </a:lvl4pPr>
            <a:lvl5pPr indent="-304800" lvl="4" marL="22860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5pPr>
            <a:lvl6pPr indent="-304800" lvl="5" marL="27432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6pPr>
            <a:lvl7pPr indent="-304800" lvl="6" marL="32004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7pPr>
            <a:lvl8pPr indent="-304800" lvl="7" marL="36576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8pPr>
            <a:lvl9pPr indent="-304800" lvl="8" marL="4114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9pPr>
          </a:lstStyle>
          <a:p/>
        </p:txBody>
      </p:sp>
      <p:sp>
        <p:nvSpPr>
          <p:cNvPr id="95" name="Google Shape;95;p38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8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9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9"/>
          <p:cNvSpPr txBox="1"/>
          <p:nvPr>
            <p:ph idx="1" type="body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algn="l">
              <a:spcBef>
                <a:spcPts val="560"/>
              </a:spcBef>
              <a:spcAft>
                <a:spcPts val="0"/>
              </a:spcAft>
              <a:buSzPts val="1820"/>
              <a:buChar char="■"/>
              <a:defRPr sz="2800"/>
            </a:lvl1pPr>
            <a:lvl2pPr indent="-320040" lvl="1" marL="914400" algn="l">
              <a:spcBef>
                <a:spcPts val="480"/>
              </a:spcBef>
              <a:spcAft>
                <a:spcPts val="0"/>
              </a:spcAft>
              <a:buSzPts val="1440"/>
              <a:buChar char="❑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 sz="1800"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9pPr>
          </a:lstStyle>
          <a:p/>
        </p:txBody>
      </p:sp>
      <p:sp>
        <p:nvSpPr>
          <p:cNvPr id="101" name="Google Shape;101;p39"/>
          <p:cNvSpPr txBox="1"/>
          <p:nvPr>
            <p:ph idx="2" type="body"/>
          </p:nvPr>
        </p:nvSpPr>
        <p:spPr>
          <a:xfrm>
            <a:off x="4648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algn="l">
              <a:spcBef>
                <a:spcPts val="560"/>
              </a:spcBef>
              <a:spcAft>
                <a:spcPts val="0"/>
              </a:spcAft>
              <a:buSzPts val="1820"/>
              <a:buChar char="■"/>
              <a:defRPr sz="2800"/>
            </a:lvl1pPr>
            <a:lvl2pPr indent="-320040" lvl="1" marL="914400" algn="l">
              <a:spcBef>
                <a:spcPts val="480"/>
              </a:spcBef>
              <a:spcAft>
                <a:spcPts val="0"/>
              </a:spcAft>
              <a:buSzPts val="1440"/>
              <a:buChar char="❑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 sz="1800"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9pPr>
          </a:lstStyle>
          <a:p/>
        </p:txBody>
      </p:sp>
      <p:sp>
        <p:nvSpPr>
          <p:cNvPr id="102" name="Google Shape;102;p39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9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3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08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9pPr>
          </a:lstStyle>
          <a:p/>
        </p:txBody>
      </p:sp>
      <p:sp>
        <p:nvSpPr>
          <p:cNvPr id="108" name="Google Shape;108;p40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0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9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9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  <p:sp>
        <p:nvSpPr>
          <p:cNvPr id="34" name="Google Shape;34;p29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9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4 Content" type="fourObj">
  <p:cSld name="FOUR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0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0"/>
          <p:cNvSpPr txBox="1"/>
          <p:nvPr>
            <p:ph idx="1" type="body"/>
          </p:nvPr>
        </p:nvSpPr>
        <p:spPr>
          <a:xfrm>
            <a:off x="457200" y="1600200"/>
            <a:ext cx="4038600" cy="2189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  <p:sp>
        <p:nvSpPr>
          <p:cNvPr id="40" name="Google Shape;40;p30"/>
          <p:cNvSpPr txBox="1"/>
          <p:nvPr>
            <p:ph idx="2" type="body"/>
          </p:nvPr>
        </p:nvSpPr>
        <p:spPr>
          <a:xfrm>
            <a:off x="4648200" y="1600200"/>
            <a:ext cx="4038600" cy="2189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  <p:sp>
        <p:nvSpPr>
          <p:cNvPr id="41" name="Google Shape;41;p30"/>
          <p:cNvSpPr txBox="1"/>
          <p:nvPr>
            <p:ph idx="3" type="body"/>
          </p:nvPr>
        </p:nvSpPr>
        <p:spPr>
          <a:xfrm>
            <a:off x="457200" y="3941763"/>
            <a:ext cx="4038600" cy="2189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  <p:sp>
        <p:nvSpPr>
          <p:cNvPr id="42" name="Google Shape;42;p30"/>
          <p:cNvSpPr txBox="1"/>
          <p:nvPr>
            <p:ph idx="4" type="body"/>
          </p:nvPr>
        </p:nvSpPr>
        <p:spPr>
          <a:xfrm>
            <a:off x="4648200" y="3941763"/>
            <a:ext cx="4038600" cy="2189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  <p:sp>
        <p:nvSpPr>
          <p:cNvPr id="43" name="Google Shape;43;p30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0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1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1"/>
          <p:cNvSpPr txBox="1"/>
          <p:nvPr>
            <p:ph idx="1" type="body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  <p:sp>
        <p:nvSpPr>
          <p:cNvPr id="49" name="Google Shape;49;p31"/>
          <p:cNvSpPr txBox="1"/>
          <p:nvPr>
            <p:ph idx="2" type="body"/>
          </p:nvPr>
        </p:nvSpPr>
        <p:spPr>
          <a:xfrm>
            <a:off x="4648200" y="1600200"/>
            <a:ext cx="4038600" cy="2189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  <p:sp>
        <p:nvSpPr>
          <p:cNvPr id="50" name="Google Shape;50;p31"/>
          <p:cNvSpPr txBox="1"/>
          <p:nvPr>
            <p:ph idx="3" type="body"/>
          </p:nvPr>
        </p:nvSpPr>
        <p:spPr>
          <a:xfrm>
            <a:off x="4648200" y="3941763"/>
            <a:ext cx="4038600" cy="2189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1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/>
          <p:nvPr>
            <p:ph type="title"/>
          </p:nvPr>
        </p:nvSpPr>
        <p:spPr>
          <a:xfrm rot="5400000">
            <a:off x="4731544" y="2175669"/>
            <a:ext cx="5853112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2"/>
          <p:cNvSpPr txBox="1"/>
          <p:nvPr>
            <p:ph idx="1" type="body"/>
          </p:nvPr>
        </p:nvSpPr>
        <p:spPr>
          <a:xfrm rot="5400000">
            <a:off x="540544" y="194469"/>
            <a:ext cx="5853112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  <p:sp>
        <p:nvSpPr>
          <p:cNvPr id="57" name="Google Shape;57;p32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2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3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3"/>
          <p:cNvSpPr txBox="1"/>
          <p:nvPr>
            <p:ph idx="1" type="body"/>
          </p:nvPr>
        </p:nvSpPr>
        <p:spPr>
          <a:xfrm rot="5400000">
            <a:off x="2306637" y="-249238"/>
            <a:ext cx="453072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  <p:sp>
        <p:nvSpPr>
          <p:cNvPr id="63" name="Google Shape;63;p33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3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3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9pPr>
          </a:lstStyle>
          <a:p/>
        </p:txBody>
      </p:sp>
      <p:sp>
        <p:nvSpPr>
          <p:cNvPr id="70" name="Google Shape;70;p34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4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680" lvl="0" marL="457200" algn="l">
              <a:spcBef>
                <a:spcPts val="640"/>
              </a:spcBef>
              <a:spcAft>
                <a:spcPts val="0"/>
              </a:spcAft>
              <a:buSzPts val="2080"/>
              <a:buChar char="■"/>
              <a:defRPr sz="3200"/>
            </a:lvl1pPr>
            <a:lvl2pPr indent="-335280" lvl="1" marL="91440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2pPr>
            <a:lvl3pPr indent="-327660" lvl="2" marL="137160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indent="-317500" lvl="3" marL="1828800" algn="l">
              <a:spcBef>
                <a:spcPts val="400"/>
              </a:spcBef>
              <a:spcAft>
                <a:spcPts val="0"/>
              </a:spcAft>
              <a:buSzPts val="1400"/>
              <a:buChar char="❑"/>
              <a:defRPr sz="2000"/>
            </a:lvl4pPr>
            <a:lvl5pPr indent="-323850" lvl="4" marL="22860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5pPr>
            <a:lvl6pPr indent="-323850" lvl="5" marL="27432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6pPr>
            <a:lvl7pPr indent="-323850" lvl="6" marL="32004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7pPr>
            <a:lvl8pPr indent="-323850" lvl="7" marL="36576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8pPr>
            <a:lvl9pPr indent="-323850" lvl="8" marL="41148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9pPr>
          </a:lstStyle>
          <a:p/>
        </p:txBody>
      </p:sp>
      <p:sp>
        <p:nvSpPr>
          <p:cNvPr id="76" name="Google Shape;76;p3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9pPr>
          </a:lstStyle>
          <a:p/>
        </p:txBody>
      </p:sp>
      <p:sp>
        <p:nvSpPr>
          <p:cNvPr id="77" name="Google Shape;77;p35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5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6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6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/>
          <p:nvPr/>
        </p:nvSpPr>
        <p:spPr>
          <a:xfrm>
            <a:off x="609600" y="1219200"/>
            <a:ext cx="7924800" cy="914400"/>
          </a:xfrm>
          <a:custGeom>
            <a:rect b="b" l="l" r="r" t="t"/>
            <a:pathLst>
              <a:path extrusionOk="0" h="1000" w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25400">
            <a:solidFill>
              <a:schemeClr val="accent1"/>
            </a:solidFill>
            <a:prstDash val="solid"/>
            <a:miter lim="524288"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26"/>
          <p:cNvCxnSpPr/>
          <p:nvPr/>
        </p:nvCxnSpPr>
        <p:spPr>
          <a:xfrm>
            <a:off x="1981200" y="3962400"/>
            <a:ext cx="6511925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" name="Google Shape;12;p26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" name="Google Shape;13;p26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2425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766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9405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6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6"/>
          <p:cNvSpPr txBox="1"/>
          <p:nvPr>
            <p:ph idx="11" type="ftr"/>
          </p:nvPr>
        </p:nvSpPr>
        <p:spPr>
          <a:xfrm>
            <a:off x="31242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6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8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5" name="Google Shape;25;p28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2425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766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9405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28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2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28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8"/>
          <p:cNvSpPr/>
          <p:nvPr/>
        </p:nvSpPr>
        <p:spPr>
          <a:xfrm>
            <a:off x="381000" y="228600"/>
            <a:ext cx="8229600" cy="609600"/>
          </a:xfrm>
          <a:custGeom>
            <a:rect b="b" l="l" r="r" t="t"/>
            <a:pathLst>
              <a:path extrusionOk="0" h="1000" w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miter lim="524288"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" name="Google Shape;30;p28"/>
          <p:cNvCxnSpPr/>
          <p:nvPr/>
        </p:nvCxnSpPr>
        <p:spPr>
          <a:xfrm>
            <a:off x="457200" y="6172200"/>
            <a:ext cx="8229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"/>
          <p:cNvSpPr txBox="1"/>
          <p:nvPr>
            <p:ph type="ctr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Garamond"/>
              <a:buNone/>
            </a:pPr>
            <a:r>
              <a:rPr b="0" i="0" lang="en-US" sz="50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Digital to Digital</a:t>
            </a:r>
            <a:br>
              <a:rPr b="0" i="0" lang="en-US" sz="50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0" i="0" lang="en-US" sz="50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Conversion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"/>
          <p:cNvSpPr txBox="1"/>
          <p:nvPr>
            <p:ph idx="1" type="body"/>
          </p:nvPr>
        </p:nvSpPr>
        <p:spPr>
          <a:xfrm>
            <a:off x="457200" y="1870075"/>
            <a:ext cx="8229600" cy="4987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⮚"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bit is 1</a:t>
            </a: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3000" u="none">
                <a:solidFill>
                  <a:srgbClr val="2C6123"/>
                </a:solidFill>
                <a:latin typeface="Arial"/>
                <a:ea typeface="Arial"/>
                <a:cs typeface="Arial"/>
                <a:sym typeface="Arial"/>
              </a:rPr>
              <a:t>half of the bit duration it remains low, later half of the bit duration remains high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rPr b="0" i="0" lang="en-US" sz="3000" u="none">
                <a:solidFill>
                  <a:srgbClr val="2C6123"/>
                </a:solidFill>
                <a:latin typeface="Arial"/>
                <a:ea typeface="Arial"/>
                <a:cs typeface="Arial"/>
                <a:sym typeface="Arial"/>
              </a:rPr>
              <a:t>                          </a:t>
            </a:r>
            <a:r>
              <a:rPr b="1" i="0" lang="en-US" sz="3000" u="none">
                <a:solidFill>
                  <a:srgbClr val="2C6123"/>
                </a:solidFill>
                <a:latin typeface="Arial"/>
                <a:ea typeface="Arial"/>
                <a:cs typeface="Arial"/>
                <a:sym typeface="Arial"/>
              </a:rPr>
              <a:t>-V → +V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⮚"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bit is 0</a:t>
            </a: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3000" u="none">
                <a:solidFill>
                  <a:srgbClr val="2C6123"/>
                </a:solidFill>
                <a:latin typeface="Arial"/>
                <a:ea typeface="Arial"/>
                <a:cs typeface="Arial"/>
                <a:sym typeface="Arial"/>
              </a:rPr>
              <a:t>half of the bit duration it remains high, later half of the bit duration remains low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rPr b="0" i="0" lang="en-US" sz="3000" u="none">
                <a:solidFill>
                  <a:srgbClr val="2C6123"/>
                </a:solidFill>
                <a:latin typeface="Arial"/>
                <a:ea typeface="Arial"/>
                <a:cs typeface="Arial"/>
                <a:sym typeface="Arial"/>
              </a:rPr>
              <a:t>                         </a:t>
            </a:r>
            <a:r>
              <a:rPr b="1" i="0" lang="en-US" sz="3000" u="none">
                <a:solidFill>
                  <a:srgbClr val="2C6123"/>
                </a:solidFill>
                <a:latin typeface="Arial"/>
                <a:ea typeface="Arial"/>
                <a:cs typeface="Arial"/>
                <a:sym typeface="Arial"/>
              </a:rPr>
              <a:t>+V → -V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t/>
            </a:r>
            <a:endParaRPr b="0" i="0" sz="3000" u="none">
              <a:solidFill>
                <a:srgbClr val="2C612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907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9075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0"/>
          <p:cNvSpPr txBox="1"/>
          <p:nvPr/>
        </p:nvSpPr>
        <p:spPr>
          <a:xfrm>
            <a:off x="457200" y="228600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Polar Biphase (Manchester)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000"/>
              <a:buFont typeface="Arial"/>
              <a:buNone/>
            </a:pPr>
            <a:r>
              <a:rPr b="0" i="0" lang="en-US" sz="3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Combination of RZ and NRZ-L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Polar Biphase (Manchester)</a:t>
            </a:r>
            <a:endParaRPr/>
          </a:p>
        </p:txBody>
      </p:sp>
      <p:sp>
        <p:nvSpPr>
          <p:cNvPr id="180" name="Google Shape;180;p11"/>
          <p:cNvSpPr txBox="1"/>
          <p:nvPr>
            <p:ph idx="1" type="body"/>
          </p:nvPr>
        </p:nvSpPr>
        <p:spPr>
          <a:xfrm>
            <a:off x="228600" y="685800"/>
            <a:ext cx="8229600" cy="4987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0        1         0        0        1        1</a:t>
            </a:r>
            <a:endParaRPr/>
          </a:p>
        </p:txBody>
      </p:sp>
      <p:pic>
        <p:nvPicPr>
          <p:cNvPr id="181" name="Google Shape;18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905000"/>
            <a:ext cx="7391400" cy="4084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Polar NRZ-I</a:t>
            </a:r>
            <a:endParaRPr/>
          </a:p>
        </p:txBody>
      </p:sp>
      <p:sp>
        <p:nvSpPr>
          <p:cNvPr id="187" name="Google Shape;187;p12"/>
          <p:cNvSpPr txBox="1"/>
          <p:nvPr>
            <p:ph idx="1" type="body"/>
          </p:nvPr>
        </p:nvSpPr>
        <p:spPr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1 0 0 1 1 1 0 (Invert if found next bit is 1)</a:t>
            </a:r>
            <a:endParaRPr/>
          </a:p>
        </p:txBody>
      </p:sp>
      <p:pic>
        <p:nvPicPr>
          <p:cNvPr id="188" name="Google Shape;18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828800"/>
            <a:ext cx="80772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"/>
          <p:cNvSpPr txBox="1"/>
          <p:nvPr>
            <p:ph idx="1" type="body"/>
          </p:nvPr>
        </p:nvSpPr>
        <p:spPr>
          <a:xfrm>
            <a:off x="457200" y="1870075"/>
            <a:ext cx="8229600" cy="4987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⮚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is always a transition at the middle of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the bit.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⮚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next bit is 1,</a:t>
            </a:r>
            <a:r>
              <a:rPr b="0" i="0" lang="en-US" sz="30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no </a:t>
            </a:r>
            <a:r>
              <a:rPr b="0" i="0" lang="en-US" sz="3000" u="none">
                <a:solidFill>
                  <a:srgbClr val="2C6123"/>
                </a:solidFill>
                <a:latin typeface="Arial"/>
                <a:ea typeface="Arial"/>
                <a:cs typeface="Arial"/>
                <a:sym typeface="Arial"/>
              </a:rPr>
              <a:t>need to invert the direction.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⮚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next bit is 0, </a:t>
            </a:r>
            <a:r>
              <a:rPr b="0" i="0" lang="en-US" sz="3000" u="none">
                <a:solidFill>
                  <a:srgbClr val="2C6123"/>
                </a:solidFill>
                <a:latin typeface="Arial"/>
                <a:ea typeface="Arial"/>
                <a:cs typeface="Arial"/>
                <a:sym typeface="Arial"/>
              </a:rPr>
              <a:t>need to invert the direction.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t/>
            </a:r>
            <a:endParaRPr b="0" i="0" sz="3000" u="none">
              <a:solidFill>
                <a:srgbClr val="2C612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907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9075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3"/>
          <p:cNvSpPr txBox="1"/>
          <p:nvPr/>
        </p:nvSpPr>
        <p:spPr>
          <a:xfrm>
            <a:off x="457200" y="228600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Garamond"/>
              <a:buNone/>
            </a:pPr>
            <a:r>
              <a:rPr b="0" i="0" lang="en-US" sz="41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Polar Biphase (Differential Manchester)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000"/>
              <a:buFont typeface="Arial"/>
              <a:buNone/>
            </a:pPr>
            <a:r>
              <a:rPr b="0" i="0" lang="en-US" sz="3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Combination of RZ and NRZ-I</a:t>
            </a:r>
            <a:endParaRPr b="0" i="0" sz="3000" u="non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33"/>
              </a:buClr>
              <a:buSzPts val="4000"/>
              <a:buFont typeface="Garamond"/>
              <a:buNone/>
            </a:pPr>
            <a:r>
              <a:rPr b="0" i="0" lang="en-US" sz="4000" u="none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rPr>
              <a:t>Polar Biphase (Differential Manchester)</a:t>
            </a:r>
            <a:endParaRPr/>
          </a:p>
        </p:txBody>
      </p:sp>
      <p:sp>
        <p:nvSpPr>
          <p:cNvPr id="201" name="Google Shape;201;p14"/>
          <p:cNvSpPr txBox="1"/>
          <p:nvPr>
            <p:ph idx="1" type="body"/>
          </p:nvPr>
        </p:nvSpPr>
        <p:spPr>
          <a:xfrm>
            <a:off x="-76200" y="685800"/>
            <a:ext cx="8229600" cy="4987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0       1        0       0        1       1</a:t>
            </a:r>
            <a:endParaRPr/>
          </a:p>
        </p:txBody>
      </p:sp>
      <p:pic>
        <p:nvPicPr>
          <p:cNvPr id="202" name="Google Shape;20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828800"/>
            <a:ext cx="7086600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Garamond"/>
              <a:buNone/>
            </a:pPr>
            <a:r>
              <a:rPr b="0" i="0" lang="en-US" sz="38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Bipolar AMI (Alternate Mark Inversion)</a:t>
            </a:r>
            <a:endParaRPr/>
          </a:p>
        </p:txBody>
      </p:sp>
      <p:sp>
        <p:nvSpPr>
          <p:cNvPr id="208" name="Google Shape;208;p15"/>
          <p:cNvSpPr txBox="1"/>
          <p:nvPr>
            <p:ph idx="1" type="body"/>
          </p:nvPr>
        </p:nvSpPr>
        <p:spPr>
          <a:xfrm>
            <a:off x="457200" y="914400"/>
            <a:ext cx="8229600" cy="5216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⮚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next bit is 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400" u="none">
                <a:solidFill>
                  <a:srgbClr val="2C6123"/>
                </a:solidFill>
                <a:latin typeface="Arial"/>
                <a:ea typeface="Arial"/>
                <a:cs typeface="Arial"/>
                <a:sym typeface="Arial"/>
              </a:rPr>
              <a:t>the voltage will alternate between +v and –v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⮚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next bit is 0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400" u="none">
                <a:solidFill>
                  <a:srgbClr val="2C6123"/>
                </a:solidFill>
                <a:latin typeface="Arial"/>
                <a:ea typeface="Arial"/>
                <a:cs typeface="Arial"/>
                <a:sym typeface="Arial"/>
              </a:rPr>
              <a:t>it will have a 0 voltage.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0         1           0         0        1        0</a:t>
            </a:r>
            <a:endParaRPr/>
          </a:p>
        </p:txBody>
      </p:sp>
      <p:pic>
        <p:nvPicPr>
          <p:cNvPr id="209" name="Google Shape;209;p15"/>
          <p:cNvPicPr preferRelativeResize="0"/>
          <p:nvPr/>
        </p:nvPicPr>
        <p:blipFill rotWithShape="1">
          <a:blip r:embed="rId3">
            <a:alphaModFix/>
          </a:blip>
          <a:srcRect b="2173" l="0" r="0" t="0"/>
          <a:stretch/>
        </p:blipFill>
        <p:spPr>
          <a:xfrm>
            <a:off x="1371600" y="2514600"/>
            <a:ext cx="6400800" cy="357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Garamond"/>
              <a:buNone/>
            </a:pPr>
            <a:r>
              <a:rPr b="0" i="0" lang="en-US" sz="44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Bipolar Pseudoternary</a:t>
            </a:r>
            <a:br>
              <a:rPr b="0" i="0" lang="en-US" sz="44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0" i="0" lang="en-US" sz="3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Opposite of AMI</a:t>
            </a:r>
            <a:br>
              <a:rPr b="0" i="0" lang="en-US" sz="300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215" name="Google Shape;215;p16"/>
          <p:cNvSpPr txBox="1"/>
          <p:nvPr>
            <p:ph idx="1" type="body"/>
          </p:nvPr>
        </p:nvSpPr>
        <p:spPr>
          <a:xfrm>
            <a:off x="457200" y="1793875"/>
            <a:ext cx="8229600" cy="4987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0     1      0     0     1      0</a:t>
            </a:r>
            <a:endParaRPr/>
          </a:p>
        </p:txBody>
      </p:sp>
      <p:pic>
        <p:nvPicPr>
          <p:cNvPr id="216" name="Google Shape;21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2286000"/>
            <a:ext cx="5449887" cy="371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Garamond"/>
              <a:buNone/>
            </a:pPr>
            <a:r>
              <a:rPr b="0" i="0" lang="en-US" sz="34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Multitransition MLT-3 (Multiline Transmission)</a:t>
            </a:r>
            <a:endParaRPr/>
          </a:p>
        </p:txBody>
      </p:sp>
      <p:sp>
        <p:nvSpPr>
          <p:cNvPr id="222" name="Google Shape;222;p17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Till now all the linear encoding techniques followed two rules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signal have more than two levels then encoding technique can have more than two rules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MLT-3 has three levels (+V,0,-V) and three transition rules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9075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8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Garamond"/>
              <a:buNone/>
            </a:pPr>
            <a:r>
              <a:rPr b="0" i="0" lang="en-US" sz="34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Multitransition MLT-3 (Multiline Transmission)</a:t>
            </a:r>
            <a:endParaRPr/>
          </a:p>
        </p:txBody>
      </p:sp>
      <p:sp>
        <p:nvSpPr>
          <p:cNvPr id="228" name="Google Shape;228;p18"/>
          <p:cNvSpPr txBox="1"/>
          <p:nvPr>
            <p:ph idx="1" type="body"/>
          </p:nvPr>
        </p:nvSpPr>
        <p:spPr>
          <a:xfrm>
            <a:off x="457200" y="17526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Transition Rules: </a:t>
            </a:r>
            <a:endParaRPr/>
          </a:p>
          <a:p>
            <a:pPr indent="-11557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Garamond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next bit is 0, no transition</a:t>
            </a:r>
            <a:endParaRPr/>
          </a:p>
          <a:p>
            <a:pPr indent="-11557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Garamond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next bit is 1 and current level is not 0, the next level is 0</a:t>
            </a:r>
            <a:endParaRPr/>
          </a:p>
          <a:p>
            <a:pPr indent="-11557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Garamond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next bit is 1 and current level is 0, the next level is the opposite of the last nonzero level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9075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9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Garamond"/>
              <a:buNone/>
            </a:pPr>
            <a:r>
              <a:rPr b="0" i="0" lang="en-US" sz="34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Multitransition MLT-3 (Multiline Transmission)</a:t>
            </a:r>
            <a:endParaRPr/>
          </a:p>
        </p:txBody>
      </p:sp>
      <p:sp>
        <p:nvSpPr>
          <p:cNvPr id="234" name="Google Shape;234;p19"/>
          <p:cNvSpPr txBox="1"/>
          <p:nvPr>
            <p:ph idx="1" type="body"/>
          </p:nvPr>
        </p:nvSpPr>
        <p:spPr>
          <a:xfrm>
            <a:off x="457200" y="914400"/>
            <a:ext cx="8229600" cy="5216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0    1    0    1    1    0    1    1</a:t>
            </a:r>
            <a:endParaRPr/>
          </a:p>
        </p:txBody>
      </p:sp>
      <p:pic>
        <p:nvPicPr>
          <p:cNvPr id="235" name="Google Shape;23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1609725"/>
            <a:ext cx="5638800" cy="449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Digital-to-Digital Conversion</a:t>
            </a:r>
            <a:endParaRPr/>
          </a:p>
        </p:txBody>
      </p:sp>
      <p:sp>
        <p:nvSpPr>
          <p:cNvPr id="122" name="Google Shape;122;p2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Representation of digital data using digital signal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 techniques are used:</a:t>
            </a:r>
            <a:endParaRPr/>
          </a:p>
          <a:p>
            <a:pPr indent="-325436" lvl="1" marL="669925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 coding</a:t>
            </a:r>
            <a:endParaRPr/>
          </a:p>
          <a:p>
            <a:pPr indent="-325436" lvl="1" marL="669925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Block coding</a:t>
            </a:r>
            <a:endParaRPr/>
          </a:p>
          <a:p>
            <a:pPr indent="-325436" lvl="1" marL="669925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Scrambling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5"/>
          <p:cNvSpPr txBox="1"/>
          <p:nvPr>
            <p:ph type="title"/>
          </p:nvPr>
        </p:nvSpPr>
        <p:spPr>
          <a:xfrm>
            <a:off x="762000" y="19050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5700"/>
              <a:buFont typeface="Garamond"/>
              <a:buNone/>
            </a:pPr>
            <a:r>
              <a:rPr b="0" i="0" lang="en-US" sz="5700" u="none">
                <a:solidFill>
                  <a:srgbClr val="FF3300"/>
                </a:solidFill>
                <a:latin typeface="Garamond"/>
                <a:ea typeface="Garamond"/>
                <a:cs typeface="Garamond"/>
                <a:sym typeface="Garamond"/>
              </a:rPr>
              <a:t>Thank You…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Line Coding</a:t>
            </a:r>
            <a:endParaRPr/>
          </a:p>
        </p:txBody>
      </p:sp>
      <p:pic>
        <p:nvPicPr>
          <p:cNvPr id="128" name="Google Shape;128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100" y="2286000"/>
            <a:ext cx="7543800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3"/>
          <p:cNvSpPr txBox="1"/>
          <p:nvPr/>
        </p:nvSpPr>
        <p:spPr>
          <a:xfrm>
            <a:off x="457200" y="1254125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 a sequence of bits into a digital signal.</a:t>
            </a:r>
            <a:endParaRPr/>
          </a:p>
          <a:p>
            <a:pPr indent="-21907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Line Coding Schemes</a:t>
            </a:r>
            <a:endParaRPr/>
          </a:p>
        </p:txBody>
      </p:sp>
      <p:pic>
        <p:nvPicPr>
          <p:cNvPr id="135" name="Google Shape;135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175" y="1905000"/>
            <a:ext cx="7867650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Unipolar NRZ</a:t>
            </a:r>
            <a:endParaRPr/>
          </a:p>
        </p:txBody>
      </p:sp>
      <p:sp>
        <p:nvSpPr>
          <p:cNvPr id="141" name="Google Shape;141;p5"/>
          <p:cNvSpPr txBox="1"/>
          <p:nvPr>
            <p:ph idx="1" type="body"/>
          </p:nvPr>
        </p:nvSpPr>
        <p:spPr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⮚"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bit is 1</a:t>
            </a: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3000" u="none" cap="none" strike="noStrike">
                <a:solidFill>
                  <a:srgbClr val="2C6123"/>
                </a:solidFill>
                <a:latin typeface="Arial"/>
                <a:ea typeface="Arial"/>
                <a:cs typeface="Arial"/>
                <a:sym typeface="Arial"/>
              </a:rPr>
              <a:t>signal level remains high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⮚"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bit is 0</a:t>
            </a: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3000" u="none" cap="none" strike="noStrike">
                <a:solidFill>
                  <a:srgbClr val="2C6123"/>
                </a:solidFill>
                <a:latin typeface="Arial"/>
                <a:ea typeface="Arial"/>
                <a:cs typeface="Arial"/>
                <a:sym typeface="Arial"/>
              </a:rPr>
              <a:t>signal level remains zero</a:t>
            </a:r>
            <a:endParaRPr/>
          </a:p>
          <a:p>
            <a:pPr indent="-21907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9075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Unipolar NRZ</a:t>
            </a:r>
            <a:endParaRPr/>
          </a:p>
        </p:txBody>
      </p:sp>
      <p:sp>
        <p:nvSpPr>
          <p:cNvPr id="147" name="Google Shape;147;p6"/>
          <p:cNvSpPr txBox="1"/>
          <p:nvPr>
            <p:ph idx="1" type="body"/>
          </p:nvPr>
        </p:nvSpPr>
        <p:spPr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0 1 0 1 1 0 1 1</a:t>
            </a:r>
            <a:endParaRPr/>
          </a:p>
        </p:txBody>
      </p:sp>
      <p:pic>
        <p:nvPicPr>
          <p:cNvPr id="148" name="Google Shape;14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133600"/>
            <a:ext cx="7467600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Polar RZ</a:t>
            </a:r>
            <a:endParaRPr/>
          </a:p>
        </p:txBody>
      </p:sp>
      <p:sp>
        <p:nvSpPr>
          <p:cNvPr id="154" name="Google Shape;154;p7"/>
          <p:cNvSpPr txBox="1"/>
          <p:nvPr>
            <p:ph idx="1" type="body"/>
          </p:nvPr>
        </p:nvSpPr>
        <p:spPr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⮚"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bit is 1</a:t>
            </a: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3000" u="none">
                <a:solidFill>
                  <a:srgbClr val="2C6123"/>
                </a:solidFill>
                <a:latin typeface="Arial"/>
                <a:ea typeface="Arial"/>
                <a:cs typeface="Arial"/>
                <a:sym typeface="Arial"/>
              </a:rPr>
              <a:t>half of the bit duration it remains high, later half of the bit duration remains 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⮚"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bit is 0</a:t>
            </a: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3000" u="none">
                <a:solidFill>
                  <a:srgbClr val="2C6123"/>
                </a:solidFill>
                <a:latin typeface="Arial"/>
                <a:ea typeface="Arial"/>
                <a:cs typeface="Arial"/>
                <a:sym typeface="Arial"/>
              </a:rPr>
              <a:t>half of the bit duration it remains low, later half of the bit duration remains 0</a:t>
            </a:r>
            <a:endParaRPr/>
          </a:p>
          <a:p>
            <a:pPr indent="-219075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9075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Polar RZ</a:t>
            </a:r>
            <a:endParaRPr/>
          </a:p>
        </p:txBody>
      </p:sp>
      <p:sp>
        <p:nvSpPr>
          <p:cNvPr id="160" name="Google Shape;160;p8"/>
          <p:cNvSpPr txBox="1"/>
          <p:nvPr>
            <p:ph idx="1" type="body"/>
          </p:nvPr>
        </p:nvSpPr>
        <p:spPr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0 1 0 0 1</a:t>
            </a:r>
            <a:endParaRPr/>
          </a:p>
        </p:txBody>
      </p:sp>
      <p:pic>
        <p:nvPicPr>
          <p:cNvPr id="161" name="Google Shape;16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286000"/>
            <a:ext cx="762000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Polar NRZ-L</a:t>
            </a:r>
            <a:endParaRPr/>
          </a:p>
        </p:txBody>
      </p:sp>
      <p:pic>
        <p:nvPicPr>
          <p:cNvPr id="167" name="Google Shape;167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9800" y="2438400"/>
            <a:ext cx="7277100" cy="3722687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9"/>
          <p:cNvSpPr txBox="1"/>
          <p:nvPr/>
        </p:nvSpPr>
        <p:spPr>
          <a:xfrm>
            <a:off x="596900" y="914400"/>
            <a:ext cx="7962900" cy="1077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0 1 1 0   (-V for 0 and +V for 1)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2005-09-21T15:00:10Z</dcterms:created>
  <dc:creator>Umut Orguner</dc:creator>
</cp:coreProperties>
</file>