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AA73F9-D2AE-4CDA-8DCD-52E848D424CA}"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73F9-D2AE-4CDA-8DCD-52E848D424CA}"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73F9-D2AE-4CDA-8DCD-52E848D424CA}"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73F9-D2AE-4CDA-8DCD-52E848D424CA}"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A73F9-D2AE-4CDA-8DCD-52E848D424CA}"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AA73F9-D2AE-4CDA-8DCD-52E848D424CA}" type="datetimeFigureOut">
              <a:rPr lang="en-US" smtClean="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AA73F9-D2AE-4CDA-8DCD-52E848D424CA}" type="datetimeFigureOut">
              <a:rPr lang="en-US" smtClean="0"/>
              <a:pPr/>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AA73F9-D2AE-4CDA-8DCD-52E848D424CA}" type="datetimeFigureOut">
              <a:rPr lang="en-US" smtClean="0"/>
              <a:pPr/>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A73F9-D2AE-4CDA-8DCD-52E848D424CA}" type="datetimeFigureOut">
              <a:rPr lang="en-US" smtClean="0"/>
              <a:pPr/>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A73F9-D2AE-4CDA-8DCD-52E848D424CA}" type="datetimeFigureOut">
              <a:rPr lang="en-US" smtClean="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A73F9-D2AE-4CDA-8DCD-52E848D424CA}" type="datetimeFigureOut">
              <a:rPr lang="en-US" smtClean="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A73F9-D2AE-4CDA-8DCD-52E848D424CA}" type="datetimeFigureOut">
              <a:rPr lang="en-US" smtClean="0"/>
              <a:pPr/>
              <a:t>5/2/2021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4F257-58F9-4483-B966-FB33B699EC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25908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609600"/>
            <a:ext cx="8305800" cy="830997"/>
          </a:xfrm>
          <a:prstGeom prst="rect">
            <a:avLst/>
          </a:prstGeom>
        </p:spPr>
        <p:txBody>
          <a:bodyPr wrap="square">
            <a:spAutoFit/>
          </a:bodyPr>
          <a:lstStyle/>
          <a:p>
            <a:pPr algn="just"/>
            <a:r>
              <a:rPr lang="en-US" sz="2400" b="1" u="sng" dirty="0" smtClean="0"/>
              <a:t>Checksum for Detection </a:t>
            </a:r>
          </a:p>
          <a:p>
            <a:pPr algn="just">
              <a:buFont typeface="Wingdings" pitchFamily="2" charset="2"/>
              <a:buChar char="Ø"/>
            </a:pPr>
            <a:endParaRPr lang="en-US" sz="2400" dirty="0" smtClean="0"/>
          </a:p>
        </p:txBody>
      </p:sp>
      <p:pic>
        <p:nvPicPr>
          <p:cNvPr id="22530" name="Picture 2"/>
          <p:cNvPicPr>
            <a:picLocks noChangeAspect="1" noChangeArrowheads="1"/>
          </p:cNvPicPr>
          <p:nvPr/>
        </p:nvPicPr>
        <p:blipFill>
          <a:blip r:embed="rId2"/>
          <a:srcRect/>
          <a:stretch>
            <a:fillRect/>
          </a:stretch>
        </p:blipFill>
        <p:spPr bwMode="auto">
          <a:xfrm>
            <a:off x="762000" y="990600"/>
            <a:ext cx="8047154"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609600"/>
            <a:ext cx="8305800" cy="1200329"/>
          </a:xfrm>
          <a:prstGeom prst="rect">
            <a:avLst/>
          </a:prstGeom>
        </p:spPr>
        <p:txBody>
          <a:bodyPr wrap="square">
            <a:spAutoFit/>
          </a:bodyPr>
          <a:lstStyle/>
          <a:p>
            <a:pPr algn="just"/>
            <a:r>
              <a:rPr lang="en-US" sz="2400" b="1" u="sng" dirty="0" smtClean="0"/>
              <a:t>Cyclic Redundancy Check (CRC) for Detection</a:t>
            </a:r>
            <a:endParaRPr lang="en-US" sz="2400" b="1" dirty="0" smtClean="0"/>
          </a:p>
          <a:p>
            <a:pPr algn="just"/>
            <a:r>
              <a:rPr lang="en-US" sz="2400" b="1" u="sng" dirty="0" smtClean="0"/>
              <a:t> </a:t>
            </a:r>
          </a:p>
          <a:p>
            <a:pPr algn="just">
              <a:buFont typeface="Wingdings" pitchFamily="2" charset="2"/>
              <a:buChar char="Ø"/>
            </a:pPr>
            <a:endParaRPr lang="en-US" sz="2400" dirty="0" smtClean="0"/>
          </a:p>
        </p:txBody>
      </p:sp>
      <p:sp>
        <p:nvSpPr>
          <p:cNvPr id="5" name="Rectangle 4"/>
          <p:cNvSpPr/>
          <p:nvPr/>
        </p:nvSpPr>
        <p:spPr>
          <a:xfrm>
            <a:off x="1066800" y="1371600"/>
            <a:ext cx="7086600" cy="3416320"/>
          </a:xfrm>
          <a:prstGeom prst="rect">
            <a:avLst/>
          </a:prstGeom>
        </p:spPr>
        <p:txBody>
          <a:bodyPr wrap="square">
            <a:spAutoFit/>
          </a:bodyPr>
          <a:lstStyle/>
          <a:p>
            <a:pPr>
              <a:buFont typeface="Wingdings" pitchFamily="2" charset="2"/>
              <a:buChar char="Ø"/>
            </a:pPr>
            <a:r>
              <a:rPr lang="en-US" sz="2400" dirty="0" smtClean="0"/>
              <a:t>This technique involves binary division of the data bits being sent. </a:t>
            </a:r>
          </a:p>
          <a:p>
            <a:pPr>
              <a:buFont typeface="Wingdings" pitchFamily="2" charset="2"/>
              <a:buChar char="Ø"/>
            </a:pPr>
            <a:r>
              <a:rPr lang="en-US" sz="2400" dirty="0" smtClean="0"/>
              <a:t>The divisor is generated using polynomials. </a:t>
            </a:r>
          </a:p>
          <a:p>
            <a:pPr>
              <a:buFont typeface="Wingdings" pitchFamily="2" charset="2"/>
              <a:buChar char="Ø"/>
            </a:pPr>
            <a:r>
              <a:rPr lang="en-US" sz="2400" dirty="0" smtClean="0"/>
              <a:t>The sender performs a division operation on the bits being sent and calculates the remainder. </a:t>
            </a:r>
          </a:p>
          <a:p>
            <a:pPr>
              <a:buFont typeface="Wingdings" pitchFamily="2" charset="2"/>
              <a:buChar char="Ø"/>
            </a:pPr>
            <a:r>
              <a:rPr lang="en-US" sz="2400" dirty="0" smtClean="0"/>
              <a:t>Before sending the actual bits, the sender adds the remainder at the end of the actual bits. </a:t>
            </a:r>
          </a:p>
          <a:p>
            <a:pPr>
              <a:buFont typeface="Wingdings" pitchFamily="2" charset="2"/>
              <a:buChar char="Ø"/>
            </a:pPr>
            <a:r>
              <a:rPr lang="en-US" sz="2400" dirty="0" smtClean="0"/>
              <a:t>Actual data bits plus the remainder is called a codeword.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609600"/>
            <a:ext cx="8305800" cy="1200329"/>
          </a:xfrm>
          <a:prstGeom prst="rect">
            <a:avLst/>
          </a:prstGeom>
        </p:spPr>
        <p:txBody>
          <a:bodyPr wrap="square">
            <a:spAutoFit/>
          </a:bodyPr>
          <a:lstStyle/>
          <a:p>
            <a:pPr algn="just"/>
            <a:r>
              <a:rPr lang="en-US" sz="2400" b="1" u="sng" dirty="0" smtClean="0"/>
              <a:t>Cyclic Redundancy Check (CRC) for Detection</a:t>
            </a:r>
            <a:endParaRPr lang="en-US" sz="2400" b="1" dirty="0" smtClean="0"/>
          </a:p>
          <a:p>
            <a:pPr algn="just"/>
            <a:r>
              <a:rPr lang="en-US" sz="2400" b="1" u="sng" dirty="0" smtClean="0"/>
              <a:t> </a:t>
            </a:r>
          </a:p>
          <a:p>
            <a:pPr algn="just">
              <a:buFont typeface="Wingdings" pitchFamily="2" charset="2"/>
              <a:buChar char="Ø"/>
            </a:pPr>
            <a:endParaRPr lang="en-US" sz="2400" dirty="0" smtClean="0"/>
          </a:p>
        </p:txBody>
      </p:sp>
      <p:pic>
        <p:nvPicPr>
          <p:cNvPr id="23554" name="Picture 2" descr="CRC"/>
          <p:cNvPicPr>
            <a:picLocks noChangeAspect="1" noChangeArrowheads="1"/>
          </p:cNvPicPr>
          <p:nvPr/>
        </p:nvPicPr>
        <p:blipFill>
          <a:blip r:embed="rId2"/>
          <a:srcRect/>
          <a:stretch>
            <a:fillRect/>
          </a:stretch>
        </p:blipFill>
        <p:spPr bwMode="auto">
          <a:xfrm>
            <a:off x="1066800" y="1219200"/>
            <a:ext cx="7142922" cy="5105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780871"/>
            <a:ext cx="8305800" cy="1200329"/>
          </a:xfrm>
          <a:prstGeom prst="rect">
            <a:avLst/>
          </a:prstGeom>
        </p:spPr>
        <p:txBody>
          <a:bodyPr wrap="square">
            <a:spAutoFit/>
          </a:bodyPr>
          <a:lstStyle/>
          <a:p>
            <a:pPr algn="just"/>
            <a:r>
              <a:rPr lang="en-US" sz="2400" b="1" u="sng" dirty="0" smtClean="0"/>
              <a:t>Cyclic Redundancy Check (CRC) for Detection</a:t>
            </a:r>
            <a:endParaRPr lang="en-US" sz="2400" b="1" dirty="0" smtClean="0"/>
          </a:p>
          <a:p>
            <a:pPr algn="just"/>
            <a:r>
              <a:rPr lang="en-US" sz="2400" b="1" u="sng" dirty="0" smtClean="0"/>
              <a:t> </a:t>
            </a:r>
          </a:p>
          <a:p>
            <a:pPr algn="just">
              <a:buFont typeface="Wingdings" pitchFamily="2" charset="2"/>
              <a:buChar char="Ø"/>
            </a:pPr>
            <a:endParaRPr lang="en-US" sz="2400" dirty="0" smtClean="0"/>
          </a:p>
        </p:txBody>
      </p:sp>
      <p:sp>
        <p:nvSpPr>
          <p:cNvPr id="5" name="Rectangle 4"/>
          <p:cNvSpPr/>
          <p:nvPr/>
        </p:nvSpPr>
        <p:spPr>
          <a:xfrm>
            <a:off x="914400" y="1447800"/>
            <a:ext cx="7162800" cy="1569660"/>
          </a:xfrm>
          <a:prstGeom prst="rect">
            <a:avLst/>
          </a:prstGeom>
        </p:spPr>
        <p:txBody>
          <a:bodyPr wrap="square">
            <a:spAutoFit/>
          </a:bodyPr>
          <a:lstStyle/>
          <a:p>
            <a:r>
              <a:rPr lang="en-US" sz="2400" dirty="0" smtClean="0"/>
              <a:t>The polynomial is written in binary as the coefficients; a 3rd-degree polynomial has 4 coefficients (1</a:t>
            </a:r>
            <a:r>
              <a:rPr lang="en-US" sz="2400" i="1" dirty="0" smtClean="0"/>
              <a:t>x</a:t>
            </a:r>
            <a:r>
              <a:rPr lang="en-US" sz="2400" baseline="30000" dirty="0" smtClean="0"/>
              <a:t>3</a:t>
            </a:r>
            <a:r>
              <a:rPr lang="en-US" sz="2400" dirty="0" smtClean="0"/>
              <a:t> + 0</a:t>
            </a:r>
            <a:r>
              <a:rPr lang="en-US" sz="2400" i="1" dirty="0" smtClean="0"/>
              <a:t>x</a:t>
            </a:r>
            <a:r>
              <a:rPr lang="en-US" sz="2400" baseline="30000" dirty="0" smtClean="0"/>
              <a:t>2</a:t>
            </a:r>
            <a:r>
              <a:rPr lang="en-US" sz="2400" dirty="0" smtClean="0"/>
              <a:t> + 1</a:t>
            </a:r>
            <a:r>
              <a:rPr lang="en-US" sz="2400" i="1" dirty="0" smtClean="0"/>
              <a:t>x</a:t>
            </a:r>
            <a:r>
              <a:rPr lang="en-US" sz="2400" dirty="0" smtClean="0"/>
              <a:t> + 1). In this case, the coefficients are 1, 0, 1 and 1. So, the divisor will be 1011</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914400" y="1676400"/>
            <a:ext cx="7391400" cy="2677656"/>
          </a:xfrm>
          <a:prstGeom prst="rect">
            <a:avLst/>
          </a:prstGeom>
        </p:spPr>
        <p:txBody>
          <a:bodyPr wrap="square">
            <a:spAutoFit/>
          </a:bodyPr>
          <a:lstStyle/>
          <a:p>
            <a:pPr algn="just"/>
            <a:r>
              <a:rPr lang="en-US" sz="2400" dirty="0" smtClean="0"/>
              <a:t>There are many reasons such as noise, cross-talk etc., which may help data to get corrupted during transmission.</a:t>
            </a:r>
          </a:p>
          <a:p>
            <a:pPr algn="just"/>
            <a:endParaRPr lang="en-US" sz="2400" dirty="0"/>
          </a:p>
          <a:p>
            <a:pPr algn="just"/>
            <a:r>
              <a:rPr lang="en-US" sz="2400" dirty="0" smtClean="0"/>
              <a:t>Data-link layer uses some error control mechanism to ensure that frames (data bit streams) are transmitted with certain level of accuracy.</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pic>
        <p:nvPicPr>
          <p:cNvPr id="1026" name="Picture 2"/>
          <p:cNvPicPr>
            <a:picLocks noChangeAspect="1" noChangeArrowheads="1"/>
          </p:cNvPicPr>
          <p:nvPr/>
        </p:nvPicPr>
        <p:blipFill>
          <a:blip r:embed="rId2"/>
          <a:srcRect/>
          <a:stretch>
            <a:fillRect/>
          </a:stretch>
        </p:blipFill>
        <p:spPr bwMode="auto">
          <a:xfrm>
            <a:off x="762000" y="914400"/>
            <a:ext cx="7467600" cy="5701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914400" y="1295400"/>
            <a:ext cx="7391400" cy="4893647"/>
          </a:xfrm>
          <a:prstGeom prst="rect">
            <a:avLst/>
          </a:prstGeom>
        </p:spPr>
        <p:txBody>
          <a:bodyPr wrap="square">
            <a:spAutoFit/>
          </a:bodyPr>
          <a:lstStyle/>
          <a:p>
            <a:pPr algn="just"/>
            <a:r>
              <a:rPr lang="en-US" sz="2400" b="1" u="sng" dirty="0" smtClean="0"/>
              <a:t>Redundancy</a:t>
            </a:r>
          </a:p>
          <a:p>
            <a:pPr algn="just">
              <a:buFont typeface="Wingdings" pitchFamily="2" charset="2"/>
              <a:buChar char="Ø"/>
            </a:pPr>
            <a:r>
              <a:rPr lang="en-US" sz="2400" dirty="0"/>
              <a:t>	</a:t>
            </a:r>
            <a:r>
              <a:rPr lang="en-US" sz="2400" dirty="0" smtClean="0"/>
              <a:t>Central concept to detect or correct errors</a:t>
            </a:r>
          </a:p>
          <a:p>
            <a:pPr algn="just">
              <a:buFont typeface="Wingdings" pitchFamily="2" charset="2"/>
              <a:buChar char="Ø"/>
            </a:pPr>
            <a:r>
              <a:rPr lang="en-US" sz="2400" dirty="0"/>
              <a:t>	</a:t>
            </a:r>
            <a:r>
              <a:rPr lang="en-US" sz="2400" dirty="0" smtClean="0"/>
              <a:t>Extra bit/bits with data</a:t>
            </a:r>
          </a:p>
          <a:p>
            <a:pPr algn="just">
              <a:buFont typeface="Wingdings" pitchFamily="2" charset="2"/>
              <a:buChar char="Ø"/>
            </a:pPr>
            <a:r>
              <a:rPr lang="en-US" sz="2400" dirty="0"/>
              <a:t>	</a:t>
            </a:r>
            <a:r>
              <a:rPr lang="en-US" sz="2400" dirty="0" smtClean="0"/>
              <a:t>Added by sender</a:t>
            </a:r>
          </a:p>
          <a:p>
            <a:pPr algn="just">
              <a:buFont typeface="Wingdings" pitchFamily="2" charset="2"/>
              <a:buChar char="Ø"/>
            </a:pPr>
            <a:r>
              <a:rPr lang="en-US" sz="2400" dirty="0"/>
              <a:t>	</a:t>
            </a:r>
            <a:r>
              <a:rPr lang="en-US" sz="2400" dirty="0" smtClean="0"/>
              <a:t>Removed by receiver</a:t>
            </a:r>
          </a:p>
          <a:p>
            <a:pPr algn="just"/>
            <a:endParaRPr lang="en-US" sz="2400" dirty="0" smtClean="0"/>
          </a:p>
          <a:p>
            <a:pPr algn="just"/>
            <a:r>
              <a:rPr lang="en-US" sz="2400" b="1" u="sng" dirty="0" smtClean="0"/>
              <a:t>Detection</a:t>
            </a:r>
          </a:p>
          <a:p>
            <a:pPr algn="just">
              <a:buFont typeface="Wingdings" pitchFamily="2" charset="2"/>
              <a:buChar char="Ø"/>
            </a:pPr>
            <a:r>
              <a:rPr lang="en-US" sz="2400" dirty="0"/>
              <a:t>	L</a:t>
            </a:r>
            <a:r>
              <a:rPr lang="en-US" sz="2400" dirty="0" smtClean="0"/>
              <a:t>ooking only if any error has occurred</a:t>
            </a:r>
          </a:p>
          <a:p>
            <a:pPr algn="just"/>
            <a:endParaRPr lang="en-US" sz="2400" dirty="0"/>
          </a:p>
          <a:p>
            <a:pPr algn="just"/>
            <a:r>
              <a:rPr lang="en-US" sz="2400" b="1" u="sng" dirty="0" smtClean="0"/>
              <a:t>Correction</a:t>
            </a:r>
          </a:p>
          <a:p>
            <a:pPr algn="just">
              <a:buFont typeface="Wingdings" pitchFamily="2" charset="2"/>
              <a:buChar char="Ø"/>
            </a:pPr>
            <a:r>
              <a:rPr lang="en-US" sz="2400" dirty="0"/>
              <a:t>	M</a:t>
            </a:r>
            <a:r>
              <a:rPr lang="en-US" sz="2400" dirty="0" smtClean="0"/>
              <a:t>ore difficult than detection</a:t>
            </a:r>
          </a:p>
          <a:p>
            <a:pPr algn="just">
              <a:buFont typeface="Wingdings" pitchFamily="2" charset="2"/>
              <a:buChar char="Ø"/>
            </a:pPr>
            <a:r>
              <a:rPr lang="en-US" sz="2400" dirty="0"/>
              <a:t>	E</a:t>
            </a:r>
            <a:r>
              <a:rPr lang="en-US" sz="2400" dirty="0" smtClean="0"/>
              <a:t>xact number of corrupted bits are required along 	their location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1295400"/>
            <a:ext cx="8305800" cy="3046988"/>
          </a:xfrm>
          <a:prstGeom prst="rect">
            <a:avLst/>
          </a:prstGeom>
        </p:spPr>
        <p:txBody>
          <a:bodyPr wrap="square">
            <a:spAutoFit/>
          </a:bodyPr>
          <a:lstStyle/>
          <a:p>
            <a:pPr algn="just"/>
            <a:r>
              <a:rPr lang="en-US" sz="2400" b="1" u="sng" dirty="0" smtClean="0"/>
              <a:t>Forward Error Correction</a:t>
            </a:r>
          </a:p>
          <a:p>
            <a:pPr algn="just">
              <a:buFont typeface="Wingdings" pitchFamily="2" charset="2"/>
              <a:buChar char="Ø"/>
            </a:pPr>
            <a:r>
              <a:rPr lang="en-US" sz="2400" dirty="0"/>
              <a:t>	R</a:t>
            </a:r>
            <a:r>
              <a:rPr lang="en-US" sz="2400" dirty="0" smtClean="0"/>
              <a:t>eceiver tries to guess the </a:t>
            </a:r>
            <a:r>
              <a:rPr lang="en-US" sz="2400" dirty="0" err="1" smtClean="0"/>
              <a:t>msg</a:t>
            </a:r>
            <a:r>
              <a:rPr lang="en-US" sz="2400" dirty="0" smtClean="0"/>
              <a:t> from redundant bits</a:t>
            </a:r>
          </a:p>
          <a:p>
            <a:pPr algn="just">
              <a:buFont typeface="Wingdings" pitchFamily="2" charset="2"/>
              <a:buChar char="Ø"/>
            </a:pPr>
            <a:r>
              <a:rPr lang="en-US" sz="2400" dirty="0"/>
              <a:t>	P</a:t>
            </a:r>
            <a:r>
              <a:rPr lang="en-US" sz="2400" dirty="0" smtClean="0"/>
              <a:t>ossible when errors is small</a:t>
            </a:r>
          </a:p>
          <a:p>
            <a:pPr algn="just">
              <a:buFont typeface="Wingdings" pitchFamily="2" charset="2"/>
              <a:buChar char="Ø"/>
            </a:pPr>
            <a:endParaRPr lang="en-US" sz="2400" dirty="0" smtClean="0"/>
          </a:p>
          <a:p>
            <a:pPr algn="just"/>
            <a:r>
              <a:rPr lang="en-US" sz="2400" b="1" u="sng" dirty="0" smtClean="0"/>
              <a:t>Retransmission</a:t>
            </a:r>
          </a:p>
          <a:p>
            <a:pPr algn="just">
              <a:buFont typeface="Wingdings" pitchFamily="2" charset="2"/>
              <a:buChar char="Ø"/>
            </a:pPr>
            <a:r>
              <a:rPr lang="en-US" sz="2400" b="1" dirty="0" smtClean="0"/>
              <a:t>	</a:t>
            </a:r>
            <a:r>
              <a:rPr lang="en-US" sz="2400" dirty="0" smtClean="0"/>
              <a:t>Receiver detects the error and asks the sender to 	resend</a:t>
            </a:r>
          </a:p>
          <a:p>
            <a:pPr algn="just">
              <a:buFont typeface="Wingdings" pitchFamily="2" charset="2"/>
              <a:buChar char="Ø"/>
            </a:pPr>
            <a:r>
              <a:rPr lang="en-US" sz="2400" dirty="0"/>
              <a:t>	</a:t>
            </a:r>
            <a:r>
              <a:rPr lang="en-US" sz="2400" dirty="0" smtClean="0"/>
              <a:t>Resending is repeated until the arrival of error-free </a:t>
            </a:r>
            <a:r>
              <a:rPr lang="en-US" sz="2400" dirty="0" err="1" smtClean="0"/>
              <a:t>msg</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1295400"/>
            <a:ext cx="8305800" cy="4154984"/>
          </a:xfrm>
          <a:prstGeom prst="rect">
            <a:avLst/>
          </a:prstGeom>
        </p:spPr>
        <p:txBody>
          <a:bodyPr wrap="square">
            <a:spAutoFit/>
          </a:bodyPr>
          <a:lstStyle/>
          <a:p>
            <a:pPr algn="just"/>
            <a:r>
              <a:rPr lang="en-US" sz="2400" b="1" u="sng" dirty="0" smtClean="0"/>
              <a:t>Parity Check for Detection </a:t>
            </a:r>
          </a:p>
          <a:p>
            <a:pPr algn="just"/>
            <a:r>
              <a:rPr lang="en-US" sz="2400" dirty="0" smtClean="0"/>
              <a:t>One extra bit is sent along with the original bits to make number of 1s either even in case of even parity, or odd in case of odd parity.</a:t>
            </a:r>
          </a:p>
          <a:p>
            <a:pPr algn="just"/>
            <a:endParaRPr lang="en-US" sz="2400" dirty="0" smtClean="0"/>
          </a:p>
          <a:p>
            <a:pPr algn="just"/>
            <a:r>
              <a:rPr lang="en-US" sz="2400" dirty="0" smtClean="0"/>
              <a:t>The sender while creating a frame counts the number of 1s in it. For example, if even parity is used and number of 1s is even then one bit with value 0 is added. This way number of 1s remains even. If the number of 1s is odd, to make it even a bit with value 1 is added. </a:t>
            </a:r>
          </a:p>
          <a:p>
            <a:pPr algn="just">
              <a:buFont typeface="Wingdings" pitchFamily="2" charset="2"/>
              <a:buChar char="Ø"/>
            </a:pPr>
            <a:endParaRPr lang="en-US" sz="2400" dirty="0" smtClean="0"/>
          </a:p>
        </p:txBody>
      </p:sp>
      <p:pic>
        <p:nvPicPr>
          <p:cNvPr id="2050" name="Picture 2" descr="Even Parity"/>
          <p:cNvPicPr>
            <a:picLocks noChangeAspect="1" noChangeArrowheads="1"/>
          </p:cNvPicPr>
          <p:nvPr/>
        </p:nvPicPr>
        <p:blipFill>
          <a:blip r:embed="rId2"/>
          <a:srcRect/>
          <a:stretch>
            <a:fillRect/>
          </a:stretch>
        </p:blipFill>
        <p:spPr bwMode="auto">
          <a:xfrm>
            <a:off x="1219200" y="5334000"/>
            <a:ext cx="6953250" cy="762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1295400"/>
            <a:ext cx="8305800" cy="3416320"/>
          </a:xfrm>
          <a:prstGeom prst="rect">
            <a:avLst/>
          </a:prstGeom>
        </p:spPr>
        <p:txBody>
          <a:bodyPr wrap="square">
            <a:spAutoFit/>
          </a:bodyPr>
          <a:lstStyle/>
          <a:p>
            <a:pPr algn="just"/>
            <a:r>
              <a:rPr lang="en-US" sz="2400" b="1" u="sng" dirty="0" smtClean="0"/>
              <a:t>Parity Check for Detection </a:t>
            </a:r>
          </a:p>
          <a:p>
            <a:pPr algn="just"/>
            <a:r>
              <a:rPr lang="en-US" sz="2400" dirty="0" smtClean="0"/>
              <a:t>The receiver simply counts the number of 1s in a frame. If the count of 1s is even and even parity is used, the frame is considered to be not-corrupted and is accepted. </a:t>
            </a:r>
          </a:p>
          <a:p>
            <a:pPr algn="just"/>
            <a:endParaRPr lang="en-US" sz="2400" dirty="0" smtClean="0"/>
          </a:p>
          <a:p>
            <a:pPr algn="just"/>
            <a:r>
              <a:rPr lang="en-US" sz="2400" dirty="0" smtClean="0"/>
              <a:t>If a single bit flips in transit, the receiver can detect it by counting the number of 1s. But when more than one bits are erroneous, then it is very hard for the receiver to detect the error.</a:t>
            </a:r>
          </a:p>
          <a:p>
            <a:pPr algn="just">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1295400"/>
            <a:ext cx="8305800" cy="830997"/>
          </a:xfrm>
          <a:prstGeom prst="rect">
            <a:avLst/>
          </a:prstGeom>
        </p:spPr>
        <p:txBody>
          <a:bodyPr wrap="square">
            <a:spAutoFit/>
          </a:bodyPr>
          <a:lstStyle/>
          <a:p>
            <a:pPr algn="just"/>
            <a:r>
              <a:rPr lang="en-US" sz="2400" b="1" u="sng" dirty="0" smtClean="0"/>
              <a:t>Parity Check for Detection </a:t>
            </a:r>
          </a:p>
          <a:p>
            <a:pPr algn="just">
              <a:buFont typeface="Wingdings" pitchFamily="2" charset="2"/>
              <a:buChar char="Ø"/>
            </a:pPr>
            <a:endParaRPr lang="en-US" sz="2400" dirty="0" smtClean="0"/>
          </a:p>
        </p:txBody>
      </p:sp>
      <p:pic>
        <p:nvPicPr>
          <p:cNvPr id="19458" name="Picture 2" descr="Parity Checkers and Generators Selection Guide | Engineering360"/>
          <p:cNvPicPr>
            <a:picLocks noChangeAspect="1" noChangeArrowheads="1"/>
          </p:cNvPicPr>
          <p:nvPr/>
        </p:nvPicPr>
        <p:blipFill>
          <a:blip r:embed="rId2" cstate="print"/>
          <a:srcRect/>
          <a:stretch>
            <a:fillRect/>
          </a:stretch>
        </p:blipFill>
        <p:spPr bwMode="auto">
          <a:xfrm>
            <a:off x="1600200" y="2057400"/>
            <a:ext cx="5791200" cy="251386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smtClean="0"/>
              <a:t>Error Detection and Correction</a:t>
            </a:r>
            <a:endParaRPr lang="en-US" sz="3600" b="1" dirty="0"/>
          </a:p>
        </p:txBody>
      </p:sp>
      <p:sp>
        <p:nvSpPr>
          <p:cNvPr id="3" name="Rectangle 2"/>
          <p:cNvSpPr/>
          <p:nvPr/>
        </p:nvSpPr>
        <p:spPr>
          <a:xfrm>
            <a:off x="533400" y="609600"/>
            <a:ext cx="8305800" cy="830997"/>
          </a:xfrm>
          <a:prstGeom prst="rect">
            <a:avLst/>
          </a:prstGeom>
        </p:spPr>
        <p:txBody>
          <a:bodyPr wrap="square">
            <a:spAutoFit/>
          </a:bodyPr>
          <a:lstStyle/>
          <a:p>
            <a:pPr algn="just"/>
            <a:r>
              <a:rPr lang="en-US" sz="2400" b="1" u="sng" dirty="0" smtClean="0"/>
              <a:t>Checksum for Detection </a:t>
            </a:r>
          </a:p>
          <a:p>
            <a:pPr algn="just">
              <a:buFont typeface="Wingdings" pitchFamily="2" charset="2"/>
              <a:buChar char="Ø"/>
            </a:pPr>
            <a:endParaRPr lang="en-US" sz="2400" dirty="0" smtClean="0"/>
          </a:p>
        </p:txBody>
      </p:sp>
      <p:pic>
        <p:nvPicPr>
          <p:cNvPr id="21506" name="Picture 2"/>
          <p:cNvPicPr>
            <a:picLocks noChangeAspect="1" noChangeArrowheads="1"/>
          </p:cNvPicPr>
          <p:nvPr/>
        </p:nvPicPr>
        <p:blipFill>
          <a:blip r:embed="rId2"/>
          <a:srcRect/>
          <a:stretch>
            <a:fillRect/>
          </a:stretch>
        </p:blipFill>
        <p:spPr bwMode="auto">
          <a:xfrm>
            <a:off x="1219200" y="1066800"/>
            <a:ext cx="7086600" cy="576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432</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Kaynath Akhi</dc:creator>
  <cp:lastModifiedBy>Kaynath Akhi</cp:lastModifiedBy>
  <cp:revision>10</cp:revision>
  <dcterms:created xsi:type="dcterms:W3CDTF">2021-05-01T23:02:33Z</dcterms:created>
  <dcterms:modified xsi:type="dcterms:W3CDTF">2021-05-02T09:05:45Z</dcterms:modified>
</cp:coreProperties>
</file>