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47025BE-823C-49EB-A587-2C6991A4D61D}">
  <a:tblStyle styleId="{E47025BE-823C-49EB-A587-2C6991A4D6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023273a8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023273a8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023273a8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023273a8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5180e9a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5180e9a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5180e9a1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5180e9a1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51ad36a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51ad36a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5180e9a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5180e9a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5180e9a1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5180e9a1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cs.usfca.edu/~galles/visualization/Search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Searching Techniques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Muhaimin Bin Munir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Searching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00" y="1214775"/>
            <a:ext cx="6321600" cy="3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process of finding a particular element in an array is called searching. There two popular searching techniques -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Linear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Binary search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If the search key is a member of the array, typically the location of the search key is reported to indicate the presence of the search key in the array. Otherwise, a </a:t>
            </a:r>
            <a:r>
              <a:rPr i="1" lang="en-GB"/>
              <a:t>sentinel </a:t>
            </a:r>
            <a:r>
              <a:rPr lang="en-GB"/>
              <a:t>value is reported to indicate the absence of the search key in the array.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65500" y="9401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Search</a:t>
            </a:r>
            <a:endParaRPr/>
          </a:p>
        </p:txBody>
      </p:sp>
      <p:sp>
        <p:nvSpPr>
          <p:cNvPr id="85" name="Google Shape;85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Example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Write a program to search for the search key entered by the user in the following array: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{</a:t>
            </a:r>
            <a:r>
              <a:rPr lang="en-GB"/>
              <a:t>9, 4, 5, 1, 7, 78, 22, 15, 96, 45}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You can use the linear search in this example.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265500" y="22781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Each member of the array is visited until the search key 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found.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65500" y="9401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</a:t>
            </a:r>
            <a:r>
              <a:rPr lang="en-GB"/>
              <a:t> Search</a:t>
            </a:r>
            <a:endParaRPr/>
          </a:p>
        </p:txBody>
      </p: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4939500" y="564625"/>
            <a:ext cx="3837000" cy="41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int </a:t>
            </a:r>
            <a:r>
              <a:rPr b="1" lang="en-GB" sz="1600">
                <a:solidFill>
                  <a:srgbClr val="20124D"/>
                </a:solidFill>
              </a:rPr>
              <a:t>BinarySearch</a:t>
            </a:r>
            <a:r>
              <a:rPr lang="en-GB" sz="1600">
                <a:solidFill>
                  <a:srgbClr val="FFFFFF"/>
                </a:solidFill>
              </a:rPr>
              <a:t> (int A[], int skey) {</a:t>
            </a:r>
            <a:br>
              <a:rPr lang="en-GB" sz="1600">
                <a:solidFill>
                  <a:srgbClr val="FFFFFF"/>
                </a:solidFill>
              </a:rPr>
            </a:br>
            <a:r>
              <a:rPr lang="en-GB" sz="1600">
                <a:solidFill>
                  <a:srgbClr val="FFFFFF"/>
                </a:solidFill>
              </a:rPr>
              <a:t>	int low = 0, high = SIZE − 1, middle;</a:t>
            </a:r>
            <a:br>
              <a:rPr lang="en-GB" sz="1600">
                <a:solidFill>
                  <a:srgbClr val="FFFFFF"/>
                </a:solidFill>
              </a:rPr>
            </a:br>
            <a:r>
              <a:rPr lang="en-GB" sz="1600">
                <a:solidFill>
                  <a:srgbClr val="FFFFFF"/>
                </a:solidFill>
              </a:rPr>
              <a:t>	while ( low &lt;= high) {</a:t>
            </a:r>
            <a:br>
              <a:rPr lang="en-GB" sz="1600">
                <a:solidFill>
                  <a:srgbClr val="FFFFFF"/>
                </a:solidFill>
              </a:rPr>
            </a:br>
            <a:r>
              <a:rPr lang="en-GB" sz="1600">
                <a:solidFill>
                  <a:srgbClr val="FFFFFF"/>
                </a:solidFill>
              </a:rPr>
              <a:t>		middle = (low + high) / 2;</a:t>
            </a:r>
            <a:br>
              <a:rPr lang="en-GB" sz="1600">
                <a:solidFill>
                  <a:srgbClr val="FFFFFF"/>
                </a:solidFill>
              </a:rPr>
            </a:br>
            <a:r>
              <a:rPr lang="en-GB" sz="1600">
                <a:solidFill>
                  <a:srgbClr val="FFFFFF"/>
                </a:solidFill>
              </a:rPr>
              <a:t>		if ( skey == A[middle] )</a:t>
            </a:r>
            <a:br>
              <a:rPr lang="en-GB" sz="1600">
                <a:solidFill>
                  <a:srgbClr val="FFFFFF"/>
                </a:solidFill>
              </a:rPr>
            </a:br>
            <a:r>
              <a:rPr lang="en-GB" sz="1600">
                <a:solidFill>
                  <a:srgbClr val="FFFFFF"/>
                </a:solidFill>
              </a:rPr>
              <a:t>			return middle;</a:t>
            </a:r>
            <a:br>
              <a:rPr lang="en-GB" sz="1600">
                <a:solidFill>
                  <a:srgbClr val="FFFFFF"/>
                </a:solidFill>
              </a:rPr>
            </a:br>
            <a:r>
              <a:rPr lang="en-GB" sz="1600">
                <a:solidFill>
                  <a:srgbClr val="FFFFFF"/>
                </a:solidFill>
              </a:rPr>
              <a:t>		else if ( skey &lt; A[middle] )</a:t>
            </a:r>
            <a:br>
              <a:rPr lang="en-GB" sz="1600">
                <a:solidFill>
                  <a:srgbClr val="FFFFFF"/>
                </a:solidFill>
              </a:rPr>
            </a:br>
            <a:r>
              <a:rPr lang="en-GB" sz="1600">
                <a:solidFill>
                  <a:srgbClr val="FFFFFF"/>
                </a:solidFill>
              </a:rPr>
              <a:t>			high = middle − 1;</a:t>
            </a:r>
            <a:br>
              <a:rPr lang="en-GB" sz="1600">
                <a:solidFill>
                  <a:srgbClr val="FFFFFF"/>
                </a:solidFill>
              </a:rPr>
            </a:br>
            <a:r>
              <a:rPr lang="en-GB" sz="1600">
                <a:solidFill>
                  <a:srgbClr val="FFFFFF"/>
                </a:solidFill>
              </a:rPr>
              <a:t>		else</a:t>
            </a:r>
            <a:br>
              <a:rPr lang="en-GB" sz="1600">
                <a:solidFill>
                  <a:srgbClr val="FFFFFF"/>
                </a:solidFill>
              </a:rPr>
            </a:br>
            <a:r>
              <a:rPr lang="en-GB" sz="1600">
                <a:solidFill>
                  <a:srgbClr val="FFFFFF"/>
                </a:solidFill>
              </a:rPr>
              <a:t>			low = middle + 1;</a:t>
            </a:r>
            <a:br>
              <a:rPr lang="en-GB" sz="1600">
                <a:solidFill>
                  <a:srgbClr val="FFFFFF"/>
                </a:solidFill>
              </a:rPr>
            </a:br>
            <a:r>
              <a:rPr lang="en-GB" sz="1600">
                <a:solidFill>
                  <a:srgbClr val="FFFFFF"/>
                </a:solidFill>
              </a:rPr>
              <a:t>	}</a:t>
            </a:r>
            <a:br>
              <a:rPr lang="en-GB" sz="1600">
                <a:solidFill>
                  <a:srgbClr val="FFFFFF"/>
                </a:solidFill>
              </a:rPr>
            </a:br>
            <a:r>
              <a:rPr lang="en-GB" sz="1600">
                <a:solidFill>
                  <a:srgbClr val="FFFFFF"/>
                </a:solidFill>
              </a:rPr>
              <a:t>	return −1;</a:t>
            </a:r>
            <a:br>
              <a:rPr lang="en-GB" sz="1600">
                <a:solidFill>
                  <a:srgbClr val="FFFFFF"/>
                </a:solidFill>
              </a:rPr>
            </a:br>
            <a:r>
              <a:rPr lang="en-GB" sz="1600">
                <a:solidFill>
                  <a:srgbClr val="FFFFFF"/>
                </a:solidFill>
              </a:rPr>
              <a:t>}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265500" y="2278175"/>
            <a:ext cx="40452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Given a sorted array, </a:t>
            </a:r>
            <a:r>
              <a:rPr b="1" lang="en-GB"/>
              <a:t>Binary Search </a:t>
            </a:r>
            <a:r>
              <a:rPr lang="en-GB"/>
              <a:t>algorithm can be used to perform fast searching of a search key on the sorted array.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Simulation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https://www.cs.usfca.edu/~galles/visualization/Search.html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95299" y="1374075"/>
            <a:ext cx="4769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search(key)</a:t>
            </a:r>
            <a:r>
              <a:rPr lang="en-GB"/>
              <a:t>: returns any position of the key if found. otherwise returns -1.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firstOccurance(key)</a:t>
            </a:r>
            <a:r>
              <a:rPr lang="en-GB"/>
              <a:t>: returns first occurance of the key if found. otherwise returns -1.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lastOccurance(key)</a:t>
            </a:r>
            <a:r>
              <a:rPr lang="en-GB"/>
              <a:t>: returns last occurance of the key if found. otherwise returns -1.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leastGreater(key)</a:t>
            </a:r>
            <a:r>
              <a:rPr lang="en-GB"/>
              <a:t>: returns the first position of the least element greater than the key.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greatestLesser(key)</a:t>
            </a:r>
            <a:r>
              <a:rPr lang="en-GB"/>
              <a:t>: returns the last position of the greatest element lesser than the key.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searchNear(key)</a:t>
            </a:r>
            <a:r>
              <a:rPr lang="en-GB"/>
              <a:t>: returns the position of the key if found otherwise returns nearest position from the key.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2400250" y="3473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Search Variants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832625" y="1020350"/>
            <a:ext cx="44319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A[] = </a:t>
            </a:r>
            <a:r>
              <a:rPr b="1"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{2, 3, 3, 5, 5, 5, 6, 6, 9, 9, 9, 9}    //0 based indexing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07" name="Google Shape;107;p18"/>
          <p:cNvGraphicFramePr/>
          <p:nvPr/>
        </p:nvGraphicFramePr>
        <p:xfrm>
          <a:off x="5438300" y="115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{E47025BE-823C-49EB-A587-2C6991A4D61D}</a:tableStyleId>
              </a:tblPr>
              <a:tblGrid>
                <a:gridCol w="1756075"/>
                <a:gridCol w="1756075"/>
              </a:tblGrid>
              <a:tr h="36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</a:t>
                      </a:r>
                      <a:r>
                        <a:rPr b="1" lang="en-GB"/>
                        <a:t>unction_call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return_value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6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search(5)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3/4/5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firstOccurance(9)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lastOccurance(6)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leastGreater(5)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leastGreater(9)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greatestLesser(2)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greatestLesser(9)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searchNear(7)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Computational Complexity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631175" y="1217400"/>
            <a:ext cx="7654800" cy="3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The Computational Complexity of the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Binary Search 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algorithm is measured by the maximum (worst case) number of comparisons it performs for searching operations.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The searched array is divided by 2 for each comparison/iteration. Therefore, the maximum number of comparisons is measured by: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log</a:t>
            </a:r>
            <a:r>
              <a:rPr b="1" baseline="-25000" lang="en-GB" sz="1800"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(n)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, where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is the size of the array.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Example: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If a given sorted array 1024 elements, then the maximum number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of comparisons required is: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log</a:t>
            </a:r>
            <a:r>
              <a:rPr baseline="-25000" lang="en-GB" sz="18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(1024) = 10 (only 10 comparisons is enough)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Computational Complexity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631175" y="1217400"/>
            <a:ext cx="7654800" cy="3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Note that the Computational Complexity of the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Linear Search 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is the maximum number of comparisons you need to search the array. As you are visiting all the array elements in the worst case, then, the number of comparisons required is:  </a:t>
            </a:r>
            <a:br>
              <a:rPr lang="en-GB" sz="1800">
                <a:latin typeface="Lato"/>
                <a:ea typeface="Lato"/>
                <a:cs typeface="Lato"/>
                <a:sym typeface="Lato"/>
              </a:rPr>
            </a:br>
            <a:r>
              <a:rPr lang="en-GB" sz="1800">
                <a:latin typeface="Lato"/>
                <a:ea typeface="Lato"/>
                <a:cs typeface="Lato"/>
                <a:sym typeface="Lato"/>
              </a:rPr>
              <a:t>		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(n is the size of the array)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Example: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If a given an array of 1024 elements, then the maximum number of comparisons required is: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n = 1024 (As many as 1024 comparisons may be required)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