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57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2603-6B3F-400C-A07A-D83990DB135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481F-977A-480C-87E2-6D7548D08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13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2603-6B3F-400C-A07A-D83990DB135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481F-977A-480C-87E2-6D7548D08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0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2603-6B3F-400C-A07A-D83990DB135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481F-977A-480C-87E2-6D7548D08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8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2603-6B3F-400C-A07A-D83990DB135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481F-977A-480C-87E2-6D7548D08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7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2603-6B3F-400C-A07A-D83990DB135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481F-977A-480C-87E2-6D7548D08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6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2603-6B3F-400C-A07A-D83990DB135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481F-977A-480C-87E2-6D7548D08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4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2603-6B3F-400C-A07A-D83990DB135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481F-977A-480C-87E2-6D7548D08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9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2603-6B3F-400C-A07A-D83990DB135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481F-977A-480C-87E2-6D7548D08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7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2603-6B3F-400C-A07A-D83990DB135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481F-977A-480C-87E2-6D7548D08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8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2603-6B3F-400C-A07A-D83990DB135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481F-977A-480C-87E2-6D7548D08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5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2603-6B3F-400C-A07A-D83990DB135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481F-977A-480C-87E2-6D7548D08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5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92603-6B3F-400C-A07A-D83990DB135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2481F-977A-480C-87E2-6D7548D08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1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Maximum 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63641" y="5833130"/>
            <a:ext cx="224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err="1">
                <a:latin typeface="Calisto MT" panose="02040603050505030304" pitchFamily="18" charset="0"/>
              </a:rPr>
              <a:t>Swapnil</a:t>
            </a:r>
            <a:r>
              <a:rPr lang="en-US" sz="1400" dirty="0">
                <a:latin typeface="Calisto MT" panose="02040603050505030304" pitchFamily="18" charset="0"/>
              </a:rPr>
              <a:t> Biswas</a:t>
            </a:r>
          </a:p>
          <a:p>
            <a:pPr algn="just"/>
            <a:r>
              <a:rPr lang="en-US" sz="1400" dirty="0">
                <a:latin typeface="Calisto MT" panose="02040603050505030304" pitchFamily="18" charset="0"/>
              </a:rPr>
              <a:t>Lecturer, CSE </a:t>
            </a:r>
            <a:r>
              <a:rPr lang="en-US" sz="1400" dirty="0" err="1">
                <a:latin typeface="Calisto MT" panose="02040603050505030304" pitchFamily="18" charset="0"/>
              </a:rPr>
              <a:t>Dept</a:t>
            </a:r>
            <a:r>
              <a:rPr lang="en-US" sz="1400" dirty="0">
                <a:latin typeface="Calisto MT" panose="02040603050505030304" pitchFamily="18" charset="0"/>
              </a:rPr>
              <a:t>, MIST</a:t>
            </a:r>
          </a:p>
        </p:txBody>
      </p:sp>
    </p:spTree>
    <p:extLst>
      <p:ext uri="{BB962C8B-B14F-4D97-AF65-F5344CB8AC3E}">
        <p14:creationId xmlns:p14="http://schemas.microsoft.com/office/powerpoint/2010/main" val="1809648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3505" y="375253"/>
            <a:ext cx="10515600" cy="1325563"/>
          </a:xfrm>
        </p:spPr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Residual Conversion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73506" y="178135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Case 4:</a:t>
            </a:r>
          </a:p>
        </p:txBody>
      </p:sp>
      <p:sp>
        <p:nvSpPr>
          <p:cNvPr id="120" name="Oval 119"/>
          <p:cNvSpPr/>
          <p:nvPr/>
        </p:nvSpPr>
        <p:spPr>
          <a:xfrm>
            <a:off x="7114140" y="1891832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9420080" y="1891832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7321194" y="1997723"/>
            <a:ext cx="31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9612886" y="1997723"/>
            <a:ext cx="3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158087" y="1516150"/>
            <a:ext cx="58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G</a:t>
            </a:r>
            <a:r>
              <a:rPr lang="en-US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:</a:t>
            </a:r>
          </a:p>
        </p:txBody>
      </p:sp>
      <p:cxnSp>
        <p:nvCxnSpPr>
          <p:cNvPr id="10" name="Straight Arrow Connector 9"/>
          <p:cNvCxnSpPr>
            <a:stCxn id="120" idx="6"/>
            <a:endCxn id="121" idx="2"/>
          </p:cNvCxnSpPr>
          <p:nvPr/>
        </p:nvCxnSpPr>
        <p:spPr>
          <a:xfrm>
            <a:off x="7789277" y="2206673"/>
            <a:ext cx="16308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21" idx="4"/>
            <a:endCxn id="120" idx="4"/>
          </p:cNvCxnSpPr>
          <p:nvPr/>
        </p:nvCxnSpPr>
        <p:spPr>
          <a:xfrm rot="5400000">
            <a:off x="8604679" y="1368544"/>
            <a:ext cx="12700" cy="2305940"/>
          </a:xfrm>
          <a:prstGeom prst="curvedConnector3">
            <a:avLst>
              <a:gd name="adj1" fmla="val 37514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8288192" y="1813057"/>
            <a:ext cx="64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2/5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8472691" y="2976642"/>
            <a:ext cx="55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7/9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8584" y="2168155"/>
            <a:ext cx="3097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Link available in both direction</a:t>
            </a:r>
          </a:p>
        </p:txBody>
      </p:sp>
      <p:sp>
        <p:nvSpPr>
          <p:cNvPr id="23" name="Oval 22"/>
          <p:cNvSpPr/>
          <p:nvPr/>
        </p:nvSpPr>
        <p:spPr>
          <a:xfrm>
            <a:off x="7169473" y="427468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9475413" y="427468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376527" y="4380576"/>
            <a:ext cx="31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668219" y="4380576"/>
            <a:ext cx="3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14140" y="3826578"/>
            <a:ext cx="58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G</a:t>
            </a:r>
            <a:r>
              <a:rPr lang="en-US" sz="1600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r</a:t>
            </a:r>
            <a:r>
              <a:rPr lang="en-US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:</a:t>
            </a:r>
          </a:p>
        </p:txBody>
      </p:sp>
      <p:cxnSp>
        <p:nvCxnSpPr>
          <p:cNvPr id="3" name="Straight Arrow Connector 2"/>
          <p:cNvCxnSpPr>
            <a:stCxn id="120" idx="6"/>
            <a:endCxn id="121" idx="2"/>
          </p:cNvCxnSpPr>
          <p:nvPr/>
        </p:nvCxnSpPr>
        <p:spPr>
          <a:xfrm>
            <a:off x="7789277" y="2206673"/>
            <a:ext cx="16308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3" idx="7"/>
            <a:endCxn id="24" idx="1"/>
          </p:cNvCxnSpPr>
          <p:nvPr/>
        </p:nvCxnSpPr>
        <p:spPr>
          <a:xfrm>
            <a:off x="7745738" y="4366900"/>
            <a:ext cx="182854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24" idx="0"/>
            <a:endCxn id="23" idx="0"/>
          </p:cNvCxnSpPr>
          <p:nvPr/>
        </p:nvCxnSpPr>
        <p:spPr>
          <a:xfrm rot="16200000" flipV="1">
            <a:off x="8660012" y="3121715"/>
            <a:ext cx="12700" cy="2305940"/>
          </a:xfrm>
          <a:prstGeom prst="curvedConnector3">
            <a:avLst>
              <a:gd name="adj1" fmla="val 37514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502253" y="4011244"/>
            <a:ext cx="315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472691" y="3513367"/>
            <a:ext cx="315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32" name="Curved Connector 31"/>
          <p:cNvCxnSpPr>
            <a:stCxn id="121" idx="4"/>
            <a:endCxn id="120" idx="4"/>
          </p:cNvCxnSpPr>
          <p:nvPr/>
        </p:nvCxnSpPr>
        <p:spPr>
          <a:xfrm rot="5400000">
            <a:off x="8604679" y="1368544"/>
            <a:ext cx="12700" cy="2305940"/>
          </a:xfrm>
          <a:prstGeom prst="curvedConnector3">
            <a:avLst>
              <a:gd name="adj1" fmla="val 375140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3"/>
            <a:endCxn id="23" idx="5"/>
          </p:cNvCxnSpPr>
          <p:nvPr/>
        </p:nvCxnSpPr>
        <p:spPr>
          <a:xfrm flipH="1">
            <a:off x="7745738" y="4812152"/>
            <a:ext cx="182854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3" idx="4"/>
            <a:endCxn id="24" idx="4"/>
          </p:cNvCxnSpPr>
          <p:nvPr/>
        </p:nvCxnSpPr>
        <p:spPr>
          <a:xfrm rot="16200000" flipH="1">
            <a:off x="8660012" y="3751397"/>
            <a:ext cx="12700" cy="2305940"/>
          </a:xfrm>
          <a:prstGeom prst="curvedConnector3">
            <a:avLst>
              <a:gd name="adj1" fmla="val 348224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507213" y="4482004"/>
            <a:ext cx="31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589375" y="5038096"/>
            <a:ext cx="31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9" name="Oval 58"/>
          <p:cNvSpPr/>
          <p:nvPr/>
        </p:nvSpPr>
        <p:spPr>
          <a:xfrm>
            <a:off x="7175823" y="5919843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9481763" y="5919843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382877" y="6025734"/>
            <a:ext cx="31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674569" y="6025734"/>
            <a:ext cx="3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120490" y="5471736"/>
            <a:ext cx="58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G</a:t>
            </a:r>
            <a:r>
              <a:rPr lang="en-US" sz="1600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r</a:t>
            </a:r>
            <a:r>
              <a:rPr lang="en-US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:</a:t>
            </a:r>
          </a:p>
        </p:txBody>
      </p:sp>
      <p:cxnSp>
        <p:nvCxnSpPr>
          <p:cNvPr id="64" name="Straight Arrow Connector 63"/>
          <p:cNvCxnSpPr>
            <a:stCxn id="59" idx="7"/>
            <a:endCxn id="60" idx="1"/>
          </p:cNvCxnSpPr>
          <p:nvPr/>
        </p:nvCxnSpPr>
        <p:spPr>
          <a:xfrm>
            <a:off x="7752088" y="6012058"/>
            <a:ext cx="182854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463061" y="5656402"/>
            <a:ext cx="44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67" name="Straight Arrow Connector 66"/>
          <p:cNvCxnSpPr>
            <a:stCxn id="60" idx="3"/>
            <a:endCxn id="59" idx="5"/>
          </p:cNvCxnSpPr>
          <p:nvPr/>
        </p:nvCxnSpPr>
        <p:spPr>
          <a:xfrm flipH="1">
            <a:off x="7752088" y="6457310"/>
            <a:ext cx="182854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524011" y="6443634"/>
            <a:ext cx="31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2722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1" grpId="0" animBg="1"/>
      <p:bldP spid="125" grpId="0"/>
      <p:bldP spid="126" grpId="0"/>
      <p:bldP spid="128" grpId="0"/>
      <p:bldP spid="135" grpId="0"/>
      <p:bldP spid="136" grpId="0"/>
      <p:bldP spid="23" grpId="0" animBg="1"/>
      <p:bldP spid="24" grpId="0" animBg="1"/>
      <p:bldP spid="25" grpId="0"/>
      <p:bldP spid="26" grpId="0"/>
      <p:bldP spid="27" grpId="0"/>
      <p:bldP spid="47" grpId="0"/>
      <p:bldP spid="48" grpId="0"/>
      <p:bldP spid="57" grpId="0"/>
      <p:bldP spid="58" grpId="0"/>
      <p:bldP spid="59" grpId="0" animBg="1"/>
      <p:bldP spid="60" grpId="0" animBg="1"/>
      <p:bldP spid="61" grpId="0"/>
      <p:bldP spid="62" grpId="0"/>
      <p:bldP spid="63" grpId="0"/>
      <p:bldP spid="66" grpId="0"/>
      <p:bldP spid="6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3505" y="375253"/>
            <a:ext cx="10515600" cy="1325563"/>
          </a:xfrm>
        </p:spPr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Residual Conversion</a:t>
            </a:r>
          </a:p>
        </p:txBody>
      </p:sp>
      <p:sp>
        <p:nvSpPr>
          <p:cNvPr id="23" name="Oval 22"/>
          <p:cNvSpPr/>
          <p:nvPr/>
        </p:nvSpPr>
        <p:spPr>
          <a:xfrm>
            <a:off x="719801" y="343853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038702" y="251416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038702" y="429169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891715" y="251416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891715" y="429169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192100" y="343853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3" idx="7"/>
            <a:endCxn id="24" idx="2"/>
          </p:cNvCxnSpPr>
          <p:nvPr/>
        </p:nvCxnSpPr>
        <p:spPr>
          <a:xfrm flipV="1">
            <a:off x="1215813" y="2804724"/>
            <a:ext cx="822889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6"/>
            <a:endCxn id="26" idx="2"/>
          </p:cNvCxnSpPr>
          <p:nvPr/>
        </p:nvCxnSpPr>
        <p:spPr>
          <a:xfrm>
            <a:off x="2619816" y="2804724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6"/>
            <a:endCxn id="28" idx="1"/>
          </p:cNvCxnSpPr>
          <p:nvPr/>
        </p:nvCxnSpPr>
        <p:spPr>
          <a:xfrm>
            <a:off x="4472829" y="2804724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5"/>
            <a:endCxn id="25" idx="2"/>
          </p:cNvCxnSpPr>
          <p:nvPr/>
        </p:nvCxnSpPr>
        <p:spPr>
          <a:xfrm>
            <a:off x="1215813" y="3934549"/>
            <a:ext cx="822889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" idx="6"/>
            <a:endCxn id="27" idx="2"/>
          </p:cNvCxnSpPr>
          <p:nvPr/>
        </p:nvCxnSpPr>
        <p:spPr>
          <a:xfrm>
            <a:off x="2619816" y="4582249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6"/>
            <a:endCxn id="28" idx="3"/>
          </p:cNvCxnSpPr>
          <p:nvPr/>
        </p:nvCxnSpPr>
        <p:spPr>
          <a:xfrm flipV="1">
            <a:off x="4472829" y="3934549"/>
            <a:ext cx="804373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3"/>
            <a:endCxn id="25" idx="1"/>
          </p:cNvCxnSpPr>
          <p:nvPr/>
        </p:nvCxnSpPr>
        <p:spPr>
          <a:xfrm>
            <a:off x="2123804" y="3010179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7"/>
            <a:endCxn id="24" idx="5"/>
          </p:cNvCxnSpPr>
          <p:nvPr/>
        </p:nvCxnSpPr>
        <p:spPr>
          <a:xfrm flipV="1">
            <a:off x="2534714" y="3010179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3"/>
            <a:endCxn id="25" idx="6"/>
          </p:cNvCxnSpPr>
          <p:nvPr/>
        </p:nvCxnSpPr>
        <p:spPr>
          <a:xfrm flipH="1">
            <a:off x="2619816" y="3010179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0"/>
            <a:endCxn id="26" idx="4"/>
          </p:cNvCxnSpPr>
          <p:nvPr/>
        </p:nvCxnSpPr>
        <p:spPr>
          <a:xfrm flipV="1">
            <a:off x="4182272" y="3095281"/>
            <a:ext cx="0" cy="1196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0444" y="3565217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123804" y="262005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23803" y="439758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66984" y="441837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976817" y="262005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334219" y="354442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25257" y="286375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11/16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41598" y="42458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1654906" y="349558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7/10</a:t>
            </a:r>
          </a:p>
        </p:txBody>
      </p:sp>
      <p:sp>
        <p:nvSpPr>
          <p:cNvPr id="49" name="TextBox 48"/>
          <p:cNvSpPr txBox="1"/>
          <p:nvPr/>
        </p:nvSpPr>
        <p:spPr>
          <a:xfrm rot="16200000">
            <a:off x="2526082" y="3318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43019" y="245416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4/12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036454" y="455534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7/14</a:t>
            </a:r>
          </a:p>
        </p:txBody>
      </p:sp>
      <p:sp>
        <p:nvSpPr>
          <p:cNvPr id="52" name="TextBox 51"/>
          <p:cNvSpPr txBox="1"/>
          <p:nvPr/>
        </p:nvSpPr>
        <p:spPr>
          <a:xfrm rot="18693001">
            <a:off x="3436607" y="35874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3" name="TextBox 52"/>
          <p:cNvSpPr txBox="1"/>
          <p:nvPr/>
        </p:nvSpPr>
        <p:spPr>
          <a:xfrm rot="2490424">
            <a:off x="4708779" y="287886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7/20</a:t>
            </a:r>
          </a:p>
        </p:txBody>
      </p:sp>
      <p:sp>
        <p:nvSpPr>
          <p:cNvPr id="54" name="TextBox 53"/>
          <p:cNvSpPr txBox="1"/>
          <p:nvPr/>
        </p:nvSpPr>
        <p:spPr>
          <a:xfrm rot="16200000">
            <a:off x="4073315" y="357657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3/7</a:t>
            </a:r>
          </a:p>
        </p:txBody>
      </p:sp>
      <p:sp>
        <p:nvSpPr>
          <p:cNvPr id="55" name="TextBox 54"/>
          <p:cNvSpPr txBox="1"/>
          <p:nvPr/>
        </p:nvSpPr>
        <p:spPr>
          <a:xfrm rot="19100724">
            <a:off x="4767289" y="420084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4/4</a:t>
            </a:r>
          </a:p>
        </p:txBody>
      </p:sp>
      <p:sp>
        <p:nvSpPr>
          <p:cNvPr id="72" name="Oval 71"/>
          <p:cNvSpPr/>
          <p:nvPr/>
        </p:nvSpPr>
        <p:spPr>
          <a:xfrm>
            <a:off x="6480196" y="343853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799097" y="251416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799097" y="429169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9652110" y="251416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652110" y="429169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0952495" y="343853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6620839" y="3565217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884199" y="262005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884198" y="439758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727379" y="441837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737212" y="262005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1094614" y="354442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19801" y="1892826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G: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480196" y="189282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</a:t>
            </a:r>
            <a:r>
              <a:rPr lang="en-US" sz="1200" b="1" dirty="0"/>
              <a:t>r</a:t>
            </a:r>
            <a:r>
              <a:rPr lang="en-US" b="1" dirty="0"/>
              <a:t>:</a:t>
            </a:r>
          </a:p>
        </p:txBody>
      </p:sp>
      <p:cxnSp>
        <p:nvCxnSpPr>
          <p:cNvPr id="3" name="Straight Arrow Connector 2"/>
          <p:cNvCxnSpPr>
            <a:stCxn id="23" idx="7"/>
            <a:endCxn id="24" idx="2"/>
          </p:cNvCxnSpPr>
          <p:nvPr/>
        </p:nvCxnSpPr>
        <p:spPr>
          <a:xfrm flipV="1">
            <a:off x="1215813" y="2804724"/>
            <a:ext cx="822889" cy="7189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72" idx="0"/>
            <a:endCxn id="73" idx="1"/>
          </p:cNvCxnSpPr>
          <p:nvPr/>
        </p:nvCxnSpPr>
        <p:spPr>
          <a:xfrm rot="5400000" flipH="1" flipV="1">
            <a:off x="6907842" y="2462180"/>
            <a:ext cx="839268" cy="1113446"/>
          </a:xfrm>
          <a:prstGeom prst="curvedConnector3">
            <a:avLst>
              <a:gd name="adj1" fmla="val 12210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3" idx="3"/>
            <a:endCxn id="72" idx="7"/>
          </p:cNvCxnSpPr>
          <p:nvPr/>
        </p:nvCxnSpPr>
        <p:spPr>
          <a:xfrm flipH="1">
            <a:off x="6976208" y="3010179"/>
            <a:ext cx="907991" cy="513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73" idx="7"/>
            <a:endCxn id="75" idx="0"/>
          </p:cNvCxnSpPr>
          <p:nvPr/>
        </p:nvCxnSpPr>
        <p:spPr>
          <a:xfrm rot="5400000" flipH="1" flipV="1">
            <a:off x="9076337" y="1732939"/>
            <a:ext cx="85102" cy="1647558"/>
          </a:xfrm>
          <a:prstGeom prst="curvedConnector3">
            <a:avLst>
              <a:gd name="adj1" fmla="val 36861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5" idx="2"/>
            <a:endCxn id="73" idx="6"/>
          </p:cNvCxnSpPr>
          <p:nvPr/>
        </p:nvCxnSpPr>
        <p:spPr>
          <a:xfrm flipH="1">
            <a:off x="8380211" y="2804724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>
            <a:stCxn id="75" idx="7"/>
            <a:endCxn id="77" idx="0"/>
          </p:cNvCxnSpPr>
          <p:nvPr/>
        </p:nvCxnSpPr>
        <p:spPr>
          <a:xfrm rot="16200000" flipH="1">
            <a:off x="10275953" y="2471438"/>
            <a:ext cx="839268" cy="1094930"/>
          </a:xfrm>
          <a:prstGeom prst="curvedConnector3">
            <a:avLst>
              <a:gd name="adj1" fmla="val -1294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77" idx="1"/>
            <a:endCxn id="75" idx="6"/>
          </p:cNvCxnSpPr>
          <p:nvPr/>
        </p:nvCxnSpPr>
        <p:spPr>
          <a:xfrm flipH="1" flipV="1">
            <a:off x="10233224" y="2804724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72" idx="5"/>
            <a:endCxn id="74" idx="1"/>
          </p:cNvCxnSpPr>
          <p:nvPr/>
        </p:nvCxnSpPr>
        <p:spPr>
          <a:xfrm>
            <a:off x="6976208" y="3934549"/>
            <a:ext cx="907991" cy="4422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75" idx="3"/>
            <a:endCxn id="74" idx="6"/>
          </p:cNvCxnSpPr>
          <p:nvPr/>
        </p:nvCxnSpPr>
        <p:spPr>
          <a:xfrm flipH="1">
            <a:off x="8380211" y="3010179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74" idx="6"/>
            <a:endCxn id="76" idx="2"/>
          </p:cNvCxnSpPr>
          <p:nvPr/>
        </p:nvCxnSpPr>
        <p:spPr>
          <a:xfrm>
            <a:off x="8380211" y="4582249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76" idx="3"/>
            <a:endCxn id="74" idx="5"/>
          </p:cNvCxnSpPr>
          <p:nvPr/>
        </p:nvCxnSpPr>
        <p:spPr>
          <a:xfrm rot="5400000">
            <a:off x="9016161" y="4066653"/>
            <a:ext cx="12700" cy="1442103"/>
          </a:xfrm>
          <a:prstGeom prst="curvedConnector3">
            <a:avLst>
              <a:gd name="adj1" fmla="val 247009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77" idx="3"/>
            <a:endCxn id="76" idx="6"/>
          </p:cNvCxnSpPr>
          <p:nvPr/>
        </p:nvCxnSpPr>
        <p:spPr>
          <a:xfrm flipH="1">
            <a:off x="10233224" y="3934549"/>
            <a:ext cx="804373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5" idx="3"/>
            <a:endCxn id="76" idx="1"/>
          </p:cNvCxnSpPr>
          <p:nvPr/>
        </p:nvCxnSpPr>
        <p:spPr>
          <a:xfrm>
            <a:off x="9737212" y="3010179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76" idx="7"/>
            <a:endCxn id="75" idx="5"/>
          </p:cNvCxnSpPr>
          <p:nvPr/>
        </p:nvCxnSpPr>
        <p:spPr>
          <a:xfrm flipV="1">
            <a:off x="10148122" y="3010179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73" idx="3"/>
            <a:endCxn id="74" idx="1"/>
          </p:cNvCxnSpPr>
          <p:nvPr/>
        </p:nvCxnSpPr>
        <p:spPr>
          <a:xfrm>
            <a:off x="7884199" y="3010179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74" idx="7"/>
            <a:endCxn id="73" idx="5"/>
          </p:cNvCxnSpPr>
          <p:nvPr/>
        </p:nvCxnSpPr>
        <p:spPr>
          <a:xfrm flipV="1">
            <a:off x="8295109" y="3010179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 rot="19865938">
            <a:off x="7139601" y="29734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6750636" y="2414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8938420" y="24944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8907868" y="1967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52" name="TextBox 151"/>
          <p:cNvSpPr txBox="1"/>
          <p:nvPr/>
        </p:nvSpPr>
        <p:spPr>
          <a:xfrm rot="1605211">
            <a:off x="7008136" y="41709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53" name="TextBox 152"/>
          <p:cNvSpPr txBox="1"/>
          <p:nvPr/>
        </p:nvSpPr>
        <p:spPr>
          <a:xfrm rot="18650577">
            <a:off x="8878629" y="3409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10082380" y="34624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9476899" y="34790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8920975" y="42458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922528" y="50310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8" name="TextBox 157"/>
          <p:cNvSpPr txBox="1"/>
          <p:nvPr/>
        </p:nvSpPr>
        <p:spPr>
          <a:xfrm rot="19073532">
            <a:off x="10635410" y="42008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9" name="TextBox 158"/>
          <p:cNvSpPr txBox="1"/>
          <p:nvPr/>
        </p:nvSpPr>
        <p:spPr>
          <a:xfrm rot="2498667">
            <a:off x="10602761" y="29021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60" name="TextBox 159"/>
          <p:cNvSpPr txBox="1"/>
          <p:nvPr/>
        </p:nvSpPr>
        <p:spPr>
          <a:xfrm rot="2028876">
            <a:off x="10779687" y="22633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8208959" y="34190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599195" y="3415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64" name="Straight Arrow Connector 163"/>
          <p:cNvCxnSpPr>
            <a:stCxn id="24" idx="6"/>
            <a:endCxn id="26" idx="2"/>
          </p:cNvCxnSpPr>
          <p:nvPr/>
        </p:nvCxnSpPr>
        <p:spPr>
          <a:xfrm>
            <a:off x="2619816" y="2804724"/>
            <a:ext cx="127189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26" idx="6"/>
            <a:endCxn id="28" idx="1"/>
          </p:cNvCxnSpPr>
          <p:nvPr/>
        </p:nvCxnSpPr>
        <p:spPr>
          <a:xfrm>
            <a:off x="4472829" y="2804724"/>
            <a:ext cx="804373" cy="7189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24" idx="3"/>
            <a:endCxn id="25" idx="1"/>
          </p:cNvCxnSpPr>
          <p:nvPr/>
        </p:nvCxnSpPr>
        <p:spPr>
          <a:xfrm>
            <a:off x="2123804" y="3010179"/>
            <a:ext cx="0" cy="13666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25" idx="7"/>
            <a:endCxn id="24" idx="5"/>
          </p:cNvCxnSpPr>
          <p:nvPr/>
        </p:nvCxnSpPr>
        <p:spPr>
          <a:xfrm flipV="1">
            <a:off x="2534714" y="3010179"/>
            <a:ext cx="0" cy="13666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26" idx="3"/>
            <a:endCxn id="25" idx="6"/>
          </p:cNvCxnSpPr>
          <p:nvPr/>
        </p:nvCxnSpPr>
        <p:spPr>
          <a:xfrm flipH="1">
            <a:off x="2619816" y="3010179"/>
            <a:ext cx="1357001" cy="15720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23" idx="5"/>
            <a:endCxn id="25" idx="2"/>
          </p:cNvCxnSpPr>
          <p:nvPr/>
        </p:nvCxnSpPr>
        <p:spPr>
          <a:xfrm>
            <a:off x="1215813" y="3934549"/>
            <a:ext cx="822889" cy="647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25" idx="6"/>
            <a:endCxn id="27" idx="2"/>
          </p:cNvCxnSpPr>
          <p:nvPr/>
        </p:nvCxnSpPr>
        <p:spPr>
          <a:xfrm>
            <a:off x="2619816" y="4582249"/>
            <a:ext cx="127189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27" idx="0"/>
            <a:endCxn id="26" idx="4"/>
          </p:cNvCxnSpPr>
          <p:nvPr/>
        </p:nvCxnSpPr>
        <p:spPr>
          <a:xfrm flipV="1">
            <a:off x="4182272" y="3095281"/>
            <a:ext cx="0" cy="11964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27" idx="6"/>
            <a:endCxn id="28" idx="3"/>
          </p:cNvCxnSpPr>
          <p:nvPr/>
        </p:nvCxnSpPr>
        <p:spPr>
          <a:xfrm flipV="1">
            <a:off x="4472829" y="3934549"/>
            <a:ext cx="804373" cy="647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86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88" grpId="0"/>
      <p:bldP spid="89" grpId="0"/>
      <p:bldP spid="90" grpId="0"/>
      <p:bldP spid="92" grpId="0"/>
      <p:bldP spid="93" grpId="0"/>
      <p:bldP spid="94" grpId="0"/>
      <p:bldP spid="110" grpId="0"/>
      <p:bldP spid="111" grpId="0"/>
      <p:bldP spid="147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3505" y="375253"/>
            <a:ext cx="10515600" cy="1325563"/>
          </a:xfrm>
        </p:spPr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Augmenting Path</a:t>
            </a:r>
          </a:p>
        </p:txBody>
      </p:sp>
      <p:sp>
        <p:nvSpPr>
          <p:cNvPr id="23" name="Oval 22"/>
          <p:cNvSpPr/>
          <p:nvPr/>
        </p:nvSpPr>
        <p:spPr>
          <a:xfrm>
            <a:off x="847987" y="379501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166888" y="287064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166888" y="464817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019901" y="287064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019901" y="464817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320286" y="379501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3" idx="7"/>
            <a:endCxn id="24" idx="2"/>
          </p:cNvCxnSpPr>
          <p:nvPr/>
        </p:nvCxnSpPr>
        <p:spPr>
          <a:xfrm flipV="1">
            <a:off x="1343999" y="3161206"/>
            <a:ext cx="822889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6"/>
            <a:endCxn id="26" idx="2"/>
          </p:cNvCxnSpPr>
          <p:nvPr/>
        </p:nvCxnSpPr>
        <p:spPr>
          <a:xfrm>
            <a:off x="2748002" y="3161206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6"/>
            <a:endCxn id="28" idx="1"/>
          </p:cNvCxnSpPr>
          <p:nvPr/>
        </p:nvCxnSpPr>
        <p:spPr>
          <a:xfrm>
            <a:off x="4601015" y="3161206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5"/>
            <a:endCxn id="25" idx="2"/>
          </p:cNvCxnSpPr>
          <p:nvPr/>
        </p:nvCxnSpPr>
        <p:spPr>
          <a:xfrm>
            <a:off x="1343999" y="4291031"/>
            <a:ext cx="822889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" idx="6"/>
            <a:endCxn id="27" idx="2"/>
          </p:cNvCxnSpPr>
          <p:nvPr/>
        </p:nvCxnSpPr>
        <p:spPr>
          <a:xfrm>
            <a:off x="2748002" y="4938731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6"/>
            <a:endCxn id="28" idx="3"/>
          </p:cNvCxnSpPr>
          <p:nvPr/>
        </p:nvCxnSpPr>
        <p:spPr>
          <a:xfrm flipV="1">
            <a:off x="4601015" y="4291031"/>
            <a:ext cx="804373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3"/>
            <a:endCxn id="25" idx="1"/>
          </p:cNvCxnSpPr>
          <p:nvPr/>
        </p:nvCxnSpPr>
        <p:spPr>
          <a:xfrm>
            <a:off x="2251990" y="3366661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7"/>
            <a:endCxn id="24" idx="5"/>
          </p:cNvCxnSpPr>
          <p:nvPr/>
        </p:nvCxnSpPr>
        <p:spPr>
          <a:xfrm flipV="1">
            <a:off x="2662900" y="3366661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3"/>
            <a:endCxn id="25" idx="6"/>
          </p:cNvCxnSpPr>
          <p:nvPr/>
        </p:nvCxnSpPr>
        <p:spPr>
          <a:xfrm flipH="1">
            <a:off x="2748002" y="3366661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0"/>
            <a:endCxn id="26" idx="4"/>
          </p:cNvCxnSpPr>
          <p:nvPr/>
        </p:nvCxnSpPr>
        <p:spPr>
          <a:xfrm flipV="1">
            <a:off x="4310458" y="3451763"/>
            <a:ext cx="0" cy="1196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88630" y="392169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51990" y="297654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251989" y="475406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095170" y="477485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105003" y="297654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462405" y="390091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53443" y="3220232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11/16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69784" y="46023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1783092" y="38520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7/10</a:t>
            </a:r>
          </a:p>
        </p:txBody>
      </p:sp>
      <p:sp>
        <p:nvSpPr>
          <p:cNvPr id="49" name="TextBox 48"/>
          <p:cNvSpPr txBox="1"/>
          <p:nvPr/>
        </p:nvSpPr>
        <p:spPr>
          <a:xfrm rot="16200000">
            <a:off x="2654268" y="3675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071205" y="281065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4/12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164640" y="4911827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7/14</a:t>
            </a:r>
          </a:p>
        </p:txBody>
      </p:sp>
      <p:sp>
        <p:nvSpPr>
          <p:cNvPr id="52" name="TextBox 51"/>
          <p:cNvSpPr txBox="1"/>
          <p:nvPr/>
        </p:nvSpPr>
        <p:spPr>
          <a:xfrm rot="18693001">
            <a:off x="3564793" y="39439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3" name="TextBox 52"/>
          <p:cNvSpPr txBox="1"/>
          <p:nvPr/>
        </p:nvSpPr>
        <p:spPr>
          <a:xfrm rot="2490424">
            <a:off x="4836965" y="323534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7/20</a:t>
            </a:r>
          </a:p>
        </p:txBody>
      </p:sp>
      <p:sp>
        <p:nvSpPr>
          <p:cNvPr id="54" name="TextBox 53"/>
          <p:cNvSpPr txBox="1"/>
          <p:nvPr/>
        </p:nvSpPr>
        <p:spPr>
          <a:xfrm rot="16200000">
            <a:off x="4201501" y="393305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3/7</a:t>
            </a:r>
          </a:p>
        </p:txBody>
      </p:sp>
      <p:sp>
        <p:nvSpPr>
          <p:cNvPr id="55" name="TextBox 54"/>
          <p:cNvSpPr txBox="1"/>
          <p:nvPr/>
        </p:nvSpPr>
        <p:spPr>
          <a:xfrm rot="19100724">
            <a:off x="4895475" y="455732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4/4</a:t>
            </a:r>
          </a:p>
        </p:txBody>
      </p:sp>
      <p:sp>
        <p:nvSpPr>
          <p:cNvPr id="72" name="Oval 71"/>
          <p:cNvSpPr/>
          <p:nvPr/>
        </p:nvSpPr>
        <p:spPr>
          <a:xfrm>
            <a:off x="6608382" y="379501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927283" y="287064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927283" y="464817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9780296" y="287064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780296" y="464817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1080681" y="379501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6749025" y="392169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012385" y="297654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012384" y="475406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855565" y="477485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865398" y="297654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1222800" y="390091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47987" y="2327197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G: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608382" y="232719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</a:t>
            </a:r>
            <a:r>
              <a:rPr lang="en-US" sz="1200" b="1" dirty="0"/>
              <a:t>r</a:t>
            </a:r>
            <a:r>
              <a:rPr lang="en-US" b="1" dirty="0"/>
              <a:t>:</a:t>
            </a:r>
          </a:p>
        </p:txBody>
      </p:sp>
      <p:cxnSp>
        <p:nvCxnSpPr>
          <p:cNvPr id="8" name="Curved Connector 7"/>
          <p:cNvCxnSpPr>
            <a:stCxn id="72" idx="0"/>
            <a:endCxn id="73" idx="1"/>
          </p:cNvCxnSpPr>
          <p:nvPr/>
        </p:nvCxnSpPr>
        <p:spPr>
          <a:xfrm rot="5400000" flipH="1" flipV="1">
            <a:off x="7036028" y="2818662"/>
            <a:ext cx="839268" cy="1113446"/>
          </a:xfrm>
          <a:prstGeom prst="curvedConnector3">
            <a:avLst>
              <a:gd name="adj1" fmla="val 12210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3" idx="3"/>
            <a:endCxn id="72" idx="7"/>
          </p:cNvCxnSpPr>
          <p:nvPr/>
        </p:nvCxnSpPr>
        <p:spPr>
          <a:xfrm flipH="1">
            <a:off x="7104394" y="3366661"/>
            <a:ext cx="907991" cy="513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73" idx="7"/>
            <a:endCxn id="75" idx="0"/>
          </p:cNvCxnSpPr>
          <p:nvPr/>
        </p:nvCxnSpPr>
        <p:spPr>
          <a:xfrm rot="5400000" flipH="1" flipV="1">
            <a:off x="9204523" y="2089421"/>
            <a:ext cx="85102" cy="1647558"/>
          </a:xfrm>
          <a:prstGeom prst="curvedConnector3">
            <a:avLst>
              <a:gd name="adj1" fmla="val 36861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5" idx="2"/>
            <a:endCxn id="73" idx="6"/>
          </p:cNvCxnSpPr>
          <p:nvPr/>
        </p:nvCxnSpPr>
        <p:spPr>
          <a:xfrm flipH="1">
            <a:off x="8508397" y="3161206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>
            <a:stCxn id="75" idx="7"/>
            <a:endCxn id="77" idx="0"/>
          </p:cNvCxnSpPr>
          <p:nvPr/>
        </p:nvCxnSpPr>
        <p:spPr>
          <a:xfrm rot="16200000" flipH="1">
            <a:off x="10404139" y="2827920"/>
            <a:ext cx="839268" cy="1094930"/>
          </a:xfrm>
          <a:prstGeom prst="curvedConnector3">
            <a:avLst>
              <a:gd name="adj1" fmla="val -1294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77" idx="1"/>
            <a:endCxn id="75" idx="6"/>
          </p:cNvCxnSpPr>
          <p:nvPr/>
        </p:nvCxnSpPr>
        <p:spPr>
          <a:xfrm flipH="1" flipV="1">
            <a:off x="10361410" y="3161206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72" idx="5"/>
            <a:endCxn id="74" idx="1"/>
          </p:cNvCxnSpPr>
          <p:nvPr/>
        </p:nvCxnSpPr>
        <p:spPr>
          <a:xfrm>
            <a:off x="7104394" y="4291031"/>
            <a:ext cx="907991" cy="4422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75" idx="3"/>
            <a:endCxn id="74" idx="6"/>
          </p:cNvCxnSpPr>
          <p:nvPr/>
        </p:nvCxnSpPr>
        <p:spPr>
          <a:xfrm flipH="1">
            <a:off x="8508397" y="3366661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74" idx="6"/>
            <a:endCxn id="76" idx="2"/>
          </p:cNvCxnSpPr>
          <p:nvPr/>
        </p:nvCxnSpPr>
        <p:spPr>
          <a:xfrm>
            <a:off x="8508397" y="4938731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76" idx="3"/>
            <a:endCxn id="74" idx="5"/>
          </p:cNvCxnSpPr>
          <p:nvPr/>
        </p:nvCxnSpPr>
        <p:spPr>
          <a:xfrm rot="5400000">
            <a:off x="9144347" y="4423135"/>
            <a:ext cx="12700" cy="1442103"/>
          </a:xfrm>
          <a:prstGeom prst="curvedConnector3">
            <a:avLst>
              <a:gd name="adj1" fmla="val 247009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77" idx="3"/>
            <a:endCxn id="76" idx="6"/>
          </p:cNvCxnSpPr>
          <p:nvPr/>
        </p:nvCxnSpPr>
        <p:spPr>
          <a:xfrm flipH="1">
            <a:off x="10361410" y="4291031"/>
            <a:ext cx="804373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5" idx="3"/>
            <a:endCxn id="76" idx="1"/>
          </p:cNvCxnSpPr>
          <p:nvPr/>
        </p:nvCxnSpPr>
        <p:spPr>
          <a:xfrm>
            <a:off x="9865398" y="3366661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76" idx="7"/>
            <a:endCxn id="75" idx="5"/>
          </p:cNvCxnSpPr>
          <p:nvPr/>
        </p:nvCxnSpPr>
        <p:spPr>
          <a:xfrm flipV="1">
            <a:off x="10276308" y="3366661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73" idx="3"/>
            <a:endCxn id="74" idx="1"/>
          </p:cNvCxnSpPr>
          <p:nvPr/>
        </p:nvCxnSpPr>
        <p:spPr>
          <a:xfrm>
            <a:off x="8012385" y="3366661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74" idx="7"/>
            <a:endCxn id="73" idx="5"/>
          </p:cNvCxnSpPr>
          <p:nvPr/>
        </p:nvCxnSpPr>
        <p:spPr>
          <a:xfrm flipV="1">
            <a:off x="8423295" y="3366661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 rot="19865938">
            <a:off x="7267787" y="33299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6878822" y="27710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9066606" y="2850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9036054" y="2323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52" name="TextBox 151"/>
          <p:cNvSpPr txBox="1"/>
          <p:nvPr/>
        </p:nvSpPr>
        <p:spPr>
          <a:xfrm rot="1605211">
            <a:off x="7136322" y="45274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53" name="TextBox 152"/>
          <p:cNvSpPr txBox="1"/>
          <p:nvPr/>
        </p:nvSpPr>
        <p:spPr>
          <a:xfrm rot="18650577">
            <a:off x="9006815" y="37664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10210566" y="38189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9605085" y="38355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9049161" y="46023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9050714" y="5387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8" name="TextBox 157"/>
          <p:cNvSpPr txBox="1"/>
          <p:nvPr/>
        </p:nvSpPr>
        <p:spPr>
          <a:xfrm rot="19073532">
            <a:off x="10763596" y="45573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9" name="TextBox 158"/>
          <p:cNvSpPr txBox="1"/>
          <p:nvPr/>
        </p:nvSpPr>
        <p:spPr>
          <a:xfrm rot="2498667">
            <a:off x="10730947" y="32585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60" name="TextBox 159"/>
          <p:cNvSpPr txBox="1"/>
          <p:nvPr/>
        </p:nvSpPr>
        <p:spPr>
          <a:xfrm rot="2028876">
            <a:off x="10907873" y="26198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8337145" y="37755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727381" y="3772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73505" y="1827496"/>
            <a:ext cx="5209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 continuous path from source to destination in G</a:t>
            </a:r>
            <a:r>
              <a:rPr lang="en-US" sz="1200" b="1" dirty="0"/>
              <a:t>r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608382" y="5732599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s-&gt;V1-&gt;V3-&gt;t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752140" y="5748417"/>
            <a:ext cx="256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s-&gt;V1-&gt;V2-&gt;V4-&gt;V3-&gt;t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623031" y="6201051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s-&gt;V2-&gt;V4-&gt;t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765796" y="6201051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98393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7" grpId="0"/>
      <p:bldP spid="98" grpId="0"/>
      <p:bldP spid="9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3505" y="375253"/>
            <a:ext cx="10515600" cy="1325563"/>
          </a:xfrm>
        </p:spPr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Residual Capacity</a:t>
            </a:r>
          </a:p>
        </p:txBody>
      </p:sp>
      <p:sp>
        <p:nvSpPr>
          <p:cNvPr id="23" name="Oval 22"/>
          <p:cNvSpPr/>
          <p:nvPr/>
        </p:nvSpPr>
        <p:spPr>
          <a:xfrm>
            <a:off x="839441" y="358334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158342" y="265897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158342" y="443649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011355" y="265897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011355" y="443649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311740" y="358334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3" idx="7"/>
            <a:endCxn id="24" idx="2"/>
          </p:cNvCxnSpPr>
          <p:nvPr/>
        </p:nvCxnSpPr>
        <p:spPr>
          <a:xfrm flipV="1">
            <a:off x="1335453" y="2949531"/>
            <a:ext cx="822889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6"/>
            <a:endCxn id="26" idx="2"/>
          </p:cNvCxnSpPr>
          <p:nvPr/>
        </p:nvCxnSpPr>
        <p:spPr>
          <a:xfrm>
            <a:off x="2739456" y="2949531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6"/>
            <a:endCxn id="28" idx="1"/>
          </p:cNvCxnSpPr>
          <p:nvPr/>
        </p:nvCxnSpPr>
        <p:spPr>
          <a:xfrm>
            <a:off x="4592469" y="2949531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5"/>
            <a:endCxn id="25" idx="2"/>
          </p:cNvCxnSpPr>
          <p:nvPr/>
        </p:nvCxnSpPr>
        <p:spPr>
          <a:xfrm>
            <a:off x="1335453" y="4079356"/>
            <a:ext cx="822889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" idx="6"/>
            <a:endCxn id="27" idx="2"/>
          </p:cNvCxnSpPr>
          <p:nvPr/>
        </p:nvCxnSpPr>
        <p:spPr>
          <a:xfrm>
            <a:off x="2739456" y="4727056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6"/>
            <a:endCxn id="28" idx="3"/>
          </p:cNvCxnSpPr>
          <p:nvPr/>
        </p:nvCxnSpPr>
        <p:spPr>
          <a:xfrm flipV="1">
            <a:off x="4592469" y="4079356"/>
            <a:ext cx="804373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3"/>
            <a:endCxn id="25" idx="1"/>
          </p:cNvCxnSpPr>
          <p:nvPr/>
        </p:nvCxnSpPr>
        <p:spPr>
          <a:xfrm>
            <a:off x="2243444" y="3154986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7"/>
            <a:endCxn id="24" idx="5"/>
          </p:cNvCxnSpPr>
          <p:nvPr/>
        </p:nvCxnSpPr>
        <p:spPr>
          <a:xfrm flipV="1">
            <a:off x="2654354" y="3154986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3"/>
            <a:endCxn id="25" idx="6"/>
          </p:cNvCxnSpPr>
          <p:nvPr/>
        </p:nvCxnSpPr>
        <p:spPr>
          <a:xfrm flipH="1">
            <a:off x="2739456" y="3154986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0"/>
            <a:endCxn id="26" idx="4"/>
          </p:cNvCxnSpPr>
          <p:nvPr/>
        </p:nvCxnSpPr>
        <p:spPr>
          <a:xfrm flipV="1">
            <a:off x="4301912" y="3240088"/>
            <a:ext cx="0" cy="1196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80084" y="371002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43444" y="276486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243443" y="454239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086624" y="456317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96457" y="276486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453859" y="368923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44897" y="3008557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11/16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61238" y="43907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1774546" y="364039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7/10</a:t>
            </a:r>
          </a:p>
        </p:txBody>
      </p:sp>
      <p:sp>
        <p:nvSpPr>
          <p:cNvPr id="49" name="TextBox 48"/>
          <p:cNvSpPr txBox="1"/>
          <p:nvPr/>
        </p:nvSpPr>
        <p:spPr>
          <a:xfrm rot="16200000">
            <a:off x="2645722" y="34633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062659" y="259897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4/12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156094" y="470015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7/14</a:t>
            </a:r>
          </a:p>
        </p:txBody>
      </p:sp>
      <p:sp>
        <p:nvSpPr>
          <p:cNvPr id="52" name="TextBox 51"/>
          <p:cNvSpPr txBox="1"/>
          <p:nvPr/>
        </p:nvSpPr>
        <p:spPr>
          <a:xfrm rot="18693001">
            <a:off x="3556247" y="37322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3" name="TextBox 52"/>
          <p:cNvSpPr txBox="1"/>
          <p:nvPr/>
        </p:nvSpPr>
        <p:spPr>
          <a:xfrm rot="2490424">
            <a:off x="4828419" y="302367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7/20</a:t>
            </a:r>
          </a:p>
        </p:txBody>
      </p:sp>
      <p:sp>
        <p:nvSpPr>
          <p:cNvPr id="54" name="TextBox 53"/>
          <p:cNvSpPr txBox="1"/>
          <p:nvPr/>
        </p:nvSpPr>
        <p:spPr>
          <a:xfrm rot="16200000">
            <a:off x="4192955" y="372137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3/7</a:t>
            </a:r>
          </a:p>
        </p:txBody>
      </p:sp>
      <p:sp>
        <p:nvSpPr>
          <p:cNvPr id="55" name="TextBox 54"/>
          <p:cNvSpPr txBox="1"/>
          <p:nvPr/>
        </p:nvSpPr>
        <p:spPr>
          <a:xfrm rot="19100724">
            <a:off x="4886929" y="434564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4/4</a:t>
            </a:r>
          </a:p>
        </p:txBody>
      </p:sp>
      <p:sp>
        <p:nvSpPr>
          <p:cNvPr id="72" name="Oval 71"/>
          <p:cNvSpPr/>
          <p:nvPr/>
        </p:nvSpPr>
        <p:spPr>
          <a:xfrm>
            <a:off x="6599836" y="358334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918737" y="265897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918737" y="443649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9771750" y="265897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771750" y="443649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1072135" y="358334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6740479" y="371002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003839" y="276486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003838" y="454239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847019" y="456317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856852" y="276486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1214254" y="368923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39441" y="2564735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G: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368063" y="255941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</a:t>
            </a:r>
            <a:r>
              <a:rPr lang="en-US" sz="1200" b="1" dirty="0"/>
              <a:t>r</a:t>
            </a:r>
            <a:r>
              <a:rPr lang="en-US" b="1" dirty="0"/>
              <a:t>:</a:t>
            </a:r>
          </a:p>
        </p:txBody>
      </p:sp>
      <p:cxnSp>
        <p:nvCxnSpPr>
          <p:cNvPr id="8" name="Curved Connector 7"/>
          <p:cNvCxnSpPr>
            <a:stCxn id="72" idx="0"/>
            <a:endCxn id="73" idx="1"/>
          </p:cNvCxnSpPr>
          <p:nvPr/>
        </p:nvCxnSpPr>
        <p:spPr>
          <a:xfrm rot="5400000" flipH="1" flipV="1">
            <a:off x="7027482" y="2606987"/>
            <a:ext cx="839268" cy="1113446"/>
          </a:xfrm>
          <a:prstGeom prst="curvedConnector3">
            <a:avLst>
              <a:gd name="adj1" fmla="val 12210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3" idx="3"/>
            <a:endCxn id="72" idx="7"/>
          </p:cNvCxnSpPr>
          <p:nvPr/>
        </p:nvCxnSpPr>
        <p:spPr>
          <a:xfrm flipH="1">
            <a:off x="7095848" y="3154986"/>
            <a:ext cx="907991" cy="513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73" idx="7"/>
            <a:endCxn id="75" idx="0"/>
          </p:cNvCxnSpPr>
          <p:nvPr/>
        </p:nvCxnSpPr>
        <p:spPr>
          <a:xfrm rot="5400000" flipH="1" flipV="1">
            <a:off x="9195977" y="1877746"/>
            <a:ext cx="85102" cy="1647558"/>
          </a:xfrm>
          <a:prstGeom prst="curvedConnector3">
            <a:avLst>
              <a:gd name="adj1" fmla="val 36861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5" idx="2"/>
            <a:endCxn id="73" idx="6"/>
          </p:cNvCxnSpPr>
          <p:nvPr/>
        </p:nvCxnSpPr>
        <p:spPr>
          <a:xfrm flipH="1">
            <a:off x="8499851" y="2949531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>
            <a:stCxn id="75" idx="7"/>
            <a:endCxn id="77" idx="0"/>
          </p:cNvCxnSpPr>
          <p:nvPr/>
        </p:nvCxnSpPr>
        <p:spPr>
          <a:xfrm rot="16200000" flipH="1">
            <a:off x="10395593" y="2616245"/>
            <a:ext cx="839268" cy="1094930"/>
          </a:xfrm>
          <a:prstGeom prst="curvedConnector3">
            <a:avLst>
              <a:gd name="adj1" fmla="val -1294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77" idx="1"/>
            <a:endCxn id="75" idx="6"/>
          </p:cNvCxnSpPr>
          <p:nvPr/>
        </p:nvCxnSpPr>
        <p:spPr>
          <a:xfrm flipH="1" flipV="1">
            <a:off x="10352864" y="2949531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72" idx="5"/>
            <a:endCxn id="74" idx="1"/>
          </p:cNvCxnSpPr>
          <p:nvPr/>
        </p:nvCxnSpPr>
        <p:spPr>
          <a:xfrm>
            <a:off x="7095848" y="4079356"/>
            <a:ext cx="907991" cy="4422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75" idx="3"/>
            <a:endCxn id="74" idx="6"/>
          </p:cNvCxnSpPr>
          <p:nvPr/>
        </p:nvCxnSpPr>
        <p:spPr>
          <a:xfrm flipH="1">
            <a:off x="8499851" y="3154986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74" idx="6"/>
            <a:endCxn id="76" idx="2"/>
          </p:cNvCxnSpPr>
          <p:nvPr/>
        </p:nvCxnSpPr>
        <p:spPr>
          <a:xfrm>
            <a:off x="8499851" y="4727056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76" idx="3"/>
            <a:endCxn id="74" idx="5"/>
          </p:cNvCxnSpPr>
          <p:nvPr/>
        </p:nvCxnSpPr>
        <p:spPr>
          <a:xfrm rot="5400000">
            <a:off x="9135801" y="4211460"/>
            <a:ext cx="12700" cy="1442103"/>
          </a:xfrm>
          <a:prstGeom prst="curvedConnector3">
            <a:avLst>
              <a:gd name="adj1" fmla="val 247009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77" idx="3"/>
            <a:endCxn id="76" idx="6"/>
          </p:cNvCxnSpPr>
          <p:nvPr/>
        </p:nvCxnSpPr>
        <p:spPr>
          <a:xfrm flipH="1">
            <a:off x="10352864" y="4079356"/>
            <a:ext cx="804373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5" idx="3"/>
            <a:endCxn id="76" idx="1"/>
          </p:cNvCxnSpPr>
          <p:nvPr/>
        </p:nvCxnSpPr>
        <p:spPr>
          <a:xfrm>
            <a:off x="9856852" y="3154986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76" idx="7"/>
            <a:endCxn id="75" idx="5"/>
          </p:cNvCxnSpPr>
          <p:nvPr/>
        </p:nvCxnSpPr>
        <p:spPr>
          <a:xfrm flipV="1">
            <a:off x="10267762" y="3154986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73" idx="3"/>
            <a:endCxn id="74" idx="1"/>
          </p:cNvCxnSpPr>
          <p:nvPr/>
        </p:nvCxnSpPr>
        <p:spPr>
          <a:xfrm>
            <a:off x="8003839" y="3154986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74" idx="7"/>
            <a:endCxn id="73" idx="5"/>
          </p:cNvCxnSpPr>
          <p:nvPr/>
        </p:nvCxnSpPr>
        <p:spPr>
          <a:xfrm flipV="1">
            <a:off x="8414749" y="3154986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 rot="19865938">
            <a:off x="7259241" y="31182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6870276" y="2559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9058060" y="26392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9036054" y="2323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52" name="TextBox 151"/>
          <p:cNvSpPr txBox="1"/>
          <p:nvPr/>
        </p:nvSpPr>
        <p:spPr>
          <a:xfrm rot="1605211">
            <a:off x="7127776" y="43157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53" name="TextBox 152"/>
          <p:cNvSpPr txBox="1"/>
          <p:nvPr/>
        </p:nvSpPr>
        <p:spPr>
          <a:xfrm rot="18650577">
            <a:off x="8998269" y="35547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10202020" y="3607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9596539" y="36238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9040615" y="43907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9042168" y="51758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8" name="TextBox 157"/>
          <p:cNvSpPr txBox="1"/>
          <p:nvPr/>
        </p:nvSpPr>
        <p:spPr>
          <a:xfrm rot="19073532">
            <a:off x="10755050" y="43456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9" name="TextBox 158"/>
          <p:cNvSpPr txBox="1"/>
          <p:nvPr/>
        </p:nvSpPr>
        <p:spPr>
          <a:xfrm rot="2498667">
            <a:off x="10722401" y="30469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60" name="TextBox 159"/>
          <p:cNvSpPr txBox="1"/>
          <p:nvPr/>
        </p:nvSpPr>
        <p:spPr>
          <a:xfrm rot="2028876">
            <a:off x="10899327" y="24081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8328599" y="3563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718835" y="35606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73505" y="1827496"/>
            <a:ext cx="543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Minimum Residual Capacity of an augmenting path P</a:t>
            </a:r>
            <a:endParaRPr lang="en-US" sz="12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6599836" y="5502099"/>
            <a:ext cx="395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An augmenting path, P: s-&gt;V1-&gt;V3-&gt;t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633904" y="5912553"/>
            <a:ext cx="260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Residual Capacity(P): 5</a:t>
            </a:r>
          </a:p>
        </p:txBody>
      </p:sp>
    </p:spTree>
    <p:extLst>
      <p:ext uri="{BB962C8B-B14F-4D97-AF65-F5344CB8AC3E}">
        <p14:creationId xmlns:p14="http://schemas.microsoft.com/office/powerpoint/2010/main" val="265733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Ford-Fulkerson Algorithm</a:t>
            </a:r>
          </a:p>
        </p:txBody>
      </p:sp>
      <p:sp>
        <p:nvSpPr>
          <p:cNvPr id="5" name="Oval 4"/>
          <p:cNvSpPr/>
          <p:nvPr/>
        </p:nvSpPr>
        <p:spPr>
          <a:xfrm>
            <a:off x="599630" y="314485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18531" y="222048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18531" y="399800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71544" y="222048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71544" y="399800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1929" y="314485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5" idx="7"/>
            <a:endCxn id="6" idx="2"/>
          </p:cNvCxnSpPr>
          <p:nvPr/>
        </p:nvCxnSpPr>
        <p:spPr>
          <a:xfrm flipV="1">
            <a:off x="1095642" y="2511039"/>
            <a:ext cx="822889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8" idx="2"/>
          </p:cNvCxnSpPr>
          <p:nvPr/>
        </p:nvCxnSpPr>
        <p:spPr>
          <a:xfrm>
            <a:off x="2499645" y="2511039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6"/>
            <a:endCxn id="10" idx="1"/>
          </p:cNvCxnSpPr>
          <p:nvPr/>
        </p:nvCxnSpPr>
        <p:spPr>
          <a:xfrm>
            <a:off x="4352658" y="2511039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5"/>
            <a:endCxn id="7" idx="2"/>
          </p:cNvCxnSpPr>
          <p:nvPr/>
        </p:nvCxnSpPr>
        <p:spPr>
          <a:xfrm>
            <a:off x="1095642" y="3640864"/>
            <a:ext cx="822889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9" idx="2"/>
          </p:cNvCxnSpPr>
          <p:nvPr/>
        </p:nvCxnSpPr>
        <p:spPr>
          <a:xfrm>
            <a:off x="2499645" y="4288564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6"/>
            <a:endCxn id="10" idx="3"/>
          </p:cNvCxnSpPr>
          <p:nvPr/>
        </p:nvCxnSpPr>
        <p:spPr>
          <a:xfrm flipV="1">
            <a:off x="4352658" y="3640864"/>
            <a:ext cx="804373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7" idx="1"/>
          </p:cNvCxnSpPr>
          <p:nvPr/>
        </p:nvCxnSpPr>
        <p:spPr>
          <a:xfrm>
            <a:off x="2003633" y="2716494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7"/>
            <a:endCxn id="6" idx="5"/>
          </p:cNvCxnSpPr>
          <p:nvPr/>
        </p:nvCxnSpPr>
        <p:spPr>
          <a:xfrm flipV="1">
            <a:off x="2414543" y="2716494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3"/>
            <a:endCxn id="7" idx="6"/>
          </p:cNvCxnSpPr>
          <p:nvPr/>
        </p:nvCxnSpPr>
        <p:spPr>
          <a:xfrm flipH="1">
            <a:off x="2499645" y="2716494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0"/>
            <a:endCxn id="8" idx="4"/>
          </p:cNvCxnSpPr>
          <p:nvPr/>
        </p:nvCxnSpPr>
        <p:spPr>
          <a:xfrm flipV="1">
            <a:off x="4062101" y="2801596"/>
            <a:ext cx="0" cy="1196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0273" y="327153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03633" y="232637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003632" y="410389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46813" y="412468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56646" y="232637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214048" y="325074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13182" y="25262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21427" y="39522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45" name="TextBox 44"/>
          <p:cNvSpPr txBox="1"/>
          <p:nvPr/>
        </p:nvSpPr>
        <p:spPr>
          <a:xfrm rot="16200000">
            <a:off x="1638212" y="3072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 rot="16200000">
            <a:off x="2405911" y="30249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50869" y="21417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013552" y="42752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9" name="TextBox 48"/>
          <p:cNvSpPr txBox="1"/>
          <p:nvPr/>
        </p:nvSpPr>
        <p:spPr>
          <a:xfrm rot="18693001">
            <a:off x="3316436" y="32937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0" name="TextBox 49"/>
          <p:cNvSpPr txBox="1"/>
          <p:nvPr/>
        </p:nvSpPr>
        <p:spPr>
          <a:xfrm rot="2490424">
            <a:off x="4806465" y="27109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51" name="TextBox 50"/>
          <p:cNvSpPr txBox="1"/>
          <p:nvPr/>
        </p:nvSpPr>
        <p:spPr>
          <a:xfrm rot="16200000">
            <a:off x="4056537" y="3195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2" name="TextBox 51"/>
          <p:cNvSpPr txBox="1"/>
          <p:nvPr/>
        </p:nvSpPr>
        <p:spPr>
          <a:xfrm rot="19100724">
            <a:off x="4859807" y="3813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9" name="Oval 58"/>
          <p:cNvSpPr/>
          <p:nvPr/>
        </p:nvSpPr>
        <p:spPr>
          <a:xfrm>
            <a:off x="6667143" y="307938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986044" y="215501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986044" y="393254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839057" y="215501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839057" y="393254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1139442" y="307938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59" idx="7"/>
            <a:endCxn id="60" idx="2"/>
          </p:cNvCxnSpPr>
          <p:nvPr/>
        </p:nvCxnSpPr>
        <p:spPr>
          <a:xfrm flipV="1">
            <a:off x="7163155" y="2445576"/>
            <a:ext cx="822889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0" idx="6"/>
            <a:endCxn id="63" idx="2"/>
          </p:cNvCxnSpPr>
          <p:nvPr/>
        </p:nvCxnSpPr>
        <p:spPr>
          <a:xfrm>
            <a:off x="8567158" y="2445576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3" idx="6"/>
            <a:endCxn id="65" idx="1"/>
          </p:cNvCxnSpPr>
          <p:nvPr/>
        </p:nvCxnSpPr>
        <p:spPr>
          <a:xfrm>
            <a:off x="10420171" y="2445576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9" idx="5"/>
            <a:endCxn id="61" idx="2"/>
          </p:cNvCxnSpPr>
          <p:nvPr/>
        </p:nvCxnSpPr>
        <p:spPr>
          <a:xfrm>
            <a:off x="7163155" y="3575401"/>
            <a:ext cx="822889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1" idx="6"/>
            <a:endCxn id="64" idx="2"/>
          </p:cNvCxnSpPr>
          <p:nvPr/>
        </p:nvCxnSpPr>
        <p:spPr>
          <a:xfrm>
            <a:off x="8567158" y="4223101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4" idx="6"/>
            <a:endCxn id="65" idx="3"/>
          </p:cNvCxnSpPr>
          <p:nvPr/>
        </p:nvCxnSpPr>
        <p:spPr>
          <a:xfrm flipV="1">
            <a:off x="10420171" y="3575401"/>
            <a:ext cx="804373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0" idx="3"/>
            <a:endCxn id="61" idx="1"/>
          </p:cNvCxnSpPr>
          <p:nvPr/>
        </p:nvCxnSpPr>
        <p:spPr>
          <a:xfrm>
            <a:off x="8071146" y="2651031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1" idx="7"/>
            <a:endCxn id="60" idx="5"/>
          </p:cNvCxnSpPr>
          <p:nvPr/>
        </p:nvCxnSpPr>
        <p:spPr>
          <a:xfrm flipV="1">
            <a:off x="8482056" y="2651031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3" idx="3"/>
            <a:endCxn id="61" idx="6"/>
          </p:cNvCxnSpPr>
          <p:nvPr/>
        </p:nvCxnSpPr>
        <p:spPr>
          <a:xfrm flipH="1">
            <a:off x="8567158" y="2651031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4" idx="0"/>
            <a:endCxn id="63" idx="4"/>
          </p:cNvCxnSpPr>
          <p:nvPr/>
        </p:nvCxnSpPr>
        <p:spPr>
          <a:xfrm flipV="1">
            <a:off x="10129614" y="2736133"/>
            <a:ext cx="0" cy="1196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807786" y="320606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071146" y="226091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071145" y="403843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914326" y="405922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924159" y="226091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281561" y="318528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180695" y="24608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188940" y="38867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90" name="TextBox 89"/>
          <p:cNvSpPr txBox="1"/>
          <p:nvPr/>
        </p:nvSpPr>
        <p:spPr>
          <a:xfrm rot="16200000">
            <a:off x="7705725" y="30067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91" name="TextBox 90"/>
          <p:cNvSpPr txBox="1"/>
          <p:nvPr/>
        </p:nvSpPr>
        <p:spPr>
          <a:xfrm rot="16200000">
            <a:off x="8473424" y="29594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118382" y="20762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081065" y="42097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94" name="TextBox 93"/>
          <p:cNvSpPr txBox="1"/>
          <p:nvPr/>
        </p:nvSpPr>
        <p:spPr>
          <a:xfrm rot="18693001">
            <a:off x="9383949" y="32282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95" name="TextBox 94"/>
          <p:cNvSpPr txBox="1"/>
          <p:nvPr/>
        </p:nvSpPr>
        <p:spPr>
          <a:xfrm rot="2490424">
            <a:off x="10873978" y="26454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96" name="TextBox 95"/>
          <p:cNvSpPr txBox="1"/>
          <p:nvPr/>
        </p:nvSpPr>
        <p:spPr>
          <a:xfrm rot="16200000">
            <a:off x="10124050" y="31301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97" name="TextBox 96"/>
          <p:cNvSpPr txBox="1"/>
          <p:nvPr/>
        </p:nvSpPr>
        <p:spPr>
          <a:xfrm rot="19100724">
            <a:off x="10927320" y="37478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99630" y="1814081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G: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517617" y="1781961"/>
            <a:ext cx="598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</a:t>
            </a:r>
            <a:r>
              <a:rPr lang="en-US" sz="1600" b="1" dirty="0"/>
              <a:t>r</a:t>
            </a:r>
            <a:r>
              <a:rPr lang="en-US" sz="2800" dirty="0"/>
              <a:t>: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99630" y="5256595"/>
            <a:ext cx="333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Choose an augmenting path, P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16579" y="5662656"/>
            <a:ext cx="2955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Find Residual capacity of P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16579" y="6045300"/>
            <a:ext cx="319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Augment flow through P in G</a:t>
            </a:r>
          </a:p>
        </p:txBody>
      </p:sp>
      <p:cxnSp>
        <p:nvCxnSpPr>
          <p:cNvPr id="4" name="Straight Arrow Connector 3"/>
          <p:cNvCxnSpPr>
            <a:stCxn id="59" idx="7"/>
            <a:endCxn id="60" idx="2"/>
          </p:cNvCxnSpPr>
          <p:nvPr/>
        </p:nvCxnSpPr>
        <p:spPr>
          <a:xfrm flipV="1">
            <a:off x="7163155" y="2445576"/>
            <a:ext cx="822889" cy="7189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0" idx="6"/>
            <a:endCxn id="63" idx="2"/>
          </p:cNvCxnSpPr>
          <p:nvPr/>
        </p:nvCxnSpPr>
        <p:spPr>
          <a:xfrm>
            <a:off x="8567158" y="2445576"/>
            <a:ext cx="127189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3" idx="3"/>
            <a:endCxn id="61" idx="6"/>
          </p:cNvCxnSpPr>
          <p:nvPr/>
        </p:nvCxnSpPr>
        <p:spPr>
          <a:xfrm flipH="1">
            <a:off x="8567158" y="2651031"/>
            <a:ext cx="1357001" cy="15720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1" idx="6"/>
            <a:endCxn id="64" idx="2"/>
          </p:cNvCxnSpPr>
          <p:nvPr/>
        </p:nvCxnSpPr>
        <p:spPr>
          <a:xfrm>
            <a:off x="8567158" y="4223101"/>
            <a:ext cx="127189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4" idx="6"/>
            <a:endCxn id="65" idx="3"/>
          </p:cNvCxnSpPr>
          <p:nvPr/>
        </p:nvCxnSpPr>
        <p:spPr>
          <a:xfrm flipV="1">
            <a:off x="10420171" y="3575401"/>
            <a:ext cx="804373" cy="647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667143" y="5184229"/>
            <a:ext cx="433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Augmenting Path: s-&gt;V1-&gt;V3-&gt;V2-&gt;V4-&gt;t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667143" y="5679747"/>
            <a:ext cx="2343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Residual Capacity: 4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71319" y="251780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819605" y="215425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sp>
        <p:nvSpPr>
          <p:cNvPr id="109" name="TextBox 108"/>
          <p:cNvSpPr txBox="1"/>
          <p:nvPr/>
        </p:nvSpPr>
        <p:spPr>
          <a:xfrm rot="18450631">
            <a:off x="3110291" y="345619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775275" y="426834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sp>
        <p:nvSpPr>
          <p:cNvPr id="111" name="TextBox 110"/>
          <p:cNvSpPr txBox="1"/>
          <p:nvPr/>
        </p:nvSpPr>
        <p:spPr>
          <a:xfrm rot="19041078">
            <a:off x="4652297" y="392864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</p:spTree>
    <p:extLst>
      <p:ext uri="{BB962C8B-B14F-4D97-AF65-F5344CB8AC3E}">
        <p14:creationId xmlns:p14="http://schemas.microsoft.com/office/powerpoint/2010/main" val="193692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9" grpId="0" animBg="1"/>
      <p:bldP spid="60" grpId="0" animBg="1"/>
      <p:bldP spid="61" grpId="0" animBg="1"/>
      <p:bldP spid="63" grpId="0" animBg="1"/>
      <p:bldP spid="64" grpId="0" animBg="1"/>
      <p:bldP spid="65" grpId="0" animBg="1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7" grpId="0"/>
      <p:bldP spid="108" grpId="0"/>
      <p:bldP spid="109" grpId="0"/>
      <p:bldP spid="110" grpId="0"/>
      <p:bldP spid="1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Ford-Fulkerson Algorithm</a:t>
            </a:r>
          </a:p>
        </p:txBody>
      </p:sp>
      <p:sp>
        <p:nvSpPr>
          <p:cNvPr id="5" name="Oval 4"/>
          <p:cNvSpPr/>
          <p:nvPr/>
        </p:nvSpPr>
        <p:spPr>
          <a:xfrm>
            <a:off x="599630" y="314485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18531" y="222048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18531" y="399800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71544" y="222048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71544" y="399800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1929" y="314485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5" idx="7"/>
            <a:endCxn id="6" idx="2"/>
          </p:cNvCxnSpPr>
          <p:nvPr/>
        </p:nvCxnSpPr>
        <p:spPr>
          <a:xfrm flipV="1">
            <a:off x="1095642" y="2511039"/>
            <a:ext cx="822889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8" idx="2"/>
          </p:cNvCxnSpPr>
          <p:nvPr/>
        </p:nvCxnSpPr>
        <p:spPr>
          <a:xfrm>
            <a:off x="2499645" y="2511039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6"/>
            <a:endCxn id="10" idx="1"/>
          </p:cNvCxnSpPr>
          <p:nvPr/>
        </p:nvCxnSpPr>
        <p:spPr>
          <a:xfrm>
            <a:off x="4352658" y="2511039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5"/>
            <a:endCxn id="7" idx="2"/>
          </p:cNvCxnSpPr>
          <p:nvPr/>
        </p:nvCxnSpPr>
        <p:spPr>
          <a:xfrm>
            <a:off x="1095642" y="3640864"/>
            <a:ext cx="822889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9" idx="2"/>
          </p:cNvCxnSpPr>
          <p:nvPr/>
        </p:nvCxnSpPr>
        <p:spPr>
          <a:xfrm>
            <a:off x="2499645" y="4288564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6"/>
            <a:endCxn id="10" idx="3"/>
          </p:cNvCxnSpPr>
          <p:nvPr/>
        </p:nvCxnSpPr>
        <p:spPr>
          <a:xfrm flipV="1">
            <a:off x="4352658" y="3640864"/>
            <a:ext cx="804373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7" idx="1"/>
          </p:cNvCxnSpPr>
          <p:nvPr/>
        </p:nvCxnSpPr>
        <p:spPr>
          <a:xfrm>
            <a:off x="2003633" y="2716494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7"/>
            <a:endCxn id="6" idx="5"/>
          </p:cNvCxnSpPr>
          <p:nvPr/>
        </p:nvCxnSpPr>
        <p:spPr>
          <a:xfrm flipV="1">
            <a:off x="2414543" y="2716494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3"/>
            <a:endCxn id="7" idx="6"/>
          </p:cNvCxnSpPr>
          <p:nvPr/>
        </p:nvCxnSpPr>
        <p:spPr>
          <a:xfrm flipH="1">
            <a:off x="2499645" y="2716494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0"/>
            <a:endCxn id="8" idx="4"/>
          </p:cNvCxnSpPr>
          <p:nvPr/>
        </p:nvCxnSpPr>
        <p:spPr>
          <a:xfrm flipV="1">
            <a:off x="4062101" y="2801596"/>
            <a:ext cx="0" cy="1196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0273" y="327153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03633" y="232637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003632" y="410389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46813" y="412468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56646" y="232637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214048" y="325074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13182" y="25262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21427" y="39522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45" name="TextBox 44"/>
          <p:cNvSpPr txBox="1"/>
          <p:nvPr/>
        </p:nvSpPr>
        <p:spPr>
          <a:xfrm rot="16200000">
            <a:off x="1638212" y="3072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 rot="16200000">
            <a:off x="2405911" y="30249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50869" y="21417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013552" y="42752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9" name="TextBox 48"/>
          <p:cNvSpPr txBox="1"/>
          <p:nvPr/>
        </p:nvSpPr>
        <p:spPr>
          <a:xfrm rot="18693001">
            <a:off x="3316436" y="32937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0" name="TextBox 49"/>
          <p:cNvSpPr txBox="1"/>
          <p:nvPr/>
        </p:nvSpPr>
        <p:spPr>
          <a:xfrm rot="2490424">
            <a:off x="4806465" y="27109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51" name="TextBox 50"/>
          <p:cNvSpPr txBox="1"/>
          <p:nvPr/>
        </p:nvSpPr>
        <p:spPr>
          <a:xfrm rot="16200000">
            <a:off x="4056537" y="3195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2" name="TextBox 51"/>
          <p:cNvSpPr txBox="1"/>
          <p:nvPr/>
        </p:nvSpPr>
        <p:spPr>
          <a:xfrm rot="19100724">
            <a:off x="4859807" y="3813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9" name="Oval 58"/>
          <p:cNvSpPr/>
          <p:nvPr/>
        </p:nvSpPr>
        <p:spPr>
          <a:xfrm>
            <a:off x="6667143" y="307938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986044" y="215501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986044" y="393254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839057" y="215501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839057" y="393254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1139442" y="307938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59" idx="7"/>
            <a:endCxn id="60" idx="2"/>
          </p:cNvCxnSpPr>
          <p:nvPr/>
        </p:nvCxnSpPr>
        <p:spPr>
          <a:xfrm flipV="1">
            <a:off x="7163155" y="2445576"/>
            <a:ext cx="822889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0" idx="6"/>
            <a:endCxn id="63" idx="2"/>
          </p:cNvCxnSpPr>
          <p:nvPr/>
        </p:nvCxnSpPr>
        <p:spPr>
          <a:xfrm>
            <a:off x="8567158" y="2445576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3" idx="6"/>
            <a:endCxn id="65" idx="1"/>
          </p:cNvCxnSpPr>
          <p:nvPr/>
        </p:nvCxnSpPr>
        <p:spPr>
          <a:xfrm>
            <a:off x="10420171" y="2445576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9" idx="5"/>
            <a:endCxn id="61" idx="2"/>
          </p:cNvCxnSpPr>
          <p:nvPr/>
        </p:nvCxnSpPr>
        <p:spPr>
          <a:xfrm>
            <a:off x="7163155" y="3575401"/>
            <a:ext cx="822889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1" idx="6"/>
            <a:endCxn id="64" idx="2"/>
          </p:cNvCxnSpPr>
          <p:nvPr/>
        </p:nvCxnSpPr>
        <p:spPr>
          <a:xfrm>
            <a:off x="8567158" y="4223101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0" idx="3"/>
            <a:endCxn id="61" idx="1"/>
          </p:cNvCxnSpPr>
          <p:nvPr/>
        </p:nvCxnSpPr>
        <p:spPr>
          <a:xfrm>
            <a:off x="8071146" y="2651031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1" idx="7"/>
            <a:endCxn id="60" idx="5"/>
          </p:cNvCxnSpPr>
          <p:nvPr/>
        </p:nvCxnSpPr>
        <p:spPr>
          <a:xfrm flipV="1">
            <a:off x="8482056" y="2651031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3" idx="3"/>
            <a:endCxn id="61" idx="6"/>
          </p:cNvCxnSpPr>
          <p:nvPr/>
        </p:nvCxnSpPr>
        <p:spPr>
          <a:xfrm flipH="1">
            <a:off x="8567158" y="2651031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4" idx="0"/>
            <a:endCxn id="63" idx="4"/>
          </p:cNvCxnSpPr>
          <p:nvPr/>
        </p:nvCxnSpPr>
        <p:spPr>
          <a:xfrm flipV="1">
            <a:off x="10129614" y="2736133"/>
            <a:ext cx="0" cy="1196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807786" y="320606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071146" y="226091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071145" y="403843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914326" y="405922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924159" y="226091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281561" y="318528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138645" y="25969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188940" y="38867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90" name="TextBox 89"/>
          <p:cNvSpPr txBox="1"/>
          <p:nvPr/>
        </p:nvSpPr>
        <p:spPr>
          <a:xfrm rot="16200000">
            <a:off x="7705725" y="30067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91" name="TextBox 90"/>
          <p:cNvSpPr txBox="1"/>
          <p:nvPr/>
        </p:nvSpPr>
        <p:spPr>
          <a:xfrm rot="16200000">
            <a:off x="8232139" y="29773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034684" y="20762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047390" y="4174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94" name="TextBox 93"/>
          <p:cNvSpPr txBox="1"/>
          <p:nvPr/>
        </p:nvSpPr>
        <p:spPr>
          <a:xfrm rot="18693001">
            <a:off x="9383949" y="32282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5" name="TextBox 94"/>
          <p:cNvSpPr txBox="1"/>
          <p:nvPr/>
        </p:nvSpPr>
        <p:spPr>
          <a:xfrm rot="2490424">
            <a:off x="10873978" y="26454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96" name="TextBox 95"/>
          <p:cNvSpPr txBox="1"/>
          <p:nvPr/>
        </p:nvSpPr>
        <p:spPr>
          <a:xfrm rot="16200000">
            <a:off x="10124050" y="31301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97" name="TextBox 96"/>
          <p:cNvSpPr txBox="1"/>
          <p:nvPr/>
        </p:nvSpPr>
        <p:spPr>
          <a:xfrm rot="19100724">
            <a:off x="10927320" y="37478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99630" y="1814081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G: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517617" y="1781961"/>
            <a:ext cx="598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</a:t>
            </a:r>
            <a:r>
              <a:rPr lang="en-US" sz="1600" b="1" dirty="0"/>
              <a:t>r</a:t>
            </a:r>
            <a:r>
              <a:rPr lang="en-US" sz="2800" dirty="0"/>
              <a:t>: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99630" y="5256595"/>
            <a:ext cx="333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Choose an augmenting path, P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16579" y="5662656"/>
            <a:ext cx="2955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Find Residual capacity of P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16579" y="6045300"/>
            <a:ext cx="319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Augment flow through P in G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667143" y="5184229"/>
            <a:ext cx="433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Augmenting Path: s-&gt;V1-&gt;V2-&gt;V4-&gt;V3-&gt;t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667143" y="5679747"/>
            <a:ext cx="2343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Residual Capacity: 4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71319" y="251780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819605" y="215425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sp>
        <p:nvSpPr>
          <p:cNvPr id="109" name="TextBox 108"/>
          <p:cNvSpPr txBox="1"/>
          <p:nvPr/>
        </p:nvSpPr>
        <p:spPr>
          <a:xfrm rot="18450631">
            <a:off x="3110291" y="345619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775275" y="426834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sp>
        <p:nvSpPr>
          <p:cNvPr id="111" name="TextBox 110"/>
          <p:cNvSpPr txBox="1"/>
          <p:nvPr/>
        </p:nvSpPr>
        <p:spPr>
          <a:xfrm rot="19041078">
            <a:off x="4652297" y="392864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cxnSp>
        <p:nvCxnSpPr>
          <p:cNvPr id="13" name="Curved Connector 12"/>
          <p:cNvCxnSpPr>
            <a:stCxn id="60" idx="1"/>
            <a:endCxn id="59" idx="1"/>
          </p:cNvCxnSpPr>
          <p:nvPr/>
        </p:nvCxnSpPr>
        <p:spPr>
          <a:xfrm rot="16200000" flipH="1" flipV="1">
            <a:off x="6949511" y="2042855"/>
            <a:ext cx="924370" cy="1318901"/>
          </a:xfrm>
          <a:prstGeom prst="curvedConnector3">
            <a:avLst>
              <a:gd name="adj1" fmla="val -65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63" idx="0"/>
            <a:endCxn id="60" idx="0"/>
          </p:cNvCxnSpPr>
          <p:nvPr/>
        </p:nvCxnSpPr>
        <p:spPr>
          <a:xfrm rot="16200000" flipV="1">
            <a:off x="9203108" y="1228512"/>
            <a:ext cx="12700" cy="1853013"/>
          </a:xfrm>
          <a:prstGeom prst="curvedConnector3">
            <a:avLst>
              <a:gd name="adj1" fmla="val 435700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61" idx="7"/>
            <a:endCxn id="63" idx="2"/>
          </p:cNvCxnSpPr>
          <p:nvPr/>
        </p:nvCxnSpPr>
        <p:spPr>
          <a:xfrm rot="5400000" flipH="1" flipV="1">
            <a:off x="8374521" y="2553111"/>
            <a:ext cx="1572070" cy="1357001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64" idx="4"/>
            <a:endCxn id="61" idx="4"/>
          </p:cNvCxnSpPr>
          <p:nvPr/>
        </p:nvCxnSpPr>
        <p:spPr>
          <a:xfrm rot="5400000">
            <a:off x="9203108" y="3587152"/>
            <a:ext cx="12700" cy="1853013"/>
          </a:xfrm>
          <a:prstGeom prst="curvedConnector3">
            <a:avLst>
              <a:gd name="adj1" fmla="val 37514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65" idx="3"/>
            <a:endCxn id="64" idx="6"/>
          </p:cNvCxnSpPr>
          <p:nvPr/>
        </p:nvCxnSpPr>
        <p:spPr>
          <a:xfrm flipH="1">
            <a:off x="10420171" y="3575401"/>
            <a:ext cx="804373" cy="64770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599239" y="2332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009713" y="12571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/>
          <p:cNvSpPr txBox="1"/>
          <p:nvPr/>
        </p:nvSpPr>
        <p:spPr>
          <a:xfrm rot="18624191">
            <a:off x="8866057" y="2850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104452" y="46728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58" name="Straight Arrow Connector 57"/>
          <p:cNvCxnSpPr>
            <a:stCxn id="59" idx="7"/>
            <a:endCxn id="60" idx="2"/>
          </p:cNvCxnSpPr>
          <p:nvPr/>
        </p:nvCxnSpPr>
        <p:spPr>
          <a:xfrm flipV="1">
            <a:off x="7163155" y="2445576"/>
            <a:ext cx="822889" cy="7189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0" idx="3"/>
            <a:endCxn id="61" idx="1"/>
          </p:cNvCxnSpPr>
          <p:nvPr/>
        </p:nvCxnSpPr>
        <p:spPr>
          <a:xfrm>
            <a:off x="8071146" y="2651031"/>
            <a:ext cx="0" cy="13666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1" idx="6"/>
            <a:endCxn id="64" idx="2"/>
          </p:cNvCxnSpPr>
          <p:nvPr/>
        </p:nvCxnSpPr>
        <p:spPr>
          <a:xfrm>
            <a:off x="8567158" y="4223101"/>
            <a:ext cx="127189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4" idx="0"/>
            <a:endCxn id="63" idx="4"/>
          </p:cNvCxnSpPr>
          <p:nvPr/>
        </p:nvCxnSpPr>
        <p:spPr>
          <a:xfrm flipV="1">
            <a:off x="10129614" y="2736133"/>
            <a:ext cx="0" cy="11964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63" idx="6"/>
            <a:endCxn id="65" idx="1"/>
          </p:cNvCxnSpPr>
          <p:nvPr/>
        </p:nvCxnSpPr>
        <p:spPr>
          <a:xfrm>
            <a:off x="10420171" y="2445576"/>
            <a:ext cx="804373" cy="7189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75337" y="2526267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11/</a:t>
            </a:r>
          </a:p>
        </p:txBody>
      </p:sp>
      <p:sp>
        <p:nvSpPr>
          <p:cNvPr id="117" name="TextBox 116"/>
          <p:cNvSpPr txBox="1"/>
          <p:nvPr/>
        </p:nvSpPr>
        <p:spPr>
          <a:xfrm rot="16200000">
            <a:off x="1558926" y="3394602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7/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601405" y="4301876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11/</a:t>
            </a:r>
          </a:p>
        </p:txBody>
      </p:sp>
      <p:sp>
        <p:nvSpPr>
          <p:cNvPr id="119" name="TextBox 118"/>
          <p:cNvSpPr txBox="1"/>
          <p:nvPr/>
        </p:nvSpPr>
        <p:spPr>
          <a:xfrm rot="16200000">
            <a:off x="4056633" y="3473158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7/</a:t>
            </a:r>
          </a:p>
        </p:txBody>
      </p:sp>
      <p:sp>
        <p:nvSpPr>
          <p:cNvPr id="120" name="TextBox 119"/>
          <p:cNvSpPr txBox="1"/>
          <p:nvPr/>
        </p:nvSpPr>
        <p:spPr>
          <a:xfrm rot="2587799">
            <a:off x="4631322" y="2460804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7/</a:t>
            </a:r>
          </a:p>
        </p:txBody>
      </p:sp>
    </p:spTree>
    <p:extLst>
      <p:ext uri="{BB962C8B-B14F-4D97-AF65-F5344CB8AC3E}">
        <p14:creationId xmlns:p14="http://schemas.microsoft.com/office/powerpoint/2010/main" val="98738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  <p:bldP spid="102" grpId="0"/>
      <p:bldP spid="103" grpId="0"/>
      <p:bldP spid="104" grpId="0"/>
      <p:bldP spid="116" grpId="0" animBg="1"/>
      <p:bldP spid="117" grpId="0" animBg="1"/>
      <p:bldP spid="118" grpId="0" animBg="1"/>
      <p:bldP spid="119" grpId="0" animBg="1"/>
      <p:bldP spid="1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Ford-Fulkerson Algorithm</a:t>
            </a:r>
          </a:p>
        </p:txBody>
      </p:sp>
      <p:sp>
        <p:nvSpPr>
          <p:cNvPr id="5" name="Oval 4"/>
          <p:cNvSpPr/>
          <p:nvPr/>
        </p:nvSpPr>
        <p:spPr>
          <a:xfrm>
            <a:off x="599630" y="314485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18531" y="222048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18531" y="399800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71544" y="222048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71544" y="399800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1929" y="314485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5" idx="7"/>
            <a:endCxn id="6" idx="2"/>
          </p:cNvCxnSpPr>
          <p:nvPr/>
        </p:nvCxnSpPr>
        <p:spPr>
          <a:xfrm flipV="1">
            <a:off x="1095642" y="2511039"/>
            <a:ext cx="822889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8" idx="2"/>
          </p:cNvCxnSpPr>
          <p:nvPr/>
        </p:nvCxnSpPr>
        <p:spPr>
          <a:xfrm>
            <a:off x="2499645" y="2511039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6"/>
            <a:endCxn id="10" idx="1"/>
          </p:cNvCxnSpPr>
          <p:nvPr/>
        </p:nvCxnSpPr>
        <p:spPr>
          <a:xfrm>
            <a:off x="4352658" y="2511039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5"/>
            <a:endCxn id="7" idx="2"/>
          </p:cNvCxnSpPr>
          <p:nvPr/>
        </p:nvCxnSpPr>
        <p:spPr>
          <a:xfrm>
            <a:off x="1095642" y="3640864"/>
            <a:ext cx="822889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9" idx="2"/>
          </p:cNvCxnSpPr>
          <p:nvPr/>
        </p:nvCxnSpPr>
        <p:spPr>
          <a:xfrm>
            <a:off x="2499645" y="4288564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6"/>
            <a:endCxn id="10" idx="3"/>
          </p:cNvCxnSpPr>
          <p:nvPr/>
        </p:nvCxnSpPr>
        <p:spPr>
          <a:xfrm flipV="1">
            <a:off x="4352658" y="3640864"/>
            <a:ext cx="804373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7" idx="1"/>
          </p:cNvCxnSpPr>
          <p:nvPr/>
        </p:nvCxnSpPr>
        <p:spPr>
          <a:xfrm>
            <a:off x="2003633" y="2716494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7"/>
            <a:endCxn id="6" idx="5"/>
          </p:cNvCxnSpPr>
          <p:nvPr/>
        </p:nvCxnSpPr>
        <p:spPr>
          <a:xfrm flipV="1">
            <a:off x="2414543" y="2716494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3"/>
            <a:endCxn id="7" idx="6"/>
          </p:cNvCxnSpPr>
          <p:nvPr/>
        </p:nvCxnSpPr>
        <p:spPr>
          <a:xfrm flipH="1">
            <a:off x="2499645" y="2716494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0"/>
            <a:endCxn id="8" idx="4"/>
          </p:cNvCxnSpPr>
          <p:nvPr/>
        </p:nvCxnSpPr>
        <p:spPr>
          <a:xfrm flipV="1">
            <a:off x="4062101" y="2801596"/>
            <a:ext cx="0" cy="1196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0273" y="327153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03633" y="232637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003632" y="410389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46813" y="412468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56646" y="232637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214048" y="325074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13182" y="25262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21427" y="39522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45" name="TextBox 44"/>
          <p:cNvSpPr txBox="1"/>
          <p:nvPr/>
        </p:nvSpPr>
        <p:spPr>
          <a:xfrm rot="16200000">
            <a:off x="1638212" y="3072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 rot="16200000">
            <a:off x="2405911" y="30249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50869" y="21417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013552" y="42752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9" name="TextBox 48"/>
          <p:cNvSpPr txBox="1"/>
          <p:nvPr/>
        </p:nvSpPr>
        <p:spPr>
          <a:xfrm rot="18693001">
            <a:off x="3316436" y="32937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0" name="TextBox 49"/>
          <p:cNvSpPr txBox="1"/>
          <p:nvPr/>
        </p:nvSpPr>
        <p:spPr>
          <a:xfrm rot="2490424">
            <a:off x="4806465" y="27109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51" name="TextBox 50"/>
          <p:cNvSpPr txBox="1"/>
          <p:nvPr/>
        </p:nvSpPr>
        <p:spPr>
          <a:xfrm rot="16200000">
            <a:off x="4056537" y="3195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2" name="TextBox 51"/>
          <p:cNvSpPr txBox="1"/>
          <p:nvPr/>
        </p:nvSpPr>
        <p:spPr>
          <a:xfrm rot="19100724">
            <a:off x="4859807" y="3813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9" name="Oval 58"/>
          <p:cNvSpPr/>
          <p:nvPr/>
        </p:nvSpPr>
        <p:spPr>
          <a:xfrm>
            <a:off x="6667143" y="307938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986044" y="215501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986044" y="393254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839057" y="215501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839057" y="393254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1139442" y="307938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59" idx="7"/>
            <a:endCxn id="60" idx="2"/>
          </p:cNvCxnSpPr>
          <p:nvPr/>
        </p:nvCxnSpPr>
        <p:spPr>
          <a:xfrm flipV="1">
            <a:off x="7163155" y="2445576"/>
            <a:ext cx="822889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0" idx="6"/>
            <a:endCxn id="63" idx="2"/>
          </p:cNvCxnSpPr>
          <p:nvPr/>
        </p:nvCxnSpPr>
        <p:spPr>
          <a:xfrm>
            <a:off x="8567158" y="2445576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3" idx="6"/>
            <a:endCxn id="65" idx="1"/>
          </p:cNvCxnSpPr>
          <p:nvPr/>
        </p:nvCxnSpPr>
        <p:spPr>
          <a:xfrm>
            <a:off x="10420171" y="2445576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9" idx="5"/>
            <a:endCxn id="61" idx="2"/>
          </p:cNvCxnSpPr>
          <p:nvPr/>
        </p:nvCxnSpPr>
        <p:spPr>
          <a:xfrm>
            <a:off x="7163155" y="3575401"/>
            <a:ext cx="822889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1" idx="6"/>
            <a:endCxn id="64" idx="2"/>
          </p:cNvCxnSpPr>
          <p:nvPr/>
        </p:nvCxnSpPr>
        <p:spPr>
          <a:xfrm>
            <a:off x="8567158" y="4223101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0" idx="3"/>
            <a:endCxn id="61" idx="1"/>
          </p:cNvCxnSpPr>
          <p:nvPr/>
        </p:nvCxnSpPr>
        <p:spPr>
          <a:xfrm>
            <a:off x="8071146" y="2651031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1" idx="7"/>
            <a:endCxn id="60" idx="5"/>
          </p:cNvCxnSpPr>
          <p:nvPr/>
        </p:nvCxnSpPr>
        <p:spPr>
          <a:xfrm flipV="1">
            <a:off x="8482056" y="2651031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3" idx="3"/>
            <a:endCxn id="61" idx="6"/>
          </p:cNvCxnSpPr>
          <p:nvPr/>
        </p:nvCxnSpPr>
        <p:spPr>
          <a:xfrm flipH="1">
            <a:off x="8567158" y="2651031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807786" y="320606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071146" y="226091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071145" y="403843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914326" y="405922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924159" y="226091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281561" y="318528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173578" y="25969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188940" y="38867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90" name="TextBox 89"/>
          <p:cNvSpPr txBox="1"/>
          <p:nvPr/>
        </p:nvSpPr>
        <p:spPr>
          <a:xfrm rot="16200000">
            <a:off x="7762621" y="3032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1" name="TextBox 90"/>
          <p:cNvSpPr txBox="1"/>
          <p:nvPr/>
        </p:nvSpPr>
        <p:spPr>
          <a:xfrm rot="16200000">
            <a:off x="8172705" y="30214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034684" y="20762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132468" y="4174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 rot="18693001">
            <a:off x="9383949" y="32282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5" name="TextBox 94"/>
          <p:cNvSpPr txBox="1"/>
          <p:nvPr/>
        </p:nvSpPr>
        <p:spPr>
          <a:xfrm rot="2490424">
            <a:off x="10527721" y="27420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96" name="TextBox 95"/>
          <p:cNvSpPr txBox="1"/>
          <p:nvPr/>
        </p:nvSpPr>
        <p:spPr>
          <a:xfrm rot="16200000">
            <a:off x="10124050" y="31301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97" name="TextBox 96"/>
          <p:cNvSpPr txBox="1"/>
          <p:nvPr/>
        </p:nvSpPr>
        <p:spPr>
          <a:xfrm rot="19100724">
            <a:off x="10927320" y="37478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99630" y="1814081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G: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517617" y="1781961"/>
            <a:ext cx="598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</a:t>
            </a:r>
            <a:r>
              <a:rPr lang="en-US" sz="1600" b="1" dirty="0"/>
              <a:t>r</a:t>
            </a:r>
            <a:r>
              <a:rPr lang="en-US" sz="2800" dirty="0"/>
              <a:t>: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99630" y="5256595"/>
            <a:ext cx="333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Choose an augmenting path, P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16579" y="5662656"/>
            <a:ext cx="2955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Find Residual capacity of P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16579" y="6045300"/>
            <a:ext cx="319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Augment flow through P in G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667143" y="5184229"/>
            <a:ext cx="386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Augmenting Path: s-&gt;V2-&gt;V1-&gt;V3-&gt;t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667143" y="5679747"/>
            <a:ext cx="2343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Residual Capacity: 8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71319" y="251780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819605" y="215425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sp>
        <p:nvSpPr>
          <p:cNvPr id="109" name="TextBox 108"/>
          <p:cNvSpPr txBox="1"/>
          <p:nvPr/>
        </p:nvSpPr>
        <p:spPr>
          <a:xfrm rot="18450631">
            <a:off x="3110291" y="345619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775275" y="426834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sp>
        <p:nvSpPr>
          <p:cNvPr id="111" name="TextBox 110"/>
          <p:cNvSpPr txBox="1"/>
          <p:nvPr/>
        </p:nvSpPr>
        <p:spPr>
          <a:xfrm rot="19041078">
            <a:off x="4652297" y="392864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cxnSp>
        <p:nvCxnSpPr>
          <p:cNvPr id="13" name="Curved Connector 12"/>
          <p:cNvCxnSpPr>
            <a:stCxn id="60" idx="1"/>
            <a:endCxn id="59" idx="1"/>
          </p:cNvCxnSpPr>
          <p:nvPr/>
        </p:nvCxnSpPr>
        <p:spPr>
          <a:xfrm rot="16200000" flipH="1" flipV="1">
            <a:off x="6949511" y="2042855"/>
            <a:ext cx="924370" cy="1318901"/>
          </a:xfrm>
          <a:prstGeom prst="curvedConnector3">
            <a:avLst>
              <a:gd name="adj1" fmla="val -65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63" idx="0"/>
            <a:endCxn id="60" idx="0"/>
          </p:cNvCxnSpPr>
          <p:nvPr/>
        </p:nvCxnSpPr>
        <p:spPr>
          <a:xfrm rot="16200000" flipV="1">
            <a:off x="9203108" y="1228512"/>
            <a:ext cx="12700" cy="1853013"/>
          </a:xfrm>
          <a:prstGeom prst="curvedConnector3">
            <a:avLst>
              <a:gd name="adj1" fmla="val 435700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61" idx="7"/>
            <a:endCxn id="63" idx="2"/>
          </p:cNvCxnSpPr>
          <p:nvPr/>
        </p:nvCxnSpPr>
        <p:spPr>
          <a:xfrm rot="5400000" flipH="1" flipV="1">
            <a:off x="8374521" y="2553111"/>
            <a:ext cx="1572070" cy="1357001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64" idx="4"/>
            <a:endCxn id="61" idx="4"/>
          </p:cNvCxnSpPr>
          <p:nvPr/>
        </p:nvCxnSpPr>
        <p:spPr>
          <a:xfrm rot="5400000">
            <a:off x="9203108" y="3587152"/>
            <a:ext cx="12700" cy="1853013"/>
          </a:xfrm>
          <a:prstGeom prst="curvedConnector3">
            <a:avLst>
              <a:gd name="adj1" fmla="val 37514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65" idx="3"/>
            <a:endCxn id="64" idx="6"/>
          </p:cNvCxnSpPr>
          <p:nvPr/>
        </p:nvCxnSpPr>
        <p:spPr>
          <a:xfrm flipH="1">
            <a:off x="10420171" y="3575401"/>
            <a:ext cx="804373" cy="64770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553873" y="23321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009713" y="12571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3" name="TextBox 112"/>
          <p:cNvSpPr txBox="1"/>
          <p:nvPr/>
        </p:nvSpPr>
        <p:spPr>
          <a:xfrm rot="18624191">
            <a:off x="8866057" y="2850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104452" y="46728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75337" y="2526267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11/</a:t>
            </a:r>
          </a:p>
        </p:txBody>
      </p:sp>
      <p:sp>
        <p:nvSpPr>
          <p:cNvPr id="117" name="TextBox 116"/>
          <p:cNvSpPr txBox="1"/>
          <p:nvPr/>
        </p:nvSpPr>
        <p:spPr>
          <a:xfrm rot="16200000">
            <a:off x="1558926" y="3394602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7/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601405" y="4301876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11/</a:t>
            </a:r>
          </a:p>
        </p:txBody>
      </p:sp>
      <p:sp>
        <p:nvSpPr>
          <p:cNvPr id="119" name="TextBox 118"/>
          <p:cNvSpPr txBox="1"/>
          <p:nvPr/>
        </p:nvSpPr>
        <p:spPr>
          <a:xfrm rot="16200000">
            <a:off x="4056633" y="3473158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7/</a:t>
            </a:r>
          </a:p>
        </p:txBody>
      </p:sp>
      <p:sp>
        <p:nvSpPr>
          <p:cNvPr id="120" name="TextBox 119"/>
          <p:cNvSpPr txBox="1"/>
          <p:nvPr/>
        </p:nvSpPr>
        <p:spPr>
          <a:xfrm rot="2587799">
            <a:off x="4631322" y="2460804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7/</a:t>
            </a:r>
          </a:p>
        </p:txBody>
      </p:sp>
      <p:cxnSp>
        <p:nvCxnSpPr>
          <p:cNvPr id="4" name="Curved Connector 3"/>
          <p:cNvCxnSpPr>
            <a:stCxn id="65" idx="0"/>
            <a:endCxn id="63" idx="7"/>
          </p:cNvCxnSpPr>
          <p:nvPr/>
        </p:nvCxnSpPr>
        <p:spPr>
          <a:xfrm rot="16200000" flipV="1">
            <a:off x="10462900" y="2112290"/>
            <a:ext cx="839268" cy="1094930"/>
          </a:xfrm>
          <a:prstGeom prst="curvedConnector3">
            <a:avLst>
              <a:gd name="adj1" fmla="val 12515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 rot="2490424">
            <a:off x="11021678" y="17746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4" name="Straight Arrow Connector 13"/>
          <p:cNvCxnSpPr>
            <a:stCxn id="63" idx="4"/>
            <a:endCxn id="64" idx="0"/>
          </p:cNvCxnSpPr>
          <p:nvPr/>
        </p:nvCxnSpPr>
        <p:spPr>
          <a:xfrm>
            <a:off x="10129614" y="2736133"/>
            <a:ext cx="0" cy="119641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9" idx="5"/>
            <a:endCxn id="61" idx="2"/>
          </p:cNvCxnSpPr>
          <p:nvPr/>
        </p:nvCxnSpPr>
        <p:spPr>
          <a:xfrm>
            <a:off x="7163155" y="3575401"/>
            <a:ext cx="822889" cy="647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1" idx="7"/>
            <a:endCxn id="60" idx="5"/>
          </p:cNvCxnSpPr>
          <p:nvPr/>
        </p:nvCxnSpPr>
        <p:spPr>
          <a:xfrm flipV="1">
            <a:off x="8482056" y="2651031"/>
            <a:ext cx="0" cy="13666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0" idx="6"/>
            <a:endCxn id="63" idx="2"/>
          </p:cNvCxnSpPr>
          <p:nvPr/>
        </p:nvCxnSpPr>
        <p:spPr>
          <a:xfrm>
            <a:off x="8567158" y="2445576"/>
            <a:ext cx="127189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3" idx="6"/>
            <a:endCxn id="65" idx="1"/>
          </p:cNvCxnSpPr>
          <p:nvPr/>
        </p:nvCxnSpPr>
        <p:spPr>
          <a:xfrm>
            <a:off x="10420171" y="2445576"/>
            <a:ext cx="804373" cy="7189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41433" y="3949006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8/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569987" y="3412938"/>
            <a:ext cx="348544" cy="313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 rot="16200000">
            <a:off x="2415867" y="3295394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1/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627343" y="2134796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12/</a:t>
            </a:r>
          </a:p>
        </p:txBody>
      </p:sp>
      <p:sp>
        <p:nvSpPr>
          <p:cNvPr id="125" name="TextBox 124"/>
          <p:cNvSpPr txBox="1"/>
          <p:nvPr/>
        </p:nvSpPr>
        <p:spPr>
          <a:xfrm rot="2532581">
            <a:off x="4520972" y="2406850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15/</a:t>
            </a:r>
          </a:p>
        </p:txBody>
      </p:sp>
    </p:spTree>
    <p:extLst>
      <p:ext uri="{BB962C8B-B14F-4D97-AF65-F5344CB8AC3E}">
        <p14:creationId xmlns:p14="http://schemas.microsoft.com/office/powerpoint/2010/main" val="383582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  <p:bldP spid="102" grpId="0"/>
      <p:bldP spid="104" grpId="0"/>
      <p:bldP spid="122" grpId="0" animBg="1"/>
      <p:bldP spid="33" grpId="0" animBg="1"/>
      <p:bldP spid="123" grpId="0" animBg="1"/>
      <p:bldP spid="124" grpId="0" animBg="1"/>
      <p:bldP spid="1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Ford-Fulkerson Algorithm</a:t>
            </a:r>
          </a:p>
        </p:txBody>
      </p:sp>
      <p:sp>
        <p:nvSpPr>
          <p:cNvPr id="5" name="Oval 4"/>
          <p:cNvSpPr/>
          <p:nvPr/>
        </p:nvSpPr>
        <p:spPr>
          <a:xfrm>
            <a:off x="599630" y="314485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18531" y="222048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18531" y="399800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71544" y="222048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71544" y="399800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1929" y="314485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5" idx="7"/>
            <a:endCxn id="6" idx="2"/>
          </p:cNvCxnSpPr>
          <p:nvPr/>
        </p:nvCxnSpPr>
        <p:spPr>
          <a:xfrm flipV="1">
            <a:off x="1095642" y="2511039"/>
            <a:ext cx="822889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8" idx="2"/>
          </p:cNvCxnSpPr>
          <p:nvPr/>
        </p:nvCxnSpPr>
        <p:spPr>
          <a:xfrm>
            <a:off x="2499645" y="2511039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6"/>
            <a:endCxn id="10" idx="1"/>
          </p:cNvCxnSpPr>
          <p:nvPr/>
        </p:nvCxnSpPr>
        <p:spPr>
          <a:xfrm>
            <a:off x="4352658" y="2511039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5"/>
            <a:endCxn id="7" idx="2"/>
          </p:cNvCxnSpPr>
          <p:nvPr/>
        </p:nvCxnSpPr>
        <p:spPr>
          <a:xfrm>
            <a:off x="1095642" y="3640864"/>
            <a:ext cx="822889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9" idx="2"/>
          </p:cNvCxnSpPr>
          <p:nvPr/>
        </p:nvCxnSpPr>
        <p:spPr>
          <a:xfrm>
            <a:off x="2499645" y="4288564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6"/>
            <a:endCxn id="10" idx="3"/>
          </p:cNvCxnSpPr>
          <p:nvPr/>
        </p:nvCxnSpPr>
        <p:spPr>
          <a:xfrm flipV="1">
            <a:off x="4352658" y="3640864"/>
            <a:ext cx="804373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7" idx="1"/>
          </p:cNvCxnSpPr>
          <p:nvPr/>
        </p:nvCxnSpPr>
        <p:spPr>
          <a:xfrm>
            <a:off x="2003633" y="2716494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7"/>
            <a:endCxn id="6" idx="5"/>
          </p:cNvCxnSpPr>
          <p:nvPr/>
        </p:nvCxnSpPr>
        <p:spPr>
          <a:xfrm flipV="1">
            <a:off x="2414543" y="2716494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3"/>
            <a:endCxn id="7" idx="6"/>
          </p:cNvCxnSpPr>
          <p:nvPr/>
        </p:nvCxnSpPr>
        <p:spPr>
          <a:xfrm flipH="1">
            <a:off x="2499645" y="2716494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0"/>
            <a:endCxn id="8" idx="4"/>
          </p:cNvCxnSpPr>
          <p:nvPr/>
        </p:nvCxnSpPr>
        <p:spPr>
          <a:xfrm flipV="1">
            <a:off x="4062101" y="2801596"/>
            <a:ext cx="0" cy="1196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0273" y="327153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03633" y="232637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003632" y="410389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46813" y="412468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56646" y="232637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214048" y="325074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13182" y="25262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21427" y="39522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45" name="TextBox 44"/>
          <p:cNvSpPr txBox="1"/>
          <p:nvPr/>
        </p:nvSpPr>
        <p:spPr>
          <a:xfrm rot="16200000">
            <a:off x="1638212" y="3072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 rot="16200000">
            <a:off x="2405911" y="30249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50869" y="21417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013552" y="42752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9" name="TextBox 48"/>
          <p:cNvSpPr txBox="1"/>
          <p:nvPr/>
        </p:nvSpPr>
        <p:spPr>
          <a:xfrm rot="18693001">
            <a:off x="3316436" y="32937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0" name="TextBox 49"/>
          <p:cNvSpPr txBox="1"/>
          <p:nvPr/>
        </p:nvSpPr>
        <p:spPr>
          <a:xfrm rot="2490424">
            <a:off x="4806465" y="27109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51" name="TextBox 50"/>
          <p:cNvSpPr txBox="1"/>
          <p:nvPr/>
        </p:nvSpPr>
        <p:spPr>
          <a:xfrm rot="16200000">
            <a:off x="4056537" y="3195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2" name="TextBox 51"/>
          <p:cNvSpPr txBox="1"/>
          <p:nvPr/>
        </p:nvSpPr>
        <p:spPr>
          <a:xfrm rot="19100724">
            <a:off x="4859807" y="3813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9" name="Oval 58"/>
          <p:cNvSpPr/>
          <p:nvPr/>
        </p:nvSpPr>
        <p:spPr>
          <a:xfrm>
            <a:off x="6667143" y="307938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986044" y="215501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986044" y="393254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839057" y="215501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839057" y="393254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1139442" y="307938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59" idx="7"/>
            <a:endCxn id="60" idx="2"/>
          </p:cNvCxnSpPr>
          <p:nvPr/>
        </p:nvCxnSpPr>
        <p:spPr>
          <a:xfrm flipV="1">
            <a:off x="7163155" y="2445576"/>
            <a:ext cx="822889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3" idx="6"/>
            <a:endCxn id="65" idx="1"/>
          </p:cNvCxnSpPr>
          <p:nvPr/>
        </p:nvCxnSpPr>
        <p:spPr>
          <a:xfrm>
            <a:off x="10420171" y="2445576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9" idx="5"/>
            <a:endCxn id="61" idx="2"/>
          </p:cNvCxnSpPr>
          <p:nvPr/>
        </p:nvCxnSpPr>
        <p:spPr>
          <a:xfrm>
            <a:off x="7163155" y="3575401"/>
            <a:ext cx="822889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1" idx="6"/>
            <a:endCxn id="64" idx="2"/>
          </p:cNvCxnSpPr>
          <p:nvPr/>
        </p:nvCxnSpPr>
        <p:spPr>
          <a:xfrm>
            <a:off x="8567158" y="4223101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0" idx="3"/>
            <a:endCxn id="61" idx="1"/>
          </p:cNvCxnSpPr>
          <p:nvPr/>
        </p:nvCxnSpPr>
        <p:spPr>
          <a:xfrm>
            <a:off x="8071146" y="2651031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1" idx="7"/>
            <a:endCxn id="60" idx="5"/>
          </p:cNvCxnSpPr>
          <p:nvPr/>
        </p:nvCxnSpPr>
        <p:spPr>
          <a:xfrm flipV="1">
            <a:off x="8482056" y="2651031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3" idx="3"/>
            <a:endCxn id="61" idx="6"/>
          </p:cNvCxnSpPr>
          <p:nvPr/>
        </p:nvCxnSpPr>
        <p:spPr>
          <a:xfrm flipH="1">
            <a:off x="8567158" y="2651031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807786" y="320606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071146" y="226091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071145" y="403843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914326" y="405922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924159" y="226091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281561" y="318528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173578" y="25969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290548" y="37749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0" name="TextBox 89"/>
          <p:cNvSpPr txBox="1"/>
          <p:nvPr/>
        </p:nvSpPr>
        <p:spPr>
          <a:xfrm rot="16200000">
            <a:off x="7704112" y="30919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91" name="TextBox 90"/>
          <p:cNvSpPr txBox="1"/>
          <p:nvPr/>
        </p:nvSpPr>
        <p:spPr>
          <a:xfrm rot="16200000">
            <a:off x="8225101" y="30711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965175" y="20762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132468" y="4174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 rot="18693001">
            <a:off x="9383949" y="32282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5" name="TextBox 94"/>
          <p:cNvSpPr txBox="1"/>
          <p:nvPr/>
        </p:nvSpPr>
        <p:spPr>
          <a:xfrm rot="2490424">
            <a:off x="10586230" y="27420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6" name="TextBox 95"/>
          <p:cNvSpPr txBox="1"/>
          <p:nvPr/>
        </p:nvSpPr>
        <p:spPr>
          <a:xfrm rot="16200000">
            <a:off x="10124050" y="31301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97" name="TextBox 96"/>
          <p:cNvSpPr txBox="1"/>
          <p:nvPr/>
        </p:nvSpPr>
        <p:spPr>
          <a:xfrm rot="19100724">
            <a:off x="10927320" y="37478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99630" y="1814081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G: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517617" y="1781961"/>
            <a:ext cx="598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</a:t>
            </a:r>
            <a:r>
              <a:rPr lang="en-US" sz="1600" b="1" dirty="0"/>
              <a:t>r</a:t>
            </a:r>
            <a:r>
              <a:rPr lang="en-US" sz="2800" dirty="0"/>
              <a:t>: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99630" y="5256595"/>
            <a:ext cx="333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Choose an augmenting path, P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16579" y="5662656"/>
            <a:ext cx="2955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Find Residual capacity of P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16579" y="6045300"/>
            <a:ext cx="319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Augment flow through P in G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667143" y="5184229"/>
            <a:ext cx="342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Augmenting Path: s-&gt;V2-&gt;V3-&gt;t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667143" y="5679747"/>
            <a:ext cx="2343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Residual Capacity: 4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71319" y="251780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819605" y="215425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sp>
        <p:nvSpPr>
          <p:cNvPr id="109" name="TextBox 108"/>
          <p:cNvSpPr txBox="1"/>
          <p:nvPr/>
        </p:nvSpPr>
        <p:spPr>
          <a:xfrm rot="18450631">
            <a:off x="3110291" y="345619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775275" y="426834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sp>
        <p:nvSpPr>
          <p:cNvPr id="111" name="TextBox 110"/>
          <p:cNvSpPr txBox="1"/>
          <p:nvPr/>
        </p:nvSpPr>
        <p:spPr>
          <a:xfrm rot="19041078">
            <a:off x="4652297" y="392864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cxnSp>
        <p:nvCxnSpPr>
          <p:cNvPr id="13" name="Curved Connector 12"/>
          <p:cNvCxnSpPr>
            <a:stCxn id="60" idx="1"/>
            <a:endCxn id="59" idx="1"/>
          </p:cNvCxnSpPr>
          <p:nvPr/>
        </p:nvCxnSpPr>
        <p:spPr>
          <a:xfrm rot="16200000" flipH="1" flipV="1">
            <a:off x="6949511" y="2042855"/>
            <a:ext cx="924370" cy="1318901"/>
          </a:xfrm>
          <a:prstGeom prst="curvedConnector3">
            <a:avLst>
              <a:gd name="adj1" fmla="val -65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64" idx="4"/>
            <a:endCxn id="61" idx="4"/>
          </p:cNvCxnSpPr>
          <p:nvPr/>
        </p:nvCxnSpPr>
        <p:spPr>
          <a:xfrm rot="5400000">
            <a:off x="9203108" y="3587152"/>
            <a:ext cx="12700" cy="1853013"/>
          </a:xfrm>
          <a:prstGeom prst="curvedConnector3">
            <a:avLst>
              <a:gd name="adj1" fmla="val 37514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65" idx="3"/>
            <a:endCxn id="64" idx="6"/>
          </p:cNvCxnSpPr>
          <p:nvPr/>
        </p:nvCxnSpPr>
        <p:spPr>
          <a:xfrm flipH="1">
            <a:off x="10420171" y="3575401"/>
            <a:ext cx="804373" cy="64770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553873" y="23321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13" name="TextBox 112"/>
          <p:cNvSpPr txBox="1"/>
          <p:nvPr/>
        </p:nvSpPr>
        <p:spPr>
          <a:xfrm rot="18624191">
            <a:off x="8866057" y="2850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104452" y="46728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75337" y="2526267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11/</a:t>
            </a:r>
          </a:p>
        </p:txBody>
      </p:sp>
      <p:sp>
        <p:nvSpPr>
          <p:cNvPr id="117" name="TextBox 116"/>
          <p:cNvSpPr txBox="1"/>
          <p:nvPr/>
        </p:nvSpPr>
        <p:spPr>
          <a:xfrm rot="16200000">
            <a:off x="1558926" y="3394602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7/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601405" y="4301876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11/</a:t>
            </a:r>
          </a:p>
        </p:txBody>
      </p:sp>
      <p:sp>
        <p:nvSpPr>
          <p:cNvPr id="119" name="TextBox 118"/>
          <p:cNvSpPr txBox="1"/>
          <p:nvPr/>
        </p:nvSpPr>
        <p:spPr>
          <a:xfrm rot="16200000">
            <a:off x="4056633" y="3473158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7/</a:t>
            </a:r>
          </a:p>
        </p:txBody>
      </p:sp>
      <p:sp>
        <p:nvSpPr>
          <p:cNvPr id="120" name="TextBox 119"/>
          <p:cNvSpPr txBox="1"/>
          <p:nvPr/>
        </p:nvSpPr>
        <p:spPr>
          <a:xfrm rot="2587799">
            <a:off x="4631322" y="2460804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7/</a:t>
            </a:r>
          </a:p>
        </p:txBody>
      </p:sp>
      <p:cxnSp>
        <p:nvCxnSpPr>
          <p:cNvPr id="4" name="Curved Connector 3"/>
          <p:cNvCxnSpPr>
            <a:stCxn id="65" idx="0"/>
            <a:endCxn id="63" idx="7"/>
          </p:cNvCxnSpPr>
          <p:nvPr/>
        </p:nvCxnSpPr>
        <p:spPr>
          <a:xfrm rot="16200000" flipV="1">
            <a:off x="10462900" y="2112290"/>
            <a:ext cx="839268" cy="1094930"/>
          </a:xfrm>
          <a:prstGeom prst="curvedConnector3">
            <a:avLst>
              <a:gd name="adj1" fmla="val 12515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 rot="2490424">
            <a:off x="10963169" y="17746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cxnSp>
        <p:nvCxnSpPr>
          <p:cNvPr id="14" name="Straight Arrow Connector 13"/>
          <p:cNvCxnSpPr>
            <a:stCxn id="63" idx="4"/>
            <a:endCxn id="64" idx="0"/>
          </p:cNvCxnSpPr>
          <p:nvPr/>
        </p:nvCxnSpPr>
        <p:spPr>
          <a:xfrm>
            <a:off x="10129614" y="2736133"/>
            <a:ext cx="0" cy="119641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41433" y="3949006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8/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569987" y="3412938"/>
            <a:ext cx="348544" cy="313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 rot="16200000">
            <a:off x="2415867" y="3295394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1/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627343" y="2134796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12/</a:t>
            </a:r>
          </a:p>
        </p:txBody>
      </p:sp>
      <p:sp>
        <p:nvSpPr>
          <p:cNvPr id="125" name="TextBox 124"/>
          <p:cNvSpPr txBox="1"/>
          <p:nvPr/>
        </p:nvSpPr>
        <p:spPr>
          <a:xfrm rot="2532581">
            <a:off x="4520972" y="2406850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15/</a:t>
            </a:r>
          </a:p>
        </p:txBody>
      </p:sp>
      <p:cxnSp>
        <p:nvCxnSpPr>
          <p:cNvPr id="11" name="Curved Connector 10"/>
          <p:cNvCxnSpPr>
            <a:stCxn id="61" idx="3"/>
            <a:endCxn id="59" idx="3"/>
          </p:cNvCxnSpPr>
          <p:nvPr/>
        </p:nvCxnSpPr>
        <p:spPr>
          <a:xfrm rot="5400000" flipH="1">
            <a:off x="6985118" y="3342529"/>
            <a:ext cx="853155" cy="1318901"/>
          </a:xfrm>
          <a:prstGeom prst="curvedConnector3">
            <a:avLst>
              <a:gd name="adj1" fmla="val -3576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3" idx="2"/>
            <a:endCxn id="60" idx="6"/>
          </p:cNvCxnSpPr>
          <p:nvPr/>
        </p:nvCxnSpPr>
        <p:spPr>
          <a:xfrm flipH="1">
            <a:off x="8567158" y="2445576"/>
            <a:ext cx="1271899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61" idx="7"/>
            <a:endCxn id="63" idx="2"/>
          </p:cNvCxnSpPr>
          <p:nvPr/>
        </p:nvCxnSpPr>
        <p:spPr>
          <a:xfrm rot="5400000" flipH="1" flipV="1">
            <a:off x="8374521" y="2553111"/>
            <a:ext cx="1572070" cy="1357001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679532" y="43595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27" name="Straight Arrow Connector 26"/>
          <p:cNvCxnSpPr>
            <a:stCxn id="59" idx="5"/>
            <a:endCxn id="61" idx="2"/>
          </p:cNvCxnSpPr>
          <p:nvPr/>
        </p:nvCxnSpPr>
        <p:spPr>
          <a:xfrm>
            <a:off x="7163155" y="3575401"/>
            <a:ext cx="822889" cy="647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61" idx="7"/>
            <a:endCxn id="63" idx="2"/>
          </p:cNvCxnSpPr>
          <p:nvPr/>
        </p:nvCxnSpPr>
        <p:spPr>
          <a:xfrm rot="5400000" flipH="1" flipV="1">
            <a:off x="8374521" y="2553111"/>
            <a:ext cx="1572070" cy="1357001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63" idx="6"/>
            <a:endCxn id="65" idx="1"/>
          </p:cNvCxnSpPr>
          <p:nvPr/>
        </p:nvCxnSpPr>
        <p:spPr>
          <a:xfrm>
            <a:off x="10420171" y="2445576"/>
            <a:ext cx="804373" cy="7189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698218" y="3955770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12/</a:t>
            </a:r>
          </a:p>
        </p:txBody>
      </p:sp>
      <p:sp>
        <p:nvSpPr>
          <p:cNvPr id="58" name="Rectangle 57"/>
          <p:cNvSpPr/>
          <p:nvPr/>
        </p:nvSpPr>
        <p:spPr>
          <a:xfrm rot="2297987">
            <a:off x="3117581" y="3503312"/>
            <a:ext cx="254448" cy="408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 rot="2517490">
            <a:off x="4540455" y="2416998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19/</a:t>
            </a:r>
          </a:p>
        </p:txBody>
      </p:sp>
    </p:spTree>
    <p:extLst>
      <p:ext uri="{BB962C8B-B14F-4D97-AF65-F5344CB8AC3E}">
        <p14:creationId xmlns:p14="http://schemas.microsoft.com/office/powerpoint/2010/main" val="38731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  <p:bldP spid="102" grpId="0"/>
      <p:bldP spid="103" grpId="0"/>
      <p:bldP spid="104" grpId="0"/>
      <p:bldP spid="127" grpId="0" animBg="1"/>
      <p:bldP spid="58" grpId="0" animBg="1"/>
      <p:bldP spid="1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Ford-Fulkerson Algorithm</a:t>
            </a:r>
          </a:p>
        </p:txBody>
      </p:sp>
      <p:sp>
        <p:nvSpPr>
          <p:cNvPr id="5" name="Oval 4"/>
          <p:cNvSpPr/>
          <p:nvPr/>
        </p:nvSpPr>
        <p:spPr>
          <a:xfrm>
            <a:off x="599630" y="314485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18531" y="222048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18531" y="399800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71544" y="222048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71544" y="399800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1929" y="314485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5" idx="7"/>
            <a:endCxn id="6" idx="2"/>
          </p:cNvCxnSpPr>
          <p:nvPr/>
        </p:nvCxnSpPr>
        <p:spPr>
          <a:xfrm flipV="1">
            <a:off x="1095642" y="2511039"/>
            <a:ext cx="822889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8" idx="2"/>
          </p:cNvCxnSpPr>
          <p:nvPr/>
        </p:nvCxnSpPr>
        <p:spPr>
          <a:xfrm>
            <a:off x="2499645" y="2511039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6"/>
            <a:endCxn id="10" idx="1"/>
          </p:cNvCxnSpPr>
          <p:nvPr/>
        </p:nvCxnSpPr>
        <p:spPr>
          <a:xfrm>
            <a:off x="4352658" y="2511039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5"/>
            <a:endCxn id="7" idx="2"/>
          </p:cNvCxnSpPr>
          <p:nvPr/>
        </p:nvCxnSpPr>
        <p:spPr>
          <a:xfrm>
            <a:off x="1095642" y="3640864"/>
            <a:ext cx="822889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9" idx="2"/>
          </p:cNvCxnSpPr>
          <p:nvPr/>
        </p:nvCxnSpPr>
        <p:spPr>
          <a:xfrm>
            <a:off x="2499645" y="4288564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6"/>
            <a:endCxn id="10" idx="3"/>
          </p:cNvCxnSpPr>
          <p:nvPr/>
        </p:nvCxnSpPr>
        <p:spPr>
          <a:xfrm flipV="1">
            <a:off x="4352658" y="3640864"/>
            <a:ext cx="804373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7" idx="1"/>
          </p:cNvCxnSpPr>
          <p:nvPr/>
        </p:nvCxnSpPr>
        <p:spPr>
          <a:xfrm>
            <a:off x="2003633" y="2716494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7"/>
            <a:endCxn id="6" idx="5"/>
          </p:cNvCxnSpPr>
          <p:nvPr/>
        </p:nvCxnSpPr>
        <p:spPr>
          <a:xfrm flipV="1">
            <a:off x="2414543" y="2716494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3"/>
            <a:endCxn id="7" idx="6"/>
          </p:cNvCxnSpPr>
          <p:nvPr/>
        </p:nvCxnSpPr>
        <p:spPr>
          <a:xfrm flipH="1">
            <a:off x="2499645" y="2716494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0"/>
            <a:endCxn id="8" idx="4"/>
          </p:cNvCxnSpPr>
          <p:nvPr/>
        </p:nvCxnSpPr>
        <p:spPr>
          <a:xfrm flipV="1">
            <a:off x="4062101" y="2801596"/>
            <a:ext cx="0" cy="1196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0273" y="327153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03633" y="232637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003632" y="410389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46813" y="412468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56646" y="232637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214048" y="325074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13182" y="25262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21427" y="39522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45" name="TextBox 44"/>
          <p:cNvSpPr txBox="1"/>
          <p:nvPr/>
        </p:nvSpPr>
        <p:spPr>
          <a:xfrm rot="16200000">
            <a:off x="1638212" y="3072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 rot="16200000">
            <a:off x="2405911" y="30249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50869" y="21417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013552" y="42752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9" name="TextBox 48"/>
          <p:cNvSpPr txBox="1"/>
          <p:nvPr/>
        </p:nvSpPr>
        <p:spPr>
          <a:xfrm rot="18693001">
            <a:off x="3316436" y="32937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0" name="TextBox 49"/>
          <p:cNvSpPr txBox="1"/>
          <p:nvPr/>
        </p:nvSpPr>
        <p:spPr>
          <a:xfrm rot="2490424">
            <a:off x="4806465" y="27109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51" name="TextBox 50"/>
          <p:cNvSpPr txBox="1"/>
          <p:nvPr/>
        </p:nvSpPr>
        <p:spPr>
          <a:xfrm rot="16200000">
            <a:off x="4056537" y="3195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2" name="TextBox 51"/>
          <p:cNvSpPr txBox="1"/>
          <p:nvPr/>
        </p:nvSpPr>
        <p:spPr>
          <a:xfrm rot="19100724">
            <a:off x="4859807" y="3813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9" name="Oval 58"/>
          <p:cNvSpPr/>
          <p:nvPr/>
        </p:nvSpPr>
        <p:spPr>
          <a:xfrm>
            <a:off x="6667143" y="307938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986044" y="215501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986044" y="393254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839057" y="215501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839057" y="393254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1139442" y="307938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59" idx="7"/>
            <a:endCxn id="60" idx="2"/>
          </p:cNvCxnSpPr>
          <p:nvPr/>
        </p:nvCxnSpPr>
        <p:spPr>
          <a:xfrm flipV="1">
            <a:off x="7163155" y="2445576"/>
            <a:ext cx="822889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3" idx="6"/>
            <a:endCxn id="65" idx="1"/>
          </p:cNvCxnSpPr>
          <p:nvPr/>
        </p:nvCxnSpPr>
        <p:spPr>
          <a:xfrm>
            <a:off x="10420171" y="2445576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9" idx="5"/>
            <a:endCxn id="61" idx="2"/>
          </p:cNvCxnSpPr>
          <p:nvPr/>
        </p:nvCxnSpPr>
        <p:spPr>
          <a:xfrm>
            <a:off x="7163155" y="3575401"/>
            <a:ext cx="822889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1" idx="6"/>
            <a:endCxn id="64" idx="2"/>
          </p:cNvCxnSpPr>
          <p:nvPr/>
        </p:nvCxnSpPr>
        <p:spPr>
          <a:xfrm>
            <a:off x="8567158" y="4223101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0" idx="3"/>
            <a:endCxn id="61" idx="1"/>
          </p:cNvCxnSpPr>
          <p:nvPr/>
        </p:nvCxnSpPr>
        <p:spPr>
          <a:xfrm>
            <a:off x="8071146" y="2651031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1" idx="7"/>
            <a:endCxn id="60" idx="5"/>
          </p:cNvCxnSpPr>
          <p:nvPr/>
        </p:nvCxnSpPr>
        <p:spPr>
          <a:xfrm flipV="1">
            <a:off x="8482056" y="2651031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3" idx="3"/>
            <a:endCxn id="61" idx="6"/>
          </p:cNvCxnSpPr>
          <p:nvPr/>
        </p:nvCxnSpPr>
        <p:spPr>
          <a:xfrm flipH="1">
            <a:off x="8567158" y="2651031"/>
            <a:ext cx="1357001" cy="157207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807786" y="320606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071146" y="226091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071145" y="403843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914326" y="405922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924159" y="226091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281561" y="318528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173578" y="25969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290548" y="37749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 rot="16200000">
            <a:off x="7704112" y="30919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91" name="TextBox 90"/>
          <p:cNvSpPr txBox="1"/>
          <p:nvPr/>
        </p:nvSpPr>
        <p:spPr>
          <a:xfrm rot="16200000">
            <a:off x="8225101" y="30711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965175" y="20762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132468" y="4174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 rot="18693001">
            <a:off x="9383949" y="32282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95" name="TextBox 94"/>
          <p:cNvSpPr txBox="1"/>
          <p:nvPr/>
        </p:nvSpPr>
        <p:spPr>
          <a:xfrm rot="2490424">
            <a:off x="10586230" y="27420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6" name="TextBox 95"/>
          <p:cNvSpPr txBox="1"/>
          <p:nvPr/>
        </p:nvSpPr>
        <p:spPr>
          <a:xfrm rot="16200000">
            <a:off x="10124050" y="31301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97" name="TextBox 96"/>
          <p:cNvSpPr txBox="1"/>
          <p:nvPr/>
        </p:nvSpPr>
        <p:spPr>
          <a:xfrm rot="19100724">
            <a:off x="10927320" y="37478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99630" y="1814081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G: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517617" y="1781961"/>
            <a:ext cx="598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</a:t>
            </a:r>
            <a:r>
              <a:rPr lang="en-US" sz="1600" b="1" dirty="0"/>
              <a:t>r</a:t>
            </a:r>
            <a:r>
              <a:rPr lang="en-US" sz="2800" dirty="0"/>
              <a:t>: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99630" y="5256595"/>
            <a:ext cx="333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Choose an augmenting path, P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16579" y="5662656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Calculate Total Flow = 11 + 12 = 23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71319" y="251780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819605" y="215425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sp>
        <p:nvSpPr>
          <p:cNvPr id="109" name="TextBox 108"/>
          <p:cNvSpPr txBox="1"/>
          <p:nvPr/>
        </p:nvSpPr>
        <p:spPr>
          <a:xfrm rot="18450631">
            <a:off x="3110291" y="345619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775275" y="426834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sp>
        <p:nvSpPr>
          <p:cNvPr id="111" name="TextBox 110"/>
          <p:cNvSpPr txBox="1"/>
          <p:nvPr/>
        </p:nvSpPr>
        <p:spPr>
          <a:xfrm rot="19041078">
            <a:off x="4652297" y="392864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cxnSp>
        <p:nvCxnSpPr>
          <p:cNvPr id="13" name="Curved Connector 12"/>
          <p:cNvCxnSpPr>
            <a:stCxn id="60" idx="1"/>
            <a:endCxn id="59" idx="1"/>
          </p:cNvCxnSpPr>
          <p:nvPr/>
        </p:nvCxnSpPr>
        <p:spPr>
          <a:xfrm rot="16200000" flipH="1" flipV="1">
            <a:off x="6949511" y="2042855"/>
            <a:ext cx="924370" cy="1318901"/>
          </a:xfrm>
          <a:prstGeom prst="curvedConnector3">
            <a:avLst>
              <a:gd name="adj1" fmla="val -65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64" idx="4"/>
            <a:endCxn id="61" idx="4"/>
          </p:cNvCxnSpPr>
          <p:nvPr/>
        </p:nvCxnSpPr>
        <p:spPr>
          <a:xfrm rot="5400000">
            <a:off x="9203108" y="3587152"/>
            <a:ext cx="12700" cy="1853013"/>
          </a:xfrm>
          <a:prstGeom prst="curvedConnector3">
            <a:avLst>
              <a:gd name="adj1" fmla="val 37514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65" idx="3"/>
            <a:endCxn id="64" idx="6"/>
          </p:cNvCxnSpPr>
          <p:nvPr/>
        </p:nvCxnSpPr>
        <p:spPr>
          <a:xfrm flipH="1">
            <a:off x="10420171" y="3575401"/>
            <a:ext cx="804373" cy="64770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553873" y="23321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104452" y="46728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75337" y="2526267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11/</a:t>
            </a:r>
          </a:p>
        </p:txBody>
      </p:sp>
      <p:sp>
        <p:nvSpPr>
          <p:cNvPr id="117" name="TextBox 116"/>
          <p:cNvSpPr txBox="1"/>
          <p:nvPr/>
        </p:nvSpPr>
        <p:spPr>
          <a:xfrm rot="16200000">
            <a:off x="1558926" y="3394602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7/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601405" y="4301876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11/</a:t>
            </a:r>
          </a:p>
        </p:txBody>
      </p:sp>
      <p:sp>
        <p:nvSpPr>
          <p:cNvPr id="119" name="TextBox 118"/>
          <p:cNvSpPr txBox="1"/>
          <p:nvPr/>
        </p:nvSpPr>
        <p:spPr>
          <a:xfrm rot="16200000">
            <a:off x="4056633" y="3473158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7/</a:t>
            </a:r>
          </a:p>
        </p:txBody>
      </p:sp>
      <p:sp>
        <p:nvSpPr>
          <p:cNvPr id="120" name="TextBox 119"/>
          <p:cNvSpPr txBox="1"/>
          <p:nvPr/>
        </p:nvSpPr>
        <p:spPr>
          <a:xfrm rot="2587799">
            <a:off x="4631322" y="2460804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7/</a:t>
            </a:r>
          </a:p>
        </p:txBody>
      </p:sp>
      <p:cxnSp>
        <p:nvCxnSpPr>
          <p:cNvPr id="4" name="Curved Connector 3"/>
          <p:cNvCxnSpPr>
            <a:stCxn id="65" idx="0"/>
            <a:endCxn id="63" idx="7"/>
          </p:cNvCxnSpPr>
          <p:nvPr/>
        </p:nvCxnSpPr>
        <p:spPr>
          <a:xfrm rot="16200000" flipV="1">
            <a:off x="10462900" y="2112290"/>
            <a:ext cx="839268" cy="1094930"/>
          </a:xfrm>
          <a:prstGeom prst="curvedConnector3">
            <a:avLst>
              <a:gd name="adj1" fmla="val 12515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 rot="2490424">
            <a:off x="10963169" y="17746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cxnSp>
        <p:nvCxnSpPr>
          <p:cNvPr id="14" name="Straight Arrow Connector 13"/>
          <p:cNvCxnSpPr>
            <a:stCxn id="63" idx="4"/>
            <a:endCxn id="64" idx="0"/>
          </p:cNvCxnSpPr>
          <p:nvPr/>
        </p:nvCxnSpPr>
        <p:spPr>
          <a:xfrm>
            <a:off x="10129614" y="2736133"/>
            <a:ext cx="0" cy="119641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41433" y="3949006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8/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569987" y="3412938"/>
            <a:ext cx="348544" cy="313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 rot="16200000">
            <a:off x="2415867" y="3295394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1/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627343" y="2134796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12/</a:t>
            </a:r>
          </a:p>
        </p:txBody>
      </p:sp>
      <p:sp>
        <p:nvSpPr>
          <p:cNvPr id="125" name="TextBox 124"/>
          <p:cNvSpPr txBox="1"/>
          <p:nvPr/>
        </p:nvSpPr>
        <p:spPr>
          <a:xfrm rot="2532581">
            <a:off x="4520972" y="2406850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15/</a:t>
            </a:r>
          </a:p>
        </p:txBody>
      </p:sp>
      <p:cxnSp>
        <p:nvCxnSpPr>
          <p:cNvPr id="11" name="Curved Connector 10"/>
          <p:cNvCxnSpPr>
            <a:stCxn id="61" idx="3"/>
            <a:endCxn id="59" idx="3"/>
          </p:cNvCxnSpPr>
          <p:nvPr/>
        </p:nvCxnSpPr>
        <p:spPr>
          <a:xfrm rot="5400000" flipH="1">
            <a:off x="6985118" y="3342529"/>
            <a:ext cx="853155" cy="1318901"/>
          </a:xfrm>
          <a:prstGeom prst="curvedConnector3">
            <a:avLst>
              <a:gd name="adj1" fmla="val -3576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3" idx="2"/>
            <a:endCxn id="60" idx="6"/>
          </p:cNvCxnSpPr>
          <p:nvPr/>
        </p:nvCxnSpPr>
        <p:spPr>
          <a:xfrm flipH="1">
            <a:off x="8567158" y="2445576"/>
            <a:ext cx="1271899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645482" y="43595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98218" y="3955770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12/</a:t>
            </a:r>
          </a:p>
        </p:txBody>
      </p:sp>
      <p:sp>
        <p:nvSpPr>
          <p:cNvPr id="58" name="Rectangle 57"/>
          <p:cNvSpPr/>
          <p:nvPr/>
        </p:nvSpPr>
        <p:spPr>
          <a:xfrm rot="2297987">
            <a:off x="3117581" y="3503312"/>
            <a:ext cx="254448" cy="408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 rot="2517490">
            <a:off x="4540455" y="2416998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19/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16579" y="6121245"/>
            <a:ext cx="2699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So, Max Flow of G is: 23</a:t>
            </a:r>
          </a:p>
        </p:txBody>
      </p:sp>
    </p:spTree>
    <p:extLst>
      <p:ext uri="{BB962C8B-B14F-4D97-AF65-F5344CB8AC3E}">
        <p14:creationId xmlns:p14="http://schemas.microsoft.com/office/powerpoint/2010/main" val="406692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  <p:bldP spid="1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Ford-Fulkerson Algorithm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38200" y="1872460"/>
            <a:ext cx="2715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each edge (</a:t>
            </a:r>
            <a:r>
              <a:rPr lang="en-US" dirty="0" err="1"/>
              <a:t>u,v</a:t>
            </a:r>
            <a:r>
              <a:rPr lang="en-US" dirty="0"/>
              <a:t>)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dirty="0"/>
              <a:t> E, do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194580" y="218373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f[</a:t>
            </a:r>
            <a:r>
              <a:rPr lang="en-US" dirty="0" err="1"/>
              <a:t>u,v</a:t>
            </a:r>
            <a:r>
              <a:rPr lang="en-US" dirty="0"/>
              <a:t>] = 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38200" y="2679674"/>
            <a:ext cx="584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While there exists a path P from s to t in residual network G</a:t>
            </a:r>
            <a:r>
              <a:rPr lang="en-US" sz="1200" b="1" dirty="0"/>
              <a:t>r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194579" y="2990948"/>
            <a:ext cx="293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sz="1200" b="1" dirty="0"/>
              <a:t>r</a:t>
            </a:r>
            <a:r>
              <a:rPr lang="en-US" dirty="0"/>
              <a:t>(P) = min{C</a:t>
            </a:r>
            <a:r>
              <a:rPr lang="en-US" sz="1200" b="1" dirty="0"/>
              <a:t>r</a:t>
            </a:r>
            <a:r>
              <a:rPr lang="en-US" dirty="0"/>
              <a:t>(</a:t>
            </a:r>
            <a:r>
              <a:rPr lang="en-US" dirty="0" err="1"/>
              <a:t>u,v</a:t>
            </a:r>
            <a:r>
              <a:rPr lang="en-US" dirty="0"/>
              <a:t>): (</a:t>
            </a:r>
            <a:r>
              <a:rPr lang="en-US" dirty="0" err="1"/>
              <a:t>u,v</a:t>
            </a:r>
            <a:r>
              <a:rPr lang="en-US" dirty="0"/>
              <a:t>)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 </a:t>
            </a:r>
            <a:r>
              <a:rPr lang="en-US" dirty="0"/>
              <a:t>P}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194579" y="3360280"/>
            <a:ext cx="2367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each edge (</a:t>
            </a:r>
            <a:r>
              <a:rPr lang="en-US" dirty="0" err="1"/>
              <a:t>u,v</a:t>
            </a:r>
            <a:r>
              <a:rPr lang="en-US" dirty="0"/>
              <a:t>)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dirty="0"/>
              <a:t> P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631535" y="3664813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(</a:t>
            </a:r>
            <a:r>
              <a:rPr lang="en-US" dirty="0" err="1"/>
              <a:t>u,v</a:t>
            </a:r>
            <a:r>
              <a:rPr lang="en-US" dirty="0"/>
              <a:t>)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dirty="0"/>
              <a:t> E, do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005240" y="3969346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f[</a:t>
            </a:r>
            <a:r>
              <a:rPr lang="en-US" dirty="0" err="1"/>
              <a:t>u,v</a:t>
            </a:r>
            <a:r>
              <a:rPr lang="en-US" dirty="0"/>
              <a:t>]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en-US" dirty="0"/>
              <a:t> f[</a:t>
            </a:r>
            <a:r>
              <a:rPr lang="en-US" dirty="0" err="1"/>
              <a:t>u,v</a:t>
            </a:r>
            <a:r>
              <a:rPr lang="en-US" dirty="0"/>
              <a:t>] + C</a:t>
            </a:r>
            <a:r>
              <a:rPr lang="en-US" sz="1200" b="1" dirty="0"/>
              <a:t>r</a:t>
            </a:r>
            <a:r>
              <a:rPr lang="en-US" dirty="0"/>
              <a:t>(P)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631535" y="4338678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else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005239" y="4645830"/>
            <a:ext cx="1989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f[</a:t>
            </a:r>
            <a:r>
              <a:rPr lang="en-US" dirty="0" err="1"/>
              <a:t>v,u</a:t>
            </a:r>
            <a:r>
              <a:rPr lang="en-US" dirty="0"/>
              <a:t>]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en-US" dirty="0"/>
              <a:t> f[</a:t>
            </a:r>
            <a:r>
              <a:rPr lang="en-US" dirty="0" err="1"/>
              <a:t>v,u</a:t>
            </a:r>
            <a:r>
              <a:rPr lang="en-US" dirty="0"/>
              <a:t>] - C</a:t>
            </a:r>
            <a:r>
              <a:rPr lang="en-US" sz="1200" b="1" dirty="0"/>
              <a:t>r</a:t>
            </a:r>
            <a:r>
              <a:rPr lang="en-US" dirty="0"/>
              <a:t>(P)</a:t>
            </a:r>
          </a:p>
        </p:txBody>
      </p:sp>
      <p:sp>
        <p:nvSpPr>
          <p:cNvPr id="3" name="Right Brace 2"/>
          <p:cNvSpPr/>
          <p:nvPr/>
        </p:nvSpPr>
        <p:spPr>
          <a:xfrm>
            <a:off x="3457199" y="1904233"/>
            <a:ext cx="210158" cy="675118"/>
          </a:xfrm>
          <a:prstGeom prst="rightBrace">
            <a:avLst>
              <a:gd name="adj1" fmla="val 35605"/>
              <a:gd name="adj2" fmla="val 50000"/>
            </a:avLst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3678077" y="2055647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O(E)</a:t>
            </a:r>
          </a:p>
        </p:txBody>
      </p:sp>
      <p:cxnSp>
        <p:nvCxnSpPr>
          <p:cNvPr id="15" name="Straight Arrow Connector 14"/>
          <p:cNvCxnSpPr>
            <a:stCxn id="105" idx="3"/>
          </p:cNvCxnSpPr>
          <p:nvPr/>
        </p:nvCxnSpPr>
        <p:spPr>
          <a:xfrm>
            <a:off x="4129998" y="3175614"/>
            <a:ext cx="62146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4751462" y="2995089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O(E)</a:t>
            </a:r>
          </a:p>
        </p:txBody>
      </p:sp>
      <p:sp>
        <p:nvSpPr>
          <p:cNvPr id="134" name="Right Brace 133"/>
          <p:cNvSpPr/>
          <p:nvPr/>
        </p:nvSpPr>
        <p:spPr>
          <a:xfrm>
            <a:off x="3973190" y="3492729"/>
            <a:ext cx="267392" cy="1492347"/>
          </a:xfrm>
          <a:prstGeom prst="rightBrace">
            <a:avLst>
              <a:gd name="adj1" fmla="val 90752"/>
              <a:gd name="adj2" fmla="val 50000"/>
            </a:avLst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4268303" y="4054236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O(E)</a:t>
            </a:r>
          </a:p>
        </p:txBody>
      </p:sp>
      <p:sp>
        <p:nvSpPr>
          <p:cNvPr id="136" name="Right Brace 135"/>
          <p:cNvSpPr/>
          <p:nvPr/>
        </p:nvSpPr>
        <p:spPr>
          <a:xfrm>
            <a:off x="6528581" y="2651533"/>
            <a:ext cx="592021" cy="2395891"/>
          </a:xfrm>
          <a:prstGeom prst="rightBrace">
            <a:avLst>
              <a:gd name="adj1" fmla="val 64769"/>
              <a:gd name="adj2" fmla="val 50000"/>
            </a:avLst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479993" y="2055647"/>
            <a:ext cx="921503" cy="6240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401496" y="1864123"/>
            <a:ext cx="139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</a:t>
            </a:r>
            <a:r>
              <a:rPr lang="en-US" dirty="0" err="1"/>
              <a:t>max_flow</a:t>
            </a:r>
            <a:r>
              <a:rPr lang="en-US" dirty="0"/>
              <a:t>)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7206885" y="3664813"/>
            <a:ext cx="172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</a:t>
            </a:r>
            <a:r>
              <a:rPr lang="en-US" dirty="0" err="1"/>
              <a:t>max_flow</a:t>
            </a:r>
            <a:r>
              <a:rPr lang="en-US" dirty="0"/>
              <a:t> * E)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839418" y="5569101"/>
            <a:ext cx="401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complexity = O(E) + O(</a:t>
            </a:r>
            <a:r>
              <a:rPr lang="en-US" dirty="0" err="1"/>
              <a:t>max_flow</a:t>
            </a:r>
            <a:r>
              <a:rPr lang="en-US" dirty="0"/>
              <a:t>*E)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2449514" y="5976029"/>
            <a:ext cx="179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O(</a:t>
            </a:r>
            <a:r>
              <a:rPr lang="en-US" dirty="0" err="1"/>
              <a:t>max_flow</a:t>
            </a:r>
            <a:r>
              <a:rPr lang="en-US" dirty="0"/>
              <a:t>*E)</a:t>
            </a:r>
          </a:p>
        </p:txBody>
      </p:sp>
    </p:spTree>
    <p:extLst>
      <p:ext uri="{BB962C8B-B14F-4D97-AF65-F5344CB8AC3E}">
        <p14:creationId xmlns:p14="http://schemas.microsoft.com/office/powerpoint/2010/main" val="97980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3" grpId="0"/>
      <p:bldP spid="104" grpId="0"/>
      <p:bldP spid="105" grpId="0"/>
      <p:bldP spid="113" grpId="0"/>
      <p:bldP spid="126" grpId="0"/>
      <p:bldP spid="129" grpId="0"/>
      <p:bldP spid="130" grpId="0"/>
      <p:bldP spid="131" grpId="0"/>
      <p:bldP spid="3" grpId="0" animBg="1"/>
      <p:bldP spid="132" grpId="0"/>
      <p:bldP spid="133" grpId="0"/>
      <p:bldP spid="134" grpId="0" animBg="1"/>
      <p:bldP spid="135" grpId="0"/>
      <p:bldP spid="136" grpId="0" animBg="1"/>
      <p:bldP spid="137" grpId="0"/>
      <p:bldP spid="138" grpId="0"/>
      <p:bldP spid="139" grpId="0"/>
      <p:bldP spid="1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3505" y="375253"/>
            <a:ext cx="10515600" cy="1325563"/>
          </a:xfrm>
        </p:spPr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Flow Network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3506" y="1781359"/>
            <a:ext cx="6207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Directed graph </a:t>
            </a:r>
            <a:r>
              <a:rPr lang="en-US" i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G = </a:t>
            </a: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V, E</a:t>
            </a: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) with non-negative edge weights </a:t>
            </a:r>
            <a:r>
              <a:rPr lang="en-US" i="1" dirty="0">
                <a:solidFill>
                  <a:srgbClr val="0B1196"/>
                </a:solidFill>
                <a:latin typeface="Adobe Caslon Pro" panose="0205050205050A020403" pitchFamily="18" charset="0"/>
                <a:cs typeface="Times New Roman" panose="02020603050405020304" pitchFamily="18" charset="0"/>
              </a:rPr>
              <a:t>c</a:t>
            </a:r>
            <a:endParaRPr lang="en-US" dirty="0">
              <a:latin typeface="Adobe Caslon Pro" panose="0205050205050A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047" y="2238654"/>
            <a:ext cx="428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s: source of the network [No in-degree]</a:t>
            </a:r>
          </a:p>
        </p:txBody>
      </p:sp>
      <p:sp>
        <p:nvSpPr>
          <p:cNvPr id="50" name="Oval 49"/>
          <p:cNvSpPr/>
          <p:nvPr/>
        </p:nvSpPr>
        <p:spPr>
          <a:xfrm>
            <a:off x="6838590" y="3652181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157491" y="2727811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8157491" y="4505336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0010504" y="2727811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0010504" y="4505336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1310889" y="3652181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stCxn id="50" idx="7"/>
            <a:endCxn id="51" idx="2"/>
          </p:cNvCxnSpPr>
          <p:nvPr/>
        </p:nvCxnSpPr>
        <p:spPr>
          <a:xfrm flipV="1">
            <a:off x="7334602" y="3018368"/>
            <a:ext cx="822889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6"/>
            <a:endCxn id="53" idx="2"/>
          </p:cNvCxnSpPr>
          <p:nvPr/>
        </p:nvCxnSpPr>
        <p:spPr>
          <a:xfrm>
            <a:off x="8738605" y="3018368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6"/>
            <a:endCxn id="55" idx="1"/>
          </p:cNvCxnSpPr>
          <p:nvPr/>
        </p:nvCxnSpPr>
        <p:spPr>
          <a:xfrm>
            <a:off x="10591618" y="3018368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0" idx="5"/>
            <a:endCxn id="52" idx="2"/>
          </p:cNvCxnSpPr>
          <p:nvPr/>
        </p:nvCxnSpPr>
        <p:spPr>
          <a:xfrm>
            <a:off x="7334602" y="4148193"/>
            <a:ext cx="822889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2" idx="6"/>
            <a:endCxn id="54" idx="2"/>
          </p:cNvCxnSpPr>
          <p:nvPr/>
        </p:nvCxnSpPr>
        <p:spPr>
          <a:xfrm>
            <a:off x="8738605" y="4795893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4" idx="6"/>
            <a:endCxn id="55" idx="3"/>
          </p:cNvCxnSpPr>
          <p:nvPr/>
        </p:nvCxnSpPr>
        <p:spPr>
          <a:xfrm flipV="1">
            <a:off x="10591618" y="4148193"/>
            <a:ext cx="804373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1" idx="3"/>
            <a:endCxn id="52" idx="1"/>
          </p:cNvCxnSpPr>
          <p:nvPr/>
        </p:nvCxnSpPr>
        <p:spPr>
          <a:xfrm>
            <a:off x="8242593" y="3223823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2" idx="7"/>
            <a:endCxn id="51" idx="5"/>
          </p:cNvCxnSpPr>
          <p:nvPr/>
        </p:nvCxnSpPr>
        <p:spPr>
          <a:xfrm flipV="1">
            <a:off x="8653503" y="3223823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3" idx="3"/>
            <a:endCxn id="52" idx="6"/>
          </p:cNvCxnSpPr>
          <p:nvPr/>
        </p:nvCxnSpPr>
        <p:spPr>
          <a:xfrm flipH="1">
            <a:off x="8738605" y="3223823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4" idx="0"/>
            <a:endCxn id="53" idx="4"/>
          </p:cNvCxnSpPr>
          <p:nvPr/>
        </p:nvCxnSpPr>
        <p:spPr>
          <a:xfrm flipV="1">
            <a:off x="10301061" y="3308925"/>
            <a:ext cx="0" cy="1196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979233" y="377886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242593" y="283370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242592" y="461122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085773" y="463201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095606" y="283370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1453008" y="375807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352142" y="30335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360387" y="44595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74" name="TextBox 73"/>
          <p:cNvSpPr txBox="1"/>
          <p:nvPr/>
        </p:nvSpPr>
        <p:spPr>
          <a:xfrm rot="16200000">
            <a:off x="7877172" y="35795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75" name="TextBox 74"/>
          <p:cNvSpPr txBox="1"/>
          <p:nvPr/>
        </p:nvSpPr>
        <p:spPr>
          <a:xfrm rot="16200000">
            <a:off x="8644871" y="3532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289829" y="26490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52512" y="47825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78" name="TextBox 77"/>
          <p:cNvSpPr txBox="1"/>
          <p:nvPr/>
        </p:nvSpPr>
        <p:spPr>
          <a:xfrm rot="18693001">
            <a:off x="9555396" y="38010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9" name="TextBox 78"/>
          <p:cNvSpPr txBox="1"/>
          <p:nvPr/>
        </p:nvSpPr>
        <p:spPr>
          <a:xfrm rot="2490424">
            <a:off x="11045425" y="32182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80" name="TextBox 79"/>
          <p:cNvSpPr txBox="1"/>
          <p:nvPr/>
        </p:nvSpPr>
        <p:spPr>
          <a:xfrm rot="16200000">
            <a:off x="10295497" y="3702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81" name="TextBox 80"/>
          <p:cNvSpPr txBox="1"/>
          <p:nvPr/>
        </p:nvSpPr>
        <p:spPr>
          <a:xfrm rot="19100724">
            <a:off x="11098767" y="43206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2" name="Oval 81"/>
          <p:cNvSpPr/>
          <p:nvPr/>
        </p:nvSpPr>
        <p:spPr>
          <a:xfrm>
            <a:off x="6833135" y="3652181"/>
            <a:ext cx="581114" cy="581114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6973778" y="377886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71047" y="2695949"/>
            <a:ext cx="416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t: sink of the network [No out-degree]</a:t>
            </a:r>
          </a:p>
        </p:txBody>
      </p:sp>
      <p:sp>
        <p:nvSpPr>
          <p:cNvPr id="85" name="Oval 84"/>
          <p:cNvSpPr/>
          <p:nvPr/>
        </p:nvSpPr>
        <p:spPr>
          <a:xfrm>
            <a:off x="11310889" y="3656205"/>
            <a:ext cx="581114" cy="58111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11451532" y="378288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71046" y="3141332"/>
            <a:ext cx="4722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Flow: For each link (</a:t>
            </a:r>
            <a:r>
              <a:rPr lang="en-US" dirty="0" err="1">
                <a:latin typeface="Adobe Caslon Pro" panose="0205050205050A020403" pitchFamily="18" charset="0"/>
                <a:cs typeface="Times New Roman" panose="02020603050405020304" pitchFamily="18" charset="0"/>
              </a:rPr>
              <a:t>u,v</a:t>
            </a: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): 0 &lt;= f(</a:t>
            </a:r>
            <a:r>
              <a:rPr lang="en-US" dirty="0" err="1">
                <a:latin typeface="Adobe Caslon Pro" panose="0205050205050A020403" pitchFamily="18" charset="0"/>
                <a:cs typeface="Times New Roman" panose="02020603050405020304" pitchFamily="18" charset="0"/>
              </a:rPr>
              <a:t>u,v</a:t>
            </a: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) &lt;= c(</a:t>
            </a:r>
            <a:r>
              <a:rPr lang="en-US" dirty="0" err="1">
                <a:latin typeface="Adobe Caslon Pro" panose="0205050205050A020403" pitchFamily="18" charset="0"/>
                <a:cs typeface="Times New Roman" panose="02020603050405020304" pitchFamily="18" charset="0"/>
              </a:rPr>
              <a:t>u,v</a:t>
            </a: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004981" y="302362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11/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025651" y="478258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8/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070410" y="264238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8/</a:t>
            </a:r>
          </a:p>
        </p:txBody>
      </p:sp>
      <p:sp>
        <p:nvSpPr>
          <p:cNvPr id="91" name="TextBox 90"/>
          <p:cNvSpPr txBox="1"/>
          <p:nvPr/>
        </p:nvSpPr>
        <p:spPr>
          <a:xfrm rot="16200000">
            <a:off x="7882989" y="384179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7/</a:t>
            </a:r>
          </a:p>
        </p:txBody>
      </p:sp>
      <p:sp>
        <p:nvSpPr>
          <p:cNvPr id="92" name="TextBox 91"/>
          <p:cNvSpPr txBox="1"/>
          <p:nvPr/>
        </p:nvSpPr>
        <p:spPr>
          <a:xfrm rot="19172914">
            <a:off x="10891904" y="450088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3/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71046" y="3598627"/>
            <a:ext cx="235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2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For all </a:t>
            </a:r>
            <a:r>
              <a:rPr lang="en-US" i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u</a:t>
            </a:r>
            <a:r>
              <a:rPr lang="en-US" i="1" dirty="0">
                <a:latin typeface="Adobe Caslon Pro" panose="0205050205050A020403" pitchFamily="18" charset="0"/>
              </a:rPr>
              <a:t> </a:t>
            </a:r>
            <a:r>
              <a:rPr lang="en-US" i="1" dirty="0">
                <a:latin typeface="Adobe Caslon Pro" panose="0205050205050A020403" pitchFamily="18" charset="0"/>
                <a:sym typeface="Symbol" panose="05050102010706020507" pitchFamily="18" charset="2"/>
              </a:rPr>
              <a:t></a:t>
            </a:r>
            <a:r>
              <a:rPr lang="en-US" i="1" dirty="0">
                <a:latin typeface="Adobe Caslon Pro" panose="0205050205050A020403" pitchFamily="18" charset="0"/>
              </a:rPr>
              <a:t>V - {s, t},  </a:t>
            </a:r>
            <a:endParaRPr lang="en-US" i="1" dirty="0">
              <a:latin typeface="Adobe Caslon Pro" panose="0205050205050A020403" pitchFamily="18" charset="0"/>
              <a:sym typeface="Symbol" panose="05050102010706020507" pitchFamily="18" charset="2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742048" y="3574414"/>
            <a:ext cx="339487" cy="453929"/>
            <a:chOff x="4298535" y="4485541"/>
            <a:chExt cx="339487" cy="453929"/>
          </a:xfrm>
        </p:grpSpPr>
        <p:cxnSp>
          <p:nvCxnSpPr>
            <p:cNvPr id="3" name="Straight Connector 2"/>
            <p:cNvCxnSpPr/>
            <p:nvPr/>
          </p:nvCxnSpPr>
          <p:spPr>
            <a:xfrm flipH="1">
              <a:off x="4298535" y="4485541"/>
              <a:ext cx="339487" cy="85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298535" y="4494087"/>
              <a:ext cx="192280" cy="2061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4298535" y="4700187"/>
              <a:ext cx="205099" cy="2392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98535" y="4939470"/>
              <a:ext cx="3394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/>
          <p:cNvSpPr txBox="1"/>
          <p:nvPr/>
        </p:nvSpPr>
        <p:spPr>
          <a:xfrm>
            <a:off x="2905411" y="3628606"/>
            <a:ext cx="1150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dirty="0" err="1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flow</a:t>
            </a:r>
            <a:r>
              <a:rPr lang="en-US" sz="1100" b="1" dirty="0" err="1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</a:t>
            </a: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(u) =</a:t>
            </a:r>
            <a:endParaRPr lang="en-US" dirty="0">
              <a:latin typeface="Adobe Caslon Pro" panose="0205050205050A020403" pitchFamily="18" charset="0"/>
              <a:sym typeface="Symbol" panose="05050102010706020507" pitchFamily="18" charset="2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4049153" y="3573025"/>
            <a:ext cx="339487" cy="453929"/>
            <a:chOff x="4298535" y="4485541"/>
            <a:chExt cx="339487" cy="453929"/>
          </a:xfrm>
        </p:grpSpPr>
        <p:cxnSp>
          <p:nvCxnSpPr>
            <p:cNvPr id="95" name="Straight Connector 94"/>
            <p:cNvCxnSpPr/>
            <p:nvPr/>
          </p:nvCxnSpPr>
          <p:spPr>
            <a:xfrm flipH="1">
              <a:off x="4298535" y="4485541"/>
              <a:ext cx="339487" cy="85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298535" y="4494087"/>
              <a:ext cx="192280" cy="2061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4298535" y="4700187"/>
              <a:ext cx="205099" cy="2392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298535" y="4939470"/>
              <a:ext cx="3394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4207886" y="3637152"/>
            <a:ext cx="111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dirty="0" err="1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flow</a:t>
            </a:r>
            <a:r>
              <a:rPr lang="en-US" sz="1100" b="1" dirty="0" err="1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out</a:t>
            </a: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(u) </a:t>
            </a:r>
            <a:endParaRPr lang="en-US" dirty="0">
              <a:latin typeface="Adobe Caslon Pro" panose="0205050205050A020403" pitchFamily="18" charset="0"/>
              <a:sym typeface="Symbol" panose="05050102010706020507" pitchFamily="18" charset="2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291736" y="2183645"/>
            <a:ext cx="1854467" cy="453929"/>
            <a:chOff x="7498622" y="999753"/>
            <a:chExt cx="1854467" cy="453929"/>
          </a:xfrm>
        </p:grpSpPr>
        <p:grpSp>
          <p:nvGrpSpPr>
            <p:cNvPr id="100" name="Group 99"/>
            <p:cNvGrpSpPr/>
            <p:nvPr/>
          </p:nvGrpSpPr>
          <p:grpSpPr>
            <a:xfrm>
              <a:off x="7498622" y="999753"/>
              <a:ext cx="339487" cy="453929"/>
              <a:chOff x="4298535" y="4485541"/>
              <a:chExt cx="339487" cy="453929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 flipH="1">
                <a:off x="4298535" y="4485541"/>
                <a:ext cx="339487" cy="854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4298535" y="4494087"/>
                <a:ext cx="192280" cy="2061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4298535" y="4700187"/>
                <a:ext cx="205099" cy="2392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4298535" y="4939470"/>
                <a:ext cx="3394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TextBox 104"/>
            <p:cNvSpPr txBox="1"/>
            <p:nvPr/>
          </p:nvSpPr>
          <p:spPr>
            <a:xfrm>
              <a:off x="7661985" y="1053945"/>
              <a:ext cx="1691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2"/>
              <a:r>
                <a:rPr lang="en-US" dirty="0" err="1">
                  <a:latin typeface="Adobe Caslon Pro" panose="0205050205050A020403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flow</a:t>
              </a:r>
              <a:r>
                <a:rPr lang="en-US" sz="1100" b="1" dirty="0" err="1">
                  <a:latin typeface="Adobe Caslon Pro" panose="0205050205050A020403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out</a:t>
              </a:r>
              <a:r>
                <a:rPr lang="en-US" dirty="0">
                  <a:latin typeface="Adobe Caslon Pro" panose="0205050205050A020403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(V1) = 15</a:t>
              </a:r>
              <a:endParaRPr lang="en-US" dirty="0">
                <a:latin typeface="Adobe Caslon Pro" panose="0205050205050A020403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248128" y="1642811"/>
            <a:ext cx="1777523" cy="453929"/>
            <a:chOff x="7455014" y="458919"/>
            <a:chExt cx="1777523" cy="453929"/>
          </a:xfrm>
        </p:grpSpPr>
        <p:grpSp>
          <p:nvGrpSpPr>
            <p:cNvPr id="106" name="Group 105"/>
            <p:cNvGrpSpPr/>
            <p:nvPr/>
          </p:nvGrpSpPr>
          <p:grpSpPr>
            <a:xfrm>
              <a:off x="7455014" y="458919"/>
              <a:ext cx="339487" cy="453929"/>
              <a:chOff x="4298535" y="4485541"/>
              <a:chExt cx="339487" cy="453929"/>
            </a:xfrm>
          </p:grpSpPr>
          <p:cxnSp>
            <p:nvCxnSpPr>
              <p:cNvPr id="107" name="Straight Connector 106"/>
              <p:cNvCxnSpPr/>
              <p:nvPr/>
            </p:nvCxnSpPr>
            <p:spPr>
              <a:xfrm flipH="1">
                <a:off x="4298535" y="4485541"/>
                <a:ext cx="339487" cy="854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4298535" y="4494087"/>
                <a:ext cx="192280" cy="2061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4298535" y="4700187"/>
                <a:ext cx="205099" cy="2392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4298535" y="4939470"/>
                <a:ext cx="3394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TextBox 110"/>
            <p:cNvSpPr txBox="1"/>
            <p:nvPr/>
          </p:nvSpPr>
          <p:spPr>
            <a:xfrm>
              <a:off x="7618377" y="513111"/>
              <a:ext cx="1614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2"/>
              <a:r>
                <a:rPr lang="en-US" dirty="0" err="1">
                  <a:latin typeface="Adobe Caslon Pro" panose="0205050205050A020403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flow</a:t>
              </a:r>
              <a:r>
                <a:rPr lang="en-US" sz="1100" b="1" dirty="0" err="1">
                  <a:latin typeface="Adobe Caslon Pro" panose="0205050205050A020403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in</a:t>
              </a:r>
              <a:r>
                <a:rPr lang="en-US" dirty="0">
                  <a:latin typeface="Adobe Caslon Pro" panose="0205050205050A020403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(V1) = 11</a:t>
              </a:r>
              <a:endParaRPr lang="en-US" dirty="0">
                <a:latin typeface="Adobe Caslon Pro" panose="0205050205050A020403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9461864" y="1786829"/>
            <a:ext cx="2338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So, this network is not consistent</a:t>
            </a:r>
            <a:endParaRPr lang="en-US" dirty="0">
              <a:latin typeface="Adobe Caslon Pro" panose="0205050205050A020403" pitchFamily="18" charset="0"/>
              <a:sym typeface="Symbol" panose="05050102010706020507" pitchFamily="18" charset="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935088" y="3029056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11/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995708" y="2626740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7/</a:t>
            </a:r>
          </a:p>
        </p:txBody>
      </p:sp>
      <p:sp>
        <p:nvSpPr>
          <p:cNvPr id="118" name="TextBox 117"/>
          <p:cNvSpPr txBox="1"/>
          <p:nvPr/>
        </p:nvSpPr>
        <p:spPr>
          <a:xfrm rot="16200000">
            <a:off x="7849219" y="3919762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4/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8956980" y="4809205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4/</a:t>
            </a:r>
          </a:p>
        </p:txBody>
      </p:sp>
      <p:sp>
        <p:nvSpPr>
          <p:cNvPr id="120" name="TextBox 119"/>
          <p:cNvSpPr txBox="1"/>
          <p:nvPr/>
        </p:nvSpPr>
        <p:spPr>
          <a:xfrm rot="18873060">
            <a:off x="10872386" y="4526862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4/</a:t>
            </a:r>
          </a:p>
        </p:txBody>
      </p:sp>
      <p:sp>
        <p:nvSpPr>
          <p:cNvPr id="121" name="TextBox 120"/>
          <p:cNvSpPr txBox="1"/>
          <p:nvPr/>
        </p:nvSpPr>
        <p:spPr>
          <a:xfrm rot="2693602">
            <a:off x="10885657" y="302905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7/</a:t>
            </a:r>
          </a:p>
        </p:txBody>
      </p:sp>
      <p:sp>
        <p:nvSpPr>
          <p:cNvPr id="2" name="Rectangle 1"/>
          <p:cNvSpPr/>
          <p:nvPr/>
        </p:nvSpPr>
        <p:spPr>
          <a:xfrm>
            <a:off x="6973778" y="1472509"/>
            <a:ext cx="4887022" cy="1208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8434209" y="1991373"/>
            <a:ext cx="1905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Now Its consistent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8434209" y="1991373"/>
            <a:ext cx="2012131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471046" y="4151640"/>
            <a:ext cx="3019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2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Total flow of the network =</a:t>
            </a:r>
            <a:endParaRPr lang="en-US" i="1" dirty="0">
              <a:latin typeface="Adobe Caslon Pro" panose="0205050205050A020403" pitchFamily="18" charset="0"/>
              <a:sym typeface="Symbol" panose="05050102010706020507" pitchFamily="18" charset="2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3442603" y="4127162"/>
            <a:ext cx="339487" cy="453929"/>
            <a:chOff x="4298535" y="4485541"/>
            <a:chExt cx="339487" cy="453929"/>
          </a:xfrm>
        </p:grpSpPr>
        <p:cxnSp>
          <p:nvCxnSpPr>
            <p:cNvPr id="126" name="Straight Connector 125"/>
            <p:cNvCxnSpPr/>
            <p:nvPr/>
          </p:nvCxnSpPr>
          <p:spPr>
            <a:xfrm flipH="1">
              <a:off x="4298535" y="4485541"/>
              <a:ext cx="339487" cy="85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4298535" y="4494087"/>
              <a:ext cx="192280" cy="2061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4298535" y="4700187"/>
              <a:ext cx="205099" cy="2392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4298535" y="4939470"/>
              <a:ext cx="3394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Box 129"/>
          <p:cNvSpPr txBox="1"/>
          <p:nvPr/>
        </p:nvSpPr>
        <p:spPr>
          <a:xfrm>
            <a:off x="3605966" y="4181354"/>
            <a:ext cx="1106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dirty="0" err="1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flow</a:t>
            </a:r>
            <a:r>
              <a:rPr lang="en-US" sz="1100" b="1" dirty="0" err="1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</a:t>
            </a: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(t) =</a:t>
            </a:r>
            <a:endParaRPr lang="en-US" dirty="0">
              <a:latin typeface="Adobe Caslon Pro" panose="0205050205050A020403" pitchFamily="18" charset="0"/>
              <a:sym typeface="Symbol" panose="05050102010706020507" pitchFamily="18" charset="2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4749708" y="4125773"/>
            <a:ext cx="339487" cy="453929"/>
            <a:chOff x="4298535" y="4485541"/>
            <a:chExt cx="339487" cy="453929"/>
          </a:xfrm>
        </p:grpSpPr>
        <p:cxnSp>
          <p:nvCxnSpPr>
            <p:cNvPr id="132" name="Straight Connector 131"/>
            <p:cNvCxnSpPr/>
            <p:nvPr/>
          </p:nvCxnSpPr>
          <p:spPr>
            <a:xfrm flipH="1">
              <a:off x="4298535" y="4485541"/>
              <a:ext cx="339487" cy="85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4298535" y="4494087"/>
              <a:ext cx="192280" cy="2061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H="1">
              <a:off x="4298535" y="4700187"/>
              <a:ext cx="205099" cy="2392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4298535" y="4939470"/>
              <a:ext cx="3394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1"/>
          <p:nvPr/>
        </p:nvSpPr>
        <p:spPr>
          <a:xfrm>
            <a:off x="4908441" y="4189900"/>
            <a:ext cx="1076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dirty="0" err="1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flow</a:t>
            </a:r>
            <a:r>
              <a:rPr lang="en-US" sz="1100" b="1" dirty="0" err="1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out</a:t>
            </a: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(s) </a:t>
            </a:r>
            <a:endParaRPr lang="en-US" dirty="0">
              <a:latin typeface="Adobe Caslon Pro" panose="0205050205050A020403" pitchFamily="18" charset="0"/>
              <a:sym typeface="Symbol" panose="05050102010706020507" pitchFamily="18" charset="2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8611048" y="5399675"/>
            <a:ext cx="1673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Total Flow = 11</a:t>
            </a:r>
            <a:endParaRPr lang="en-US" i="1" dirty="0">
              <a:latin typeface="Adobe Caslon Pro" panose="0205050205050A020403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0636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 animBg="1"/>
      <p:bldP spid="83" grpId="0"/>
      <p:bldP spid="84" grpId="0"/>
      <p:bldP spid="85" grpId="0" animBg="1"/>
      <p:bldP spid="86" grpId="0"/>
      <p:bldP spid="87" grpId="0"/>
      <p:bldP spid="88" grpId="0"/>
      <p:bldP spid="89" grpId="0"/>
      <p:bldP spid="90" grpId="0"/>
      <p:bldP spid="91" grpId="0"/>
      <p:bldP spid="92" grpId="0"/>
      <p:bldP spid="48" grpId="0"/>
      <p:bldP spid="93" grpId="0"/>
      <p:bldP spid="99" grpId="0"/>
      <p:bldP spid="112" grpId="0"/>
      <p:bldP spid="116" grpId="0" animBg="1"/>
      <p:bldP spid="117" grpId="0" animBg="1"/>
      <p:bldP spid="118" grpId="0" animBg="1"/>
      <p:bldP spid="119" grpId="0" animBg="1"/>
      <p:bldP spid="120" grpId="0" animBg="1"/>
      <p:bldP spid="121" grpId="0"/>
      <p:bldP spid="2" grpId="0" animBg="1"/>
      <p:bldP spid="122" grpId="0" animBg="1"/>
      <p:bldP spid="7" grpId="0" animBg="1"/>
      <p:bldP spid="124" grpId="0"/>
      <p:bldP spid="130" grpId="0"/>
      <p:bldP spid="136" grpId="0"/>
      <p:bldP spid="1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3505" y="375253"/>
            <a:ext cx="10515600" cy="1325563"/>
          </a:xfrm>
        </p:spPr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Maximum Flow Problem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3506" y="1781359"/>
            <a:ext cx="3372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Given a flow network G=(V,E)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1047" y="2238654"/>
            <a:ext cx="602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Total Flow of the network need to be maximized, such that: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90093" y="2590246"/>
            <a:ext cx="4127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For each link (</a:t>
            </a:r>
            <a:r>
              <a:rPr lang="en-US" dirty="0" err="1">
                <a:latin typeface="Adobe Caslon Pro" panose="0205050205050A020403" pitchFamily="18" charset="0"/>
                <a:cs typeface="Times New Roman" panose="02020603050405020304" pitchFamily="18" charset="0"/>
              </a:rPr>
              <a:t>u,v</a:t>
            </a: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): 0 &lt;= f(</a:t>
            </a:r>
            <a:r>
              <a:rPr lang="en-US" dirty="0" err="1">
                <a:latin typeface="Adobe Caslon Pro" panose="0205050205050A020403" pitchFamily="18" charset="0"/>
                <a:cs typeface="Times New Roman" panose="02020603050405020304" pitchFamily="18" charset="0"/>
              </a:rPr>
              <a:t>u,v</a:t>
            </a: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) &lt;= c(</a:t>
            </a:r>
            <a:r>
              <a:rPr lang="en-US" dirty="0" err="1">
                <a:latin typeface="Adobe Caslon Pro" panose="0205050205050A020403" pitchFamily="18" charset="0"/>
                <a:cs typeface="Times New Roman" panose="02020603050405020304" pitchFamily="18" charset="0"/>
              </a:rPr>
              <a:t>u,v</a:t>
            </a: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3" name="Oval 112"/>
          <p:cNvSpPr/>
          <p:nvPr/>
        </p:nvSpPr>
        <p:spPr>
          <a:xfrm>
            <a:off x="3060894" y="5230026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4379795" y="4305656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4379795" y="6083181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6232808" y="4305656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6232808" y="6083181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7533193" y="5230026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Straight Arrow Connector 139"/>
          <p:cNvCxnSpPr>
            <a:stCxn id="113" idx="7"/>
            <a:endCxn id="114" idx="2"/>
          </p:cNvCxnSpPr>
          <p:nvPr/>
        </p:nvCxnSpPr>
        <p:spPr>
          <a:xfrm flipV="1">
            <a:off x="3556906" y="4596213"/>
            <a:ext cx="822889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14" idx="6"/>
            <a:endCxn id="123" idx="2"/>
          </p:cNvCxnSpPr>
          <p:nvPr/>
        </p:nvCxnSpPr>
        <p:spPr>
          <a:xfrm>
            <a:off x="4960909" y="4596213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23" idx="6"/>
            <a:endCxn id="139" idx="1"/>
          </p:cNvCxnSpPr>
          <p:nvPr/>
        </p:nvCxnSpPr>
        <p:spPr>
          <a:xfrm>
            <a:off x="6813922" y="4596213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13" idx="5"/>
            <a:endCxn id="115" idx="2"/>
          </p:cNvCxnSpPr>
          <p:nvPr/>
        </p:nvCxnSpPr>
        <p:spPr>
          <a:xfrm>
            <a:off x="3556906" y="5726038"/>
            <a:ext cx="822889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15" idx="6"/>
            <a:endCxn id="138" idx="2"/>
          </p:cNvCxnSpPr>
          <p:nvPr/>
        </p:nvCxnSpPr>
        <p:spPr>
          <a:xfrm>
            <a:off x="4960909" y="6373738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38" idx="6"/>
            <a:endCxn id="139" idx="3"/>
          </p:cNvCxnSpPr>
          <p:nvPr/>
        </p:nvCxnSpPr>
        <p:spPr>
          <a:xfrm flipV="1">
            <a:off x="6813922" y="5726038"/>
            <a:ext cx="804373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14" idx="3"/>
            <a:endCxn id="115" idx="1"/>
          </p:cNvCxnSpPr>
          <p:nvPr/>
        </p:nvCxnSpPr>
        <p:spPr>
          <a:xfrm>
            <a:off x="4464897" y="4801668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15" idx="7"/>
            <a:endCxn id="114" idx="5"/>
          </p:cNvCxnSpPr>
          <p:nvPr/>
        </p:nvCxnSpPr>
        <p:spPr>
          <a:xfrm flipV="1">
            <a:off x="4875807" y="4801668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23" idx="3"/>
            <a:endCxn id="115" idx="6"/>
          </p:cNvCxnSpPr>
          <p:nvPr/>
        </p:nvCxnSpPr>
        <p:spPr>
          <a:xfrm flipH="1">
            <a:off x="4960909" y="4801668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38" idx="0"/>
            <a:endCxn id="123" idx="4"/>
          </p:cNvCxnSpPr>
          <p:nvPr/>
        </p:nvCxnSpPr>
        <p:spPr>
          <a:xfrm flipV="1">
            <a:off x="6523365" y="4886770"/>
            <a:ext cx="0" cy="1196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3201537" y="535670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4464897" y="441154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4464896" y="618907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6308077" y="620986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317910" y="441154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7675312" y="533591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3574446" y="4611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3582691" y="60373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58" name="TextBox 157"/>
          <p:cNvSpPr txBox="1"/>
          <p:nvPr/>
        </p:nvSpPr>
        <p:spPr>
          <a:xfrm rot="16200000">
            <a:off x="4099476" y="5157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59" name="TextBox 158"/>
          <p:cNvSpPr txBox="1"/>
          <p:nvPr/>
        </p:nvSpPr>
        <p:spPr>
          <a:xfrm rot="16200000">
            <a:off x="4867175" y="51100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5512133" y="42268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5474816" y="63604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162" name="TextBox 161"/>
          <p:cNvSpPr txBox="1"/>
          <p:nvPr/>
        </p:nvSpPr>
        <p:spPr>
          <a:xfrm rot="18693001">
            <a:off x="5777700" y="53789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63" name="TextBox 162"/>
          <p:cNvSpPr txBox="1"/>
          <p:nvPr/>
        </p:nvSpPr>
        <p:spPr>
          <a:xfrm rot="2490424">
            <a:off x="7267729" y="47961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64" name="TextBox 163"/>
          <p:cNvSpPr txBox="1"/>
          <p:nvPr/>
        </p:nvSpPr>
        <p:spPr>
          <a:xfrm rot="16200000">
            <a:off x="6517801" y="52808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65" name="TextBox 164"/>
          <p:cNvSpPr txBox="1"/>
          <p:nvPr/>
        </p:nvSpPr>
        <p:spPr>
          <a:xfrm rot="19100724">
            <a:off x="7321071" y="58985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887146" y="3060439"/>
            <a:ext cx="235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For all </a:t>
            </a:r>
            <a:r>
              <a:rPr lang="en-US" i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u</a:t>
            </a:r>
            <a:r>
              <a:rPr lang="en-US" i="1" dirty="0">
                <a:latin typeface="Adobe Caslon Pro" panose="0205050205050A020403" pitchFamily="18" charset="0"/>
              </a:rPr>
              <a:t> </a:t>
            </a:r>
            <a:r>
              <a:rPr lang="en-US" i="1" dirty="0">
                <a:latin typeface="Adobe Caslon Pro" panose="0205050205050A020403" pitchFamily="18" charset="0"/>
                <a:sym typeface="Symbol" panose="05050102010706020507" pitchFamily="18" charset="2"/>
              </a:rPr>
              <a:t></a:t>
            </a:r>
            <a:r>
              <a:rPr lang="en-US" i="1" dirty="0">
                <a:latin typeface="Adobe Caslon Pro" panose="0205050205050A020403" pitchFamily="18" charset="0"/>
              </a:rPr>
              <a:t>V - {s, t},  </a:t>
            </a:r>
            <a:endParaRPr lang="en-US" i="1" dirty="0">
              <a:latin typeface="Adobe Caslon Pro" panose="0205050205050A020403" pitchFamily="18" charset="0"/>
              <a:sym typeface="Symbol" panose="05050102010706020507" pitchFamily="18" charset="2"/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3158148" y="3036226"/>
            <a:ext cx="339487" cy="453929"/>
            <a:chOff x="4298535" y="4485541"/>
            <a:chExt cx="339487" cy="453929"/>
          </a:xfrm>
        </p:grpSpPr>
        <p:cxnSp>
          <p:nvCxnSpPr>
            <p:cNvPr id="169" name="Straight Connector 168"/>
            <p:cNvCxnSpPr/>
            <p:nvPr/>
          </p:nvCxnSpPr>
          <p:spPr>
            <a:xfrm flipH="1">
              <a:off x="4298535" y="4485541"/>
              <a:ext cx="339487" cy="8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4298535" y="4494087"/>
              <a:ext cx="192280" cy="2061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H="1">
              <a:off x="4298535" y="4700187"/>
              <a:ext cx="205099" cy="2392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4298535" y="4939470"/>
              <a:ext cx="33948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TextBox 172"/>
          <p:cNvSpPr txBox="1"/>
          <p:nvPr/>
        </p:nvSpPr>
        <p:spPr>
          <a:xfrm>
            <a:off x="3321511" y="3090418"/>
            <a:ext cx="1150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dirty="0" err="1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flow</a:t>
            </a:r>
            <a:r>
              <a:rPr lang="en-US" sz="1100" b="1" dirty="0" err="1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</a:t>
            </a: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(u) =</a:t>
            </a:r>
            <a:endParaRPr lang="en-US" dirty="0">
              <a:latin typeface="Adobe Caslon Pro" panose="0205050205050A020403" pitchFamily="18" charset="0"/>
              <a:sym typeface="Symbol" panose="05050102010706020507" pitchFamily="18" charset="2"/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4465253" y="3034837"/>
            <a:ext cx="339487" cy="453929"/>
            <a:chOff x="4298535" y="4485541"/>
            <a:chExt cx="339487" cy="453929"/>
          </a:xfrm>
        </p:grpSpPr>
        <p:cxnSp>
          <p:nvCxnSpPr>
            <p:cNvPr id="175" name="Straight Connector 174"/>
            <p:cNvCxnSpPr/>
            <p:nvPr/>
          </p:nvCxnSpPr>
          <p:spPr>
            <a:xfrm flipH="1">
              <a:off x="4298535" y="4485541"/>
              <a:ext cx="339487" cy="8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4298535" y="4494087"/>
              <a:ext cx="192280" cy="2061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H="1">
              <a:off x="4298535" y="4700187"/>
              <a:ext cx="205099" cy="2392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4298535" y="4939470"/>
              <a:ext cx="33948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TextBox 178"/>
          <p:cNvSpPr txBox="1"/>
          <p:nvPr/>
        </p:nvSpPr>
        <p:spPr>
          <a:xfrm>
            <a:off x="4623986" y="3098964"/>
            <a:ext cx="111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dirty="0" err="1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flow</a:t>
            </a:r>
            <a:r>
              <a:rPr lang="en-US" sz="1100" b="1" dirty="0" err="1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out</a:t>
            </a: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(u) </a:t>
            </a:r>
            <a:endParaRPr lang="en-US" dirty="0">
              <a:latin typeface="Adobe Caslon Pro" panose="0205050205050A020403" pitchFamily="18" charset="0"/>
              <a:sym typeface="Symbol" panose="05050102010706020507" pitchFamily="18" charset="2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3170688" y="459395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11/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3183177" y="602089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12/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5128133" y="422688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12/</a:t>
            </a:r>
          </a:p>
        </p:txBody>
      </p:sp>
      <p:sp>
        <p:nvSpPr>
          <p:cNvPr id="183" name="TextBox 182"/>
          <p:cNvSpPr txBox="1"/>
          <p:nvPr/>
        </p:nvSpPr>
        <p:spPr>
          <a:xfrm rot="3247677">
            <a:off x="7017645" y="453982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19/</a:t>
            </a:r>
          </a:p>
        </p:txBody>
      </p:sp>
      <p:sp>
        <p:nvSpPr>
          <p:cNvPr id="184" name="TextBox 183"/>
          <p:cNvSpPr txBox="1"/>
          <p:nvPr/>
        </p:nvSpPr>
        <p:spPr>
          <a:xfrm rot="18693001">
            <a:off x="7123108" y="606538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4/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5134920" y="635566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11/</a:t>
            </a:r>
          </a:p>
        </p:txBody>
      </p:sp>
      <p:sp>
        <p:nvSpPr>
          <p:cNvPr id="186" name="TextBox 185"/>
          <p:cNvSpPr txBox="1"/>
          <p:nvPr/>
        </p:nvSpPr>
        <p:spPr>
          <a:xfrm rot="16200000">
            <a:off x="4813888" y="535472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1/</a:t>
            </a:r>
          </a:p>
        </p:txBody>
      </p:sp>
      <p:sp>
        <p:nvSpPr>
          <p:cNvPr id="187" name="TextBox 186"/>
          <p:cNvSpPr txBox="1"/>
          <p:nvPr/>
        </p:nvSpPr>
        <p:spPr>
          <a:xfrm rot="16200000">
            <a:off x="6476076" y="550943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7/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85118" y="3535932"/>
            <a:ext cx="5513780" cy="455318"/>
            <a:chOff x="885118" y="3535932"/>
            <a:chExt cx="5513780" cy="455318"/>
          </a:xfrm>
        </p:grpSpPr>
        <p:sp>
          <p:nvSpPr>
            <p:cNvPr id="188" name="TextBox 187"/>
            <p:cNvSpPr txBox="1"/>
            <p:nvPr/>
          </p:nvSpPr>
          <p:spPr>
            <a:xfrm>
              <a:off x="885118" y="3561799"/>
              <a:ext cx="3019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lvl="2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Total flow of the network =</a:t>
              </a:r>
              <a:endParaRPr lang="en-US" i="1" dirty="0">
                <a:latin typeface="Adobe Caslon Pro" panose="0205050205050A020403" pitchFamily="18" charset="0"/>
                <a:sym typeface="Symbol" panose="05050102010706020507" pitchFamily="18" charset="2"/>
              </a:endParaRPr>
            </a:p>
          </p:txBody>
        </p:sp>
        <p:grpSp>
          <p:nvGrpSpPr>
            <p:cNvPr id="189" name="Group 188"/>
            <p:cNvGrpSpPr/>
            <p:nvPr/>
          </p:nvGrpSpPr>
          <p:grpSpPr>
            <a:xfrm>
              <a:off x="3856675" y="3537321"/>
              <a:ext cx="339487" cy="453929"/>
              <a:chOff x="4298535" y="4485541"/>
              <a:chExt cx="339487" cy="453929"/>
            </a:xfrm>
          </p:grpSpPr>
          <p:cxnSp>
            <p:nvCxnSpPr>
              <p:cNvPr id="190" name="Straight Connector 189"/>
              <p:cNvCxnSpPr/>
              <p:nvPr/>
            </p:nvCxnSpPr>
            <p:spPr>
              <a:xfrm flipH="1">
                <a:off x="4298535" y="4485541"/>
                <a:ext cx="339487" cy="854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4298535" y="4494087"/>
                <a:ext cx="192280" cy="2061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 flipH="1">
                <a:off x="4298535" y="4700187"/>
                <a:ext cx="205099" cy="2392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4298535" y="4939470"/>
                <a:ext cx="33948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4" name="TextBox 193"/>
            <p:cNvSpPr txBox="1"/>
            <p:nvPr/>
          </p:nvSpPr>
          <p:spPr>
            <a:xfrm>
              <a:off x="4020038" y="3591513"/>
              <a:ext cx="1106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2"/>
              <a:r>
                <a:rPr lang="en-US" dirty="0" err="1">
                  <a:latin typeface="Adobe Caslon Pro" panose="0205050205050A020403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flow</a:t>
              </a:r>
              <a:r>
                <a:rPr lang="en-US" sz="1100" b="1" dirty="0" err="1">
                  <a:latin typeface="Adobe Caslon Pro" panose="0205050205050A020403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in</a:t>
              </a:r>
              <a:r>
                <a:rPr lang="en-US" dirty="0">
                  <a:latin typeface="Adobe Caslon Pro" panose="0205050205050A020403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(t) =</a:t>
              </a:r>
              <a:endParaRPr lang="en-US" dirty="0">
                <a:latin typeface="Adobe Caslon Pro" panose="0205050205050A020403" pitchFamily="18" charset="0"/>
                <a:sym typeface="Symbol" panose="05050102010706020507" pitchFamily="18" charset="2"/>
              </a:endParaRPr>
            </a:p>
          </p:txBody>
        </p:sp>
        <p:grpSp>
          <p:nvGrpSpPr>
            <p:cNvPr id="195" name="Group 194"/>
            <p:cNvGrpSpPr/>
            <p:nvPr/>
          </p:nvGrpSpPr>
          <p:grpSpPr>
            <a:xfrm>
              <a:off x="5163780" y="3535932"/>
              <a:ext cx="339487" cy="453929"/>
              <a:chOff x="4298535" y="4485541"/>
              <a:chExt cx="339487" cy="453929"/>
            </a:xfrm>
          </p:grpSpPr>
          <p:cxnSp>
            <p:nvCxnSpPr>
              <p:cNvPr id="196" name="Straight Connector 195"/>
              <p:cNvCxnSpPr/>
              <p:nvPr/>
            </p:nvCxnSpPr>
            <p:spPr>
              <a:xfrm flipH="1">
                <a:off x="4298535" y="4485541"/>
                <a:ext cx="339487" cy="854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4298535" y="4494087"/>
                <a:ext cx="192280" cy="2061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flipH="1">
                <a:off x="4298535" y="4700187"/>
                <a:ext cx="205099" cy="2392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>
                <a:off x="4298535" y="4939470"/>
                <a:ext cx="33948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0" name="TextBox 199"/>
            <p:cNvSpPr txBox="1"/>
            <p:nvPr/>
          </p:nvSpPr>
          <p:spPr>
            <a:xfrm>
              <a:off x="5322513" y="3600059"/>
              <a:ext cx="1076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2"/>
              <a:r>
                <a:rPr lang="en-US" dirty="0" err="1">
                  <a:latin typeface="Adobe Caslon Pro" panose="0205050205050A020403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flow</a:t>
              </a:r>
              <a:r>
                <a:rPr lang="en-US" sz="1100" b="1" dirty="0" err="1">
                  <a:latin typeface="Adobe Caslon Pro" panose="0205050205050A020403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out</a:t>
              </a:r>
              <a:r>
                <a:rPr lang="en-US" dirty="0">
                  <a:latin typeface="Adobe Caslon Pro" panose="0205050205050A020403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(s) </a:t>
              </a:r>
              <a:endParaRPr lang="en-US" dirty="0">
                <a:latin typeface="Adobe Caslon Pro" panose="0205050205050A020403" pitchFamily="18" charset="0"/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203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4" grpId="0"/>
      <p:bldP spid="113" grpId="0" animBg="1"/>
      <p:bldP spid="114" grpId="0" animBg="1"/>
      <p:bldP spid="115" grpId="0" animBg="1"/>
      <p:bldP spid="123" grpId="0" animBg="1"/>
      <p:bldP spid="138" grpId="0" animBg="1"/>
      <p:bldP spid="139" grpId="0" animBg="1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7" grpId="0"/>
      <p:bldP spid="173" grpId="0"/>
      <p:bldP spid="179" grpId="0"/>
      <p:bldP spid="180" grpId="0"/>
      <p:bldP spid="181" grpId="0"/>
      <p:bldP spid="182" grpId="0"/>
      <p:bldP spid="183" grpId="0"/>
      <p:bldP spid="184" grpId="0"/>
      <p:bldP spid="185" grpId="0"/>
      <p:bldP spid="186" grpId="0"/>
      <p:bldP spid="18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3505" y="375253"/>
            <a:ext cx="10515600" cy="1325563"/>
          </a:xfrm>
        </p:spPr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Residual Network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73506" y="1781359"/>
            <a:ext cx="3416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Given a flow network G=(V, E)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73505" y="2231234"/>
            <a:ext cx="393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Residual network of G is G</a:t>
            </a:r>
            <a:r>
              <a:rPr lang="en-US" sz="1200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 = (V, </a:t>
            </a:r>
            <a:r>
              <a:rPr lang="en-US" dirty="0" err="1">
                <a:latin typeface="Adobe Caslon Pro" panose="0205050205050A020403" pitchFamily="18" charset="0"/>
                <a:cs typeface="Times New Roman" panose="02020603050405020304" pitchFamily="18" charset="0"/>
              </a:rPr>
              <a:t>E</a:t>
            </a:r>
            <a:r>
              <a:rPr lang="en-US" sz="1200" b="1" dirty="0" err="1">
                <a:latin typeface="Adobe Caslon Pro" panose="0205050205050A020403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73505" y="2701424"/>
            <a:ext cx="330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latin typeface="Adobe Caslon Pro" panose="0205050205050A020403" pitchFamily="18" charset="0"/>
                <a:cs typeface="Times New Roman" panose="02020603050405020304" pitchFamily="18" charset="0"/>
              </a:rPr>
              <a:t>E</a:t>
            </a:r>
            <a:r>
              <a:rPr lang="en-US" sz="1200" b="1" dirty="0" err="1">
                <a:latin typeface="Adobe Caslon Pro" panose="0205050205050A020403" pitchFamily="18" charset="0"/>
                <a:cs typeface="Times New Roman" panose="02020603050405020304" pitchFamily="18" charset="0"/>
              </a:rPr>
              <a:t>r</a:t>
            </a:r>
            <a:r>
              <a:rPr lang="en-US" sz="1200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= {(</a:t>
            </a:r>
            <a:r>
              <a:rPr lang="en-US" dirty="0" err="1">
                <a:latin typeface="Adobe Caslon Pro" panose="0205050205050A020403" pitchFamily="18" charset="0"/>
                <a:cs typeface="Times New Roman" panose="02020603050405020304" pitchFamily="18" charset="0"/>
              </a:rPr>
              <a:t>u,v</a:t>
            </a: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sym typeface="Symbol" panose="05050102010706020507" pitchFamily="18" charset="2"/>
              </a:rPr>
              <a:t> V x V: C</a:t>
            </a:r>
            <a:r>
              <a:rPr lang="en-US" sz="1200" dirty="0">
                <a:sym typeface="Symbol" panose="05050102010706020507" pitchFamily="18" charset="2"/>
              </a:rPr>
              <a:t>r</a:t>
            </a:r>
            <a:r>
              <a:rPr lang="en-US" dirty="0">
                <a:sym typeface="Symbol" panose="05050102010706020507" pitchFamily="18" charset="2"/>
              </a:rPr>
              <a:t>(</a:t>
            </a:r>
            <a:r>
              <a:rPr lang="en-US" dirty="0" err="1">
                <a:sym typeface="Symbol" panose="05050102010706020507" pitchFamily="18" charset="2"/>
              </a:rPr>
              <a:t>u,v</a:t>
            </a:r>
            <a:r>
              <a:rPr lang="en-US" dirty="0">
                <a:sym typeface="Symbol" panose="05050102010706020507" pitchFamily="18" charset="2"/>
              </a:rPr>
              <a:t>) &gt; 0</a:t>
            </a: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95" name="Oval 94"/>
          <p:cNvSpPr/>
          <p:nvPr/>
        </p:nvSpPr>
        <p:spPr>
          <a:xfrm>
            <a:off x="6584302" y="216815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8890242" y="216815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>
            <a:stCxn id="95" idx="6"/>
            <a:endCxn id="96" idx="2"/>
          </p:cNvCxnSpPr>
          <p:nvPr/>
        </p:nvCxnSpPr>
        <p:spPr>
          <a:xfrm>
            <a:off x="7259439" y="2482996"/>
            <a:ext cx="16308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791356" y="2274046"/>
            <a:ext cx="31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083048" y="2274046"/>
            <a:ext cx="3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762571" y="2061185"/>
            <a:ext cx="68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4/10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672197" y="1667103"/>
            <a:ext cx="43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G: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9637636" y="2208478"/>
            <a:ext cx="97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V = {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s,t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}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701422" y="2240967"/>
            <a:ext cx="110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E = {(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s,t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)}</a:t>
            </a:r>
          </a:p>
        </p:txBody>
      </p:sp>
      <p:sp>
        <p:nvSpPr>
          <p:cNvPr id="120" name="Oval 119"/>
          <p:cNvSpPr/>
          <p:nvPr/>
        </p:nvSpPr>
        <p:spPr>
          <a:xfrm>
            <a:off x="6584302" y="382110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8890242" y="382110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6791356" y="3926996"/>
            <a:ext cx="31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9083048" y="3926996"/>
            <a:ext cx="3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628249" y="3445423"/>
            <a:ext cx="58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G</a:t>
            </a:r>
            <a:r>
              <a:rPr lang="en-US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r </a:t>
            </a:r>
            <a:r>
              <a:rPr lang="en-US" dirty="0"/>
              <a:t>: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9637636" y="3861428"/>
            <a:ext cx="97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V = {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s,t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}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0701422" y="3845032"/>
            <a:ext cx="167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E</a:t>
            </a:r>
            <a:r>
              <a:rPr lang="en-US" sz="1200" b="1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r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= {(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s,t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), (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t,s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)}</a:t>
            </a:r>
          </a:p>
        </p:txBody>
      </p:sp>
      <p:cxnSp>
        <p:nvCxnSpPr>
          <p:cNvPr id="10" name="Straight Arrow Connector 9"/>
          <p:cNvCxnSpPr>
            <a:stCxn id="120" idx="6"/>
            <a:endCxn id="121" idx="2"/>
          </p:cNvCxnSpPr>
          <p:nvPr/>
        </p:nvCxnSpPr>
        <p:spPr>
          <a:xfrm>
            <a:off x="7259439" y="4135946"/>
            <a:ext cx="16308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21" idx="4"/>
            <a:endCxn id="120" idx="4"/>
          </p:cNvCxnSpPr>
          <p:nvPr/>
        </p:nvCxnSpPr>
        <p:spPr>
          <a:xfrm rot="5400000">
            <a:off x="8074841" y="3297817"/>
            <a:ext cx="12700" cy="2305940"/>
          </a:xfrm>
          <a:prstGeom prst="curvedConnector3">
            <a:avLst>
              <a:gd name="adj1" fmla="val 37514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473505" y="3171614"/>
            <a:ext cx="5759599" cy="1438140"/>
            <a:chOff x="473505" y="3411992"/>
            <a:chExt cx="5759599" cy="1438140"/>
          </a:xfrm>
        </p:grpSpPr>
        <p:sp>
          <p:nvSpPr>
            <p:cNvPr id="93" name="TextBox 92"/>
            <p:cNvSpPr txBox="1"/>
            <p:nvPr/>
          </p:nvSpPr>
          <p:spPr>
            <a:xfrm>
              <a:off x="473505" y="3961707"/>
              <a:ext cx="29961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Residual capacity </a:t>
              </a:r>
              <a:r>
                <a:rPr lang="en-US" sz="2800" dirty="0" err="1">
                  <a:latin typeface="Adobe Caslon Pro" panose="0205050205050A020403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200" b="1" dirty="0" err="1">
                  <a:latin typeface="Adobe Caslon Pro" panose="0205050205050A020403" pitchFamily="18" charset="0"/>
                  <a:cs typeface="Times New Roman" panose="02020603050405020304" pitchFamily="18" charset="0"/>
                </a:rPr>
                <a:t>r</a:t>
              </a:r>
              <a:r>
                <a:rPr lang="en-US" dirty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(</a:t>
              </a:r>
              <a:r>
                <a:rPr lang="en-US" dirty="0" err="1">
                  <a:latin typeface="Adobe Caslon Pro" panose="0205050205050A020403" pitchFamily="18" charset="0"/>
                  <a:cs typeface="Times New Roman" panose="02020603050405020304" pitchFamily="18" charset="0"/>
                </a:rPr>
                <a:t>u,v</a:t>
              </a:r>
              <a:r>
                <a:rPr lang="en-US" dirty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)= </a:t>
              </a:r>
            </a:p>
          </p:txBody>
        </p:sp>
        <p:sp>
          <p:nvSpPr>
            <p:cNvPr id="19" name="Left Brace 18"/>
            <p:cNvSpPr/>
            <p:nvPr/>
          </p:nvSpPr>
          <p:spPr>
            <a:xfrm>
              <a:off x="3333807" y="3411992"/>
              <a:ext cx="393106" cy="1438140"/>
            </a:xfrm>
            <a:prstGeom prst="leftBrace">
              <a:avLst>
                <a:gd name="adj1" fmla="val 64063"/>
                <a:gd name="adj2" fmla="val 5309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539366" y="3661373"/>
              <a:ext cx="13740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c</a:t>
              </a:r>
              <a:r>
                <a:rPr lang="en-US" dirty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(</a:t>
              </a:r>
              <a:r>
                <a:rPr lang="en-US" dirty="0" err="1">
                  <a:latin typeface="Adobe Caslon Pro" panose="0205050205050A020403" pitchFamily="18" charset="0"/>
                  <a:cs typeface="Times New Roman" panose="02020603050405020304" pitchFamily="18" charset="0"/>
                </a:rPr>
                <a:t>u,v</a:t>
              </a:r>
              <a:r>
                <a:rPr lang="en-US" dirty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)-f(</a:t>
              </a:r>
              <a:r>
                <a:rPr lang="en-US" dirty="0" err="1">
                  <a:latin typeface="Adobe Caslon Pro" panose="0205050205050A020403" pitchFamily="18" charset="0"/>
                  <a:cs typeface="Times New Roman" panose="02020603050405020304" pitchFamily="18" charset="0"/>
                </a:rPr>
                <a:t>u,v</a:t>
              </a:r>
              <a:r>
                <a:rPr lang="en-US" dirty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) 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002450" y="3674923"/>
              <a:ext cx="1196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if (</a:t>
              </a:r>
              <a:r>
                <a:rPr lang="en-US" dirty="0" err="1">
                  <a:latin typeface="Adobe Caslon Pro" panose="0205050205050A020403" pitchFamily="18" charset="0"/>
                  <a:cs typeface="Times New Roman" panose="02020603050405020304" pitchFamily="18" charset="0"/>
                </a:rPr>
                <a:t>u,v</a:t>
              </a:r>
              <a:r>
                <a:rPr lang="en-US" dirty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)</a:t>
              </a:r>
              <a:r>
                <a:rPr lang="en-US" dirty="0">
                  <a:sym typeface="Symbol" panose="05050102010706020507" pitchFamily="18" charset="2"/>
                </a:rPr>
                <a:t> E</a:t>
              </a:r>
              <a:r>
                <a:rPr lang="en-US" dirty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573859" y="4135679"/>
              <a:ext cx="728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f(</a:t>
              </a:r>
              <a:r>
                <a:rPr lang="en-US" dirty="0" err="1">
                  <a:latin typeface="Adobe Caslon Pro" panose="0205050205050A020403" pitchFamily="18" charset="0"/>
                  <a:cs typeface="Times New Roman" panose="02020603050405020304" pitchFamily="18" charset="0"/>
                </a:rPr>
                <a:t>v,u</a:t>
              </a:r>
              <a:r>
                <a:rPr lang="en-US" dirty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) 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036943" y="4149229"/>
              <a:ext cx="1196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if (</a:t>
              </a:r>
              <a:r>
                <a:rPr lang="en-US" dirty="0" err="1">
                  <a:latin typeface="Adobe Caslon Pro" panose="0205050205050A020403" pitchFamily="18" charset="0"/>
                  <a:cs typeface="Times New Roman" panose="02020603050405020304" pitchFamily="18" charset="0"/>
                </a:rPr>
                <a:t>u,v</a:t>
              </a:r>
              <a:r>
                <a:rPr lang="en-US" dirty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)</a:t>
              </a:r>
              <a:r>
                <a:rPr lang="en-US" dirty="0">
                  <a:sym typeface="Symbol" panose="05050102010706020507" pitchFamily="18" charset="2"/>
                </a:rPr>
                <a:t> E</a:t>
              </a:r>
              <a:r>
                <a:rPr lang="en-US" dirty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H="1">
              <a:off x="5826363" y="4193996"/>
              <a:ext cx="69942" cy="3074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TextBox 134"/>
          <p:cNvSpPr txBox="1"/>
          <p:nvPr/>
        </p:nvSpPr>
        <p:spPr>
          <a:xfrm>
            <a:off x="7991329" y="3742330"/>
            <a:ext cx="25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994764" y="4550328"/>
            <a:ext cx="25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5243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/>
      <p:bldP spid="94" grpId="0"/>
      <p:bldP spid="95" grpId="0" animBg="1"/>
      <p:bldP spid="96" grpId="0" animBg="1"/>
      <p:bldP spid="98" grpId="0"/>
      <p:bldP spid="99" grpId="0"/>
      <p:bldP spid="116" grpId="0"/>
      <p:bldP spid="117" grpId="0"/>
      <p:bldP spid="118" grpId="0"/>
      <p:bldP spid="119" grpId="0"/>
      <p:bldP spid="120" grpId="0" animBg="1"/>
      <p:bldP spid="121" grpId="0" animBg="1"/>
      <p:bldP spid="125" grpId="0"/>
      <p:bldP spid="126" grpId="0"/>
      <p:bldP spid="128" grpId="0"/>
      <p:bldP spid="129" grpId="0"/>
      <p:bldP spid="130" grpId="0"/>
      <p:bldP spid="135" grpId="0"/>
      <p:bldP spid="1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3505" y="375253"/>
            <a:ext cx="10515600" cy="1325563"/>
          </a:xfrm>
        </p:spPr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Residual Conversion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73506" y="1781359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Case 1:</a:t>
            </a:r>
          </a:p>
        </p:txBody>
      </p:sp>
      <p:sp>
        <p:nvSpPr>
          <p:cNvPr id="95" name="Oval 94"/>
          <p:cNvSpPr/>
          <p:nvPr/>
        </p:nvSpPr>
        <p:spPr>
          <a:xfrm>
            <a:off x="6584302" y="216815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8890242" y="216815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>
            <a:stCxn id="95" idx="6"/>
            <a:endCxn id="96" idx="2"/>
          </p:cNvCxnSpPr>
          <p:nvPr/>
        </p:nvCxnSpPr>
        <p:spPr>
          <a:xfrm>
            <a:off x="7259439" y="2482996"/>
            <a:ext cx="16308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791356" y="2274046"/>
            <a:ext cx="31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083048" y="2274046"/>
            <a:ext cx="3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762571" y="2061185"/>
            <a:ext cx="68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4/10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672197" y="1667103"/>
            <a:ext cx="43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G:</a:t>
            </a:r>
          </a:p>
        </p:txBody>
      </p:sp>
      <p:sp>
        <p:nvSpPr>
          <p:cNvPr id="120" name="Oval 119"/>
          <p:cNvSpPr/>
          <p:nvPr/>
        </p:nvSpPr>
        <p:spPr>
          <a:xfrm>
            <a:off x="6584302" y="382110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8890242" y="382110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6791356" y="3926996"/>
            <a:ext cx="31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9083048" y="3926996"/>
            <a:ext cx="3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628249" y="3445423"/>
            <a:ext cx="58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G</a:t>
            </a:r>
            <a:r>
              <a:rPr lang="en-US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r </a:t>
            </a:r>
            <a:r>
              <a:rPr lang="en-US" dirty="0"/>
              <a:t>:</a:t>
            </a:r>
          </a:p>
        </p:txBody>
      </p:sp>
      <p:cxnSp>
        <p:nvCxnSpPr>
          <p:cNvPr id="10" name="Straight Arrow Connector 9"/>
          <p:cNvCxnSpPr>
            <a:stCxn id="120" idx="6"/>
            <a:endCxn id="121" idx="2"/>
          </p:cNvCxnSpPr>
          <p:nvPr/>
        </p:nvCxnSpPr>
        <p:spPr>
          <a:xfrm>
            <a:off x="7259439" y="4135946"/>
            <a:ext cx="16308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21" idx="4"/>
            <a:endCxn id="120" idx="4"/>
          </p:cNvCxnSpPr>
          <p:nvPr/>
        </p:nvCxnSpPr>
        <p:spPr>
          <a:xfrm rot="5400000">
            <a:off x="8074841" y="3297817"/>
            <a:ext cx="12700" cy="2305940"/>
          </a:xfrm>
          <a:prstGeom prst="curvedConnector3">
            <a:avLst>
              <a:gd name="adj1" fmla="val 37514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991329" y="3742330"/>
            <a:ext cx="25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994764" y="4550328"/>
            <a:ext cx="25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8584" y="2168155"/>
            <a:ext cx="33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A link having a non-negative flow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3505" y="2643378"/>
            <a:ext cx="136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Shortcut: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8584" y="3004826"/>
            <a:ext cx="192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Forward link = c -f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8584" y="3372998"/>
            <a:ext cx="1820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Backward link = f</a:t>
            </a:r>
          </a:p>
        </p:txBody>
      </p:sp>
    </p:spTree>
    <p:extLst>
      <p:ext uri="{BB962C8B-B14F-4D97-AF65-F5344CB8AC3E}">
        <p14:creationId xmlns:p14="http://schemas.microsoft.com/office/powerpoint/2010/main" val="271894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5" grpId="0" animBg="1"/>
      <p:bldP spid="96" grpId="0" animBg="1"/>
      <p:bldP spid="98" grpId="0"/>
      <p:bldP spid="99" grpId="0"/>
      <p:bldP spid="116" grpId="0"/>
      <p:bldP spid="117" grpId="0"/>
      <p:bldP spid="120" grpId="0" animBg="1"/>
      <p:bldP spid="121" grpId="0" animBg="1"/>
      <p:bldP spid="125" grpId="0"/>
      <p:bldP spid="126" grpId="0"/>
      <p:bldP spid="128" grpId="0"/>
      <p:bldP spid="135" grpId="0"/>
      <p:bldP spid="136" grpId="0"/>
      <p:bldP spid="34" grpId="0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3505" y="375253"/>
            <a:ext cx="10515600" cy="1325563"/>
          </a:xfrm>
        </p:spPr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Residual Conversion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73506" y="178135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Case 2:</a:t>
            </a:r>
          </a:p>
        </p:txBody>
      </p:sp>
      <p:sp>
        <p:nvSpPr>
          <p:cNvPr id="95" name="Oval 94"/>
          <p:cNvSpPr/>
          <p:nvPr/>
        </p:nvSpPr>
        <p:spPr>
          <a:xfrm>
            <a:off x="6584302" y="216815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8890242" y="216815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>
            <a:stCxn id="95" idx="6"/>
            <a:endCxn id="96" idx="2"/>
          </p:cNvCxnSpPr>
          <p:nvPr/>
        </p:nvCxnSpPr>
        <p:spPr>
          <a:xfrm>
            <a:off x="7259439" y="2482996"/>
            <a:ext cx="16308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791356" y="2274046"/>
            <a:ext cx="31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083048" y="2274046"/>
            <a:ext cx="3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813390" y="2058471"/>
            <a:ext cx="68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672197" y="1667103"/>
            <a:ext cx="43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G:</a:t>
            </a:r>
          </a:p>
        </p:txBody>
      </p:sp>
      <p:sp>
        <p:nvSpPr>
          <p:cNvPr id="120" name="Oval 119"/>
          <p:cNvSpPr/>
          <p:nvPr/>
        </p:nvSpPr>
        <p:spPr>
          <a:xfrm>
            <a:off x="6584302" y="382110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8890242" y="382110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6791356" y="3926996"/>
            <a:ext cx="31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9083048" y="3926996"/>
            <a:ext cx="3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628249" y="3445423"/>
            <a:ext cx="58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G</a:t>
            </a:r>
            <a:r>
              <a:rPr lang="en-US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r </a:t>
            </a:r>
            <a:r>
              <a:rPr lang="en-US" dirty="0"/>
              <a:t>:</a:t>
            </a:r>
          </a:p>
        </p:txBody>
      </p:sp>
      <p:cxnSp>
        <p:nvCxnSpPr>
          <p:cNvPr id="10" name="Straight Arrow Connector 9"/>
          <p:cNvCxnSpPr>
            <a:stCxn id="120" idx="6"/>
            <a:endCxn id="121" idx="2"/>
          </p:cNvCxnSpPr>
          <p:nvPr/>
        </p:nvCxnSpPr>
        <p:spPr>
          <a:xfrm>
            <a:off x="7259439" y="4135946"/>
            <a:ext cx="16308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21" idx="4"/>
            <a:endCxn id="120" idx="4"/>
          </p:cNvCxnSpPr>
          <p:nvPr/>
        </p:nvCxnSpPr>
        <p:spPr>
          <a:xfrm rot="5400000">
            <a:off x="8074841" y="3297817"/>
            <a:ext cx="12700" cy="2305940"/>
          </a:xfrm>
          <a:prstGeom prst="curvedConnector3">
            <a:avLst>
              <a:gd name="adj1" fmla="val 37514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913350" y="3742330"/>
            <a:ext cx="41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8584" y="2168155"/>
            <a:ext cx="2212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A link having no flow</a:t>
            </a:r>
          </a:p>
        </p:txBody>
      </p:sp>
    </p:spTree>
    <p:extLst>
      <p:ext uri="{BB962C8B-B14F-4D97-AF65-F5344CB8AC3E}">
        <p14:creationId xmlns:p14="http://schemas.microsoft.com/office/powerpoint/2010/main" val="274749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5" grpId="0" animBg="1"/>
      <p:bldP spid="96" grpId="0" animBg="1"/>
      <p:bldP spid="98" grpId="0"/>
      <p:bldP spid="99" grpId="0"/>
      <p:bldP spid="116" grpId="0"/>
      <p:bldP spid="117" grpId="0"/>
      <p:bldP spid="120" grpId="0" animBg="1"/>
      <p:bldP spid="121" grpId="0" animBg="1"/>
      <p:bldP spid="125" grpId="0"/>
      <p:bldP spid="126" grpId="0"/>
      <p:bldP spid="128" grpId="0"/>
      <p:bldP spid="135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3505" y="375253"/>
            <a:ext cx="10515600" cy="1325563"/>
          </a:xfrm>
        </p:spPr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Residual Conversion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73506" y="178135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Case 2:</a:t>
            </a:r>
          </a:p>
        </p:txBody>
      </p:sp>
      <p:sp>
        <p:nvSpPr>
          <p:cNvPr id="95" name="Oval 94"/>
          <p:cNvSpPr/>
          <p:nvPr/>
        </p:nvSpPr>
        <p:spPr>
          <a:xfrm>
            <a:off x="6584302" y="216815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8890242" y="216815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>
            <a:stCxn id="95" idx="6"/>
            <a:endCxn id="96" idx="2"/>
          </p:cNvCxnSpPr>
          <p:nvPr/>
        </p:nvCxnSpPr>
        <p:spPr>
          <a:xfrm>
            <a:off x="7259439" y="2482996"/>
            <a:ext cx="16308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791356" y="2274046"/>
            <a:ext cx="31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083048" y="2274046"/>
            <a:ext cx="3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813390" y="2058471"/>
            <a:ext cx="68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672197" y="1667103"/>
            <a:ext cx="43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G:</a:t>
            </a:r>
          </a:p>
        </p:txBody>
      </p:sp>
      <p:sp>
        <p:nvSpPr>
          <p:cNvPr id="120" name="Oval 119"/>
          <p:cNvSpPr/>
          <p:nvPr/>
        </p:nvSpPr>
        <p:spPr>
          <a:xfrm>
            <a:off x="6584302" y="382110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8890242" y="382110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6791356" y="3926996"/>
            <a:ext cx="31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9083048" y="3926996"/>
            <a:ext cx="3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628249" y="3445423"/>
            <a:ext cx="58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G</a:t>
            </a:r>
            <a:r>
              <a:rPr lang="en-US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r </a:t>
            </a:r>
            <a:r>
              <a:rPr lang="en-US" dirty="0"/>
              <a:t>:</a:t>
            </a:r>
          </a:p>
        </p:txBody>
      </p:sp>
      <p:cxnSp>
        <p:nvCxnSpPr>
          <p:cNvPr id="10" name="Straight Arrow Connector 9"/>
          <p:cNvCxnSpPr>
            <a:stCxn id="120" idx="6"/>
            <a:endCxn id="121" idx="2"/>
          </p:cNvCxnSpPr>
          <p:nvPr/>
        </p:nvCxnSpPr>
        <p:spPr>
          <a:xfrm>
            <a:off x="7259439" y="4135946"/>
            <a:ext cx="16308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21" idx="4"/>
            <a:endCxn id="120" idx="4"/>
          </p:cNvCxnSpPr>
          <p:nvPr/>
        </p:nvCxnSpPr>
        <p:spPr>
          <a:xfrm rot="5400000">
            <a:off x="8074841" y="3297817"/>
            <a:ext cx="12700" cy="2305940"/>
          </a:xfrm>
          <a:prstGeom prst="curvedConnector3">
            <a:avLst>
              <a:gd name="adj1" fmla="val 37514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913350" y="3742330"/>
            <a:ext cx="41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994764" y="4550328"/>
            <a:ext cx="25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8584" y="2168155"/>
            <a:ext cx="2212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A link having no flow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3505" y="2643378"/>
            <a:ext cx="136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Shortcut: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8584" y="3004826"/>
            <a:ext cx="2217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Same as flow network</a:t>
            </a:r>
          </a:p>
        </p:txBody>
      </p:sp>
    </p:spTree>
    <p:extLst>
      <p:ext uri="{BB962C8B-B14F-4D97-AF65-F5344CB8AC3E}">
        <p14:creationId xmlns:p14="http://schemas.microsoft.com/office/powerpoint/2010/main" val="209481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3505" y="375253"/>
            <a:ext cx="10515600" cy="1325563"/>
          </a:xfrm>
        </p:spPr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Residual Conversion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73506" y="178135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Case 3:</a:t>
            </a:r>
          </a:p>
        </p:txBody>
      </p:sp>
      <p:sp>
        <p:nvSpPr>
          <p:cNvPr id="95" name="Oval 94"/>
          <p:cNvSpPr/>
          <p:nvPr/>
        </p:nvSpPr>
        <p:spPr>
          <a:xfrm>
            <a:off x="6584302" y="216815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8890242" y="216815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>
            <a:stCxn id="95" idx="6"/>
            <a:endCxn id="96" idx="2"/>
          </p:cNvCxnSpPr>
          <p:nvPr/>
        </p:nvCxnSpPr>
        <p:spPr>
          <a:xfrm>
            <a:off x="7259439" y="2482996"/>
            <a:ext cx="16308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791356" y="2274046"/>
            <a:ext cx="31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083048" y="2274046"/>
            <a:ext cx="3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706443" y="2067069"/>
            <a:ext cx="74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10/10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672197" y="1667103"/>
            <a:ext cx="43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G:</a:t>
            </a:r>
          </a:p>
        </p:txBody>
      </p:sp>
      <p:sp>
        <p:nvSpPr>
          <p:cNvPr id="120" name="Oval 119"/>
          <p:cNvSpPr/>
          <p:nvPr/>
        </p:nvSpPr>
        <p:spPr>
          <a:xfrm>
            <a:off x="6584302" y="382110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8890242" y="382110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6791356" y="3926996"/>
            <a:ext cx="31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9083048" y="3926996"/>
            <a:ext cx="3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628249" y="3445423"/>
            <a:ext cx="58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G</a:t>
            </a:r>
            <a:r>
              <a:rPr lang="en-US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r </a:t>
            </a:r>
            <a:r>
              <a:rPr lang="en-US" dirty="0"/>
              <a:t>:</a:t>
            </a:r>
          </a:p>
        </p:txBody>
      </p:sp>
      <p:cxnSp>
        <p:nvCxnSpPr>
          <p:cNvPr id="10" name="Straight Arrow Connector 9"/>
          <p:cNvCxnSpPr>
            <a:stCxn id="120" idx="6"/>
            <a:endCxn id="121" idx="2"/>
          </p:cNvCxnSpPr>
          <p:nvPr/>
        </p:nvCxnSpPr>
        <p:spPr>
          <a:xfrm>
            <a:off x="7259439" y="4135946"/>
            <a:ext cx="16308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21" idx="4"/>
            <a:endCxn id="120" idx="4"/>
          </p:cNvCxnSpPr>
          <p:nvPr/>
        </p:nvCxnSpPr>
        <p:spPr>
          <a:xfrm rot="5400000">
            <a:off x="8074841" y="3297817"/>
            <a:ext cx="12700" cy="2305940"/>
          </a:xfrm>
          <a:prstGeom prst="curvedConnector3">
            <a:avLst>
              <a:gd name="adj1" fmla="val 37514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7913350" y="4550328"/>
            <a:ext cx="4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8584" y="2168155"/>
            <a:ext cx="347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A link having same flow as capacity</a:t>
            </a:r>
          </a:p>
        </p:txBody>
      </p:sp>
    </p:spTree>
    <p:extLst>
      <p:ext uri="{BB962C8B-B14F-4D97-AF65-F5344CB8AC3E}">
        <p14:creationId xmlns:p14="http://schemas.microsoft.com/office/powerpoint/2010/main" val="114924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5" grpId="0" animBg="1"/>
      <p:bldP spid="96" grpId="0" animBg="1"/>
      <p:bldP spid="98" grpId="0"/>
      <p:bldP spid="99" grpId="0"/>
      <p:bldP spid="116" grpId="0"/>
      <p:bldP spid="117" grpId="0"/>
      <p:bldP spid="120" grpId="0" animBg="1"/>
      <p:bldP spid="121" grpId="0" animBg="1"/>
      <p:bldP spid="125" grpId="0"/>
      <p:bldP spid="126" grpId="0"/>
      <p:bldP spid="128" grpId="0"/>
      <p:bldP spid="136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3505" y="375253"/>
            <a:ext cx="10515600" cy="1325563"/>
          </a:xfrm>
        </p:spPr>
        <p:txBody>
          <a:bodyPr/>
          <a:lstStyle/>
          <a:p>
            <a:r>
              <a:rPr lang="en-US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Residual Conversion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73506" y="178135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Case 3:</a:t>
            </a:r>
          </a:p>
        </p:txBody>
      </p:sp>
      <p:sp>
        <p:nvSpPr>
          <p:cNvPr id="95" name="Oval 94"/>
          <p:cNvSpPr/>
          <p:nvPr/>
        </p:nvSpPr>
        <p:spPr>
          <a:xfrm>
            <a:off x="6584302" y="216815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8890242" y="216815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>
            <a:stCxn id="95" idx="6"/>
            <a:endCxn id="96" idx="2"/>
          </p:cNvCxnSpPr>
          <p:nvPr/>
        </p:nvCxnSpPr>
        <p:spPr>
          <a:xfrm>
            <a:off x="7259439" y="2482996"/>
            <a:ext cx="16308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791356" y="2274046"/>
            <a:ext cx="31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083048" y="2274046"/>
            <a:ext cx="3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706443" y="2067069"/>
            <a:ext cx="74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10/10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672197" y="1667103"/>
            <a:ext cx="43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G:</a:t>
            </a:r>
          </a:p>
        </p:txBody>
      </p:sp>
      <p:sp>
        <p:nvSpPr>
          <p:cNvPr id="120" name="Oval 119"/>
          <p:cNvSpPr/>
          <p:nvPr/>
        </p:nvSpPr>
        <p:spPr>
          <a:xfrm>
            <a:off x="6584302" y="382110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8890242" y="382110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6791356" y="3926996"/>
            <a:ext cx="31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9083048" y="3926996"/>
            <a:ext cx="3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628249" y="3445423"/>
            <a:ext cx="58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G</a:t>
            </a:r>
            <a:r>
              <a:rPr lang="en-US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r </a:t>
            </a:r>
            <a:r>
              <a:rPr lang="en-US" dirty="0"/>
              <a:t>:</a:t>
            </a:r>
          </a:p>
        </p:txBody>
      </p:sp>
      <p:cxnSp>
        <p:nvCxnSpPr>
          <p:cNvPr id="10" name="Straight Arrow Connector 9"/>
          <p:cNvCxnSpPr>
            <a:stCxn id="120" idx="6"/>
            <a:endCxn id="121" idx="2"/>
          </p:cNvCxnSpPr>
          <p:nvPr/>
        </p:nvCxnSpPr>
        <p:spPr>
          <a:xfrm>
            <a:off x="7259439" y="4135946"/>
            <a:ext cx="16308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21" idx="4"/>
            <a:endCxn id="120" idx="4"/>
          </p:cNvCxnSpPr>
          <p:nvPr/>
        </p:nvCxnSpPr>
        <p:spPr>
          <a:xfrm rot="5400000">
            <a:off x="8074841" y="3297817"/>
            <a:ext cx="12700" cy="2305940"/>
          </a:xfrm>
          <a:prstGeom prst="curvedConnector3">
            <a:avLst>
              <a:gd name="adj1" fmla="val 37514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913350" y="3742330"/>
            <a:ext cx="33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913350" y="4550328"/>
            <a:ext cx="4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8584" y="2168155"/>
            <a:ext cx="347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A link having same flow as capacity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3505" y="2643378"/>
            <a:ext cx="136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Shortcut: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8584" y="3004826"/>
            <a:ext cx="257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</a:rPr>
              <a:t>Opposite of flow network</a:t>
            </a:r>
          </a:p>
        </p:txBody>
      </p:sp>
    </p:spTree>
    <p:extLst>
      <p:ext uri="{BB962C8B-B14F-4D97-AF65-F5344CB8AC3E}">
        <p14:creationId xmlns:p14="http://schemas.microsoft.com/office/powerpoint/2010/main" val="368391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1425</Words>
  <Application>Microsoft Office PowerPoint</Application>
  <PresentationFormat>Widescreen</PresentationFormat>
  <Paragraphs>611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Adobe Caslon Pro</vt:lpstr>
      <vt:lpstr>Adobe Devanagari</vt:lpstr>
      <vt:lpstr>Adobe Fangsong Std R</vt:lpstr>
      <vt:lpstr>Arial</vt:lpstr>
      <vt:lpstr>Calibri</vt:lpstr>
      <vt:lpstr>Calibri Light</vt:lpstr>
      <vt:lpstr>Calisto MT</vt:lpstr>
      <vt:lpstr>Times New Roman</vt:lpstr>
      <vt:lpstr>Wingdings</vt:lpstr>
      <vt:lpstr>Office Theme</vt:lpstr>
      <vt:lpstr>Maximum Flow</vt:lpstr>
      <vt:lpstr>Flow Network</vt:lpstr>
      <vt:lpstr>Maximum Flow Problem</vt:lpstr>
      <vt:lpstr>Residual Network</vt:lpstr>
      <vt:lpstr>Residual Conversion</vt:lpstr>
      <vt:lpstr>Residual Conversion</vt:lpstr>
      <vt:lpstr>Residual Conversion</vt:lpstr>
      <vt:lpstr>Residual Conversion</vt:lpstr>
      <vt:lpstr>Residual Conversion</vt:lpstr>
      <vt:lpstr>Residual Conversion</vt:lpstr>
      <vt:lpstr>Residual Conversion</vt:lpstr>
      <vt:lpstr>Augmenting Path</vt:lpstr>
      <vt:lpstr>Residual Capacity</vt:lpstr>
      <vt:lpstr>Ford-Fulkerson Algorithm</vt:lpstr>
      <vt:lpstr>Ford-Fulkerson Algorithm</vt:lpstr>
      <vt:lpstr>Ford-Fulkerson Algorithm</vt:lpstr>
      <vt:lpstr>Ford-Fulkerson Algorithm</vt:lpstr>
      <vt:lpstr>Ford-Fulkerson Algorithm</vt:lpstr>
      <vt:lpstr>Ford-Fulkerson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fariavns9@gmail.com</cp:lastModifiedBy>
  <cp:revision>84</cp:revision>
  <dcterms:created xsi:type="dcterms:W3CDTF">2020-11-06T15:07:04Z</dcterms:created>
  <dcterms:modified xsi:type="dcterms:W3CDTF">2020-12-10T20:44:42Z</dcterms:modified>
</cp:coreProperties>
</file>