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0541-10D6-49B9-B10F-E7BA728F5AE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9294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Tree Representation By Linked List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3641" y="5833130"/>
            <a:ext cx="2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Calisto MT" panose="02040603050505030304" pitchFamily="18" charset="0"/>
              </a:rPr>
              <a:t>Swapnil</a:t>
            </a:r>
            <a:r>
              <a:rPr lang="en-US" sz="1400" dirty="0" smtClean="0">
                <a:latin typeface="Calisto MT" panose="02040603050505030304" pitchFamily="18" charset="0"/>
              </a:rPr>
              <a:t> Biswas</a:t>
            </a:r>
          </a:p>
          <a:p>
            <a:pPr algn="just"/>
            <a:r>
              <a:rPr lang="en-US" sz="1400" dirty="0" smtClean="0">
                <a:latin typeface="Calisto MT" panose="02040603050505030304" pitchFamily="18" charset="0"/>
              </a:rPr>
              <a:t>Lecturer, CSE </a:t>
            </a:r>
            <a:r>
              <a:rPr lang="en-US" sz="1400" dirty="0" err="1" smtClean="0">
                <a:latin typeface="Calisto MT" panose="02040603050505030304" pitchFamily="18" charset="0"/>
              </a:rPr>
              <a:t>Dept</a:t>
            </a:r>
            <a:r>
              <a:rPr lang="en-US" sz="1400" dirty="0" smtClean="0">
                <a:latin typeface="Calisto MT" panose="02040603050505030304" pitchFamily="18" charset="0"/>
              </a:rPr>
              <a:t>, MIST</a:t>
            </a:r>
            <a:endParaRPr 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4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44     17     88     32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65  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97</a:t>
            </a:r>
            <a:r>
              <a:rPr lang="en-US" dirty="0" smtClean="0">
                <a:latin typeface="Calisto MT" panose="02040603050505030304" pitchFamily="18" charset="0"/>
              </a:rPr>
              <a:t>     28     54     82    29     76     80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818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68712" y="422130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68" idx="6"/>
            <a:endCxn id="60" idx="0"/>
          </p:cNvCxnSpPr>
          <p:nvPr/>
        </p:nvCxnSpPr>
        <p:spPr>
          <a:xfrm>
            <a:off x="8697669" y="3896884"/>
            <a:ext cx="1593715" cy="4225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44     17     88     32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65     97  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28</a:t>
            </a:r>
            <a:r>
              <a:rPr lang="en-US" dirty="0" smtClean="0">
                <a:latin typeface="Calisto MT" panose="02040603050505030304" pitchFamily="18" charset="0"/>
              </a:rPr>
              <a:t>     54     82    29     76     80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99062" y="1579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81" name="Oval 8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11683" y="40737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97" name="Oval 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321800" y="47314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" name="Straight Arrow Connector 5"/>
          <p:cNvCxnSpPr>
            <a:stCxn id="55" idx="2"/>
            <a:endCxn id="51" idx="0"/>
          </p:cNvCxnSpPr>
          <p:nvPr/>
        </p:nvCxnSpPr>
        <p:spPr>
          <a:xfrm flipH="1">
            <a:off x="2876110" y="4550142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96461" y="489878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1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5" grpId="0"/>
      <p:bldP spid="99" grpId="0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44     17     88     32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65     97     28  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54 </a:t>
            </a:r>
            <a:r>
              <a:rPr lang="en-US" dirty="0" smtClean="0">
                <a:latin typeface="Calisto MT" panose="02040603050505030304" pitchFamily="18" charset="0"/>
              </a:rPr>
              <a:t>    82    29     76     80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37447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260839" y="491323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78" idx="2"/>
            <a:endCxn id="74" idx="0"/>
          </p:cNvCxnSpPr>
          <p:nvPr/>
        </p:nvCxnSpPr>
        <p:spPr>
          <a:xfrm flipH="1">
            <a:off x="6133367" y="455986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1" grpId="0"/>
      <p:bldP spid="110" grpId="0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44     17     88     32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65     97     28     54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82    </a:t>
            </a:r>
            <a:r>
              <a:rPr lang="en-US" dirty="0" smtClean="0">
                <a:latin typeface="Calisto MT" panose="02040603050505030304" pitchFamily="18" charset="0"/>
              </a:rPr>
              <a:t>29     76     80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5014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113" idx="6"/>
            <a:endCxn id="75" idx="0"/>
          </p:cNvCxnSpPr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394938" y="489432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0" grpId="0"/>
      <p:bldP spid="115" grpId="0"/>
      <p:bldP spid="1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44     17     88     32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65     97     28     54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82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   29 </a:t>
            </a:r>
            <a:r>
              <a:rPr lang="en-US" dirty="0" smtClean="0">
                <a:latin typeface="Calisto MT" panose="02040603050505030304" pitchFamily="18" charset="0"/>
              </a:rPr>
              <a:t>    76     80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0077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654807" y="367630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709344" y="40430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135" name="Oval 13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3323948" y="47161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 flipH="1">
            <a:off x="2881769" y="4556524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2645373" y="4967004"/>
            <a:ext cx="461473" cy="461473"/>
            <a:chOff x="5202962" y="3006694"/>
            <a:chExt cx="461473" cy="461473"/>
          </a:xfrm>
        </p:grpSpPr>
        <p:sp>
          <p:nvSpPr>
            <p:cNvPr id="140" name="Oval 13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680477" y="53359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49" idx="0"/>
          </p:cNvCxnSpPr>
          <p:nvPr/>
        </p:nvCxnSpPr>
        <p:spPr>
          <a:xfrm>
            <a:off x="3088724" y="5206321"/>
            <a:ext cx="413025" cy="4117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26" grpId="0"/>
      <p:bldP spid="132" grpId="0"/>
      <p:bldP spid="137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44     17     88     32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65     97     28     54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82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   </a:t>
            </a:r>
            <a:r>
              <a:rPr lang="en-US" dirty="0" smtClean="0">
                <a:latin typeface="Calisto MT" panose="02040603050505030304" pitchFamily="18" charset="0"/>
              </a:rPr>
              <a:t>29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76</a:t>
            </a:r>
            <a:r>
              <a:rPr lang="en-US" dirty="0" smtClean="0">
                <a:latin typeface="Calisto MT" panose="02040603050505030304" pitchFamily="18" charset="0"/>
              </a:rPr>
              <a:t>     80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38181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889058" y="5378660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44     17     88     32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65     97     28     54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82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   </a:t>
            </a:r>
            <a:r>
              <a:rPr lang="en-US" dirty="0" smtClean="0">
                <a:latin typeface="Calisto MT" panose="02040603050505030304" pitchFamily="18" charset="0"/>
              </a:rPr>
              <a:t>29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76  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80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5182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&lt;</a:t>
            </a:r>
            <a:endParaRPr lang="en-US" b="1" dirty="0">
              <a:latin typeface="Calisto MT" panose="0204060305050503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280959" y="60435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7277975" y="56025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9" name="Oval 1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42669" y="6125046"/>
            <a:ext cx="1170702" cy="674695"/>
            <a:chOff x="6936760" y="5617503"/>
            <a:chExt cx="1170702" cy="674695"/>
          </a:xfrm>
        </p:grpSpPr>
        <p:grpSp>
          <p:nvGrpSpPr>
            <p:cNvPr id="132" name="Group 131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33" name="Isosceles Triangle 132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7" idx="2"/>
              <a:endCxn id="133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8" idx="3"/>
              <a:endCxn id="134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7346998" y="59916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&gt;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6" name="Straight Arrow Connector 5"/>
          <p:cNvCxnSpPr>
            <a:stCxn id="130" idx="3"/>
            <a:endCxn id="137" idx="0"/>
          </p:cNvCxnSpPr>
          <p:nvPr/>
        </p:nvCxnSpPr>
        <p:spPr>
          <a:xfrm>
            <a:off x="7719525" y="5833307"/>
            <a:ext cx="301360" cy="2917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Searching in BST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Search: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82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7677631" y="43853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6" name="Oval 19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4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Searching in BST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Search: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32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1517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23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Searching in BST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Search: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27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8656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629548" y="41286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5" name="Straight Arrow Connector 4"/>
          <p:cNvCxnSpPr>
            <a:stCxn id="132" idx="1"/>
            <a:endCxn id="51" idx="0"/>
          </p:cNvCxnSpPr>
          <p:nvPr/>
        </p:nvCxnSpPr>
        <p:spPr>
          <a:xfrm flipH="1">
            <a:off x="3169200" y="3964060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942934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987004" y="47831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2534529" y="4621765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773637" y="493207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488881" y="5179591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Not Found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1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  <p:bldP spid="112" grpId="0"/>
      <p:bldP spid="136" grpId="0"/>
      <p:bldP spid="138" grpId="0"/>
      <p:bldP spid="1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841256" y="2441293"/>
            <a:ext cx="1832746" cy="827268"/>
            <a:chOff x="1841256" y="2441293"/>
            <a:chExt cx="1832746" cy="827268"/>
          </a:xfrm>
        </p:grpSpPr>
        <p:grpSp>
          <p:nvGrpSpPr>
            <p:cNvPr id="6" name="Group 5"/>
            <p:cNvGrpSpPr/>
            <p:nvPr/>
          </p:nvGrpSpPr>
          <p:grpSpPr>
            <a:xfrm>
              <a:off x="1841256" y="2441293"/>
              <a:ext cx="1716059" cy="822999"/>
              <a:chOff x="1784268" y="3675868"/>
              <a:chExt cx="1716059" cy="82299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10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32" name="Isosceles Triangle 31"/>
              <p:cNvSpPr/>
              <p:nvPr/>
            </p:nvSpPr>
            <p:spPr>
              <a:xfrm>
                <a:off x="178426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>
                <a:stCxn id="35" idx="2"/>
                <a:endCxn id="32" idx="0"/>
              </p:cNvCxnSpPr>
              <p:nvPr/>
            </p:nvCxnSpPr>
            <p:spPr>
              <a:xfrm flipH="1">
                <a:off x="1888356" y="3906605"/>
                <a:ext cx="762371" cy="4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6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Isosceles Triangle 107"/>
            <p:cNvSpPr/>
            <p:nvPr/>
          </p:nvSpPr>
          <p:spPr>
            <a:xfrm>
              <a:off x="3465826" y="3089099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</a:t>
            </a:r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of Binary Tree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53709" y="3111118"/>
            <a:ext cx="1452678" cy="823000"/>
            <a:chOff x="7730726" y="3675867"/>
            <a:chExt cx="1452678" cy="823000"/>
          </a:xfrm>
        </p:grpSpPr>
        <p:grpSp>
          <p:nvGrpSpPr>
            <p:cNvPr id="24" name="Group 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25" name="Isosceles Triangle 2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9" idx="2"/>
              <a:endCxn id="2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0" idx="3"/>
              <a:endCxn id="2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417000" y="3729669"/>
            <a:ext cx="1037934" cy="823000"/>
            <a:chOff x="7944976" y="3675867"/>
            <a:chExt cx="1037934" cy="823000"/>
          </a:xfrm>
        </p:grpSpPr>
        <p:grpSp>
          <p:nvGrpSpPr>
            <p:cNvPr id="17" name="Group 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13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>
              <a:off x="794497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877473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22" idx="2"/>
              <a:endCxn id="18" idx="0"/>
            </p:cNvCxnSpPr>
            <p:nvPr/>
          </p:nvCxnSpPr>
          <p:spPr>
            <a:xfrm flipH="1">
              <a:off x="8049064" y="3906604"/>
              <a:ext cx="18065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3" idx="3"/>
              <a:endCxn id="19" idx="0"/>
            </p:cNvCxnSpPr>
            <p:nvPr/>
          </p:nvCxnSpPr>
          <p:spPr>
            <a:xfrm>
              <a:off x="8671266" y="3906603"/>
              <a:ext cx="207556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58768" y="3732246"/>
            <a:ext cx="1037934" cy="823000"/>
            <a:chOff x="7937294" y="3675867"/>
            <a:chExt cx="1037934" cy="823000"/>
          </a:xfrm>
        </p:grpSpPr>
        <p:grpSp>
          <p:nvGrpSpPr>
            <p:cNvPr id="10" name="Group 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" name="Isosceles Triangle 10"/>
            <p:cNvSpPr/>
            <p:nvPr/>
          </p:nvSpPr>
          <p:spPr>
            <a:xfrm>
              <a:off x="793729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767052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5" idx="2"/>
              <a:endCxn id="11" idx="0"/>
            </p:cNvCxnSpPr>
            <p:nvPr/>
          </p:nvCxnSpPr>
          <p:spPr>
            <a:xfrm flipH="1">
              <a:off x="8041382" y="3906604"/>
              <a:ext cx="188334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6" idx="3"/>
              <a:endCxn id="12" idx="0"/>
            </p:cNvCxnSpPr>
            <p:nvPr/>
          </p:nvCxnSpPr>
          <p:spPr>
            <a:xfrm>
              <a:off x="8671266" y="3906603"/>
              <a:ext cx="199874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408710" y="3084830"/>
            <a:ext cx="1095101" cy="826581"/>
            <a:chOff x="7908866" y="3675867"/>
            <a:chExt cx="1095101" cy="826581"/>
          </a:xfrm>
        </p:grpSpPr>
        <p:grpSp>
          <p:nvGrpSpPr>
            <p:cNvPr id="38" name="Group 3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11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>
              <a:off x="790886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8795791" y="432298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43" idx="2"/>
              <a:endCxn id="39" idx="0"/>
            </p:cNvCxnSpPr>
            <p:nvPr/>
          </p:nvCxnSpPr>
          <p:spPr>
            <a:xfrm flipH="1">
              <a:off x="8012954" y="3906604"/>
              <a:ext cx="21676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4" idx="3"/>
              <a:endCxn id="40" idx="0"/>
            </p:cNvCxnSpPr>
            <p:nvPr/>
          </p:nvCxnSpPr>
          <p:spPr>
            <a:xfrm>
              <a:off x="8671266" y="3906603"/>
              <a:ext cx="228613" cy="4163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78"/>
          <p:cNvGrpSpPr>
            <a:grpSpLocks/>
          </p:cNvGrpSpPr>
          <p:nvPr/>
        </p:nvGrpSpPr>
        <p:grpSpPr bwMode="auto">
          <a:xfrm>
            <a:off x="7159563" y="2247095"/>
            <a:ext cx="1219200" cy="609600"/>
            <a:chOff x="3840" y="960"/>
            <a:chExt cx="768" cy="384"/>
          </a:xfrm>
        </p:grpSpPr>
        <p:sp>
          <p:nvSpPr>
            <p:cNvPr id="52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3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4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83"/>
          <p:cNvGrpSpPr>
            <a:grpSpLocks/>
          </p:cNvGrpSpPr>
          <p:nvPr/>
        </p:nvGrpSpPr>
        <p:grpSpPr bwMode="auto">
          <a:xfrm>
            <a:off x="6051488" y="3771095"/>
            <a:ext cx="1219200" cy="609600"/>
            <a:chOff x="3840" y="960"/>
            <a:chExt cx="768" cy="384"/>
          </a:xfrm>
        </p:grpSpPr>
        <p:sp>
          <p:nvSpPr>
            <p:cNvPr id="5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90"/>
          <p:cNvGrpSpPr>
            <a:grpSpLocks/>
          </p:cNvGrpSpPr>
          <p:nvPr/>
        </p:nvGrpSpPr>
        <p:grpSpPr bwMode="auto">
          <a:xfrm>
            <a:off x="8302563" y="3771095"/>
            <a:ext cx="1219200" cy="609600"/>
            <a:chOff x="3840" y="960"/>
            <a:chExt cx="768" cy="384"/>
          </a:xfrm>
        </p:grpSpPr>
        <p:sp>
          <p:nvSpPr>
            <p:cNvPr id="60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1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Freeform 124"/>
          <p:cNvSpPr>
            <a:spLocks/>
          </p:cNvSpPr>
          <p:nvPr/>
        </p:nvSpPr>
        <p:spPr bwMode="auto">
          <a:xfrm>
            <a:off x="650551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25"/>
          <p:cNvSpPr>
            <a:spLocks/>
          </p:cNvSpPr>
          <p:nvPr/>
        </p:nvSpPr>
        <p:spPr bwMode="auto">
          <a:xfrm flipH="1">
            <a:off x="792156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552071" y="251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10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31495" y="4024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11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704215" y="403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12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159563" y="5295095"/>
            <a:ext cx="1219200" cy="609600"/>
            <a:chOff x="7159563" y="5295095"/>
            <a:chExt cx="1219200" cy="609600"/>
          </a:xfrm>
        </p:grpSpPr>
        <p:grpSp>
          <p:nvGrpSpPr>
            <p:cNvPr id="63" name="Group 97"/>
            <p:cNvGrpSpPr>
              <a:grpSpLocks/>
            </p:cNvGrpSpPr>
            <p:nvPr/>
          </p:nvGrpSpPr>
          <p:grpSpPr bwMode="auto">
            <a:xfrm>
              <a:off x="7159563" y="5295095"/>
              <a:ext cx="1219200" cy="609600"/>
              <a:chOff x="3840" y="960"/>
              <a:chExt cx="768" cy="384"/>
            </a:xfrm>
          </p:grpSpPr>
          <p:sp>
            <p:nvSpPr>
              <p:cNvPr id="64" name="AutoShape 98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5" name="Rectangle 99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6" name="Line 100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559811" y="55353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538" y="5295095"/>
            <a:ext cx="1219200" cy="622019"/>
            <a:chOff x="9499538" y="5295095"/>
            <a:chExt cx="1219200" cy="622019"/>
          </a:xfrm>
        </p:grpSpPr>
        <p:grpSp>
          <p:nvGrpSpPr>
            <p:cNvPr id="67" name="Group 104"/>
            <p:cNvGrpSpPr>
              <a:grpSpLocks/>
            </p:cNvGrpSpPr>
            <p:nvPr/>
          </p:nvGrpSpPr>
          <p:grpSpPr bwMode="auto">
            <a:xfrm>
              <a:off x="9499538" y="5295095"/>
              <a:ext cx="1219200" cy="609600"/>
              <a:chOff x="3840" y="960"/>
              <a:chExt cx="768" cy="384"/>
            </a:xfrm>
          </p:grpSpPr>
          <p:sp>
            <p:nvSpPr>
              <p:cNvPr id="68" name="AutoShape 10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9" name="Rectangle 10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70" name="Line 10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9899786" y="55477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86" name="Group 78"/>
          <p:cNvGrpSpPr>
            <a:grpSpLocks/>
          </p:cNvGrpSpPr>
          <p:nvPr/>
        </p:nvGrpSpPr>
        <p:grpSpPr bwMode="auto">
          <a:xfrm>
            <a:off x="10520585" y="2251845"/>
            <a:ext cx="1219200" cy="609600"/>
            <a:chOff x="3840" y="960"/>
            <a:chExt cx="768" cy="384"/>
          </a:xfrm>
        </p:grpSpPr>
        <p:sp>
          <p:nvSpPr>
            <p:cNvPr id="87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413496" y="2743200"/>
            <a:ext cx="490840" cy="749326"/>
            <a:chOff x="10413496" y="2743200"/>
            <a:chExt cx="490840" cy="7493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413496" y="312319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left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302524" y="2750906"/>
            <a:ext cx="639919" cy="749326"/>
            <a:chOff x="10362220" y="2743200"/>
            <a:chExt cx="639919" cy="749326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0362220" y="312319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right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74109" y="2739987"/>
            <a:ext cx="702180" cy="1348533"/>
            <a:chOff x="10313177" y="2734656"/>
            <a:chExt cx="702180" cy="1348533"/>
          </a:xfrm>
        </p:grpSpPr>
        <p:cxnSp>
          <p:nvCxnSpPr>
            <p:cNvPr id="95" name="Straight Arrow Connector 94"/>
            <p:cNvCxnSpPr>
              <a:stCxn id="96" idx="0"/>
            </p:cNvCxnSpPr>
            <p:nvPr/>
          </p:nvCxnSpPr>
          <p:spPr>
            <a:xfrm flipH="1" flipV="1">
              <a:off x="10658917" y="2734656"/>
              <a:ext cx="5350" cy="979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0313177" y="3713857"/>
              <a:ext cx="702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value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728472" y="1701686"/>
            <a:ext cx="803425" cy="662693"/>
            <a:chOff x="10728472" y="1701686"/>
            <a:chExt cx="803425" cy="66269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130185" y="1999714"/>
              <a:ext cx="0" cy="364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728472" y="1701686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parent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100" name="Text Box 132"/>
          <p:cNvSpPr txBox="1">
            <a:spLocks noChangeArrowheads="1"/>
          </p:cNvSpPr>
          <p:nvPr/>
        </p:nvSpPr>
        <p:spPr bwMode="auto">
          <a:xfrm>
            <a:off x="7552071" y="2189321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1" name="Text Box 132"/>
          <p:cNvSpPr txBox="1">
            <a:spLocks noChangeArrowheads="1"/>
          </p:cNvSpPr>
          <p:nvPr/>
        </p:nvSpPr>
        <p:spPr bwMode="auto">
          <a:xfrm>
            <a:off x="5986401" y="3890082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2" name="Text Box 132"/>
          <p:cNvSpPr txBox="1">
            <a:spLocks noChangeArrowheads="1"/>
          </p:cNvSpPr>
          <p:nvPr/>
        </p:nvSpPr>
        <p:spPr bwMode="auto">
          <a:xfrm>
            <a:off x="6927281" y="387745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7115113" y="5406736"/>
            <a:ext cx="1289050" cy="425716"/>
            <a:chOff x="7115113" y="5406736"/>
            <a:chExt cx="1289050" cy="425716"/>
          </a:xfrm>
        </p:grpSpPr>
        <p:sp>
          <p:nvSpPr>
            <p:cNvPr id="103" name="Text Box 132"/>
            <p:cNvSpPr txBox="1">
              <a:spLocks noChangeArrowheads="1"/>
            </p:cNvSpPr>
            <p:nvPr/>
          </p:nvSpPr>
          <p:spPr bwMode="auto">
            <a:xfrm>
              <a:off x="7115113" y="5435577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 b="1" dirty="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104" name="Text Box 132"/>
            <p:cNvSpPr txBox="1">
              <a:spLocks noChangeArrowheads="1"/>
            </p:cNvSpPr>
            <p:nvPr/>
          </p:nvSpPr>
          <p:spPr bwMode="auto">
            <a:xfrm>
              <a:off x="8010463" y="5406736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 b="1" dirty="0">
                  <a:sym typeface="Symbol" panose="05050102010706020507" pitchFamily="18" charset="2"/>
                </a:rPr>
                <a:t></a:t>
              </a:r>
            </a:p>
          </p:txBody>
        </p:sp>
      </p:grpSp>
      <p:sp>
        <p:nvSpPr>
          <p:cNvPr id="105" name="Text Box 132"/>
          <p:cNvSpPr txBox="1">
            <a:spLocks noChangeArrowheads="1"/>
          </p:cNvSpPr>
          <p:nvPr/>
        </p:nvSpPr>
        <p:spPr bwMode="auto">
          <a:xfrm>
            <a:off x="9454869" y="540731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6" name="Text Box 132"/>
          <p:cNvSpPr txBox="1">
            <a:spLocks noChangeArrowheads="1"/>
          </p:cNvSpPr>
          <p:nvPr/>
        </p:nvSpPr>
        <p:spPr bwMode="auto">
          <a:xfrm>
            <a:off x="10369488" y="541032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013650" y="5285570"/>
            <a:ext cx="3040429" cy="1163936"/>
            <a:chOff x="838200" y="5122510"/>
            <a:chExt cx="3040429" cy="1163936"/>
          </a:xfrm>
        </p:grpSpPr>
        <p:sp>
          <p:nvSpPr>
            <p:cNvPr id="110" name="TextBox 109"/>
            <p:cNvSpPr txBox="1"/>
            <p:nvPr/>
          </p:nvSpPr>
          <p:spPr>
            <a:xfrm>
              <a:off x="838200" y="5122510"/>
              <a:ext cx="1502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s</a:t>
              </a:r>
              <a:r>
                <a:rPr lang="en-US" dirty="0" err="1" smtClean="0">
                  <a:latin typeface="Calisto MT" panose="02040603050505030304" pitchFamily="18" charset="0"/>
                </a:rPr>
                <a:t>truct</a:t>
              </a:r>
              <a:r>
                <a:rPr lang="en-US" dirty="0" smtClean="0">
                  <a:latin typeface="Calisto MT" panose="02040603050505030304" pitchFamily="18" charset="0"/>
                </a:rPr>
                <a:t>  Node{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73053" y="5424095"/>
              <a:ext cx="2805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i</a:t>
              </a:r>
              <a:r>
                <a:rPr lang="en-US" dirty="0" err="1" smtClean="0">
                  <a:latin typeface="Calisto MT" panose="02040603050505030304" pitchFamily="18" charset="0"/>
                </a:rPr>
                <a:t>nt</a:t>
              </a:r>
              <a:r>
                <a:rPr lang="en-US" dirty="0" smtClean="0">
                  <a:latin typeface="Calisto MT" panose="02040603050505030304" pitchFamily="18" charset="0"/>
                </a:rPr>
                <a:t> value;</a:t>
              </a:r>
            </a:p>
            <a:p>
              <a:r>
                <a:rPr lang="en-US" dirty="0" smtClean="0">
                  <a:latin typeface="Calisto MT" panose="02040603050505030304" pitchFamily="18" charset="0"/>
                </a:rPr>
                <a:t>Node *left, *right, *parent;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9204" y="591711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  <a:endParaRPr lang="en-US" dirty="0" smtClean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651291" y="1671408"/>
            <a:ext cx="585417" cy="764140"/>
            <a:chOff x="5140991" y="2234009"/>
            <a:chExt cx="585417" cy="764140"/>
          </a:xfrm>
        </p:grpSpPr>
        <p:cxnSp>
          <p:nvCxnSpPr>
            <p:cNvPr id="114" name="Straight Arrow Connector 113"/>
            <p:cNvCxnSpPr>
              <a:stCxn id="115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76454" y="1431526"/>
            <a:ext cx="585417" cy="764140"/>
            <a:chOff x="5140991" y="2234009"/>
            <a:chExt cx="585417" cy="764140"/>
          </a:xfrm>
        </p:grpSpPr>
        <p:cxnSp>
          <p:nvCxnSpPr>
            <p:cNvPr id="118" name="Straight Arrow Connector 117"/>
            <p:cNvCxnSpPr>
              <a:stCxn id="119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0" name="Text Box 132"/>
          <p:cNvSpPr txBox="1">
            <a:spLocks noChangeArrowheads="1"/>
          </p:cNvSpPr>
          <p:nvPr/>
        </p:nvSpPr>
        <p:spPr bwMode="auto">
          <a:xfrm>
            <a:off x="7115113" y="238757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24" name="Text Box 132"/>
          <p:cNvSpPr txBox="1">
            <a:spLocks noChangeArrowheads="1"/>
          </p:cNvSpPr>
          <p:nvPr/>
        </p:nvSpPr>
        <p:spPr bwMode="auto">
          <a:xfrm>
            <a:off x="8019979" y="237643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707174" y="244703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183251" y="2387577"/>
            <a:ext cx="1246928" cy="1364468"/>
            <a:chOff x="6183251" y="2387577"/>
            <a:chExt cx="1246928" cy="1364468"/>
          </a:xfrm>
        </p:grpSpPr>
        <p:sp>
          <p:nvSpPr>
            <p:cNvPr id="130" name="Rectangle 129"/>
            <p:cNvSpPr/>
            <p:nvPr/>
          </p:nvSpPr>
          <p:spPr>
            <a:xfrm>
              <a:off x="7195702" y="2387577"/>
              <a:ext cx="234477" cy="385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128"/>
            <p:cNvSpPr>
              <a:spLocks/>
            </p:cNvSpPr>
            <p:nvPr/>
          </p:nvSpPr>
          <p:spPr bwMode="auto">
            <a:xfrm>
              <a:off x="6183251" y="2608990"/>
              <a:ext cx="1046635" cy="1143055"/>
            </a:xfrm>
            <a:custGeom>
              <a:avLst/>
              <a:gdLst>
                <a:gd name="T0" fmla="*/ 1761587810 w 699"/>
                <a:gd name="T1" fmla="*/ 0 h 762"/>
                <a:gd name="T2" fmla="*/ 219252724 w 699"/>
                <a:gd name="T3" fmla="*/ 619958437 h 762"/>
                <a:gd name="T4" fmla="*/ 44606670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23516" y="308824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353224" y="31136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7" name="Oval 1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116693" y="2387577"/>
            <a:ext cx="1347920" cy="1373993"/>
            <a:chOff x="8116693" y="2387577"/>
            <a:chExt cx="1347920" cy="1373993"/>
          </a:xfrm>
        </p:grpSpPr>
        <p:sp>
          <p:nvSpPr>
            <p:cNvPr id="139" name="Rectangle 138"/>
            <p:cNvSpPr/>
            <p:nvPr/>
          </p:nvSpPr>
          <p:spPr>
            <a:xfrm>
              <a:off x="8116693" y="2387577"/>
              <a:ext cx="208368" cy="352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129"/>
            <p:cNvSpPr>
              <a:spLocks/>
            </p:cNvSpPr>
            <p:nvPr/>
          </p:nvSpPr>
          <p:spPr bwMode="auto">
            <a:xfrm flipH="1">
              <a:off x="8302563" y="2608990"/>
              <a:ext cx="1162050" cy="1152580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Text Box 132"/>
          <p:cNvSpPr txBox="1">
            <a:spLocks noChangeArrowheads="1"/>
          </p:cNvSpPr>
          <p:nvPr/>
        </p:nvSpPr>
        <p:spPr bwMode="auto">
          <a:xfrm>
            <a:off x="8250683" y="3872658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191563" y="386003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06603" y="372754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4" name="Oval 14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331013" y="3903854"/>
            <a:ext cx="1246202" cy="1381716"/>
            <a:chOff x="7331013" y="3903854"/>
            <a:chExt cx="1246202" cy="1381716"/>
          </a:xfrm>
        </p:grpSpPr>
        <p:sp>
          <p:nvSpPr>
            <p:cNvPr id="148" name="Rectangle 147"/>
            <p:cNvSpPr/>
            <p:nvPr/>
          </p:nvSpPr>
          <p:spPr>
            <a:xfrm>
              <a:off x="8325061" y="3903854"/>
              <a:ext cx="252154" cy="36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131"/>
            <p:cNvSpPr>
              <a:spLocks/>
            </p:cNvSpPr>
            <p:nvPr/>
          </p:nvSpPr>
          <p:spPr bwMode="auto">
            <a:xfrm>
              <a:off x="7331013" y="4075895"/>
              <a:ext cx="1109663" cy="1209675"/>
            </a:xfrm>
            <a:custGeom>
              <a:avLst/>
              <a:gdLst>
                <a:gd name="T0" fmla="*/ 1761590985 w 699"/>
                <a:gd name="T1" fmla="*/ 0 h 762"/>
                <a:gd name="T2" fmla="*/ 219254509 w 699"/>
                <a:gd name="T3" fmla="*/ 619958437 h 762"/>
                <a:gd name="T4" fmla="*/ 44606869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Freeform 127"/>
          <p:cNvSpPr>
            <a:spLocks/>
          </p:cNvSpPr>
          <p:nvPr/>
        </p:nvSpPr>
        <p:spPr bwMode="auto">
          <a:xfrm>
            <a:off x="76358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3949053" y="373654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1" name="Oval 15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268843" y="3911411"/>
            <a:ext cx="1338770" cy="1374159"/>
            <a:chOff x="9268843" y="3911411"/>
            <a:chExt cx="1338770" cy="1374159"/>
          </a:xfrm>
        </p:grpSpPr>
        <p:sp>
          <p:nvSpPr>
            <p:cNvPr id="154" name="Rectangle 153"/>
            <p:cNvSpPr/>
            <p:nvPr/>
          </p:nvSpPr>
          <p:spPr>
            <a:xfrm>
              <a:off x="9268843" y="3911411"/>
              <a:ext cx="230695" cy="3755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130"/>
            <p:cNvSpPr>
              <a:spLocks/>
            </p:cNvSpPr>
            <p:nvPr/>
          </p:nvSpPr>
          <p:spPr bwMode="auto">
            <a:xfrm flipH="1">
              <a:off x="9388413" y="4075895"/>
              <a:ext cx="1219200" cy="1209675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Freeform 126"/>
          <p:cNvSpPr>
            <a:spLocks/>
          </p:cNvSpPr>
          <p:nvPr/>
        </p:nvSpPr>
        <p:spPr bwMode="auto">
          <a:xfrm flipH="1">
            <a:off x="90836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80" grpId="0"/>
      <p:bldP spid="81" grpId="0"/>
      <p:bldP spid="82" grpId="0"/>
      <p:bldP spid="100" grpId="0"/>
      <p:bldP spid="101" grpId="0"/>
      <p:bldP spid="102" grpId="0"/>
      <p:bldP spid="105" grpId="0"/>
      <p:bldP spid="106" grpId="0"/>
      <p:bldP spid="120" grpId="0"/>
      <p:bldP spid="124" grpId="0"/>
      <p:bldP spid="141" grpId="0"/>
      <p:bldP spid="142" grpId="0"/>
      <p:bldP spid="74" grpId="0" animBg="1"/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Searching in BST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Search: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85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7674291" y="438471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735161" y="47825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4" name="Straight Arrow Connector 3"/>
          <p:cNvCxnSpPr>
            <a:stCxn id="128" idx="3"/>
            <a:endCxn id="98" idx="0"/>
          </p:cNvCxnSpPr>
          <p:nvPr/>
        </p:nvCxnSpPr>
        <p:spPr>
          <a:xfrm>
            <a:off x="8115841" y="4615446"/>
            <a:ext cx="408051" cy="4087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634849" y="494125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350093" y="5188767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Not Found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  <p:bldP spid="129" grpId="0"/>
      <p:bldP spid="130" grpId="0"/>
      <p:bldP spid="1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Maximum in BST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189" idx="3"/>
            <a:endCxn id="92" idx="0"/>
          </p:cNvCxnSpPr>
          <p:nvPr/>
        </p:nvCxnSpPr>
        <p:spPr>
          <a:xfrm>
            <a:off x="8277853" y="3317644"/>
            <a:ext cx="1372541" cy="420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414770" y="37304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7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Minimum in BST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937841" y="30973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 Order Traversal in BST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endCxn id="133" idx="0"/>
          </p:cNvCxnSpPr>
          <p:nvPr/>
        </p:nvCxnSpPr>
        <p:spPr>
          <a:xfrm flipH="1">
            <a:off x="3168578" y="2571806"/>
            <a:ext cx="2007961" cy="525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4" name="Straight Arrow Connector 13"/>
          <p:cNvCxnSpPr>
            <a:stCxn id="113" idx="1"/>
            <a:endCxn id="28" idx="0"/>
          </p:cNvCxnSpPr>
          <p:nvPr/>
        </p:nvCxnSpPr>
        <p:spPr>
          <a:xfrm flipH="1">
            <a:off x="2548915" y="3325660"/>
            <a:ext cx="411772" cy="412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0"/>
            <a:endCxn id="112" idx="2"/>
          </p:cNvCxnSpPr>
          <p:nvPr/>
        </p:nvCxnSpPr>
        <p:spPr>
          <a:xfrm flipV="1">
            <a:off x="2548915" y="3325661"/>
            <a:ext cx="388926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44786" y="30924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19574" y="2221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17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29" name="Straight Arrow Connector 28"/>
          <p:cNvCxnSpPr>
            <a:stCxn id="26" idx="6"/>
            <a:endCxn id="55" idx="0"/>
          </p:cNvCxnSpPr>
          <p:nvPr/>
        </p:nvCxnSpPr>
        <p:spPr>
          <a:xfrm>
            <a:off x="3405290" y="3325661"/>
            <a:ext cx="389549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3565466" y="37293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39" name="Straight Arrow Connector 38"/>
          <p:cNvCxnSpPr>
            <a:stCxn id="55" idx="2"/>
            <a:endCxn id="107" idx="0"/>
          </p:cNvCxnSpPr>
          <p:nvPr/>
        </p:nvCxnSpPr>
        <p:spPr>
          <a:xfrm flipH="1">
            <a:off x="3168579" y="3969198"/>
            <a:ext cx="395523" cy="414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2951205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6" name="Oval 13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2" name="Straight Arrow Connector 41"/>
          <p:cNvCxnSpPr>
            <a:stCxn id="136" idx="2"/>
            <a:endCxn id="103" idx="0"/>
          </p:cNvCxnSpPr>
          <p:nvPr/>
        </p:nvCxnSpPr>
        <p:spPr>
          <a:xfrm flipH="1">
            <a:off x="2542940" y="4611436"/>
            <a:ext cx="408265" cy="415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3" idx="0"/>
            <a:endCxn id="107" idx="2"/>
          </p:cNvCxnSpPr>
          <p:nvPr/>
        </p:nvCxnSpPr>
        <p:spPr>
          <a:xfrm flipV="1">
            <a:off x="2542940" y="46140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2951205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2" name="Oval 14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648336" y="2218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28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47" name="Straight Arrow Connector 46"/>
          <p:cNvCxnSpPr>
            <a:stCxn id="151" idx="3"/>
            <a:endCxn id="104" idx="0"/>
          </p:cNvCxnSpPr>
          <p:nvPr/>
        </p:nvCxnSpPr>
        <p:spPr>
          <a:xfrm>
            <a:off x="3392755" y="4610622"/>
            <a:ext cx="394687" cy="41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570068" y="50306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4" name="Oval 15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29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5" name="Straight Arrow Connector 64"/>
          <p:cNvCxnSpPr>
            <a:stCxn id="149" idx="2"/>
            <a:endCxn id="145" idx="0"/>
          </p:cNvCxnSpPr>
          <p:nvPr/>
        </p:nvCxnSpPr>
        <p:spPr>
          <a:xfrm flipH="1">
            <a:off x="3169200" y="5267849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5" idx="0"/>
            <a:endCxn id="149" idx="2"/>
          </p:cNvCxnSpPr>
          <p:nvPr/>
        </p:nvCxnSpPr>
        <p:spPr>
          <a:xfrm flipV="1">
            <a:off x="3169200" y="5267849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3570067" y="503658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7" name="Oval 15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29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8071136" y="2218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29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71" name="Straight Arrow Connector 70"/>
          <p:cNvCxnSpPr>
            <a:stCxn id="149" idx="6"/>
            <a:endCxn id="146" idx="0"/>
          </p:cNvCxnSpPr>
          <p:nvPr/>
        </p:nvCxnSpPr>
        <p:spPr>
          <a:xfrm>
            <a:off x="4025575" y="5267849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6" idx="0"/>
            <a:endCxn id="149" idx="6"/>
          </p:cNvCxnSpPr>
          <p:nvPr/>
        </p:nvCxnSpPr>
        <p:spPr>
          <a:xfrm flipH="1" flipV="1">
            <a:off x="4025575" y="5267849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57" idx="0"/>
            <a:endCxn id="137" idx="3"/>
          </p:cNvCxnSpPr>
          <p:nvPr/>
        </p:nvCxnSpPr>
        <p:spPr>
          <a:xfrm flipH="1" flipV="1">
            <a:off x="3392755" y="4611435"/>
            <a:ext cx="408049" cy="425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0"/>
            <a:endCxn id="130" idx="2"/>
          </p:cNvCxnSpPr>
          <p:nvPr/>
        </p:nvCxnSpPr>
        <p:spPr>
          <a:xfrm flipV="1">
            <a:off x="3169200" y="3960111"/>
            <a:ext cx="396266" cy="421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570067" y="37280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847238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32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4" name="Straight Arrow Connector 3"/>
          <p:cNvCxnSpPr>
            <a:stCxn id="163" idx="3"/>
            <a:endCxn id="52" idx="0"/>
          </p:cNvCxnSpPr>
          <p:nvPr/>
        </p:nvCxnSpPr>
        <p:spPr>
          <a:xfrm>
            <a:off x="4011617" y="3958809"/>
            <a:ext cx="402085" cy="423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2" idx="0"/>
            <a:endCxn id="55" idx="6"/>
          </p:cNvCxnSpPr>
          <p:nvPr/>
        </p:nvCxnSpPr>
        <p:spPr>
          <a:xfrm flipH="1" flipV="1">
            <a:off x="4025575" y="3969198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5" idx="0"/>
            <a:endCxn id="127" idx="6"/>
          </p:cNvCxnSpPr>
          <p:nvPr/>
        </p:nvCxnSpPr>
        <p:spPr>
          <a:xfrm flipH="1" flipV="1">
            <a:off x="3406259" y="3323223"/>
            <a:ext cx="388580" cy="4152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0"/>
            <a:endCxn id="9" idx="3"/>
          </p:cNvCxnSpPr>
          <p:nvPr/>
        </p:nvCxnSpPr>
        <p:spPr>
          <a:xfrm flipV="1">
            <a:off x="3174554" y="2571806"/>
            <a:ext cx="2001985" cy="523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5109784" y="21801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6" name="Oval 16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872652" y="2230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44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6" name="Straight Arrow Connector 5"/>
          <p:cNvCxnSpPr>
            <a:endCxn id="63" idx="0"/>
          </p:cNvCxnSpPr>
          <p:nvPr/>
        </p:nvCxnSpPr>
        <p:spPr>
          <a:xfrm>
            <a:off x="5502850" y="2587485"/>
            <a:ext cx="2564191" cy="507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7836596" y="30949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7" name="Oval 18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2" name="Straight Arrow Connector 11"/>
          <p:cNvCxnSpPr>
            <a:stCxn id="63" idx="2"/>
            <a:endCxn id="78" idx="0"/>
          </p:cNvCxnSpPr>
          <p:nvPr/>
        </p:nvCxnSpPr>
        <p:spPr>
          <a:xfrm flipH="1">
            <a:off x="6819612" y="3325661"/>
            <a:ext cx="1016692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6584274" y="37384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1" name="Oval 19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24" name="Straight Arrow Connector 23"/>
          <p:cNvCxnSpPr>
            <a:stCxn id="78" idx="2"/>
            <a:endCxn id="74" idx="0"/>
          </p:cNvCxnSpPr>
          <p:nvPr/>
        </p:nvCxnSpPr>
        <p:spPr>
          <a:xfrm flipH="1">
            <a:off x="5897040" y="3969198"/>
            <a:ext cx="691835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5701496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4" name="Oval 1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36" name="Straight Arrow Connector 35"/>
          <p:cNvCxnSpPr>
            <a:stCxn id="122" idx="2"/>
            <a:endCxn id="118" idx="0"/>
          </p:cNvCxnSpPr>
          <p:nvPr/>
        </p:nvCxnSpPr>
        <p:spPr>
          <a:xfrm flipH="1">
            <a:off x="5296633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8" idx="0"/>
            <a:endCxn id="122" idx="2"/>
          </p:cNvCxnSpPr>
          <p:nvPr/>
        </p:nvCxnSpPr>
        <p:spPr>
          <a:xfrm flipV="1">
            <a:off x="5296633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701496" y="437993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7" name="Oval 1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930093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5</a:t>
            </a:r>
            <a:r>
              <a:rPr lang="en-US" b="1" dirty="0" smtClean="0">
                <a:latin typeface="Calisto MT" panose="02040603050505030304" pitchFamily="18" charset="0"/>
              </a:rPr>
              <a:t>4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41" name="Straight Arrow Connector 40"/>
          <p:cNvCxnSpPr>
            <a:stCxn id="74" idx="0"/>
            <a:endCxn id="78" idx="2"/>
          </p:cNvCxnSpPr>
          <p:nvPr/>
        </p:nvCxnSpPr>
        <p:spPr>
          <a:xfrm flipV="1">
            <a:off x="5897040" y="3969198"/>
            <a:ext cx="691835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6578309" y="374530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1" name="Oval 20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9733504" y="2221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65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45" name="Straight Arrow Connector 44"/>
          <p:cNvCxnSpPr>
            <a:stCxn id="201" idx="6"/>
            <a:endCxn id="124" idx="0"/>
          </p:cNvCxnSpPr>
          <p:nvPr/>
        </p:nvCxnSpPr>
        <p:spPr>
          <a:xfrm>
            <a:off x="7039782" y="3976042"/>
            <a:ext cx="865247" cy="404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7684964" y="43875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5" name="Oval 20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9" name="Straight Arrow Connector 58"/>
          <p:cNvCxnSpPr>
            <a:stCxn id="124" idx="2"/>
            <a:endCxn id="97" idx="0"/>
          </p:cNvCxnSpPr>
          <p:nvPr/>
        </p:nvCxnSpPr>
        <p:spPr>
          <a:xfrm flipH="1">
            <a:off x="7279390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063162" y="502423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8" name="Oval 20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6" name="Straight Arrow Connector 65"/>
          <p:cNvCxnSpPr>
            <a:stCxn id="172" idx="2"/>
            <a:endCxn id="168" idx="0"/>
          </p:cNvCxnSpPr>
          <p:nvPr/>
        </p:nvCxnSpPr>
        <p:spPr>
          <a:xfrm flipH="1">
            <a:off x="6664041" y="5267297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8" idx="0"/>
            <a:endCxn id="172" idx="2"/>
          </p:cNvCxnSpPr>
          <p:nvPr/>
        </p:nvCxnSpPr>
        <p:spPr>
          <a:xfrm flipV="1">
            <a:off x="6664041" y="526729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067381" y="503209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4" name="Oval 21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0159904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76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60" name="Straight Arrow Connector 59"/>
          <p:cNvCxnSpPr>
            <a:stCxn id="198" idx="3"/>
            <a:endCxn id="119" idx="0"/>
          </p:cNvCxnSpPr>
          <p:nvPr/>
        </p:nvCxnSpPr>
        <p:spPr>
          <a:xfrm>
            <a:off x="6143046" y="4610668"/>
            <a:ext cx="398089" cy="413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9" idx="0"/>
            <a:endCxn id="122" idx="6"/>
          </p:cNvCxnSpPr>
          <p:nvPr/>
        </p:nvCxnSpPr>
        <p:spPr>
          <a:xfrm flipH="1" flipV="1">
            <a:off x="6153008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72" idx="6"/>
            <a:endCxn id="180" idx="0"/>
          </p:cNvCxnSpPr>
          <p:nvPr/>
        </p:nvCxnSpPr>
        <p:spPr>
          <a:xfrm>
            <a:off x="7520416" y="5267297"/>
            <a:ext cx="388000" cy="414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7674302" y="568408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2" name="Oval 2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0" name="Straight Arrow Connector 109"/>
          <p:cNvCxnSpPr>
            <a:stCxn id="212" idx="2"/>
            <a:endCxn id="176" idx="0"/>
          </p:cNvCxnSpPr>
          <p:nvPr/>
        </p:nvCxnSpPr>
        <p:spPr>
          <a:xfrm flipH="1">
            <a:off x="7282777" y="5914824"/>
            <a:ext cx="391525" cy="4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76" idx="0"/>
            <a:endCxn id="180" idx="2"/>
          </p:cNvCxnSpPr>
          <p:nvPr/>
        </p:nvCxnSpPr>
        <p:spPr>
          <a:xfrm flipV="1">
            <a:off x="7282777" y="59121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7677679" y="568213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22" name="Oval 2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10543457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80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133" name="Straight Arrow Connector 132"/>
          <p:cNvCxnSpPr>
            <a:stCxn id="180" idx="6"/>
            <a:endCxn id="177" idx="0"/>
          </p:cNvCxnSpPr>
          <p:nvPr/>
        </p:nvCxnSpPr>
        <p:spPr>
          <a:xfrm>
            <a:off x="8139152" y="5912137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177" idx="0"/>
            <a:endCxn id="222" idx="6"/>
          </p:cNvCxnSpPr>
          <p:nvPr/>
        </p:nvCxnSpPr>
        <p:spPr>
          <a:xfrm flipH="1" flipV="1">
            <a:off x="8139152" y="5912874"/>
            <a:ext cx="388127" cy="412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222" idx="0"/>
            <a:endCxn id="172" idx="6"/>
          </p:cNvCxnSpPr>
          <p:nvPr/>
        </p:nvCxnSpPr>
        <p:spPr>
          <a:xfrm flipH="1" flipV="1">
            <a:off x="7520416" y="5267297"/>
            <a:ext cx="388000" cy="414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97" idx="0"/>
            <a:endCxn id="124" idx="2"/>
          </p:cNvCxnSpPr>
          <p:nvPr/>
        </p:nvCxnSpPr>
        <p:spPr>
          <a:xfrm flipV="1">
            <a:off x="7279390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7684964" y="437227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62" name="Oval 4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464" name="TextBox 463"/>
          <p:cNvSpPr txBox="1"/>
          <p:nvPr/>
        </p:nvSpPr>
        <p:spPr>
          <a:xfrm>
            <a:off x="10927009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82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466" name="Straight Arrow Connector 465"/>
          <p:cNvCxnSpPr>
            <a:stCxn id="463" idx="3"/>
            <a:endCxn id="98" idx="0"/>
          </p:cNvCxnSpPr>
          <p:nvPr/>
        </p:nvCxnSpPr>
        <p:spPr>
          <a:xfrm>
            <a:off x="8126514" y="4603013"/>
            <a:ext cx="397378" cy="421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98" idx="0"/>
            <a:endCxn id="124" idx="6"/>
          </p:cNvCxnSpPr>
          <p:nvPr/>
        </p:nvCxnSpPr>
        <p:spPr>
          <a:xfrm flipH="1" flipV="1">
            <a:off x="8135765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stCxn id="462" idx="0"/>
            <a:endCxn id="201" idx="6"/>
          </p:cNvCxnSpPr>
          <p:nvPr/>
        </p:nvCxnSpPr>
        <p:spPr>
          <a:xfrm flipH="1" flipV="1">
            <a:off x="7039782" y="3976042"/>
            <a:ext cx="875919" cy="3962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191" idx="0"/>
            <a:endCxn id="63" idx="2"/>
          </p:cNvCxnSpPr>
          <p:nvPr/>
        </p:nvCxnSpPr>
        <p:spPr>
          <a:xfrm flipV="1">
            <a:off x="6815011" y="3325661"/>
            <a:ext cx="1021293" cy="412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7840585" y="3098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76" name="Oval 47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478" name="TextBox 477"/>
          <p:cNvSpPr txBox="1"/>
          <p:nvPr/>
        </p:nvSpPr>
        <p:spPr>
          <a:xfrm>
            <a:off x="11310562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88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480" name="Straight Arrow Connector 479"/>
          <p:cNvCxnSpPr>
            <a:stCxn id="476" idx="6"/>
            <a:endCxn id="92" idx="0"/>
          </p:cNvCxnSpPr>
          <p:nvPr/>
        </p:nvCxnSpPr>
        <p:spPr>
          <a:xfrm>
            <a:off x="8302058" y="3329082"/>
            <a:ext cx="1348336" cy="409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/>
          <p:cNvGrpSpPr/>
          <p:nvPr/>
        </p:nvGrpSpPr>
        <p:grpSpPr>
          <a:xfrm>
            <a:off x="9419657" y="373048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83" name="Oval 48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86" name="Straight Arrow Connector 485"/>
          <p:cNvCxnSpPr>
            <a:stCxn id="92" idx="2"/>
            <a:endCxn id="88" idx="0"/>
          </p:cNvCxnSpPr>
          <p:nvPr/>
        </p:nvCxnSpPr>
        <p:spPr>
          <a:xfrm flipH="1">
            <a:off x="9024755" y="3969198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>
            <a:stCxn id="88" idx="0"/>
            <a:endCxn id="92" idx="2"/>
          </p:cNvCxnSpPr>
          <p:nvPr/>
        </p:nvCxnSpPr>
        <p:spPr>
          <a:xfrm flipV="1">
            <a:off x="9024755" y="3969198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>
            <a:off x="9421821" y="374346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90" name="Oval 48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93" name="Straight Arrow Connector 492"/>
          <p:cNvCxnSpPr>
            <a:stCxn id="490" idx="6"/>
            <a:endCxn id="89" idx="0"/>
          </p:cNvCxnSpPr>
          <p:nvPr/>
        </p:nvCxnSpPr>
        <p:spPr>
          <a:xfrm>
            <a:off x="9883294" y="3974203"/>
            <a:ext cx="385963" cy="407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/>
          <p:cNvSpPr txBox="1"/>
          <p:nvPr/>
        </p:nvSpPr>
        <p:spPr>
          <a:xfrm>
            <a:off x="1172926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97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496" name="Straight Arrow Connector 495"/>
          <p:cNvCxnSpPr>
            <a:stCxn id="89" idx="0"/>
            <a:endCxn id="490" idx="6"/>
          </p:cNvCxnSpPr>
          <p:nvPr/>
        </p:nvCxnSpPr>
        <p:spPr>
          <a:xfrm flipH="1" flipV="1">
            <a:off x="9883294" y="3974203"/>
            <a:ext cx="385963" cy="4077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92" idx="0"/>
            <a:endCxn id="477" idx="3"/>
          </p:cNvCxnSpPr>
          <p:nvPr/>
        </p:nvCxnSpPr>
        <p:spPr>
          <a:xfrm flipH="1" flipV="1">
            <a:off x="8282135" y="3329081"/>
            <a:ext cx="1368259" cy="4093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stCxn id="63" idx="0"/>
          </p:cNvCxnSpPr>
          <p:nvPr/>
        </p:nvCxnSpPr>
        <p:spPr>
          <a:xfrm flipH="1" flipV="1">
            <a:off x="5502851" y="2571807"/>
            <a:ext cx="2564190" cy="523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9341090" y="2600301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SORTED!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2" grpId="0"/>
      <p:bldP spid="160" grpId="0"/>
      <p:bldP spid="164" grpId="0"/>
      <p:bldP spid="182" grpId="0"/>
      <p:bldP spid="199" grpId="0"/>
      <p:bldP spid="203" grpId="0"/>
      <p:bldP spid="216" grpId="0"/>
      <p:bldP spid="224" grpId="0"/>
      <p:bldP spid="464" grpId="0"/>
      <p:bldP spid="478" grpId="0"/>
      <p:bldP spid="494" grpId="0"/>
      <p:bldP spid="5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Delete in BST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48011" y="3043649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3 Cases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Nodes with 0 child (Leaf Nodes)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5261481" y="49852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29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091377" y="2577106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Nodes with </a:t>
            </a:r>
            <a:r>
              <a:rPr lang="en-US" dirty="0">
                <a:latin typeface="Calisto MT" panose="02040603050505030304" pitchFamily="18" charset="0"/>
              </a:rPr>
              <a:t>1</a:t>
            </a:r>
            <a:r>
              <a:rPr lang="en-US" dirty="0" smtClean="0">
                <a:latin typeface="Calisto MT" panose="02040603050505030304" pitchFamily="18" charset="0"/>
              </a:rPr>
              <a:t> child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91377" y="295298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Nodes with 2 children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36" grpId="0"/>
      <p:bldP spid="1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Delete in BST (Case 1)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74271" y="3687186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47001" y="4332025"/>
            <a:ext cx="461473" cy="461473"/>
            <a:chOff x="5202962" y="3006694"/>
            <a:chExt cx="461473" cy="461473"/>
          </a:xfrm>
        </p:grpSpPr>
        <p:sp>
          <p:nvSpPr>
            <p:cNvPr id="107" name="Oval 10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3" name="Isosceles Triangle 102"/>
          <p:cNvSpPr/>
          <p:nvPr/>
        </p:nvSpPr>
        <p:spPr>
          <a:xfrm>
            <a:off x="4148011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>
            <a:off x="5392513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7" idx="2"/>
            <a:endCxn id="103" idx="0"/>
          </p:cNvCxnSpPr>
          <p:nvPr/>
        </p:nvCxnSpPr>
        <p:spPr>
          <a:xfrm flipH="1">
            <a:off x="4252099" y="4562762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8" idx="3"/>
            <a:endCxn id="104" idx="0"/>
          </p:cNvCxnSpPr>
          <p:nvPr/>
        </p:nvCxnSpPr>
        <p:spPr>
          <a:xfrm>
            <a:off x="5088551" y="4562761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37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Nodes with 0 child (Leaf Nodes)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Delete: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61642" y="4985285"/>
            <a:ext cx="1452678" cy="823000"/>
            <a:chOff x="4761821" y="4985285"/>
            <a:chExt cx="1452678" cy="823000"/>
          </a:xfrm>
        </p:grpSpPr>
        <p:grpSp>
          <p:nvGrpSpPr>
            <p:cNvPr id="3" name="Group 2"/>
            <p:cNvGrpSpPr/>
            <p:nvPr/>
          </p:nvGrpSpPr>
          <p:grpSpPr>
            <a:xfrm>
              <a:off x="4761821" y="4985285"/>
              <a:ext cx="1452678" cy="823000"/>
              <a:chOff x="4761821" y="4985285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5260811" y="4985285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4761821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6006323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4865909" y="521602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5702361" y="521602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5256496" y="4987885"/>
              <a:ext cx="461473" cy="461473"/>
              <a:chOff x="5203555" y="3022579"/>
              <a:chExt cx="461473" cy="461473"/>
            </a:xfrm>
            <a:solidFill>
              <a:srgbClr val="FF0000"/>
            </a:solidFill>
          </p:grpSpPr>
          <p:sp>
            <p:nvSpPr>
              <p:cNvPr id="112" name="Oval 111"/>
              <p:cNvSpPr/>
              <p:nvPr/>
            </p:nvSpPr>
            <p:spPr>
              <a:xfrm>
                <a:off x="5203555" y="3022579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8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Simply </a:t>
            </a:r>
            <a:r>
              <a:rPr lang="en-US" dirty="0" smtClean="0">
                <a:latin typeface="Calisto MT" panose="02040603050505030304" pitchFamily="18" charset="0"/>
              </a:rPr>
              <a:t>remove the node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4648769" y="433120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5" name="Oval 18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1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0065 0.284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9" grpId="0"/>
      <p:bldP spid="110" grpId="0"/>
      <p:bldP spid="1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Delete in BST (Case 2)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Nodes with 1 child 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Delete: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32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8359" y="3682325"/>
            <a:ext cx="1348590" cy="827861"/>
            <a:chOff x="4878359" y="3682325"/>
            <a:chExt cx="1348590" cy="827861"/>
          </a:xfrm>
        </p:grpSpPr>
        <p:grpSp>
          <p:nvGrpSpPr>
            <p:cNvPr id="49" name="Group 48"/>
            <p:cNvGrpSpPr/>
            <p:nvPr/>
          </p:nvGrpSpPr>
          <p:grpSpPr>
            <a:xfrm>
              <a:off x="4878359" y="3687186"/>
              <a:ext cx="1348590" cy="823000"/>
              <a:chOff x="7834814" y="3675867"/>
              <a:chExt cx="1348590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273307" y="3682325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52" name="Oval 15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Splice out the node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59381" y="4321003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16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0039 0.47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5469 -0.093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Delete in BST (Case 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3</a:t>
            </a:r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)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8298034" y="3687186"/>
            <a:ext cx="461473" cy="461473"/>
            <a:chOff x="5202962" y="3006694"/>
            <a:chExt cx="461473" cy="461473"/>
          </a:xfrm>
        </p:grpSpPr>
        <p:sp>
          <p:nvSpPr>
            <p:cNvPr id="78" name="Oval 7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4" name="Isosceles Triangle 73"/>
          <p:cNvSpPr/>
          <p:nvPr/>
        </p:nvSpPr>
        <p:spPr>
          <a:xfrm>
            <a:off x="7502111" y="4330724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9500852" y="432100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9" idx="3"/>
            <a:endCxn id="75" idx="0"/>
          </p:cNvCxnSpPr>
          <p:nvPr/>
        </p:nvCxnSpPr>
        <p:spPr>
          <a:xfrm>
            <a:off x="8739584" y="3917922"/>
            <a:ext cx="865356" cy="403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73991" y="1935533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Nodes with </a:t>
            </a:r>
            <a:r>
              <a:rPr lang="en-US" b="1" dirty="0">
                <a:latin typeface="Calisto MT" panose="02040603050505030304" pitchFamily="18" charset="0"/>
              </a:rPr>
              <a:t>2</a:t>
            </a:r>
            <a:r>
              <a:rPr lang="en-US" b="1" dirty="0" smtClean="0">
                <a:latin typeface="Calisto MT" panose="02040603050505030304" pitchFamily="18" charset="0"/>
              </a:rPr>
              <a:t> children 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168" y="234114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Delete: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44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16846" y="2661436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Find the in order successor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92288" y="3680241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</p:grpSp>
      <p:cxnSp>
        <p:nvCxnSpPr>
          <p:cNvPr id="4" name="Straight Arrow Connector 3"/>
          <p:cNvCxnSpPr>
            <a:endCxn id="63" idx="0"/>
          </p:cNvCxnSpPr>
          <p:nvPr/>
        </p:nvCxnSpPr>
        <p:spPr>
          <a:xfrm>
            <a:off x="7200585" y="2505737"/>
            <a:ext cx="2575615" cy="537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109499" y="2250490"/>
            <a:ext cx="1576072" cy="729552"/>
            <a:chOff x="9235300" y="1297270"/>
            <a:chExt cx="1576072" cy="729552"/>
          </a:xfrm>
        </p:grpSpPr>
        <p:cxnSp>
          <p:nvCxnSpPr>
            <p:cNvPr id="133" name="Straight Arrow Connector 132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9235300" y="1297270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Right Sub tree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3" name="Straight Arrow Connector 12"/>
          <p:cNvCxnSpPr>
            <a:stCxn id="63" idx="2"/>
            <a:endCxn id="165" idx="0"/>
          </p:cNvCxnSpPr>
          <p:nvPr/>
        </p:nvCxnSpPr>
        <p:spPr>
          <a:xfrm flipH="1">
            <a:off x="8527304" y="3274386"/>
            <a:ext cx="1018159" cy="40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7375462" y="43294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5" name="Oval 14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21831" y="2980042"/>
            <a:ext cx="347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(Minimum node of right sub tree)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5889" y="3395444"/>
            <a:ext cx="348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Replace the key of the node by the key of it’s successor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27168" y="408784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Delete the successor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73874" y="4330724"/>
            <a:ext cx="1452678" cy="823000"/>
            <a:chOff x="6901704" y="4329424"/>
            <a:chExt cx="1452678" cy="8230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6901704" y="4329424"/>
              <a:ext cx="1452678" cy="823000"/>
              <a:chOff x="7730726" y="3675867"/>
              <a:chExt cx="1452678" cy="82300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54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18" name="Isosceles Triangle 117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>
                <a:stCxn id="122" idx="2"/>
                <a:endCxn id="118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23" idx="3"/>
                <a:endCxn id="119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7387891" y="4340446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28" name="Oval 1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3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04779 -0.324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00104 0.380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09" grpId="0"/>
      <p:bldP spid="110" grpId="0"/>
      <p:bldP spid="183" grpId="0"/>
      <p:bldP spid="147" grpId="0"/>
      <p:bldP spid="148" grpId="0"/>
      <p:bldP spid="1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912" y="1558197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Binary Search Tree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9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Characteristic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229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Left &lt; Parent &lt; Right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38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Each sub tree is a Binary Search Tree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44</a:t>
            </a:r>
            <a:r>
              <a:rPr lang="en-US" dirty="0" smtClean="0">
                <a:latin typeface="Calisto MT" panose="02040603050505030304" pitchFamily="18" charset="0"/>
              </a:rPr>
              <a:t>     17     88     32     65     97     28     54     82    29     76     80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59678" y="1572425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44  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17</a:t>
            </a:r>
            <a:r>
              <a:rPr lang="en-US" dirty="0" smtClean="0">
                <a:latin typeface="Calisto MT" panose="02040603050505030304" pitchFamily="18" charset="0"/>
              </a:rPr>
              <a:t>     88     32     65     97     28     54     82    29     76     80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5533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" name="Oval 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&lt;</a:t>
            </a:r>
            <a:endParaRPr lang="en-US" b="1" dirty="0">
              <a:latin typeface="Calisto MT" panose="02040603050505030304" pitchFamily="18" charset="0"/>
            </a:endParaRPr>
          </a:p>
        </p:txBody>
      </p:sp>
      <p:cxnSp>
        <p:nvCxnSpPr>
          <p:cNvPr id="8" name="Straight Arrow Connector 7"/>
          <p:cNvCxnSpPr>
            <a:endCxn id="12" idx="0"/>
          </p:cNvCxnSpPr>
          <p:nvPr/>
        </p:nvCxnSpPr>
        <p:spPr>
          <a:xfrm flipH="1">
            <a:off x="2881464" y="3400586"/>
            <a:ext cx="2376836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1401" y="353783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44     17  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88</a:t>
            </a:r>
            <a:r>
              <a:rPr lang="en-US" dirty="0" smtClean="0">
                <a:latin typeface="Calisto MT" panose="02040603050505030304" pitchFamily="18" charset="0"/>
              </a:rPr>
              <a:t>     32     65     97     28     54     82    29     76     80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85173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31" name="Group 3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41" name="Isosceles Triangle 40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3" idx="2"/>
              <a:endCxn id="41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3"/>
              <a:endCxn id="42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3" idx="0"/>
          </p:cNvCxnSpPr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4035" y="359028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44     17     88  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32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65     97     28     54     82    29     76     80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23559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46" name="Oval 4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659034" y="40559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46" idx="6"/>
            <a:endCxn id="55" idx="0"/>
          </p:cNvCxnSpPr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32280" y="430950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44     17     88     32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65</a:t>
            </a:r>
            <a:r>
              <a:rPr lang="en-US" dirty="0" smtClean="0">
                <a:latin typeface="Calisto MT" panose="02040603050505030304" pitchFamily="18" charset="0"/>
              </a:rPr>
              <a:t>     97     28     54     82    29     76     80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638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" name="Straight Arrow Connector 5"/>
          <p:cNvCxnSpPr>
            <a:stCxn id="63" idx="2"/>
            <a:endCxn id="59" idx="0"/>
          </p:cNvCxnSpPr>
          <p:nvPr/>
        </p:nvCxnSpPr>
        <p:spPr>
          <a:xfrm flipH="1">
            <a:off x="7034127" y="3906604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25681" y="42552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sto MT" panose="02040603050505030304" pitchFamily="18" charset="0"/>
              </a:rPr>
              <a:t>NULL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83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806</Words>
  <Application>Microsoft Office PowerPoint</Application>
  <PresentationFormat>Widescreen</PresentationFormat>
  <Paragraphs>523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Adobe Fangsong Std R</vt:lpstr>
      <vt:lpstr>Arial</vt:lpstr>
      <vt:lpstr>Calibri</vt:lpstr>
      <vt:lpstr>Calibri Light</vt:lpstr>
      <vt:lpstr>Calisto MT</vt:lpstr>
      <vt:lpstr>Symbol</vt:lpstr>
      <vt:lpstr>Tahoma</vt:lpstr>
      <vt:lpstr>Wingdings</vt:lpstr>
      <vt:lpstr>Office Theme</vt:lpstr>
      <vt:lpstr>Tree Representation By Linked List</vt:lpstr>
      <vt:lpstr>Representation of Binary Tree</vt:lpstr>
      <vt:lpstr>Binary Search Tree</vt:lpstr>
      <vt:lpstr>Characteristic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Searching in BST</vt:lpstr>
      <vt:lpstr>Searching in BST</vt:lpstr>
      <vt:lpstr>Searching in BST</vt:lpstr>
      <vt:lpstr>Searching in BST</vt:lpstr>
      <vt:lpstr>Maximum in BST</vt:lpstr>
      <vt:lpstr>Minimum in BST</vt:lpstr>
      <vt:lpstr>In Order Traversal in BST</vt:lpstr>
      <vt:lpstr>Delete in BST</vt:lpstr>
      <vt:lpstr>Delete in BST (Case 1)</vt:lpstr>
      <vt:lpstr>Delete in BST (Case 2)</vt:lpstr>
      <vt:lpstr>Delete in BST (Case 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ACER</dc:creator>
  <cp:lastModifiedBy>ACER</cp:lastModifiedBy>
  <cp:revision>99</cp:revision>
  <dcterms:created xsi:type="dcterms:W3CDTF">2020-07-09T07:23:28Z</dcterms:created>
  <dcterms:modified xsi:type="dcterms:W3CDTF">2020-07-15T16:21:24Z</dcterms:modified>
</cp:coreProperties>
</file>