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6" r:id="rId36"/>
    <p:sldId id="291" r:id="rId37"/>
    <p:sldId id="292" r:id="rId38"/>
    <p:sldId id="297" r:id="rId39"/>
    <p:sldId id="294" r:id="rId40"/>
    <p:sldId id="298" r:id="rId41"/>
    <p:sldId id="299" r:id="rId42"/>
    <p:sldId id="300" r:id="rId43"/>
    <p:sldId id="301" r:id="rId44"/>
    <p:sldId id="302" r:id="rId45"/>
    <p:sldId id="303" r:id="rId46"/>
    <p:sldId id="305" r:id="rId47"/>
    <p:sldId id="306" r:id="rId48"/>
    <p:sldId id="308" r:id="rId49"/>
    <p:sldId id="309" r:id="rId50"/>
    <p:sldId id="310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295" r:id="rId62"/>
    <p:sldId id="322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5EE0A-9562-4D8E-B86B-D1834449DD8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419FF-34B1-4773-97F2-C00DCF949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15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5EE0A-9562-4D8E-B86B-D1834449DD8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419FF-34B1-4773-97F2-C00DCF949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11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5EE0A-9562-4D8E-B86B-D1834449DD8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419FF-34B1-4773-97F2-C00DCF949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40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5EE0A-9562-4D8E-B86B-D1834449DD8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419FF-34B1-4773-97F2-C00DCF949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56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5EE0A-9562-4D8E-B86B-D1834449DD8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419FF-34B1-4773-97F2-C00DCF949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9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5EE0A-9562-4D8E-B86B-D1834449DD8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419FF-34B1-4773-97F2-C00DCF949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86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5EE0A-9562-4D8E-B86B-D1834449DD8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419FF-34B1-4773-97F2-C00DCF949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95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5EE0A-9562-4D8E-B86B-D1834449DD8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419FF-34B1-4773-97F2-C00DCF949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45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5EE0A-9562-4D8E-B86B-D1834449DD8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419FF-34B1-4773-97F2-C00DCF949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68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5EE0A-9562-4D8E-B86B-D1834449DD8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419FF-34B1-4773-97F2-C00DCF949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99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5EE0A-9562-4D8E-B86B-D1834449DD8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419FF-34B1-4773-97F2-C00DCF949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44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5EE0A-9562-4D8E-B86B-D1834449DD8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419FF-34B1-4773-97F2-C00DCF949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4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69294"/>
            <a:ext cx="9144000" cy="2387600"/>
          </a:xfrm>
        </p:spPr>
        <p:txBody>
          <a:bodyPr/>
          <a:lstStyle/>
          <a:p>
            <a:r>
              <a:rPr lang="en-US" b="1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Tree Representation By Array</a:t>
            </a:r>
            <a:endParaRPr lang="en-US" b="1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63641" y="5833130"/>
            <a:ext cx="224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 err="1" smtClean="0">
                <a:latin typeface="Calisto MT" panose="02040603050505030304" pitchFamily="18" charset="0"/>
              </a:rPr>
              <a:t>Swapnil</a:t>
            </a:r>
            <a:r>
              <a:rPr lang="en-US" sz="1400" dirty="0" smtClean="0">
                <a:latin typeface="Calisto MT" panose="02040603050505030304" pitchFamily="18" charset="0"/>
              </a:rPr>
              <a:t> Biswas</a:t>
            </a:r>
          </a:p>
          <a:p>
            <a:pPr algn="just"/>
            <a:r>
              <a:rPr lang="en-US" sz="1400" dirty="0" smtClean="0">
                <a:latin typeface="Calisto MT" panose="02040603050505030304" pitchFamily="18" charset="0"/>
              </a:rPr>
              <a:t>Lecturer, CSE </a:t>
            </a:r>
            <a:r>
              <a:rPr lang="en-US" sz="1400" dirty="0" err="1" smtClean="0">
                <a:latin typeface="Calisto MT" panose="02040603050505030304" pitchFamily="18" charset="0"/>
              </a:rPr>
              <a:t>Dept</a:t>
            </a:r>
            <a:r>
              <a:rPr lang="en-US" sz="1400" dirty="0" smtClean="0">
                <a:latin typeface="Calisto MT" panose="02040603050505030304" pitchFamily="18" charset="0"/>
              </a:rPr>
              <a:t>, MIST</a:t>
            </a:r>
            <a:endParaRPr lang="en-US" sz="14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64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Max Heap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837345"/>
            <a:ext cx="476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sto MT" panose="02040603050505030304" pitchFamily="18" charset="0"/>
              </a:rPr>
              <a:t>p</a:t>
            </a:r>
            <a:r>
              <a:rPr lang="en-US" dirty="0" smtClean="0">
                <a:latin typeface="Calisto MT" panose="02040603050505030304" pitchFamily="18" charset="0"/>
              </a:rPr>
              <a:t>arent&gt;=left child  &amp;&amp;  parent&gt;=right child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2206677"/>
            <a:ext cx="3894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alisto MT" panose="02040603050505030304" pitchFamily="18" charset="0"/>
              </a:rPr>
              <a:t>All the sub trees maintain the same</a:t>
            </a:r>
            <a:endParaRPr lang="en-US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97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Min Heap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837345"/>
            <a:ext cx="476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sto MT" panose="02040603050505030304" pitchFamily="18" charset="0"/>
              </a:rPr>
              <a:t>p</a:t>
            </a:r>
            <a:r>
              <a:rPr lang="en-US" dirty="0" smtClean="0">
                <a:latin typeface="Calisto MT" panose="02040603050505030304" pitchFamily="18" charset="0"/>
              </a:rPr>
              <a:t>arent&lt;=left child  &amp;&amp;  parent&lt;=right child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2206677"/>
            <a:ext cx="3894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alisto MT" panose="02040603050505030304" pitchFamily="18" charset="0"/>
              </a:rPr>
              <a:t>All the sub trees maintain the same</a:t>
            </a:r>
            <a:endParaRPr lang="en-US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7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912" y="1558197"/>
            <a:ext cx="9144000" cy="2387600"/>
          </a:xfrm>
        </p:spPr>
        <p:txBody>
          <a:bodyPr/>
          <a:lstStyle/>
          <a:p>
            <a:r>
              <a:rPr lang="en-US" b="1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Max Heap</a:t>
            </a:r>
            <a:endParaRPr lang="en-US" b="1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445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Example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212935" y="1948440"/>
            <a:ext cx="501721" cy="478566"/>
            <a:chOff x="5212935" y="1948440"/>
            <a:chExt cx="501721" cy="478566"/>
          </a:xfrm>
        </p:grpSpPr>
        <p:sp>
          <p:nvSpPr>
            <p:cNvPr id="3" name="Oval 2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54443" y="20030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  <a:latin typeface="Calisto MT" panose="02040603050505030304" pitchFamily="18" charset="0"/>
                </a:rPr>
                <a:t>16</a:t>
              </a:r>
              <a:endParaRPr lang="en-US" dirty="0">
                <a:solidFill>
                  <a:srgbClr val="0070C0"/>
                </a:solidFill>
                <a:latin typeface="Calisto MT" panose="02040603050505030304" pitchFamily="18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921095" y="2630679"/>
            <a:ext cx="501721" cy="478566"/>
            <a:chOff x="5212935" y="1948440"/>
            <a:chExt cx="501721" cy="478566"/>
          </a:xfrm>
        </p:grpSpPr>
        <p:sp>
          <p:nvSpPr>
            <p:cNvPr id="9" name="Oval 8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54443" y="20030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  <a:latin typeface="Calisto MT" panose="02040603050505030304" pitchFamily="18" charset="0"/>
                </a:rPr>
                <a:t>14</a:t>
              </a:r>
              <a:endParaRPr lang="en-US" dirty="0">
                <a:solidFill>
                  <a:srgbClr val="0070C0"/>
                </a:solidFill>
                <a:latin typeface="Calisto MT" panose="02040603050505030304" pitchFamily="18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705600" y="2630679"/>
            <a:ext cx="501721" cy="478566"/>
            <a:chOff x="5212935" y="1948440"/>
            <a:chExt cx="501721" cy="478566"/>
          </a:xfrm>
        </p:grpSpPr>
        <p:sp>
          <p:nvSpPr>
            <p:cNvPr id="12" name="Oval 11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54443" y="20030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  <a:latin typeface="Calisto MT" panose="02040603050505030304" pitchFamily="18" charset="0"/>
                </a:rPr>
                <a:t>10</a:t>
              </a:r>
              <a:endParaRPr lang="en-US" dirty="0">
                <a:solidFill>
                  <a:srgbClr val="0070C0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15" name="Straight Arrow Connector 14"/>
          <p:cNvCxnSpPr>
            <a:stCxn id="3" idx="2"/>
            <a:endCxn id="9" idx="0"/>
          </p:cNvCxnSpPr>
          <p:nvPr/>
        </p:nvCxnSpPr>
        <p:spPr>
          <a:xfrm flipH="1">
            <a:off x="4171956" y="2187723"/>
            <a:ext cx="1040979" cy="4429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" idx="6"/>
            <a:endCxn id="12" idx="0"/>
          </p:cNvCxnSpPr>
          <p:nvPr/>
        </p:nvCxnSpPr>
        <p:spPr>
          <a:xfrm>
            <a:off x="5714656" y="2187723"/>
            <a:ext cx="1241805" cy="4429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3183512" y="3347102"/>
            <a:ext cx="501721" cy="478566"/>
            <a:chOff x="5212935" y="1948440"/>
            <a:chExt cx="501721" cy="478566"/>
          </a:xfrm>
        </p:grpSpPr>
        <p:sp>
          <p:nvSpPr>
            <p:cNvPr id="19" name="Oval 18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sto MT" panose="02040603050505030304" pitchFamily="18" charset="0"/>
                </a:rPr>
                <a:t>8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764321" y="3347102"/>
            <a:ext cx="501721" cy="478566"/>
            <a:chOff x="5212935" y="1948440"/>
            <a:chExt cx="501721" cy="478566"/>
          </a:xfrm>
        </p:grpSpPr>
        <p:sp>
          <p:nvSpPr>
            <p:cNvPr id="22" name="Oval 21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sto MT" panose="02040603050505030304" pitchFamily="18" charset="0"/>
                </a:rPr>
                <a:t>7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038621" y="3347102"/>
            <a:ext cx="501721" cy="478566"/>
            <a:chOff x="5212935" y="1948440"/>
            <a:chExt cx="501721" cy="478566"/>
          </a:xfrm>
        </p:grpSpPr>
        <p:sp>
          <p:nvSpPr>
            <p:cNvPr id="25" name="Oval 24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sto MT" panose="02040603050505030304" pitchFamily="18" charset="0"/>
                </a:rPr>
                <a:t>9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618210" y="3347596"/>
            <a:ext cx="501721" cy="478566"/>
            <a:chOff x="5212935" y="1948440"/>
            <a:chExt cx="501721" cy="478566"/>
          </a:xfrm>
        </p:grpSpPr>
        <p:sp>
          <p:nvSpPr>
            <p:cNvPr id="28" name="Oval 27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sto MT" panose="02040603050505030304" pitchFamily="18" charset="0"/>
                </a:rPr>
                <a:t>3</a:t>
              </a:r>
            </a:p>
          </p:txBody>
        </p:sp>
      </p:grpSp>
      <p:cxnSp>
        <p:nvCxnSpPr>
          <p:cNvPr id="31" name="Straight Arrow Connector 30"/>
          <p:cNvCxnSpPr>
            <a:stCxn id="9" idx="3"/>
            <a:endCxn id="19" idx="0"/>
          </p:cNvCxnSpPr>
          <p:nvPr/>
        </p:nvCxnSpPr>
        <p:spPr>
          <a:xfrm flipH="1">
            <a:off x="3434373" y="3039161"/>
            <a:ext cx="560197" cy="307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5"/>
            <a:endCxn id="22" idx="0"/>
          </p:cNvCxnSpPr>
          <p:nvPr/>
        </p:nvCxnSpPr>
        <p:spPr>
          <a:xfrm>
            <a:off x="4349341" y="3039161"/>
            <a:ext cx="665841" cy="307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2" idx="3"/>
            <a:endCxn id="25" idx="0"/>
          </p:cNvCxnSpPr>
          <p:nvPr/>
        </p:nvCxnSpPr>
        <p:spPr>
          <a:xfrm flipH="1">
            <a:off x="6289482" y="3039161"/>
            <a:ext cx="489593" cy="307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2" idx="5"/>
            <a:endCxn id="28" idx="0"/>
          </p:cNvCxnSpPr>
          <p:nvPr/>
        </p:nvCxnSpPr>
        <p:spPr>
          <a:xfrm>
            <a:off x="7133846" y="3039161"/>
            <a:ext cx="735225" cy="3084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2726554" y="4241716"/>
            <a:ext cx="501721" cy="478566"/>
            <a:chOff x="5212935" y="1948440"/>
            <a:chExt cx="501721" cy="478566"/>
          </a:xfrm>
        </p:grpSpPr>
        <p:sp>
          <p:nvSpPr>
            <p:cNvPr id="39" name="Oval 38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sto MT" panose="02040603050505030304" pitchFamily="18" charset="0"/>
                </a:rPr>
                <a:t>2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643724" y="4241716"/>
            <a:ext cx="501721" cy="478566"/>
            <a:chOff x="5212935" y="1948440"/>
            <a:chExt cx="501721" cy="478566"/>
          </a:xfrm>
        </p:grpSpPr>
        <p:sp>
          <p:nvSpPr>
            <p:cNvPr id="42" name="Oval 41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sto MT" panose="02040603050505030304" pitchFamily="18" charset="0"/>
                </a:rPr>
                <a:t>4</a:t>
              </a:r>
            </a:p>
          </p:txBody>
        </p:sp>
      </p:grpSp>
      <p:cxnSp>
        <p:nvCxnSpPr>
          <p:cNvPr id="45" name="Straight Arrow Connector 44"/>
          <p:cNvCxnSpPr>
            <a:endCxn id="39" idx="0"/>
          </p:cNvCxnSpPr>
          <p:nvPr/>
        </p:nvCxnSpPr>
        <p:spPr>
          <a:xfrm flipH="1">
            <a:off x="2977415" y="3771051"/>
            <a:ext cx="247605" cy="4706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9" idx="5"/>
            <a:endCxn id="42" idx="0"/>
          </p:cNvCxnSpPr>
          <p:nvPr/>
        </p:nvCxnSpPr>
        <p:spPr>
          <a:xfrm>
            <a:off x="3611758" y="3755584"/>
            <a:ext cx="282827" cy="4861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4441584" y="4241716"/>
            <a:ext cx="501721" cy="478566"/>
            <a:chOff x="5212935" y="1948440"/>
            <a:chExt cx="501721" cy="478566"/>
          </a:xfrm>
        </p:grpSpPr>
        <p:sp>
          <p:nvSpPr>
            <p:cNvPr id="49" name="Oval 48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331357" y="20030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  <a:latin typeface="Calisto MT" panose="02040603050505030304" pitchFamily="18" charset="0"/>
                </a:rPr>
                <a:t>1</a:t>
              </a:r>
              <a:endParaRPr lang="en-US" dirty="0">
                <a:solidFill>
                  <a:srgbClr val="0070C0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52" name="Straight Arrow Connector 51"/>
          <p:cNvCxnSpPr>
            <a:stCxn id="22" idx="3"/>
            <a:endCxn id="49" idx="0"/>
          </p:cNvCxnSpPr>
          <p:nvPr/>
        </p:nvCxnSpPr>
        <p:spPr>
          <a:xfrm flipH="1">
            <a:off x="4692445" y="3755584"/>
            <a:ext cx="145351" cy="4861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170446" y="541211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X</a:t>
            </a:r>
            <a:endParaRPr lang="en-US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568356" y="53853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16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994255" y="53950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14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397453" y="53944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10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883174" y="54041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8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294723" y="53944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7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713117" y="53975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9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4148026" y="5365135"/>
            <a:ext cx="4637187" cy="817938"/>
            <a:chOff x="3643724" y="5256202"/>
            <a:chExt cx="4637187" cy="817938"/>
          </a:xfrm>
        </p:grpSpPr>
        <p:sp>
          <p:nvSpPr>
            <p:cNvPr id="76" name="Rectangle 75"/>
            <p:cNvSpPr/>
            <p:nvPr/>
          </p:nvSpPr>
          <p:spPr>
            <a:xfrm>
              <a:off x="6574232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64372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062468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481212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899956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318700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73744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651781" y="56557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0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120997" y="56728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539741" y="56819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2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000900" y="56843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3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391423" y="56850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4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868696" y="57022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5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155838" y="5256202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287090" y="56967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6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992976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7411720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7830464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640993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7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059562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8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468679" y="57048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9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862207" y="57000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10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7135138" y="54185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550140" y="53917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976039" y="54014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4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396329" y="54008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</a:t>
            </a:r>
            <a:endParaRPr lang="en-US" dirty="0">
              <a:latin typeface="Calisto MT" panose="02040603050505030304" pitchFamily="18" charset="0"/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5212935" y="1938517"/>
            <a:ext cx="501721" cy="478566"/>
            <a:chOff x="5212935" y="1948440"/>
            <a:chExt cx="501721" cy="478566"/>
          </a:xfrm>
        </p:grpSpPr>
        <p:sp>
          <p:nvSpPr>
            <p:cNvPr id="103" name="Oval 102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solidFill>
              <a:schemeClr val="accent5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254443" y="20030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16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1797482" y="5400864"/>
            <a:ext cx="2279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Array Representation</a:t>
            </a:r>
            <a:endParaRPr lang="en-US" dirty="0">
              <a:latin typeface="Calisto MT" panose="02040603050505030304" pitchFamily="18" charset="0"/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3915629" y="2638245"/>
            <a:ext cx="501721" cy="478566"/>
            <a:chOff x="5212935" y="1948440"/>
            <a:chExt cx="501721" cy="478566"/>
          </a:xfrm>
        </p:grpSpPr>
        <p:sp>
          <p:nvSpPr>
            <p:cNvPr id="110" name="Oval 109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solidFill>
              <a:schemeClr val="accent5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254443" y="20030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14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6705599" y="2638245"/>
            <a:ext cx="501721" cy="478566"/>
            <a:chOff x="5212935" y="1948440"/>
            <a:chExt cx="501721" cy="478566"/>
          </a:xfrm>
        </p:grpSpPr>
        <p:sp>
          <p:nvSpPr>
            <p:cNvPr id="113" name="Oval 112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solidFill>
              <a:schemeClr val="accent5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254443" y="20030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10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3183512" y="3347102"/>
            <a:ext cx="501721" cy="478566"/>
            <a:chOff x="5212935" y="1948440"/>
            <a:chExt cx="501721" cy="478566"/>
          </a:xfrm>
        </p:grpSpPr>
        <p:sp>
          <p:nvSpPr>
            <p:cNvPr id="116" name="Oval 11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solidFill>
              <a:schemeClr val="accent5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314265" y="20030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8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4763101" y="3347102"/>
            <a:ext cx="501721" cy="478566"/>
            <a:chOff x="5212935" y="1948440"/>
            <a:chExt cx="501721" cy="478566"/>
          </a:xfrm>
        </p:grpSpPr>
        <p:sp>
          <p:nvSpPr>
            <p:cNvPr id="119" name="Oval 118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solidFill>
              <a:schemeClr val="accent5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314265" y="20030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7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6032557" y="3357448"/>
            <a:ext cx="501721" cy="478566"/>
            <a:chOff x="5212935" y="1948440"/>
            <a:chExt cx="501721" cy="478566"/>
          </a:xfrm>
        </p:grpSpPr>
        <p:sp>
          <p:nvSpPr>
            <p:cNvPr id="122" name="Oval 121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solidFill>
              <a:schemeClr val="accent5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314265" y="20030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9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7618210" y="3347102"/>
            <a:ext cx="501721" cy="478566"/>
            <a:chOff x="5212935" y="1948440"/>
            <a:chExt cx="501721" cy="478566"/>
          </a:xfrm>
        </p:grpSpPr>
        <p:sp>
          <p:nvSpPr>
            <p:cNvPr id="125" name="Oval 124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solidFill>
              <a:schemeClr val="accent5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314265" y="20030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3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2726554" y="4226671"/>
            <a:ext cx="501721" cy="478566"/>
            <a:chOff x="5212935" y="1948440"/>
            <a:chExt cx="501721" cy="478566"/>
          </a:xfrm>
        </p:grpSpPr>
        <p:sp>
          <p:nvSpPr>
            <p:cNvPr id="128" name="Oval 127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solidFill>
              <a:schemeClr val="accent5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314265" y="20030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2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3643723" y="4241716"/>
            <a:ext cx="501721" cy="478566"/>
            <a:chOff x="5212935" y="1948440"/>
            <a:chExt cx="501721" cy="478566"/>
          </a:xfrm>
        </p:grpSpPr>
        <p:sp>
          <p:nvSpPr>
            <p:cNvPr id="131" name="Oval 130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solidFill>
              <a:schemeClr val="accent5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314265" y="20030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4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4431400" y="4250744"/>
            <a:ext cx="501721" cy="478566"/>
            <a:chOff x="5212935" y="1948440"/>
            <a:chExt cx="501721" cy="478566"/>
          </a:xfrm>
        </p:grpSpPr>
        <p:sp>
          <p:nvSpPr>
            <p:cNvPr id="134" name="Oval 133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solidFill>
              <a:schemeClr val="accent5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314265" y="20030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1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0267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68" grpId="0"/>
      <p:bldP spid="69" grpId="0"/>
      <p:bldP spid="70" grpId="0"/>
      <p:bldP spid="71" grpId="0"/>
      <p:bldP spid="74" grpId="0"/>
      <p:bldP spid="88" grpId="0"/>
      <p:bldP spid="89" grpId="0"/>
      <p:bldP spid="90" grpId="0"/>
      <p:bldP spid="91" grpId="0"/>
      <p:bldP spid="10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Insertion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38200" y="1837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524183" y="5894975"/>
            <a:ext cx="4637187" cy="817938"/>
            <a:chOff x="3643724" y="5256202"/>
            <a:chExt cx="4637187" cy="817938"/>
          </a:xfrm>
        </p:grpSpPr>
        <p:sp>
          <p:nvSpPr>
            <p:cNvPr id="51" name="Rectangle 50"/>
            <p:cNvSpPr/>
            <p:nvPr/>
          </p:nvSpPr>
          <p:spPr>
            <a:xfrm>
              <a:off x="6574232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64372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062468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81212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99956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318700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73744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651781" y="56557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0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20997" y="56728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539741" y="56819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2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00900" y="56843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3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391423" y="56850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4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868696" y="57022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5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55838" y="5256202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287090" y="56967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6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992976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411720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830464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640993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7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059562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8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468679" y="57048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9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862207" y="57000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10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549120" y="2359078"/>
            <a:ext cx="501721" cy="478566"/>
            <a:chOff x="5212935" y="1948440"/>
            <a:chExt cx="501721" cy="478566"/>
          </a:xfrm>
        </p:grpSpPr>
        <p:sp>
          <p:nvSpPr>
            <p:cNvPr id="75" name="Oval 74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314265" y="20030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2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3994712" y="59213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749761" y="1785601"/>
            <a:ext cx="478564" cy="4785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6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77" grpId="0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Insertion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38200" y="1837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524183" y="5894975"/>
            <a:ext cx="4637187" cy="817938"/>
            <a:chOff x="3643724" y="5256202"/>
            <a:chExt cx="4637187" cy="817938"/>
          </a:xfrm>
        </p:grpSpPr>
        <p:sp>
          <p:nvSpPr>
            <p:cNvPr id="51" name="Rectangle 50"/>
            <p:cNvSpPr/>
            <p:nvPr/>
          </p:nvSpPr>
          <p:spPr>
            <a:xfrm>
              <a:off x="6574232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64372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062468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81212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99956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318700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73744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651781" y="56557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0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20997" y="56728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539741" y="56819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2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00900" y="56843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3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391423" y="56850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4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868696" y="57022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5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55838" y="5256202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287090" y="56967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6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992976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411720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830464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640993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7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059562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8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468679" y="57048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9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862207" y="57000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10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549120" y="2359078"/>
            <a:ext cx="501721" cy="478566"/>
            <a:chOff x="5212935" y="1948440"/>
            <a:chExt cx="501721" cy="478566"/>
          </a:xfrm>
        </p:grpSpPr>
        <p:sp>
          <p:nvSpPr>
            <p:cNvPr id="75" name="Oval 74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314265" y="20030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sto MT" panose="02040603050505030304" pitchFamily="18" charset="0"/>
                </a:rPr>
                <a:t>2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3994712" y="59213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59963" y="1785601"/>
            <a:ext cx="478564" cy="478564"/>
            <a:chOff x="1159963" y="1785601"/>
            <a:chExt cx="478564" cy="478564"/>
          </a:xfrm>
        </p:grpSpPr>
        <p:sp>
          <p:nvSpPr>
            <p:cNvPr id="31" name="TextBox 30"/>
            <p:cNvSpPr txBox="1"/>
            <p:nvPr/>
          </p:nvSpPr>
          <p:spPr>
            <a:xfrm>
              <a:off x="1264065" y="18373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9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1159963" y="1785601"/>
              <a:ext cx="478564" cy="47856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420200" y="59196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9</a:t>
            </a:r>
            <a:endParaRPr lang="en-US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4001456" y="2998070"/>
            <a:ext cx="501721" cy="478566"/>
            <a:chOff x="5212935" y="1948440"/>
            <a:chExt cx="501721" cy="478566"/>
          </a:xfrm>
        </p:grpSpPr>
        <p:sp>
          <p:nvSpPr>
            <p:cNvPr id="36" name="Oval 3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14265" y="20030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9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5" name="Straight Arrow Connector 4"/>
          <p:cNvCxnSpPr>
            <a:stCxn id="75" idx="2"/>
            <a:endCxn id="36" idx="0"/>
          </p:cNvCxnSpPr>
          <p:nvPr/>
        </p:nvCxnSpPr>
        <p:spPr>
          <a:xfrm flipH="1">
            <a:off x="4252317" y="2598361"/>
            <a:ext cx="1296803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36" idx="1"/>
            <a:endCxn id="75" idx="0"/>
          </p:cNvCxnSpPr>
          <p:nvPr/>
        </p:nvCxnSpPr>
        <p:spPr>
          <a:xfrm rot="5400000" flipH="1" flipV="1">
            <a:off x="4582918" y="1851091"/>
            <a:ext cx="709076" cy="1725050"/>
          </a:xfrm>
          <a:prstGeom prst="curvedConnector3">
            <a:avLst>
              <a:gd name="adj1" fmla="val 13223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720561" y="3015520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Compare with parent</a:t>
            </a:r>
            <a:endParaRPr lang="en-US" dirty="0">
              <a:latin typeface="Calisto MT" panose="02040603050505030304" pitchFamily="18" charset="0"/>
            </a:endParaRPr>
          </a:p>
        </p:txBody>
      </p:sp>
      <p:cxnSp>
        <p:nvCxnSpPr>
          <p:cNvPr id="13" name="Curved Connector 12"/>
          <p:cNvCxnSpPr>
            <a:stCxn id="55" idx="0"/>
            <a:endCxn id="54" idx="0"/>
          </p:cNvCxnSpPr>
          <p:nvPr/>
        </p:nvCxnSpPr>
        <p:spPr>
          <a:xfrm rot="16200000" flipV="1">
            <a:off x="4361671" y="5691070"/>
            <a:ext cx="12700" cy="418744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420510" y="3372499"/>
            <a:ext cx="69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swap</a:t>
            </a:r>
            <a:endParaRPr lang="en-US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66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7" grpId="0"/>
      <p:bldP spid="4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Insertion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38200" y="1837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524183" y="5894975"/>
            <a:ext cx="4637187" cy="817938"/>
            <a:chOff x="3643724" y="5256202"/>
            <a:chExt cx="4637187" cy="817938"/>
          </a:xfrm>
        </p:grpSpPr>
        <p:sp>
          <p:nvSpPr>
            <p:cNvPr id="51" name="Rectangle 50"/>
            <p:cNvSpPr/>
            <p:nvPr/>
          </p:nvSpPr>
          <p:spPr>
            <a:xfrm>
              <a:off x="6574232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64372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062468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81212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99956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318700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73744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651781" y="56557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0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20997" y="56728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539741" y="56819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2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00900" y="56843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3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391423" y="56850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4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868696" y="57022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5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55838" y="5256202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287090" y="56967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6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992976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411720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830464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640993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7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059562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8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468679" y="57048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9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862207" y="57000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10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549120" y="2359078"/>
            <a:ext cx="501721" cy="478566"/>
            <a:chOff x="5212935" y="1948440"/>
            <a:chExt cx="501721" cy="478566"/>
          </a:xfrm>
        </p:grpSpPr>
        <p:sp>
          <p:nvSpPr>
            <p:cNvPr id="75" name="Oval 74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314265" y="20030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9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413850" y="59196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59963" y="1785601"/>
            <a:ext cx="478564" cy="478564"/>
            <a:chOff x="1159963" y="1785601"/>
            <a:chExt cx="478564" cy="478564"/>
          </a:xfrm>
        </p:grpSpPr>
        <p:sp>
          <p:nvSpPr>
            <p:cNvPr id="31" name="TextBox 30"/>
            <p:cNvSpPr txBox="1"/>
            <p:nvPr/>
          </p:nvSpPr>
          <p:spPr>
            <a:xfrm>
              <a:off x="1264065" y="18373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9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1159963" y="1785601"/>
              <a:ext cx="478564" cy="47856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020258" y="5917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9</a:t>
            </a:r>
            <a:endParaRPr lang="en-US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4001456" y="2998070"/>
            <a:ext cx="501721" cy="478566"/>
            <a:chOff x="5212935" y="1948440"/>
            <a:chExt cx="501721" cy="478566"/>
          </a:xfrm>
        </p:grpSpPr>
        <p:sp>
          <p:nvSpPr>
            <p:cNvPr id="36" name="Oval 3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14265" y="20030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2</a:t>
              </a:r>
            </a:p>
          </p:txBody>
        </p:sp>
      </p:grpSp>
      <p:cxnSp>
        <p:nvCxnSpPr>
          <p:cNvPr id="5" name="Straight Arrow Connector 4"/>
          <p:cNvCxnSpPr>
            <a:stCxn id="75" idx="2"/>
            <a:endCxn id="36" idx="0"/>
          </p:cNvCxnSpPr>
          <p:nvPr/>
        </p:nvCxnSpPr>
        <p:spPr>
          <a:xfrm flipH="1">
            <a:off x="4252317" y="2598361"/>
            <a:ext cx="1296803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720561" y="3015520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Compare with parent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420510" y="3372499"/>
            <a:ext cx="69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swap</a:t>
            </a:r>
            <a:endParaRPr lang="en-US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70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Insertion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38200" y="1837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524183" y="5894975"/>
            <a:ext cx="4637187" cy="817938"/>
            <a:chOff x="3643724" y="5256202"/>
            <a:chExt cx="4637187" cy="817938"/>
          </a:xfrm>
        </p:grpSpPr>
        <p:sp>
          <p:nvSpPr>
            <p:cNvPr id="51" name="Rectangle 50"/>
            <p:cNvSpPr/>
            <p:nvPr/>
          </p:nvSpPr>
          <p:spPr>
            <a:xfrm>
              <a:off x="6574232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64372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062468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81212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99956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318700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73744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651781" y="56557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0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20997" y="56728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539741" y="56819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2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00900" y="56843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3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391423" y="56850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4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868696" y="57022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5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55838" y="5256202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287090" y="56967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6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992976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411720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830464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640993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7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059562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8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468679" y="57048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9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862207" y="57000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10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549120" y="2359078"/>
            <a:ext cx="501721" cy="478566"/>
            <a:chOff x="5212935" y="1948440"/>
            <a:chExt cx="501721" cy="478566"/>
          </a:xfrm>
        </p:grpSpPr>
        <p:sp>
          <p:nvSpPr>
            <p:cNvPr id="75" name="Oval 74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314265" y="20030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9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413850" y="59196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264065" y="1837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9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020258" y="5917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9</a:t>
            </a:r>
            <a:endParaRPr lang="en-US" dirty="0">
              <a:latin typeface="Calisto MT" panose="02040603050505030304" pitchFamily="18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4001456" y="2998070"/>
            <a:ext cx="501721" cy="478566"/>
            <a:chOff x="5212935" y="1948440"/>
            <a:chExt cx="501721" cy="478566"/>
          </a:xfrm>
        </p:grpSpPr>
        <p:sp>
          <p:nvSpPr>
            <p:cNvPr id="36" name="Oval 3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14265" y="20030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2</a:t>
              </a:r>
            </a:p>
          </p:txBody>
        </p:sp>
      </p:grpSp>
      <p:cxnSp>
        <p:nvCxnSpPr>
          <p:cNvPr id="5" name="Straight Arrow Connector 4"/>
          <p:cNvCxnSpPr>
            <a:stCxn id="75" idx="2"/>
            <a:endCxn id="36" idx="0"/>
          </p:cNvCxnSpPr>
          <p:nvPr/>
        </p:nvCxnSpPr>
        <p:spPr>
          <a:xfrm flipH="1">
            <a:off x="4252317" y="2598361"/>
            <a:ext cx="1296803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1742629" y="1785601"/>
            <a:ext cx="478564" cy="478564"/>
            <a:chOff x="1159963" y="1785601"/>
            <a:chExt cx="478564" cy="478564"/>
          </a:xfrm>
        </p:grpSpPr>
        <p:sp>
          <p:nvSpPr>
            <p:cNvPr id="42" name="TextBox 41"/>
            <p:cNvSpPr txBox="1"/>
            <p:nvPr/>
          </p:nvSpPr>
          <p:spPr>
            <a:xfrm>
              <a:off x="1264065" y="18373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8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1159963" y="1785601"/>
              <a:ext cx="478564" cy="47856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838594" y="59281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8</a:t>
            </a:r>
            <a:endParaRPr lang="en-US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7382454" y="2998070"/>
            <a:ext cx="501721" cy="478566"/>
            <a:chOff x="5212935" y="1948440"/>
            <a:chExt cx="501721" cy="478566"/>
          </a:xfrm>
          <a:solidFill>
            <a:schemeClr val="accent1"/>
          </a:solidFill>
        </p:grpSpPr>
        <p:sp>
          <p:nvSpPr>
            <p:cNvPr id="50" name="Oval 49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314265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8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6" name="Straight Arrow Connector 5"/>
          <p:cNvCxnSpPr>
            <a:stCxn id="75" idx="6"/>
            <a:endCxn id="50" idx="0"/>
          </p:cNvCxnSpPr>
          <p:nvPr/>
        </p:nvCxnSpPr>
        <p:spPr>
          <a:xfrm>
            <a:off x="6050841" y="2598361"/>
            <a:ext cx="1582474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stCxn id="50" idx="0"/>
            <a:endCxn id="75" idx="0"/>
          </p:cNvCxnSpPr>
          <p:nvPr/>
        </p:nvCxnSpPr>
        <p:spPr>
          <a:xfrm rot="16200000" flipV="1">
            <a:off x="6397152" y="1761907"/>
            <a:ext cx="638992" cy="1833334"/>
          </a:xfrm>
          <a:prstGeom prst="curvedConnector3">
            <a:avLst>
              <a:gd name="adj1" fmla="val 13577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7969458" y="2998070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Compare with parent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182295" y="3355049"/>
            <a:ext cx="18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Calisto MT" panose="02040603050505030304" pitchFamily="18" charset="0"/>
              </a:rPr>
              <a:t>Correctly Placed</a:t>
            </a:r>
            <a:endParaRPr lang="en-US" b="1" dirty="0">
              <a:solidFill>
                <a:srgbClr val="00B050"/>
              </a:solidFill>
              <a:latin typeface="Calisto MT" panose="02040603050505030304" pitchFamily="18" charset="0"/>
            </a:endParaRPr>
          </a:p>
        </p:txBody>
      </p:sp>
      <p:cxnSp>
        <p:nvCxnSpPr>
          <p:cNvPr id="10" name="Curved Connector 9"/>
          <p:cNvCxnSpPr>
            <a:stCxn id="56" idx="0"/>
            <a:endCxn id="54" idx="0"/>
          </p:cNvCxnSpPr>
          <p:nvPr/>
        </p:nvCxnSpPr>
        <p:spPr>
          <a:xfrm rot="16200000" flipV="1">
            <a:off x="4571043" y="5481698"/>
            <a:ext cx="12700" cy="837488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46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81" grpId="0"/>
      <p:bldP spid="8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Insertion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38200" y="1837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524183" y="5894975"/>
            <a:ext cx="4637187" cy="817938"/>
            <a:chOff x="3643724" y="5256202"/>
            <a:chExt cx="4637187" cy="817938"/>
          </a:xfrm>
        </p:grpSpPr>
        <p:sp>
          <p:nvSpPr>
            <p:cNvPr id="51" name="Rectangle 50"/>
            <p:cNvSpPr/>
            <p:nvPr/>
          </p:nvSpPr>
          <p:spPr>
            <a:xfrm>
              <a:off x="6574232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64372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062468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81212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99956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318700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73744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651781" y="56557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0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20997" y="56728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539741" y="56819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2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00900" y="56843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3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391423" y="56850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4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868696" y="57022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5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55838" y="5256202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287090" y="56967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6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992976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411720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830464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640993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7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059562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8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468679" y="57048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9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862207" y="57000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10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549120" y="2359078"/>
            <a:ext cx="501721" cy="478566"/>
            <a:chOff x="5212935" y="1948440"/>
            <a:chExt cx="501721" cy="478566"/>
          </a:xfrm>
        </p:grpSpPr>
        <p:sp>
          <p:nvSpPr>
            <p:cNvPr id="75" name="Oval 74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314265" y="20030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9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413850" y="59196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264065" y="1837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9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020258" y="5917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9</a:t>
            </a:r>
            <a:endParaRPr lang="en-US" dirty="0">
              <a:latin typeface="Calisto MT" panose="02040603050505030304" pitchFamily="18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4001456" y="2998070"/>
            <a:ext cx="501721" cy="478566"/>
            <a:chOff x="5212935" y="1948440"/>
            <a:chExt cx="501721" cy="478566"/>
          </a:xfrm>
        </p:grpSpPr>
        <p:sp>
          <p:nvSpPr>
            <p:cNvPr id="36" name="Oval 3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14265" y="20030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2</a:t>
              </a:r>
            </a:p>
          </p:txBody>
        </p:sp>
      </p:grpSp>
      <p:cxnSp>
        <p:nvCxnSpPr>
          <p:cNvPr id="5" name="Straight Arrow Connector 4"/>
          <p:cNvCxnSpPr>
            <a:stCxn id="75" idx="2"/>
            <a:endCxn id="36" idx="0"/>
          </p:cNvCxnSpPr>
          <p:nvPr/>
        </p:nvCxnSpPr>
        <p:spPr>
          <a:xfrm flipH="1">
            <a:off x="4252317" y="2598361"/>
            <a:ext cx="1296803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846731" y="1837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8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38594" y="59281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8</a:t>
            </a:r>
            <a:endParaRPr lang="en-US" dirty="0">
              <a:latin typeface="Calisto MT" panose="02040603050505030304" pitchFamily="18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7382454" y="2998070"/>
            <a:ext cx="501721" cy="478566"/>
            <a:chOff x="5212935" y="1948440"/>
            <a:chExt cx="501721" cy="478566"/>
          </a:xfrm>
          <a:noFill/>
        </p:grpSpPr>
        <p:sp>
          <p:nvSpPr>
            <p:cNvPr id="50" name="Oval 49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314265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8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6" name="Straight Arrow Connector 5"/>
          <p:cNvCxnSpPr>
            <a:stCxn id="75" idx="6"/>
            <a:endCxn id="50" idx="0"/>
          </p:cNvCxnSpPr>
          <p:nvPr/>
        </p:nvCxnSpPr>
        <p:spPr>
          <a:xfrm>
            <a:off x="6050841" y="2598361"/>
            <a:ext cx="1582474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2345372" y="1782729"/>
            <a:ext cx="478564" cy="478564"/>
            <a:chOff x="1159963" y="1785601"/>
            <a:chExt cx="478564" cy="478564"/>
          </a:xfrm>
        </p:grpSpPr>
        <p:sp>
          <p:nvSpPr>
            <p:cNvPr id="78" name="TextBox 77"/>
            <p:cNvSpPr txBox="1"/>
            <p:nvPr/>
          </p:nvSpPr>
          <p:spPr>
            <a:xfrm>
              <a:off x="1195697" y="183734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16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1159963" y="1785601"/>
              <a:ext cx="478564" cy="47856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5214436" y="59175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16</a:t>
            </a:r>
            <a:endParaRPr lang="en-US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3285883" y="3775493"/>
            <a:ext cx="501721" cy="478566"/>
            <a:chOff x="5212935" y="1948440"/>
            <a:chExt cx="501721" cy="478566"/>
          </a:xfrm>
          <a:solidFill>
            <a:schemeClr val="accent1"/>
          </a:solidFill>
        </p:grpSpPr>
        <p:sp>
          <p:nvSpPr>
            <p:cNvPr id="84" name="Oval 83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262989" y="20030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16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4" name="Straight Arrow Connector 3"/>
          <p:cNvCxnSpPr>
            <a:stCxn id="36" idx="3"/>
            <a:endCxn id="84" idx="0"/>
          </p:cNvCxnSpPr>
          <p:nvPr/>
        </p:nvCxnSpPr>
        <p:spPr>
          <a:xfrm flipH="1">
            <a:off x="3536744" y="3406552"/>
            <a:ext cx="538187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endCxn id="36" idx="1"/>
          </p:cNvCxnSpPr>
          <p:nvPr/>
        </p:nvCxnSpPr>
        <p:spPr>
          <a:xfrm rot="5400000" flipH="1" flipV="1">
            <a:off x="3324456" y="3079635"/>
            <a:ext cx="761956" cy="738994"/>
          </a:xfrm>
          <a:prstGeom prst="curvedConnector3">
            <a:avLst>
              <a:gd name="adj1" fmla="val 1392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57" idx="0"/>
            <a:endCxn id="55" idx="0"/>
          </p:cNvCxnSpPr>
          <p:nvPr/>
        </p:nvCxnSpPr>
        <p:spPr>
          <a:xfrm rot="16200000" flipV="1">
            <a:off x="4989787" y="5481698"/>
            <a:ext cx="12700" cy="837488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042680" y="3804453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Compare with parent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742629" y="4161432"/>
            <a:ext cx="69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swap</a:t>
            </a:r>
            <a:endParaRPr lang="en-US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2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9" grpId="0"/>
      <p:bldP spid="9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Insertion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38200" y="1837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524183" y="5894975"/>
            <a:ext cx="4637187" cy="817938"/>
            <a:chOff x="3643724" y="5256202"/>
            <a:chExt cx="4637187" cy="817938"/>
          </a:xfrm>
        </p:grpSpPr>
        <p:sp>
          <p:nvSpPr>
            <p:cNvPr id="51" name="Rectangle 50"/>
            <p:cNvSpPr/>
            <p:nvPr/>
          </p:nvSpPr>
          <p:spPr>
            <a:xfrm>
              <a:off x="6574232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64372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062468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81212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99956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318700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73744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651781" y="56557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0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20997" y="56728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539741" y="56819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2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00900" y="56843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3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391423" y="56850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4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868696" y="57022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5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55838" y="5256202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287090" y="56967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6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992976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411720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830464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640993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7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059562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8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468679" y="57048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9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862207" y="57000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10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549120" y="2359078"/>
            <a:ext cx="501721" cy="478566"/>
            <a:chOff x="5212935" y="1948440"/>
            <a:chExt cx="501721" cy="478566"/>
          </a:xfrm>
        </p:grpSpPr>
        <p:sp>
          <p:nvSpPr>
            <p:cNvPr id="75" name="Oval 74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314265" y="20030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9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371120" y="59196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16</a:t>
            </a:r>
            <a:endParaRPr lang="en-US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64065" y="1837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9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020258" y="5917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9</a:t>
            </a:r>
            <a:endParaRPr lang="en-US" dirty="0">
              <a:latin typeface="Calisto MT" panose="02040603050505030304" pitchFamily="18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4001456" y="2998070"/>
            <a:ext cx="501721" cy="478566"/>
            <a:chOff x="5212935" y="1948440"/>
            <a:chExt cx="501721" cy="478566"/>
          </a:xfrm>
          <a:noFill/>
        </p:grpSpPr>
        <p:sp>
          <p:nvSpPr>
            <p:cNvPr id="36" name="Oval 3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254443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16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5" name="Straight Arrow Connector 4"/>
          <p:cNvCxnSpPr>
            <a:stCxn id="75" idx="2"/>
            <a:endCxn id="36" idx="0"/>
          </p:cNvCxnSpPr>
          <p:nvPr/>
        </p:nvCxnSpPr>
        <p:spPr>
          <a:xfrm flipH="1">
            <a:off x="4252317" y="2598361"/>
            <a:ext cx="1296803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846731" y="1837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8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38594" y="59281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8</a:t>
            </a:r>
            <a:endParaRPr lang="en-US" dirty="0">
              <a:latin typeface="Calisto MT" panose="02040603050505030304" pitchFamily="18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7382454" y="2998070"/>
            <a:ext cx="501721" cy="478566"/>
            <a:chOff x="5212935" y="1948440"/>
            <a:chExt cx="501721" cy="478566"/>
          </a:xfrm>
          <a:noFill/>
        </p:grpSpPr>
        <p:sp>
          <p:nvSpPr>
            <p:cNvPr id="50" name="Oval 49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314265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8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6" name="Straight Arrow Connector 5"/>
          <p:cNvCxnSpPr>
            <a:stCxn id="75" idx="6"/>
            <a:endCxn id="50" idx="0"/>
          </p:cNvCxnSpPr>
          <p:nvPr/>
        </p:nvCxnSpPr>
        <p:spPr>
          <a:xfrm>
            <a:off x="6050841" y="2598361"/>
            <a:ext cx="1582474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2345372" y="1782729"/>
            <a:ext cx="478564" cy="478564"/>
            <a:chOff x="1159963" y="1785601"/>
            <a:chExt cx="478564" cy="478564"/>
          </a:xfrm>
        </p:grpSpPr>
        <p:sp>
          <p:nvSpPr>
            <p:cNvPr id="78" name="TextBox 77"/>
            <p:cNvSpPr txBox="1"/>
            <p:nvPr/>
          </p:nvSpPr>
          <p:spPr>
            <a:xfrm>
              <a:off x="1195697" y="183734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16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1159963" y="1785601"/>
              <a:ext cx="478564" cy="47856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5248620" y="5917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3285883" y="3775493"/>
            <a:ext cx="501721" cy="478566"/>
            <a:chOff x="5212935" y="1948440"/>
            <a:chExt cx="501721" cy="478566"/>
          </a:xfrm>
          <a:noFill/>
        </p:grpSpPr>
        <p:sp>
          <p:nvSpPr>
            <p:cNvPr id="84" name="Oval 83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2</a:t>
              </a:r>
            </a:p>
          </p:txBody>
        </p:sp>
      </p:grpSp>
      <p:cxnSp>
        <p:nvCxnSpPr>
          <p:cNvPr id="4" name="Straight Arrow Connector 3"/>
          <p:cNvCxnSpPr>
            <a:stCxn id="36" idx="3"/>
            <a:endCxn id="84" idx="0"/>
          </p:cNvCxnSpPr>
          <p:nvPr/>
        </p:nvCxnSpPr>
        <p:spPr>
          <a:xfrm flipH="1">
            <a:off x="3536744" y="3406552"/>
            <a:ext cx="538187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742629" y="2998070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Compare with parent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510798" y="3291970"/>
            <a:ext cx="69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swap</a:t>
            </a:r>
            <a:endParaRPr lang="en-US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cxnSp>
        <p:nvCxnSpPr>
          <p:cNvPr id="7" name="Curved Connector 6"/>
          <p:cNvCxnSpPr>
            <a:stCxn id="36" idx="1"/>
            <a:endCxn id="75" idx="0"/>
          </p:cNvCxnSpPr>
          <p:nvPr/>
        </p:nvCxnSpPr>
        <p:spPr>
          <a:xfrm rot="5400000" flipH="1" flipV="1">
            <a:off x="4582918" y="1851091"/>
            <a:ext cx="709076" cy="1725050"/>
          </a:xfrm>
          <a:prstGeom prst="curvedConnector3">
            <a:avLst>
              <a:gd name="adj1" fmla="val 13223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55" idx="0"/>
            <a:endCxn id="54" idx="0"/>
          </p:cNvCxnSpPr>
          <p:nvPr/>
        </p:nvCxnSpPr>
        <p:spPr>
          <a:xfrm rot="16200000" flipV="1">
            <a:off x="4361671" y="5691070"/>
            <a:ext cx="12700" cy="418744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04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Complete Binary Tree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9163853" y="2701635"/>
            <a:ext cx="2552342" cy="1774836"/>
            <a:chOff x="9163853" y="2701635"/>
            <a:chExt cx="2552342" cy="1774836"/>
          </a:xfrm>
        </p:grpSpPr>
        <p:grpSp>
          <p:nvGrpSpPr>
            <p:cNvPr id="109" name="Group 108"/>
            <p:cNvGrpSpPr/>
            <p:nvPr/>
          </p:nvGrpSpPr>
          <p:grpSpPr>
            <a:xfrm>
              <a:off x="9743279" y="2701635"/>
              <a:ext cx="1832746" cy="827268"/>
              <a:chOff x="1841256" y="2441293"/>
              <a:chExt cx="1832746" cy="827268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841256" y="2441293"/>
                <a:ext cx="1716059" cy="822999"/>
                <a:chOff x="1784268" y="3675868"/>
                <a:chExt cx="1716059" cy="822999"/>
              </a:xfrm>
            </p:grpSpPr>
            <p:grpSp>
              <p:nvGrpSpPr>
                <p:cNvPr id="31" name="Group 30"/>
                <p:cNvGrpSpPr/>
                <p:nvPr/>
              </p:nvGrpSpPr>
              <p:grpSpPr>
                <a:xfrm>
                  <a:off x="2650727" y="3675868"/>
                  <a:ext cx="461473" cy="461473"/>
                  <a:chOff x="5202962" y="3006694"/>
                  <a:chExt cx="461473" cy="461473"/>
                </a:xfrm>
              </p:grpSpPr>
              <p:sp>
                <p:nvSpPr>
                  <p:cNvPr id="35" name="Oval 34"/>
                  <p:cNvSpPr/>
                  <p:nvPr/>
                </p:nvSpPr>
                <p:spPr>
                  <a:xfrm>
                    <a:off x="5202962" y="3006694"/>
                    <a:ext cx="461473" cy="461473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5225808" y="3052764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solidFill>
                          <a:schemeClr val="bg1"/>
                        </a:solidFill>
                        <a:latin typeface="Calisto MT" panose="02040603050505030304" pitchFamily="18" charset="0"/>
                      </a:rPr>
                      <a:t>10</a:t>
                    </a:r>
                    <a:endPara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endParaRPr>
                  </a:p>
                </p:txBody>
              </p:sp>
            </p:grpSp>
            <p:sp>
              <p:nvSpPr>
                <p:cNvPr id="32" name="Isosceles Triangle 31"/>
                <p:cNvSpPr/>
                <p:nvPr/>
              </p:nvSpPr>
              <p:spPr>
                <a:xfrm>
                  <a:off x="1784268" y="4319405"/>
                  <a:ext cx="208176" cy="179462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" name="Straight Connector 32"/>
                <p:cNvCxnSpPr>
                  <a:stCxn id="35" idx="2"/>
                  <a:endCxn id="32" idx="0"/>
                </p:cNvCxnSpPr>
                <p:nvPr/>
              </p:nvCxnSpPr>
              <p:spPr>
                <a:xfrm flipH="1">
                  <a:off x="1888356" y="3906605"/>
                  <a:ext cx="762371" cy="4128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>
                  <a:stCxn id="36" idx="3"/>
                </p:cNvCxnSpPr>
                <p:nvPr/>
              </p:nvCxnSpPr>
              <p:spPr>
                <a:xfrm>
                  <a:off x="3092277" y="3906604"/>
                  <a:ext cx="408050" cy="41280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8" name="Isosceles Triangle 107"/>
              <p:cNvSpPr/>
              <p:nvPr/>
            </p:nvSpPr>
            <p:spPr>
              <a:xfrm>
                <a:off x="3465826" y="3089099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11254722" y="3371460"/>
              <a:ext cx="461473" cy="461473"/>
              <a:chOff x="5202962" y="3006694"/>
              <a:chExt cx="461473" cy="461473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1</a:t>
                </a:r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2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9310733" y="3345172"/>
              <a:ext cx="1095101" cy="826581"/>
              <a:chOff x="7908866" y="3675867"/>
              <a:chExt cx="1095101" cy="826581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43" name="Oval 42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11</a:t>
                  </a:r>
                  <a:endParaRPr lang="en-US" dirty="0">
                    <a:solidFill>
                      <a:schemeClr val="bg1"/>
                    </a:solidFill>
                    <a:latin typeface="Calisto MT" panose="02040603050505030304" pitchFamily="18" charset="0"/>
                  </a:endParaRPr>
                </a:p>
              </p:txBody>
            </p:sp>
          </p:grpSp>
          <p:sp>
            <p:nvSpPr>
              <p:cNvPr id="39" name="Isosceles Triangle 38"/>
              <p:cNvSpPr/>
              <p:nvPr/>
            </p:nvSpPr>
            <p:spPr>
              <a:xfrm>
                <a:off x="790886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>
                <a:off x="8795791" y="4322986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/>
              <p:cNvCxnSpPr>
                <a:stCxn id="43" idx="2"/>
                <a:endCxn id="39" idx="0"/>
              </p:cNvCxnSpPr>
              <p:nvPr/>
            </p:nvCxnSpPr>
            <p:spPr>
              <a:xfrm flipH="1">
                <a:off x="8012954" y="3906604"/>
                <a:ext cx="21676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44" idx="3"/>
                <a:endCxn id="40" idx="0"/>
              </p:cNvCxnSpPr>
              <p:nvPr/>
            </p:nvCxnSpPr>
            <p:spPr>
              <a:xfrm>
                <a:off x="8671266" y="3906603"/>
                <a:ext cx="228613" cy="41638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9163853" y="4014998"/>
              <a:ext cx="461473" cy="461473"/>
              <a:chOff x="5202962" y="3006694"/>
              <a:chExt cx="461473" cy="461473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13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0073133" y="3994728"/>
              <a:ext cx="461473" cy="461473"/>
              <a:chOff x="5202962" y="3006694"/>
              <a:chExt cx="461473" cy="461473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14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</p:grpSp>
      <p:sp>
        <p:nvSpPr>
          <p:cNvPr id="45" name="TextBox 44"/>
          <p:cNvSpPr txBox="1"/>
          <p:nvPr/>
        </p:nvSpPr>
        <p:spPr>
          <a:xfrm>
            <a:off x="838200" y="1935009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alisto MT" panose="02040603050505030304" pitchFamily="18" charset="0"/>
              </a:rPr>
              <a:t>Filled from left to right</a:t>
            </a:r>
            <a:endParaRPr lang="en-US" dirty="0">
              <a:latin typeface="Calisto MT" panose="02040603050505030304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14827" y="2726830"/>
            <a:ext cx="3017303" cy="1795712"/>
            <a:chOff x="4744174" y="3058358"/>
            <a:chExt cx="3017303" cy="1795712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7289357" y="3991543"/>
              <a:ext cx="228613" cy="4163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5323600" y="3058358"/>
              <a:ext cx="1832746" cy="827268"/>
              <a:chOff x="1841256" y="2441293"/>
              <a:chExt cx="1832746" cy="827268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1841256" y="2441293"/>
                <a:ext cx="1716059" cy="822999"/>
                <a:chOff x="1784268" y="3675868"/>
                <a:chExt cx="1716059" cy="822999"/>
              </a:xfrm>
            </p:grpSpPr>
            <p:grpSp>
              <p:nvGrpSpPr>
                <p:cNvPr id="49" name="Group 48"/>
                <p:cNvGrpSpPr/>
                <p:nvPr/>
              </p:nvGrpSpPr>
              <p:grpSpPr>
                <a:xfrm>
                  <a:off x="2650727" y="3675868"/>
                  <a:ext cx="461473" cy="461473"/>
                  <a:chOff x="5202962" y="3006694"/>
                  <a:chExt cx="461473" cy="461473"/>
                </a:xfrm>
              </p:grpSpPr>
              <p:sp>
                <p:nvSpPr>
                  <p:cNvPr id="53" name="Oval 52"/>
                  <p:cNvSpPr/>
                  <p:nvPr/>
                </p:nvSpPr>
                <p:spPr>
                  <a:xfrm>
                    <a:off x="5202962" y="3006694"/>
                    <a:ext cx="461473" cy="461473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5225808" y="3052764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solidFill>
                          <a:schemeClr val="bg1"/>
                        </a:solidFill>
                        <a:latin typeface="Calisto MT" panose="02040603050505030304" pitchFamily="18" charset="0"/>
                      </a:rPr>
                      <a:t>10</a:t>
                    </a:r>
                    <a:endPara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endParaRPr>
                  </a:p>
                </p:txBody>
              </p:sp>
            </p:grpSp>
            <p:sp>
              <p:nvSpPr>
                <p:cNvPr id="50" name="Isosceles Triangle 49"/>
                <p:cNvSpPr/>
                <p:nvPr/>
              </p:nvSpPr>
              <p:spPr>
                <a:xfrm>
                  <a:off x="1784268" y="4319405"/>
                  <a:ext cx="208176" cy="179462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1" name="Straight Connector 50"/>
                <p:cNvCxnSpPr>
                  <a:stCxn id="53" idx="2"/>
                  <a:endCxn id="50" idx="0"/>
                </p:cNvCxnSpPr>
                <p:nvPr/>
              </p:nvCxnSpPr>
              <p:spPr>
                <a:xfrm flipH="1">
                  <a:off x="1888356" y="3906605"/>
                  <a:ext cx="762371" cy="4128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>
                  <a:stCxn id="54" idx="3"/>
                </p:cNvCxnSpPr>
                <p:nvPr/>
              </p:nvCxnSpPr>
              <p:spPr>
                <a:xfrm>
                  <a:off x="3092277" y="3906604"/>
                  <a:ext cx="408050" cy="41280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Isosceles Triangle 47"/>
              <p:cNvSpPr/>
              <p:nvPr/>
            </p:nvSpPr>
            <p:spPr>
              <a:xfrm>
                <a:off x="3465826" y="3089099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835043" y="3728183"/>
              <a:ext cx="461473" cy="461473"/>
              <a:chOff x="5202962" y="3006694"/>
              <a:chExt cx="461473" cy="461473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1</a:t>
                </a:r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2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4891054" y="3701895"/>
              <a:ext cx="1095101" cy="826581"/>
              <a:chOff x="7908866" y="3675867"/>
              <a:chExt cx="1095101" cy="826581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64" name="Oval 63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11</a:t>
                  </a:r>
                  <a:endParaRPr lang="en-US" dirty="0">
                    <a:solidFill>
                      <a:schemeClr val="bg1"/>
                    </a:solidFill>
                    <a:latin typeface="Calisto MT" panose="02040603050505030304" pitchFamily="18" charset="0"/>
                  </a:endParaRPr>
                </a:p>
              </p:txBody>
            </p:sp>
          </p:grpSp>
          <p:sp>
            <p:nvSpPr>
              <p:cNvPr id="60" name="Isosceles Triangle 59"/>
              <p:cNvSpPr/>
              <p:nvPr/>
            </p:nvSpPr>
            <p:spPr>
              <a:xfrm>
                <a:off x="790886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Isosceles Triangle 60"/>
              <p:cNvSpPr/>
              <p:nvPr/>
            </p:nvSpPr>
            <p:spPr>
              <a:xfrm>
                <a:off x="8795791" y="4322986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/>
              <p:cNvCxnSpPr>
                <a:stCxn id="64" idx="2"/>
                <a:endCxn id="60" idx="0"/>
              </p:cNvCxnSpPr>
              <p:nvPr/>
            </p:nvCxnSpPr>
            <p:spPr>
              <a:xfrm flipH="1">
                <a:off x="8012954" y="3906604"/>
                <a:ext cx="21676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stCxn id="65" idx="3"/>
                <a:endCxn id="61" idx="0"/>
              </p:cNvCxnSpPr>
              <p:nvPr/>
            </p:nvCxnSpPr>
            <p:spPr>
              <a:xfrm>
                <a:off x="8671266" y="3906603"/>
                <a:ext cx="228613" cy="41638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/>
            <p:cNvGrpSpPr/>
            <p:nvPr/>
          </p:nvGrpSpPr>
          <p:grpSpPr>
            <a:xfrm>
              <a:off x="4744174" y="4371721"/>
              <a:ext cx="461473" cy="461473"/>
              <a:chOff x="5202962" y="3006694"/>
              <a:chExt cx="461473" cy="461473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13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5653454" y="4351451"/>
              <a:ext cx="461473" cy="461473"/>
              <a:chOff x="5202962" y="3006694"/>
              <a:chExt cx="461473" cy="461473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14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7300004" y="4392597"/>
              <a:ext cx="461473" cy="461473"/>
              <a:chOff x="5202962" y="3006694"/>
              <a:chExt cx="461473" cy="461473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15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2390182" y="3784001"/>
            <a:ext cx="912429" cy="756505"/>
            <a:chOff x="6219529" y="4115529"/>
            <a:chExt cx="912429" cy="756505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6621627" y="4115529"/>
              <a:ext cx="282856" cy="446068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6219529" y="4518091"/>
              <a:ext cx="912429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 smtClean="0">
                  <a:solidFill>
                    <a:srgbClr val="FF0000"/>
                  </a:solidFill>
                  <a:latin typeface="Calisto MT" panose="02040603050505030304" pitchFamily="18" charset="0"/>
                </a:rPr>
                <a:t>Missing</a:t>
              </a:r>
              <a:endParaRPr lang="en-US" sz="1700" dirty="0">
                <a:solidFill>
                  <a:srgbClr val="FF0000"/>
                </a:solidFill>
                <a:latin typeface="Calisto MT" panose="02040603050505030304" pitchFamily="18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676221" y="2696768"/>
            <a:ext cx="2530304" cy="1789187"/>
            <a:chOff x="5676221" y="2696768"/>
            <a:chExt cx="2530304" cy="1789187"/>
          </a:xfrm>
        </p:grpSpPr>
        <p:grpSp>
          <p:nvGrpSpPr>
            <p:cNvPr id="115" name="Group 114"/>
            <p:cNvGrpSpPr/>
            <p:nvPr/>
          </p:nvGrpSpPr>
          <p:grpSpPr>
            <a:xfrm>
              <a:off x="6982652" y="3354656"/>
              <a:ext cx="1095101" cy="826581"/>
              <a:chOff x="7908866" y="3675867"/>
              <a:chExt cx="1095101" cy="826581"/>
            </a:xfrm>
          </p:grpSpPr>
          <p:grpSp>
            <p:nvGrpSpPr>
              <p:cNvPr id="116" name="Group 115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21" name="Oval 120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11</a:t>
                  </a:r>
                  <a:endParaRPr lang="en-US" dirty="0">
                    <a:solidFill>
                      <a:schemeClr val="bg1"/>
                    </a:solidFill>
                    <a:latin typeface="Calisto MT" panose="02040603050505030304" pitchFamily="18" charset="0"/>
                  </a:endParaRPr>
                </a:p>
              </p:txBody>
            </p:sp>
          </p:grpSp>
          <p:sp>
            <p:nvSpPr>
              <p:cNvPr id="117" name="Isosceles Triangle 116"/>
              <p:cNvSpPr/>
              <p:nvPr/>
            </p:nvSpPr>
            <p:spPr>
              <a:xfrm>
                <a:off x="790886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Isosceles Triangle 117"/>
              <p:cNvSpPr/>
              <p:nvPr/>
            </p:nvSpPr>
            <p:spPr>
              <a:xfrm>
                <a:off x="8795791" y="4322986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9" name="Straight Connector 118"/>
              <p:cNvCxnSpPr>
                <a:stCxn id="121" idx="2"/>
                <a:endCxn id="117" idx="0"/>
              </p:cNvCxnSpPr>
              <p:nvPr/>
            </p:nvCxnSpPr>
            <p:spPr>
              <a:xfrm flipH="1">
                <a:off x="8012954" y="3906604"/>
                <a:ext cx="21676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>
                <a:stCxn id="122" idx="3"/>
                <a:endCxn id="118" idx="0"/>
              </p:cNvCxnSpPr>
              <p:nvPr/>
            </p:nvCxnSpPr>
            <p:spPr>
              <a:xfrm>
                <a:off x="8671266" y="3906603"/>
                <a:ext cx="228613" cy="41638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/>
            <p:cNvGrpSpPr/>
            <p:nvPr/>
          </p:nvGrpSpPr>
          <p:grpSpPr>
            <a:xfrm>
              <a:off x="6835772" y="4024482"/>
              <a:ext cx="461473" cy="461473"/>
              <a:chOff x="5202962" y="3006694"/>
              <a:chExt cx="461473" cy="46147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13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7745052" y="4004212"/>
              <a:ext cx="461473" cy="461473"/>
              <a:chOff x="5202962" y="3006694"/>
              <a:chExt cx="461473" cy="461473"/>
            </a:xfrm>
          </p:grpSpPr>
          <p:sp>
            <p:nvSpPr>
              <p:cNvPr id="130" name="Oval 129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14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5787917" y="2696768"/>
              <a:ext cx="1832746" cy="827268"/>
              <a:chOff x="1841256" y="2441293"/>
              <a:chExt cx="1832746" cy="827268"/>
            </a:xfrm>
          </p:grpSpPr>
          <p:grpSp>
            <p:nvGrpSpPr>
              <p:cNvPr id="88" name="Group 87"/>
              <p:cNvGrpSpPr/>
              <p:nvPr/>
            </p:nvGrpSpPr>
            <p:grpSpPr>
              <a:xfrm>
                <a:off x="1841256" y="2441293"/>
                <a:ext cx="1716059" cy="822999"/>
                <a:chOff x="1784268" y="3675868"/>
                <a:chExt cx="1716059" cy="822999"/>
              </a:xfrm>
            </p:grpSpPr>
            <p:grpSp>
              <p:nvGrpSpPr>
                <p:cNvPr id="90" name="Group 89"/>
                <p:cNvGrpSpPr/>
                <p:nvPr/>
              </p:nvGrpSpPr>
              <p:grpSpPr>
                <a:xfrm>
                  <a:off x="2650727" y="3675868"/>
                  <a:ext cx="461473" cy="461473"/>
                  <a:chOff x="5202962" y="3006694"/>
                  <a:chExt cx="461473" cy="461473"/>
                </a:xfrm>
              </p:grpSpPr>
              <p:sp>
                <p:nvSpPr>
                  <p:cNvPr id="94" name="Oval 93"/>
                  <p:cNvSpPr/>
                  <p:nvPr/>
                </p:nvSpPr>
                <p:spPr>
                  <a:xfrm>
                    <a:off x="5202962" y="3006694"/>
                    <a:ext cx="461473" cy="461473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5225808" y="3052764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solidFill>
                          <a:schemeClr val="bg1"/>
                        </a:solidFill>
                        <a:latin typeface="Calisto MT" panose="02040603050505030304" pitchFamily="18" charset="0"/>
                      </a:rPr>
                      <a:t>10</a:t>
                    </a:r>
                    <a:endPara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endParaRPr>
                  </a:p>
                </p:txBody>
              </p:sp>
            </p:grpSp>
            <p:sp>
              <p:nvSpPr>
                <p:cNvPr id="91" name="Isosceles Triangle 90"/>
                <p:cNvSpPr/>
                <p:nvPr/>
              </p:nvSpPr>
              <p:spPr>
                <a:xfrm>
                  <a:off x="1784268" y="4319405"/>
                  <a:ext cx="208176" cy="179462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2" name="Straight Connector 91"/>
                <p:cNvCxnSpPr>
                  <a:stCxn id="94" idx="2"/>
                  <a:endCxn id="91" idx="0"/>
                </p:cNvCxnSpPr>
                <p:nvPr/>
              </p:nvCxnSpPr>
              <p:spPr>
                <a:xfrm flipH="1">
                  <a:off x="1888356" y="3906605"/>
                  <a:ext cx="762371" cy="4128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>
                  <a:stCxn id="95" idx="3"/>
                </p:cNvCxnSpPr>
                <p:nvPr/>
              </p:nvCxnSpPr>
              <p:spPr>
                <a:xfrm>
                  <a:off x="3092277" y="3906604"/>
                  <a:ext cx="408050" cy="41280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9" name="Isosceles Triangle 88"/>
              <p:cNvSpPr/>
              <p:nvPr/>
            </p:nvSpPr>
            <p:spPr>
              <a:xfrm>
                <a:off x="3465826" y="3089099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7299360" y="3366593"/>
              <a:ext cx="461473" cy="461473"/>
              <a:chOff x="5202962" y="3006694"/>
              <a:chExt cx="461473" cy="461473"/>
            </a:xfrm>
          </p:grpSpPr>
          <p:sp>
            <p:nvSpPr>
              <p:cNvPr id="97" name="Oval 96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1</a:t>
                </a:r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2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5676221" y="3340305"/>
              <a:ext cx="461473" cy="461473"/>
              <a:chOff x="5202962" y="3006694"/>
              <a:chExt cx="461473" cy="461473"/>
            </a:xfrm>
          </p:grpSpPr>
          <p:sp>
            <p:nvSpPr>
              <p:cNvPr id="105" name="Oval 10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11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4921200" y="3604659"/>
            <a:ext cx="912429" cy="725226"/>
            <a:chOff x="8340617" y="3968217"/>
            <a:chExt cx="912429" cy="725226"/>
          </a:xfrm>
        </p:grpSpPr>
        <p:cxnSp>
          <p:nvCxnSpPr>
            <p:cNvPr id="132" name="Straight Connector 131"/>
            <p:cNvCxnSpPr/>
            <p:nvPr/>
          </p:nvCxnSpPr>
          <p:spPr>
            <a:xfrm flipH="1">
              <a:off x="8878876" y="3968217"/>
              <a:ext cx="216762" cy="412801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8340617" y="4339500"/>
              <a:ext cx="912429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 smtClean="0">
                  <a:solidFill>
                    <a:srgbClr val="FF0000"/>
                  </a:solidFill>
                  <a:latin typeface="Calisto MT" panose="02040603050505030304" pitchFamily="18" charset="0"/>
                </a:rPr>
                <a:t>Missing</a:t>
              </a:r>
              <a:endParaRPr lang="en-US" sz="1700" dirty="0">
                <a:solidFill>
                  <a:srgbClr val="FF0000"/>
                </a:solidFill>
                <a:latin typeface="Calisto MT" panose="02040603050505030304" pitchFamily="18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892100" y="3604658"/>
            <a:ext cx="912429" cy="749969"/>
            <a:chOff x="9311517" y="3968216"/>
            <a:chExt cx="912429" cy="749969"/>
          </a:xfrm>
        </p:grpSpPr>
        <p:cxnSp>
          <p:nvCxnSpPr>
            <p:cNvPr id="139" name="Straight Connector 138"/>
            <p:cNvCxnSpPr/>
            <p:nvPr/>
          </p:nvCxnSpPr>
          <p:spPr>
            <a:xfrm>
              <a:off x="9537188" y="3968216"/>
              <a:ext cx="228613" cy="416383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9311517" y="4364242"/>
              <a:ext cx="912429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 smtClean="0">
                  <a:solidFill>
                    <a:srgbClr val="FF0000"/>
                  </a:solidFill>
                  <a:latin typeface="Calisto MT" panose="02040603050505030304" pitchFamily="18" charset="0"/>
                </a:rPr>
                <a:t>Missing</a:t>
              </a:r>
              <a:endParaRPr lang="en-US" sz="1700" dirty="0">
                <a:solidFill>
                  <a:srgbClr val="FF0000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937673" y="4798263"/>
            <a:ext cx="3044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Not a Complete Binary Tree</a:t>
            </a:r>
            <a:endParaRPr lang="en-US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5155138" y="4751814"/>
            <a:ext cx="3044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Not a Complete Binary Tree</a:t>
            </a:r>
            <a:endParaRPr lang="en-US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9518909" y="4678997"/>
            <a:ext cx="241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Calisto MT" panose="02040603050505030304" pitchFamily="18" charset="0"/>
              </a:rPr>
              <a:t>Complete Binary Tree</a:t>
            </a:r>
            <a:endParaRPr lang="en-US" b="1" dirty="0">
              <a:solidFill>
                <a:srgbClr val="00B050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93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142" grpId="0"/>
      <p:bldP spid="146" grpId="0"/>
      <p:bldP spid="14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Insertion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38200" y="1837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524183" y="5894975"/>
            <a:ext cx="4637187" cy="817938"/>
            <a:chOff x="3643724" y="5256202"/>
            <a:chExt cx="4637187" cy="817938"/>
          </a:xfrm>
        </p:grpSpPr>
        <p:sp>
          <p:nvSpPr>
            <p:cNvPr id="51" name="Rectangle 50"/>
            <p:cNvSpPr/>
            <p:nvPr/>
          </p:nvSpPr>
          <p:spPr>
            <a:xfrm>
              <a:off x="6574232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64372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062468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81212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99956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318700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73744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651781" y="56557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0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20997" y="56728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539741" y="56819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2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00900" y="56843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3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391423" y="56850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4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868696" y="57022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5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55838" y="5256202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287090" y="56967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6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992976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411720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830464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640993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7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059562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8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468679" y="57048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9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862207" y="57000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10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549120" y="2359078"/>
            <a:ext cx="501721" cy="478566"/>
            <a:chOff x="5212935" y="1948440"/>
            <a:chExt cx="501721" cy="478566"/>
          </a:xfrm>
          <a:solidFill>
            <a:schemeClr val="accent1"/>
          </a:solidFill>
        </p:grpSpPr>
        <p:sp>
          <p:nvSpPr>
            <p:cNvPr id="75" name="Oval 74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245897" y="20030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16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422396" y="59196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9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264065" y="1837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9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60436" y="59170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16</a:t>
            </a:r>
            <a:endParaRPr lang="en-US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4001456" y="2998070"/>
            <a:ext cx="501721" cy="478566"/>
            <a:chOff x="5212935" y="1948440"/>
            <a:chExt cx="501721" cy="478566"/>
          </a:xfrm>
          <a:noFill/>
        </p:grpSpPr>
        <p:sp>
          <p:nvSpPr>
            <p:cNvPr id="36" name="Oval 3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14265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9</a:t>
              </a:r>
            </a:p>
          </p:txBody>
        </p:sp>
      </p:grpSp>
      <p:cxnSp>
        <p:nvCxnSpPr>
          <p:cNvPr id="5" name="Straight Arrow Connector 4"/>
          <p:cNvCxnSpPr>
            <a:stCxn id="75" idx="2"/>
            <a:endCxn id="36" idx="0"/>
          </p:cNvCxnSpPr>
          <p:nvPr/>
        </p:nvCxnSpPr>
        <p:spPr>
          <a:xfrm flipH="1">
            <a:off x="4252317" y="2598361"/>
            <a:ext cx="1296803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846731" y="1837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8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38594" y="59281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8</a:t>
            </a:r>
            <a:endParaRPr lang="en-US" dirty="0">
              <a:latin typeface="Calisto MT" panose="02040603050505030304" pitchFamily="18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7382454" y="2998070"/>
            <a:ext cx="501721" cy="478566"/>
            <a:chOff x="5212935" y="1948440"/>
            <a:chExt cx="501721" cy="478566"/>
          </a:xfrm>
          <a:noFill/>
        </p:grpSpPr>
        <p:sp>
          <p:nvSpPr>
            <p:cNvPr id="50" name="Oval 49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314265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8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6" name="Straight Arrow Connector 5"/>
          <p:cNvCxnSpPr>
            <a:stCxn id="75" idx="6"/>
            <a:endCxn id="50" idx="0"/>
          </p:cNvCxnSpPr>
          <p:nvPr/>
        </p:nvCxnSpPr>
        <p:spPr>
          <a:xfrm>
            <a:off x="6050841" y="2598361"/>
            <a:ext cx="1582474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2345372" y="1782729"/>
            <a:ext cx="478564" cy="478564"/>
            <a:chOff x="1159963" y="1785601"/>
            <a:chExt cx="478564" cy="478564"/>
          </a:xfrm>
        </p:grpSpPr>
        <p:sp>
          <p:nvSpPr>
            <p:cNvPr id="78" name="TextBox 77"/>
            <p:cNvSpPr txBox="1"/>
            <p:nvPr/>
          </p:nvSpPr>
          <p:spPr>
            <a:xfrm>
              <a:off x="1195697" y="183734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16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1159963" y="1785601"/>
              <a:ext cx="478564" cy="47856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5248620" y="5917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3285883" y="3775493"/>
            <a:ext cx="501721" cy="478566"/>
            <a:chOff x="5212935" y="1948440"/>
            <a:chExt cx="501721" cy="478566"/>
          </a:xfrm>
          <a:noFill/>
        </p:grpSpPr>
        <p:sp>
          <p:nvSpPr>
            <p:cNvPr id="84" name="Oval 83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2</a:t>
              </a:r>
            </a:p>
          </p:txBody>
        </p:sp>
      </p:grpSp>
      <p:cxnSp>
        <p:nvCxnSpPr>
          <p:cNvPr id="4" name="Straight Arrow Connector 3"/>
          <p:cNvCxnSpPr>
            <a:stCxn id="36" idx="3"/>
            <a:endCxn id="84" idx="0"/>
          </p:cNvCxnSpPr>
          <p:nvPr/>
        </p:nvCxnSpPr>
        <p:spPr>
          <a:xfrm flipH="1">
            <a:off x="3536744" y="3406552"/>
            <a:ext cx="538187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00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Insertion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38200" y="1837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524183" y="5894975"/>
            <a:ext cx="4637187" cy="817938"/>
            <a:chOff x="3643724" y="5256202"/>
            <a:chExt cx="4637187" cy="817938"/>
          </a:xfrm>
        </p:grpSpPr>
        <p:sp>
          <p:nvSpPr>
            <p:cNvPr id="51" name="Rectangle 50"/>
            <p:cNvSpPr/>
            <p:nvPr/>
          </p:nvSpPr>
          <p:spPr>
            <a:xfrm>
              <a:off x="6574232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64372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062468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81212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99956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318700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73744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651781" y="56557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0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20997" y="56728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539741" y="56819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2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00900" y="56843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3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391423" y="56850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4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868696" y="57022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5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55838" y="5256202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287090" y="56967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6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992976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411720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830464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640993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7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059562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8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468679" y="57048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9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862207" y="57000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10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549120" y="2359078"/>
            <a:ext cx="501721" cy="478566"/>
            <a:chOff x="5212935" y="1948440"/>
            <a:chExt cx="501721" cy="478566"/>
          </a:xfrm>
          <a:noFill/>
        </p:grpSpPr>
        <p:sp>
          <p:nvSpPr>
            <p:cNvPr id="75" name="Oval 74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245897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16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422396" y="59196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9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264065" y="1837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9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60436" y="59170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16</a:t>
            </a:r>
            <a:endParaRPr lang="en-US" dirty="0">
              <a:latin typeface="Calisto MT" panose="02040603050505030304" pitchFamily="18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4001456" y="2998070"/>
            <a:ext cx="501721" cy="478566"/>
            <a:chOff x="5212935" y="1948440"/>
            <a:chExt cx="501721" cy="478566"/>
          </a:xfrm>
          <a:noFill/>
        </p:grpSpPr>
        <p:sp>
          <p:nvSpPr>
            <p:cNvPr id="36" name="Oval 3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14265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9</a:t>
              </a:r>
            </a:p>
          </p:txBody>
        </p:sp>
      </p:grpSp>
      <p:cxnSp>
        <p:nvCxnSpPr>
          <p:cNvPr id="5" name="Straight Arrow Connector 4"/>
          <p:cNvCxnSpPr>
            <a:stCxn id="75" idx="2"/>
            <a:endCxn id="36" idx="0"/>
          </p:cNvCxnSpPr>
          <p:nvPr/>
        </p:nvCxnSpPr>
        <p:spPr>
          <a:xfrm flipH="1">
            <a:off x="4252317" y="2598361"/>
            <a:ext cx="1296803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846731" y="1837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8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38594" y="59281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8</a:t>
            </a:r>
            <a:endParaRPr lang="en-US" dirty="0">
              <a:latin typeface="Calisto MT" panose="02040603050505030304" pitchFamily="18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7382454" y="2998070"/>
            <a:ext cx="501721" cy="478566"/>
            <a:chOff x="5212935" y="1948440"/>
            <a:chExt cx="501721" cy="478566"/>
          </a:xfrm>
          <a:noFill/>
        </p:grpSpPr>
        <p:sp>
          <p:nvSpPr>
            <p:cNvPr id="50" name="Oval 49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314265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8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6" name="Straight Arrow Connector 5"/>
          <p:cNvCxnSpPr>
            <a:stCxn id="75" idx="6"/>
            <a:endCxn id="50" idx="0"/>
          </p:cNvCxnSpPr>
          <p:nvPr/>
        </p:nvCxnSpPr>
        <p:spPr>
          <a:xfrm>
            <a:off x="6050841" y="2598361"/>
            <a:ext cx="1582474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381106" y="18344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16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248620" y="5917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3285883" y="3775493"/>
            <a:ext cx="501721" cy="478566"/>
            <a:chOff x="5212935" y="1948440"/>
            <a:chExt cx="501721" cy="478566"/>
          </a:xfrm>
          <a:noFill/>
        </p:grpSpPr>
        <p:sp>
          <p:nvSpPr>
            <p:cNvPr id="84" name="Oval 83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2</a:t>
              </a:r>
            </a:p>
          </p:txBody>
        </p:sp>
      </p:grpSp>
      <p:cxnSp>
        <p:nvCxnSpPr>
          <p:cNvPr id="4" name="Straight Arrow Connector 3"/>
          <p:cNvCxnSpPr>
            <a:stCxn id="36" idx="3"/>
            <a:endCxn id="84" idx="0"/>
          </p:cNvCxnSpPr>
          <p:nvPr/>
        </p:nvCxnSpPr>
        <p:spPr>
          <a:xfrm flipH="1">
            <a:off x="3536744" y="3406552"/>
            <a:ext cx="538187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3020891" y="1777964"/>
            <a:ext cx="478564" cy="478564"/>
            <a:chOff x="1159963" y="1785601"/>
            <a:chExt cx="478564" cy="478564"/>
          </a:xfrm>
        </p:grpSpPr>
        <p:sp>
          <p:nvSpPr>
            <p:cNvPr id="82" name="TextBox 81"/>
            <p:cNvSpPr txBox="1"/>
            <p:nvPr/>
          </p:nvSpPr>
          <p:spPr>
            <a:xfrm>
              <a:off x="1255519" y="18373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3</a:t>
              </a:r>
            </a:p>
          </p:txBody>
        </p:sp>
        <p:sp>
          <p:nvSpPr>
            <p:cNvPr id="86" name="Oval 85"/>
            <p:cNvSpPr/>
            <p:nvPr/>
          </p:nvSpPr>
          <p:spPr>
            <a:xfrm>
              <a:off x="1159963" y="1785601"/>
              <a:ext cx="478564" cy="47856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4701696" y="3775493"/>
            <a:ext cx="501721" cy="478566"/>
            <a:chOff x="5212935" y="1948440"/>
            <a:chExt cx="501721" cy="478566"/>
          </a:xfrm>
          <a:solidFill>
            <a:schemeClr val="accent1"/>
          </a:solidFill>
        </p:grpSpPr>
        <p:sp>
          <p:nvSpPr>
            <p:cNvPr id="88" name="Oval 87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3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7" name="Straight Arrow Connector 6"/>
          <p:cNvCxnSpPr>
            <a:stCxn id="36" idx="5"/>
            <a:endCxn id="88" idx="0"/>
          </p:cNvCxnSpPr>
          <p:nvPr/>
        </p:nvCxnSpPr>
        <p:spPr>
          <a:xfrm>
            <a:off x="4429702" y="3406552"/>
            <a:ext cx="522855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666664" y="5917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3</a:t>
            </a:r>
            <a:endParaRPr lang="en-US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cxnSp>
        <p:nvCxnSpPr>
          <p:cNvPr id="9" name="Curved Connector 8"/>
          <p:cNvCxnSpPr>
            <a:stCxn id="88" idx="7"/>
            <a:endCxn id="36" idx="6"/>
          </p:cNvCxnSpPr>
          <p:nvPr/>
        </p:nvCxnSpPr>
        <p:spPr>
          <a:xfrm rot="16200000" flipV="1">
            <a:off x="4512448" y="3228082"/>
            <a:ext cx="608224" cy="626765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58" idx="0"/>
            <a:endCxn id="55" idx="0"/>
          </p:cNvCxnSpPr>
          <p:nvPr/>
        </p:nvCxnSpPr>
        <p:spPr>
          <a:xfrm rot="16200000" flipV="1">
            <a:off x="5199159" y="5272326"/>
            <a:ext cx="12700" cy="1256232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218867" y="3851114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Compare with parent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431704" y="4208093"/>
            <a:ext cx="18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Calisto MT" panose="02040603050505030304" pitchFamily="18" charset="0"/>
              </a:rPr>
              <a:t>Correctly Placed</a:t>
            </a:r>
            <a:endParaRPr lang="en-US" b="1" dirty="0">
              <a:solidFill>
                <a:srgbClr val="00B050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14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1" grpId="0"/>
      <p:bldP spid="9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Insertion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38200" y="1837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524183" y="5894975"/>
            <a:ext cx="4637187" cy="817938"/>
            <a:chOff x="3643724" y="5256202"/>
            <a:chExt cx="4637187" cy="817938"/>
          </a:xfrm>
        </p:grpSpPr>
        <p:sp>
          <p:nvSpPr>
            <p:cNvPr id="51" name="Rectangle 50"/>
            <p:cNvSpPr/>
            <p:nvPr/>
          </p:nvSpPr>
          <p:spPr>
            <a:xfrm>
              <a:off x="6574232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64372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062468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81212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99956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318700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73744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651781" y="56557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0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20997" y="56728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539741" y="56819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2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00900" y="56843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3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391423" y="56850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4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868696" y="57022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5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55838" y="5256202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287090" y="56967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6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992976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411720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830464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640993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7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059562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8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468679" y="57048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9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862207" y="57000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10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549120" y="2359078"/>
            <a:ext cx="501721" cy="478566"/>
            <a:chOff x="5212935" y="1948440"/>
            <a:chExt cx="501721" cy="478566"/>
          </a:xfrm>
          <a:noFill/>
        </p:grpSpPr>
        <p:sp>
          <p:nvSpPr>
            <p:cNvPr id="75" name="Oval 74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245897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16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422396" y="59196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9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264065" y="1837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9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60436" y="59170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16</a:t>
            </a:r>
            <a:endParaRPr lang="en-US" dirty="0">
              <a:latin typeface="Calisto MT" panose="02040603050505030304" pitchFamily="18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4001456" y="2998070"/>
            <a:ext cx="501721" cy="478566"/>
            <a:chOff x="5212935" y="1948440"/>
            <a:chExt cx="501721" cy="478566"/>
          </a:xfrm>
          <a:noFill/>
        </p:grpSpPr>
        <p:sp>
          <p:nvSpPr>
            <p:cNvPr id="36" name="Oval 3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14265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9</a:t>
              </a:r>
            </a:p>
          </p:txBody>
        </p:sp>
      </p:grpSp>
      <p:cxnSp>
        <p:nvCxnSpPr>
          <p:cNvPr id="5" name="Straight Arrow Connector 4"/>
          <p:cNvCxnSpPr>
            <a:stCxn id="75" idx="2"/>
            <a:endCxn id="36" idx="0"/>
          </p:cNvCxnSpPr>
          <p:nvPr/>
        </p:nvCxnSpPr>
        <p:spPr>
          <a:xfrm flipH="1">
            <a:off x="4252317" y="2598361"/>
            <a:ext cx="1296803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846731" y="1837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8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38594" y="59281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8</a:t>
            </a:r>
            <a:endParaRPr lang="en-US" dirty="0">
              <a:latin typeface="Calisto MT" panose="02040603050505030304" pitchFamily="18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7382454" y="2998070"/>
            <a:ext cx="501721" cy="478566"/>
            <a:chOff x="5212935" y="1948440"/>
            <a:chExt cx="501721" cy="478566"/>
          </a:xfrm>
          <a:noFill/>
        </p:grpSpPr>
        <p:sp>
          <p:nvSpPr>
            <p:cNvPr id="50" name="Oval 49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314265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8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6" name="Straight Arrow Connector 5"/>
          <p:cNvCxnSpPr>
            <a:stCxn id="75" idx="6"/>
            <a:endCxn id="50" idx="0"/>
          </p:cNvCxnSpPr>
          <p:nvPr/>
        </p:nvCxnSpPr>
        <p:spPr>
          <a:xfrm>
            <a:off x="6050841" y="2598361"/>
            <a:ext cx="1582474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381106" y="18344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16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248620" y="5917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3285883" y="3775493"/>
            <a:ext cx="501721" cy="478566"/>
            <a:chOff x="5212935" y="1948440"/>
            <a:chExt cx="501721" cy="478566"/>
          </a:xfrm>
          <a:noFill/>
        </p:grpSpPr>
        <p:sp>
          <p:nvSpPr>
            <p:cNvPr id="84" name="Oval 83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2</a:t>
              </a:r>
            </a:p>
          </p:txBody>
        </p:sp>
      </p:grpSp>
      <p:cxnSp>
        <p:nvCxnSpPr>
          <p:cNvPr id="4" name="Straight Arrow Connector 3"/>
          <p:cNvCxnSpPr>
            <a:stCxn id="36" idx="3"/>
            <a:endCxn id="84" idx="0"/>
          </p:cNvCxnSpPr>
          <p:nvPr/>
        </p:nvCxnSpPr>
        <p:spPr>
          <a:xfrm flipH="1">
            <a:off x="3536744" y="3406552"/>
            <a:ext cx="538187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116447" y="1829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4701696" y="3775493"/>
            <a:ext cx="501721" cy="478566"/>
            <a:chOff x="5212935" y="1948440"/>
            <a:chExt cx="501721" cy="478566"/>
          </a:xfrm>
          <a:noFill/>
        </p:grpSpPr>
        <p:sp>
          <p:nvSpPr>
            <p:cNvPr id="88" name="Oval 87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3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7" name="Straight Arrow Connector 6"/>
          <p:cNvCxnSpPr>
            <a:stCxn id="36" idx="5"/>
            <a:endCxn id="88" idx="0"/>
          </p:cNvCxnSpPr>
          <p:nvPr/>
        </p:nvCxnSpPr>
        <p:spPr>
          <a:xfrm>
            <a:off x="4429702" y="3406552"/>
            <a:ext cx="522855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666664" y="5917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3</a:t>
            </a:r>
            <a:endParaRPr lang="en-US" dirty="0">
              <a:latin typeface="Calisto MT" panose="02040603050505030304" pitchFamily="18" charset="0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3720536" y="1777964"/>
            <a:ext cx="478564" cy="478564"/>
            <a:chOff x="1159963" y="1785601"/>
            <a:chExt cx="478564" cy="478564"/>
          </a:xfrm>
        </p:grpSpPr>
        <p:sp>
          <p:nvSpPr>
            <p:cNvPr id="93" name="TextBox 92"/>
            <p:cNvSpPr txBox="1"/>
            <p:nvPr/>
          </p:nvSpPr>
          <p:spPr>
            <a:xfrm>
              <a:off x="1255519" y="18373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7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1159963" y="1785601"/>
              <a:ext cx="478564" cy="47856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6090705" y="59251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7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6747659" y="3775493"/>
            <a:ext cx="501721" cy="478566"/>
            <a:chOff x="5212935" y="1948440"/>
            <a:chExt cx="501721" cy="478566"/>
          </a:xfrm>
          <a:noFill/>
        </p:grpSpPr>
        <p:sp>
          <p:nvSpPr>
            <p:cNvPr id="97" name="Oval 96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7</a:t>
              </a:r>
            </a:p>
          </p:txBody>
        </p:sp>
      </p:grpSp>
      <p:cxnSp>
        <p:nvCxnSpPr>
          <p:cNvPr id="8" name="Straight Arrow Connector 7"/>
          <p:cNvCxnSpPr>
            <a:stCxn id="50" idx="3"/>
            <a:endCxn id="97" idx="0"/>
          </p:cNvCxnSpPr>
          <p:nvPr/>
        </p:nvCxnSpPr>
        <p:spPr>
          <a:xfrm flipH="1">
            <a:off x="6998520" y="3406552"/>
            <a:ext cx="457409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97" idx="1"/>
            <a:endCxn id="50" idx="2"/>
          </p:cNvCxnSpPr>
          <p:nvPr/>
        </p:nvCxnSpPr>
        <p:spPr>
          <a:xfrm rot="5400000" flipH="1" flipV="1">
            <a:off x="6797682" y="3260805"/>
            <a:ext cx="608224" cy="561320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5" idx="0"/>
            <a:endCxn id="56" idx="0"/>
          </p:cNvCxnSpPr>
          <p:nvPr/>
        </p:nvCxnSpPr>
        <p:spPr>
          <a:xfrm rot="16200000" flipH="1" flipV="1">
            <a:off x="5614994" y="5269767"/>
            <a:ext cx="5467" cy="1255882"/>
          </a:xfrm>
          <a:prstGeom prst="curvedConnector3">
            <a:avLst>
              <a:gd name="adj1" fmla="val -418145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287019" y="3814643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Compare with parent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499856" y="4171622"/>
            <a:ext cx="18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Calisto MT" panose="02040603050505030304" pitchFamily="18" charset="0"/>
              </a:rPr>
              <a:t>Correctly Placed</a:t>
            </a:r>
            <a:endParaRPr lang="en-US" b="1" dirty="0">
              <a:solidFill>
                <a:srgbClr val="00B050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27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9" grpId="0"/>
      <p:bldP spid="10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Insertion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38200" y="1837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524183" y="5894975"/>
            <a:ext cx="4637187" cy="817938"/>
            <a:chOff x="3643724" y="5256202"/>
            <a:chExt cx="4637187" cy="817938"/>
          </a:xfrm>
        </p:grpSpPr>
        <p:sp>
          <p:nvSpPr>
            <p:cNvPr id="51" name="Rectangle 50"/>
            <p:cNvSpPr/>
            <p:nvPr/>
          </p:nvSpPr>
          <p:spPr>
            <a:xfrm>
              <a:off x="6574232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64372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062468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81212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99956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318700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73744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651781" y="56557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0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20997" y="56728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539741" y="56819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2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00900" y="56843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3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391423" y="56850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4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868696" y="57022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5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55838" y="5256202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287090" y="56967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6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992976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411720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830464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640993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7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059562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8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468679" y="57048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9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862207" y="57000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10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549120" y="2359078"/>
            <a:ext cx="501721" cy="478566"/>
            <a:chOff x="5212935" y="1948440"/>
            <a:chExt cx="501721" cy="478566"/>
          </a:xfrm>
          <a:noFill/>
        </p:grpSpPr>
        <p:sp>
          <p:nvSpPr>
            <p:cNvPr id="75" name="Oval 74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245897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16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422396" y="59196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9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264065" y="1837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9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60436" y="59170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16</a:t>
            </a:r>
            <a:endParaRPr lang="en-US" dirty="0">
              <a:latin typeface="Calisto MT" panose="02040603050505030304" pitchFamily="18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4001456" y="2998070"/>
            <a:ext cx="501721" cy="478566"/>
            <a:chOff x="5212935" y="1948440"/>
            <a:chExt cx="501721" cy="478566"/>
          </a:xfrm>
          <a:noFill/>
        </p:grpSpPr>
        <p:sp>
          <p:nvSpPr>
            <p:cNvPr id="36" name="Oval 3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14265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9</a:t>
              </a:r>
            </a:p>
          </p:txBody>
        </p:sp>
      </p:grpSp>
      <p:cxnSp>
        <p:nvCxnSpPr>
          <p:cNvPr id="5" name="Straight Arrow Connector 4"/>
          <p:cNvCxnSpPr>
            <a:stCxn id="75" idx="2"/>
            <a:endCxn id="36" idx="0"/>
          </p:cNvCxnSpPr>
          <p:nvPr/>
        </p:nvCxnSpPr>
        <p:spPr>
          <a:xfrm flipH="1">
            <a:off x="4252317" y="2598361"/>
            <a:ext cx="1296803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846731" y="1837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8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38594" y="59281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8</a:t>
            </a:r>
            <a:endParaRPr lang="en-US" dirty="0">
              <a:latin typeface="Calisto MT" panose="02040603050505030304" pitchFamily="18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7382454" y="2998070"/>
            <a:ext cx="501721" cy="478566"/>
            <a:chOff x="5212935" y="1948440"/>
            <a:chExt cx="501721" cy="478566"/>
          </a:xfrm>
          <a:noFill/>
        </p:grpSpPr>
        <p:sp>
          <p:nvSpPr>
            <p:cNvPr id="50" name="Oval 49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314265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8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6" name="Straight Arrow Connector 5"/>
          <p:cNvCxnSpPr>
            <a:stCxn id="75" idx="6"/>
            <a:endCxn id="50" idx="0"/>
          </p:cNvCxnSpPr>
          <p:nvPr/>
        </p:nvCxnSpPr>
        <p:spPr>
          <a:xfrm>
            <a:off x="6050841" y="2598361"/>
            <a:ext cx="1582474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381106" y="18344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16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248620" y="5917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3285883" y="3775493"/>
            <a:ext cx="501721" cy="478566"/>
            <a:chOff x="5212935" y="1948440"/>
            <a:chExt cx="501721" cy="478566"/>
          </a:xfrm>
          <a:noFill/>
        </p:grpSpPr>
        <p:sp>
          <p:nvSpPr>
            <p:cNvPr id="84" name="Oval 83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2</a:t>
              </a:r>
            </a:p>
          </p:txBody>
        </p:sp>
      </p:grpSp>
      <p:cxnSp>
        <p:nvCxnSpPr>
          <p:cNvPr id="4" name="Straight Arrow Connector 3"/>
          <p:cNvCxnSpPr>
            <a:stCxn id="36" idx="3"/>
            <a:endCxn id="84" idx="0"/>
          </p:cNvCxnSpPr>
          <p:nvPr/>
        </p:nvCxnSpPr>
        <p:spPr>
          <a:xfrm flipH="1">
            <a:off x="3536744" y="3406552"/>
            <a:ext cx="538187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116447" y="1829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4701696" y="3775493"/>
            <a:ext cx="501721" cy="478566"/>
            <a:chOff x="5212935" y="1948440"/>
            <a:chExt cx="501721" cy="478566"/>
          </a:xfrm>
          <a:noFill/>
        </p:grpSpPr>
        <p:sp>
          <p:nvSpPr>
            <p:cNvPr id="88" name="Oval 87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3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7" name="Straight Arrow Connector 6"/>
          <p:cNvCxnSpPr>
            <a:stCxn id="36" idx="5"/>
            <a:endCxn id="88" idx="0"/>
          </p:cNvCxnSpPr>
          <p:nvPr/>
        </p:nvCxnSpPr>
        <p:spPr>
          <a:xfrm>
            <a:off x="4429702" y="3406552"/>
            <a:ext cx="522855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666664" y="5917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3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816092" y="1829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7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090705" y="59251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7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6747659" y="3775493"/>
            <a:ext cx="501721" cy="478566"/>
            <a:chOff x="5212935" y="1948440"/>
            <a:chExt cx="501721" cy="478566"/>
          </a:xfrm>
          <a:noFill/>
        </p:grpSpPr>
        <p:sp>
          <p:nvSpPr>
            <p:cNvPr id="97" name="Oval 96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7</a:t>
              </a:r>
            </a:p>
          </p:txBody>
        </p:sp>
      </p:grpSp>
      <p:cxnSp>
        <p:nvCxnSpPr>
          <p:cNvPr id="8" name="Straight Arrow Connector 7"/>
          <p:cNvCxnSpPr>
            <a:stCxn id="50" idx="3"/>
            <a:endCxn id="97" idx="0"/>
          </p:cNvCxnSpPr>
          <p:nvPr/>
        </p:nvCxnSpPr>
        <p:spPr>
          <a:xfrm flipH="1">
            <a:off x="6998520" y="3406552"/>
            <a:ext cx="457409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4429702" y="1777964"/>
            <a:ext cx="478564" cy="478564"/>
            <a:chOff x="1159963" y="1785601"/>
            <a:chExt cx="478564" cy="478564"/>
          </a:xfrm>
        </p:grpSpPr>
        <p:sp>
          <p:nvSpPr>
            <p:cNvPr id="86" name="TextBox 85"/>
            <p:cNvSpPr txBox="1"/>
            <p:nvPr/>
          </p:nvSpPr>
          <p:spPr>
            <a:xfrm>
              <a:off x="1195697" y="183734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10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1159963" y="1785601"/>
              <a:ext cx="478564" cy="47856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6467380" y="59251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10</a:t>
            </a:r>
            <a:endParaRPr lang="en-US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8290789" y="3775716"/>
            <a:ext cx="501721" cy="478566"/>
            <a:chOff x="5212935" y="1948440"/>
            <a:chExt cx="501721" cy="478566"/>
          </a:xfrm>
          <a:solidFill>
            <a:schemeClr val="accent1"/>
          </a:solidFill>
        </p:grpSpPr>
        <p:sp>
          <p:nvSpPr>
            <p:cNvPr id="102" name="Oval 101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271535" y="20030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10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9" name="Straight Arrow Connector 8"/>
          <p:cNvCxnSpPr>
            <a:stCxn id="50" idx="5"/>
            <a:endCxn id="102" idx="0"/>
          </p:cNvCxnSpPr>
          <p:nvPr/>
        </p:nvCxnSpPr>
        <p:spPr>
          <a:xfrm>
            <a:off x="7810700" y="3406552"/>
            <a:ext cx="730950" cy="369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02" idx="7"/>
            <a:endCxn id="50" idx="0"/>
          </p:cNvCxnSpPr>
          <p:nvPr/>
        </p:nvCxnSpPr>
        <p:spPr>
          <a:xfrm rot="16200000" flipV="1">
            <a:off x="7752310" y="2879075"/>
            <a:ext cx="847730" cy="1085720"/>
          </a:xfrm>
          <a:prstGeom prst="curvedConnector3">
            <a:avLst>
              <a:gd name="adj1" fmla="val 12696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51" idx="0"/>
            <a:endCxn id="56" idx="0"/>
          </p:cNvCxnSpPr>
          <p:nvPr/>
        </p:nvCxnSpPr>
        <p:spPr>
          <a:xfrm rot="16200000" flipH="1" flipV="1">
            <a:off x="5825856" y="5062235"/>
            <a:ext cx="2138" cy="1674276"/>
          </a:xfrm>
          <a:prstGeom prst="curvedConnector3">
            <a:avLst>
              <a:gd name="adj1" fmla="val -1868643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8826693" y="3816475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Compare with parent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9526642" y="4173454"/>
            <a:ext cx="69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swap</a:t>
            </a:r>
            <a:endParaRPr lang="en-US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59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104" grpId="0"/>
      <p:bldP spid="10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Insertion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38200" y="1837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524183" y="5894975"/>
            <a:ext cx="4637187" cy="817938"/>
            <a:chOff x="3643724" y="5256202"/>
            <a:chExt cx="4637187" cy="817938"/>
          </a:xfrm>
        </p:grpSpPr>
        <p:sp>
          <p:nvSpPr>
            <p:cNvPr id="51" name="Rectangle 50"/>
            <p:cNvSpPr/>
            <p:nvPr/>
          </p:nvSpPr>
          <p:spPr>
            <a:xfrm>
              <a:off x="6574232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64372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062468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81212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99956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318700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73744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651781" y="56557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0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20997" y="56728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539741" y="56819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2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00900" y="56843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3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391423" y="56850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4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868696" y="57022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5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55838" y="5256202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287090" y="56967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6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992976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411720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830464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640993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7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059562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8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468679" y="57048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9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862207" y="57000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10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549120" y="2359078"/>
            <a:ext cx="501721" cy="478566"/>
            <a:chOff x="5212935" y="1948440"/>
            <a:chExt cx="501721" cy="478566"/>
          </a:xfrm>
          <a:noFill/>
        </p:grpSpPr>
        <p:sp>
          <p:nvSpPr>
            <p:cNvPr id="75" name="Oval 74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245897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16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422396" y="59196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9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264065" y="1837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9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60436" y="59170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16</a:t>
            </a:r>
            <a:endParaRPr lang="en-US" dirty="0">
              <a:latin typeface="Calisto MT" panose="02040603050505030304" pitchFamily="18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4001456" y="2998070"/>
            <a:ext cx="501721" cy="478566"/>
            <a:chOff x="5212935" y="1948440"/>
            <a:chExt cx="501721" cy="478566"/>
          </a:xfrm>
          <a:noFill/>
        </p:grpSpPr>
        <p:sp>
          <p:nvSpPr>
            <p:cNvPr id="36" name="Oval 3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14265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9</a:t>
              </a:r>
            </a:p>
          </p:txBody>
        </p:sp>
      </p:grpSp>
      <p:cxnSp>
        <p:nvCxnSpPr>
          <p:cNvPr id="5" name="Straight Arrow Connector 4"/>
          <p:cNvCxnSpPr>
            <a:stCxn id="75" idx="2"/>
            <a:endCxn id="36" idx="0"/>
          </p:cNvCxnSpPr>
          <p:nvPr/>
        </p:nvCxnSpPr>
        <p:spPr>
          <a:xfrm flipH="1">
            <a:off x="4252317" y="2598361"/>
            <a:ext cx="1296803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846731" y="1837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8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770226" y="59281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10</a:t>
            </a:r>
            <a:endParaRPr lang="en-US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7382454" y="2998070"/>
            <a:ext cx="501721" cy="478566"/>
            <a:chOff x="5212935" y="1948440"/>
            <a:chExt cx="501721" cy="478566"/>
          </a:xfrm>
          <a:solidFill>
            <a:schemeClr val="accent1"/>
          </a:solidFill>
        </p:grpSpPr>
        <p:sp>
          <p:nvSpPr>
            <p:cNvPr id="50" name="Oval 49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262989" y="20030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10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6" name="Straight Arrow Connector 5"/>
          <p:cNvCxnSpPr>
            <a:stCxn id="75" idx="6"/>
            <a:endCxn id="50" idx="0"/>
          </p:cNvCxnSpPr>
          <p:nvPr/>
        </p:nvCxnSpPr>
        <p:spPr>
          <a:xfrm>
            <a:off x="6050841" y="2598361"/>
            <a:ext cx="1582474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381106" y="18344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16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248620" y="5917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3285883" y="3775493"/>
            <a:ext cx="501721" cy="478566"/>
            <a:chOff x="5212935" y="1948440"/>
            <a:chExt cx="501721" cy="478566"/>
          </a:xfrm>
          <a:noFill/>
        </p:grpSpPr>
        <p:sp>
          <p:nvSpPr>
            <p:cNvPr id="84" name="Oval 83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2</a:t>
              </a:r>
            </a:p>
          </p:txBody>
        </p:sp>
      </p:grpSp>
      <p:cxnSp>
        <p:nvCxnSpPr>
          <p:cNvPr id="4" name="Straight Arrow Connector 3"/>
          <p:cNvCxnSpPr>
            <a:stCxn id="36" idx="3"/>
            <a:endCxn id="84" idx="0"/>
          </p:cNvCxnSpPr>
          <p:nvPr/>
        </p:nvCxnSpPr>
        <p:spPr>
          <a:xfrm flipH="1">
            <a:off x="3536744" y="3406552"/>
            <a:ext cx="538187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116447" y="1829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4701696" y="3775493"/>
            <a:ext cx="501721" cy="478566"/>
            <a:chOff x="5212935" y="1948440"/>
            <a:chExt cx="501721" cy="478566"/>
          </a:xfrm>
          <a:noFill/>
        </p:grpSpPr>
        <p:sp>
          <p:nvSpPr>
            <p:cNvPr id="88" name="Oval 87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3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7" name="Straight Arrow Connector 6"/>
          <p:cNvCxnSpPr>
            <a:stCxn id="36" idx="5"/>
            <a:endCxn id="88" idx="0"/>
          </p:cNvCxnSpPr>
          <p:nvPr/>
        </p:nvCxnSpPr>
        <p:spPr>
          <a:xfrm>
            <a:off x="4429702" y="3406552"/>
            <a:ext cx="522855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666664" y="5917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3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816092" y="1829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7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090705" y="59251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7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6747659" y="3775493"/>
            <a:ext cx="501721" cy="478566"/>
            <a:chOff x="5212935" y="1948440"/>
            <a:chExt cx="501721" cy="478566"/>
          </a:xfrm>
          <a:noFill/>
        </p:grpSpPr>
        <p:sp>
          <p:nvSpPr>
            <p:cNvPr id="97" name="Oval 96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7</a:t>
              </a:r>
            </a:p>
          </p:txBody>
        </p:sp>
      </p:grpSp>
      <p:cxnSp>
        <p:nvCxnSpPr>
          <p:cNvPr id="8" name="Straight Arrow Connector 7"/>
          <p:cNvCxnSpPr>
            <a:stCxn id="50" idx="3"/>
            <a:endCxn id="97" idx="0"/>
          </p:cNvCxnSpPr>
          <p:nvPr/>
        </p:nvCxnSpPr>
        <p:spPr>
          <a:xfrm flipH="1">
            <a:off x="6998520" y="3406552"/>
            <a:ext cx="457409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4429702" y="1777964"/>
            <a:ext cx="478564" cy="478564"/>
            <a:chOff x="1159963" y="1785601"/>
            <a:chExt cx="478564" cy="478564"/>
          </a:xfrm>
        </p:grpSpPr>
        <p:sp>
          <p:nvSpPr>
            <p:cNvPr id="86" name="TextBox 85"/>
            <p:cNvSpPr txBox="1"/>
            <p:nvPr/>
          </p:nvSpPr>
          <p:spPr>
            <a:xfrm>
              <a:off x="1195697" y="183734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10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1159963" y="1785601"/>
              <a:ext cx="478564" cy="47856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6510110" y="59251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8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8290789" y="3775716"/>
            <a:ext cx="501721" cy="478566"/>
            <a:chOff x="5212935" y="1948440"/>
            <a:chExt cx="501721" cy="478566"/>
          </a:xfrm>
          <a:noFill/>
        </p:grpSpPr>
        <p:sp>
          <p:nvSpPr>
            <p:cNvPr id="102" name="Oval 101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8</a:t>
              </a:r>
            </a:p>
          </p:txBody>
        </p:sp>
      </p:grpSp>
      <p:cxnSp>
        <p:nvCxnSpPr>
          <p:cNvPr id="9" name="Straight Arrow Connector 8"/>
          <p:cNvCxnSpPr>
            <a:stCxn id="50" idx="5"/>
            <a:endCxn id="102" idx="0"/>
          </p:cNvCxnSpPr>
          <p:nvPr/>
        </p:nvCxnSpPr>
        <p:spPr>
          <a:xfrm>
            <a:off x="7810700" y="3406552"/>
            <a:ext cx="730950" cy="369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50" idx="7"/>
            <a:endCxn id="75" idx="0"/>
          </p:cNvCxnSpPr>
          <p:nvPr/>
        </p:nvCxnSpPr>
        <p:spPr>
          <a:xfrm rot="16200000" flipV="1">
            <a:off x="6450803" y="1708256"/>
            <a:ext cx="709076" cy="2010719"/>
          </a:xfrm>
          <a:prstGeom prst="curvedConnector3">
            <a:avLst>
              <a:gd name="adj1" fmla="val 13223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047105" y="2883488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Compare with parent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259942" y="3240467"/>
            <a:ext cx="18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Calisto MT" panose="02040603050505030304" pitchFamily="18" charset="0"/>
              </a:rPr>
              <a:t>Correctly Placed</a:t>
            </a:r>
            <a:endParaRPr lang="en-US" b="1" dirty="0">
              <a:solidFill>
                <a:srgbClr val="00B050"/>
              </a:solidFill>
              <a:latin typeface="Calisto MT" panose="02040603050505030304" pitchFamily="18" charset="0"/>
            </a:endParaRPr>
          </a:p>
        </p:txBody>
      </p:sp>
      <p:cxnSp>
        <p:nvCxnSpPr>
          <p:cNvPr id="12" name="Curved Connector 11"/>
          <p:cNvCxnSpPr>
            <a:stCxn id="56" idx="0"/>
            <a:endCxn id="54" idx="0"/>
          </p:cNvCxnSpPr>
          <p:nvPr/>
        </p:nvCxnSpPr>
        <p:spPr>
          <a:xfrm rot="16200000" flipV="1">
            <a:off x="4571043" y="5481698"/>
            <a:ext cx="12700" cy="837488"/>
          </a:xfrm>
          <a:prstGeom prst="curvedConnector3">
            <a:avLst>
              <a:gd name="adj1" fmla="val 233831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41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9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Insertion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38200" y="1837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524183" y="5894975"/>
            <a:ext cx="4637187" cy="817938"/>
            <a:chOff x="3643724" y="5256202"/>
            <a:chExt cx="4637187" cy="817938"/>
          </a:xfrm>
        </p:grpSpPr>
        <p:sp>
          <p:nvSpPr>
            <p:cNvPr id="51" name="Rectangle 50"/>
            <p:cNvSpPr/>
            <p:nvPr/>
          </p:nvSpPr>
          <p:spPr>
            <a:xfrm>
              <a:off x="6574232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64372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062468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81212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99956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318700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73744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651781" y="56557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0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20997" y="56728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539741" y="56819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2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00900" y="56843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3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391423" y="56850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4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868696" y="57022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5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55838" y="5256202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287090" y="56967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6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992976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411720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830464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640993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7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059562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8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468679" y="57048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9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862207" y="57000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10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549120" y="2359078"/>
            <a:ext cx="501721" cy="478566"/>
            <a:chOff x="5212935" y="1948440"/>
            <a:chExt cx="501721" cy="478566"/>
          </a:xfrm>
          <a:noFill/>
        </p:grpSpPr>
        <p:sp>
          <p:nvSpPr>
            <p:cNvPr id="75" name="Oval 74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245897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16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422396" y="59196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9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264065" y="1837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9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60436" y="59170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16</a:t>
            </a:r>
            <a:endParaRPr lang="en-US" dirty="0">
              <a:latin typeface="Calisto MT" panose="02040603050505030304" pitchFamily="18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4001456" y="2998070"/>
            <a:ext cx="501721" cy="478566"/>
            <a:chOff x="5212935" y="1948440"/>
            <a:chExt cx="501721" cy="478566"/>
          </a:xfrm>
          <a:noFill/>
        </p:grpSpPr>
        <p:sp>
          <p:nvSpPr>
            <p:cNvPr id="36" name="Oval 3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14265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9</a:t>
              </a:r>
            </a:p>
          </p:txBody>
        </p:sp>
      </p:grpSp>
      <p:cxnSp>
        <p:nvCxnSpPr>
          <p:cNvPr id="5" name="Straight Arrow Connector 4"/>
          <p:cNvCxnSpPr>
            <a:stCxn id="75" idx="2"/>
            <a:endCxn id="36" idx="0"/>
          </p:cNvCxnSpPr>
          <p:nvPr/>
        </p:nvCxnSpPr>
        <p:spPr>
          <a:xfrm flipH="1">
            <a:off x="4252317" y="2598361"/>
            <a:ext cx="1296803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846731" y="1837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8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770226" y="59281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10</a:t>
            </a:r>
            <a:endParaRPr lang="en-US" dirty="0">
              <a:latin typeface="Calisto MT" panose="02040603050505030304" pitchFamily="18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7382454" y="2998070"/>
            <a:ext cx="501721" cy="478566"/>
            <a:chOff x="5212935" y="1948440"/>
            <a:chExt cx="501721" cy="478566"/>
          </a:xfrm>
          <a:noFill/>
        </p:grpSpPr>
        <p:sp>
          <p:nvSpPr>
            <p:cNvPr id="50" name="Oval 49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262989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10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6" name="Straight Arrow Connector 5"/>
          <p:cNvCxnSpPr>
            <a:stCxn id="75" idx="6"/>
            <a:endCxn id="50" idx="0"/>
          </p:cNvCxnSpPr>
          <p:nvPr/>
        </p:nvCxnSpPr>
        <p:spPr>
          <a:xfrm>
            <a:off x="6050841" y="2598361"/>
            <a:ext cx="1582474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381106" y="18344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16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248620" y="5917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3285883" y="3775493"/>
            <a:ext cx="501721" cy="478566"/>
            <a:chOff x="5212935" y="1948440"/>
            <a:chExt cx="501721" cy="478566"/>
          </a:xfrm>
          <a:noFill/>
        </p:grpSpPr>
        <p:sp>
          <p:nvSpPr>
            <p:cNvPr id="84" name="Oval 83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2</a:t>
              </a:r>
            </a:p>
          </p:txBody>
        </p:sp>
      </p:grpSp>
      <p:cxnSp>
        <p:nvCxnSpPr>
          <p:cNvPr id="4" name="Straight Arrow Connector 3"/>
          <p:cNvCxnSpPr>
            <a:stCxn id="36" idx="3"/>
            <a:endCxn id="84" idx="0"/>
          </p:cNvCxnSpPr>
          <p:nvPr/>
        </p:nvCxnSpPr>
        <p:spPr>
          <a:xfrm flipH="1">
            <a:off x="3536744" y="3406552"/>
            <a:ext cx="538187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116447" y="1829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4701696" y="3775493"/>
            <a:ext cx="501721" cy="478566"/>
            <a:chOff x="5212935" y="1948440"/>
            <a:chExt cx="501721" cy="478566"/>
          </a:xfrm>
          <a:noFill/>
        </p:grpSpPr>
        <p:sp>
          <p:nvSpPr>
            <p:cNvPr id="88" name="Oval 87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3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7" name="Straight Arrow Connector 6"/>
          <p:cNvCxnSpPr>
            <a:stCxn id="36" idx="5"/>
            <a:endCxn id="88" idx="0"/>
          </p:cNvCxnSpPr>
          <p:nvPr/>
        </p:nvCxnSpPr>
        <p:spPr>
          <a:xfrm>
            <a:off x="4429702" y="3406552"/>
            <a:ext cx="522855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666664" y="5917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3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816092" y="1829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7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090705" y="59251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7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6747659" y="3775493"/>
            <a:ext cx="501721" cy="478566"/>
            <a:chOff x="5212935" y="1948440"/>
            <a:chExt cx="501721" cy="478566"/>
          </a:xfrm>
          <a:noFill/>
        </p:grpSpPr>
        <p:sp>
          <p:nvSpPr>
            <p:cNvPr id="97" name="Oval 96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7</a:t>
              </a:r>
            </a:p>
          </p:txBody>
        </p:sp>
      </p:grpSp>
      <p:cxnSp>
        <p:nvCxnSpPr>
          <p:cNvPr id="8" name="Straight Arrow Connector 7"/>
          <p:cNvCxnSpPr>
            <a:stCxn id="50" idx="3"/>
            <a:endCxn id="97" idx="0"/>
          </p:cNvCxnSpPr>
          <p:nvPr/>
        </p:nvCxnSpPr>
        <p:spPr>
          <a:xfrm flipH="1">
            <a:off x="6998520" y="3406552"/>
            <a:ext cx="457409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465436" y="18297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10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510110" y="59251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8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8290789" y="3775716"/>
            <a:ext cx="501721" cy="478566"/>
            <a:chOff x="5212935" y="1948440"/>
            <a:chExt cx="501721" cy="478566"/>
          </a:xfrm>
          <a:noFill/>
        </p:grpSpPr>
        <p:sp>
          <p:nvSpPr>
            <p:cNvPr id="102" name="Oval 101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8</a:t>
              </a:r>
            </a:p>
          </p:txBody>
        </p:sp>
      </p:grpSp>
      <p:cxnSp>
        <p:nvCxnSpPr>
          <p:cNvPr id="9" name="Straight Arrow Connector 8"/>
          <p:cNvCxnSpPr>
            <a:stCxn id="50" idx="5"/>
            <a:endCxn id="102" idx="0"/>
          </p:cNvCxnSpPr>
          <p:nvPr/>
        </p:nvCxnSpPr>
        <p:spPr>
          <a:xfrm>
            <a:off x="7810700" y="3406552"/>
            <a:ext cx="730950" cy="369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5032600" y="1777964"/>
            <a:ext cx="478564" cy="478564"/>
            <a:chOff x="1159963" y="1785601"/>
            <a:chExt cx="478564" cy="478564"/>
          </a:xfrm>
        </p:grpSpPr>
        <p:sp>
          <p:nvSpPr>
            <p:cNvPr id="100" name="TextBox 99"/>
            <p:cNvSpPr txBox="1"/>
            <p:nvPr/>
          </p:nvSpPr>
          <p:spPr>
            <a:xfrm>
              <a:off x="1272611" y="18373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1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104" name="Oval 103"/>
            <p:cNvSpPr/>
            <p:nvPr/>
          </p:nvSpPr>
          <p:spPr>
            <a:xfrm>
              <a:off x="1159963" y="1785601"/>
              <a:ext cx="478564" cy="47856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6928504" y="59287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1</a:t>
            </a:r>
            <a:endParaRPr lang="en-US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2786708" y="4623000"/>
            <a:ext cx="501721" cy="478566"/>
            <a:chOff x="5212935" y="1948440"/>
            <a:chExt cx="501721" cy="478566"/>
          </a:xfrm>
          <a:noFill/>
        </p:grpSpPr>
        <p:sp>
          <p:nvSpPr>
            <p:cNvPr id="107" name="Oval 106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1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11" name="Straight Arrow Connector 10"/>
          <p:cNvCxnSpPr>
            <a:stCxn id="84" idx="3"/>
            <a:endCxn id="107" idx="0"/>
          </p:cNvCxnSpPr>
          <p:nvPr/>
        </p:nvCxnSpPr>
        <p:spPr>
          <a:xfrm flipH="1">
            <a:off x="3037569" y="4183975"/>
            <a:ext cx="321789" cy="4390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107" idx="1"/>
            <a:endCxn id="85" idx="0"/>
          </p:cNvCxnSpPr>
          <p:nvPr/>
        </p:nvCxnSpPr>
        <p:spPr>
          <a:xfrm rot="5400000" flipH="1" flipV="1">
            <a:off x="2771905" y="3918388"/>
            <a:ext cx="862974" cy="686419"/>
          </a:xfrm>
          <a:prstGeom prst="curvedConnector3">
            <a:avLst>
              <a:gd name="adj1" fmla="val 12649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540682" y="4677617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Compare with parent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53519" y="5034596"/>
            <a:ext cx="18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Calisto MT" panose="02040603050505030304" pitchFamily="18" charset="0"/>
              </a:rPr>
              <a:t>Correctly Placed</a:t>
            </a:r>
            <a:endParaRPr lang="en-US" b="1" dirty="0">
              <a:solidFill>
                <a:srgbClr val="00B050"/>
              </a:solidFill>
              <a:latin typeface="Calisto MT" panose="02040603050505030304" pitchFamily="18" charset="0"/>
            </a:endParaRPr>
          </a:p>
        </p:txBody>
      </p:sp>
      <p:cxnSp>
        <p:nvCxnSpPr>
          <p:cNvPr id="16" name="Curved Connector 15"/>
          <p:cNvCxnSpPr>
            <a:stCxn id="67" idx="0"/>
            <a:endCxn id="57" idx="0"/>
          </p:cNvCxnSpPr>
          <p:nvPr/>
        </p:nvCxnSpPr>
        <p:spPr>
          <a:xfrm rot="16200000" flipH="1" flipV="1">
            <a:off x="6244600" y="5062235"/>
            <a:ext cx="2138" cy="1674276"/>
          </a:xfrm>
          <a:prstGeom prst="curvedConnector3">
            <a:avLst>
              <a:gd name="adj1" fmla="val -1908615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09" grpId="0"/>
      <p:bldP spid="1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Insertion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38200" y="1837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524183" y="5894975"/>
            <a:ext cx="4637187" cy="817938"/>
            <a:chOff x="3643724" y="5256202"/>
            <a:chExt cx="4637187" cy="817938"/>
          </a:xfrm>
        </p:grpSpPr>
        <p:sp>
          <p:nvSpPr>
            <p:cNvPr id="51" name="Rectangle 50"/>
            <p:cNvSpPr/>
            <p:nvPr/>
          </p:nvSpPr>
          <p:spPr>
            <a:xfrm>
              <a:off x="6574232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64372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062468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81212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99956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318700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73744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651781" y="56557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0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20997" y="56728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539741" y="56819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2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00900" y="56843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3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391423" y="56850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4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868696" y="57022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5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55838" y="5256202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287090" y="56967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6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992976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411720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830464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640993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7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059562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8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468679" y="57048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9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862207" y="57000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10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549120" y="2359078"/>
            <a:ext cx="501721" cy="478566"/>
            <a:chOff x="5212935" y="1948440"/>
            <a:chExt cx="501721" cy="478566"/>
          </a:xfrm>
          <a:noFill/>
        </p:grpSpPr>
        <p:sp>
          <p:nvSpPr>
            <p:cNvPr id="75" name="Oval 74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245897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16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422396" y="59196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9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264065" y="1837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9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60436" y="59170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16</a:t>
            </a:r>
            <a:endParaRPr lang="en-US" dirty="0">
              <a:latin typeface="Calisto MT" panose="02040603050505030304" pitchFamily="18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4001456" y="2998070"/>
            <a:ext cx="501721" cy="478566"/>
            <a:chOff x="5212935" y="1948440"/>
            <a:chExt cx="501721" cy="478566"/>
          </a:xfrm>
          <a:noFill/>
        </p:grpSpPr>
        <p:sp>
          <p:nvSpPr>
            <p:cNvPr id="36" name="Oval 3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14265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9</a:t>
              </a:r>
            </a:p>
          </p:txBody>
        </p:sp>
      </p:grpSp>
      <p:cxnSp>
        <p:nvCxnSpPr>
          <p:cNvPr id="5" name="Straight Arrow Connector 4"/>
          <p:cNvCxnSpPr>
            <a:stCxn id="75" idx="2"/>
            <a:endCxn id="36" idx="0"/>
          </p:cNvCxnSpPr>
          <p:nvPr/>
        </p:nvCxnSpPr>
        <p:spPr>
          <a:xfrm flipH="1">
            <a:off x="4252317" y="2598361"/>
            <a:ext cx="1296803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846731" y="1837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8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770226" y="59281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10</a:t>
            </a:r>
            <a:endParaRPr lang="en-US" dirty="0">
              <a:latin typeface="Calisto MT" panose="02040603050505030304" pitchFamily="18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7382454" y="2998070"/>
            <a:ext cx="501721" cy="478566"/>
            <a:chOff x="5212935" y="1948440"/>
            <a:chExt cx="501721" cy="478566"/>
          </a:xfrm>
          <a:noFill/>
        </p:grpSpPr>
        <p:sp>
          <p:nvSpPr>
            <p:cNvPr id="50" name="Oval 49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262989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10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6" name="Straight Arrow Connector 5"/>
          <p:cNvCxnSpPr>
            <a:stCxn id="75" idx="6"/>
            <a:endCxn id="50" idx="0"/>
          </p:cNvCxnSpPr>
          <p:nvPr/>
        </p:nvCxnSpPr>
        <p:spPr>
          <a:xfrm>
            <a:off x="6050841" y="2598361"/>
            <a:ext cx="1582474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381106" y="18344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16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248620" y="5917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3285883" y="3775493"/>
            <a:ext cx="501721" cy="478566"/>
            <a:chOff x="5212935" y="1948440"/>
            <a:chExt cx="501721" cy="478566"/>
          </a:xfrm>
          <a:noFill/>
        </p:grpSpPr>
        <p:sp>
          <p:nvSpPr>
            <p:cNvPr id="84" name="Oval 83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2</a:t>
              </a:r>
            </a:p>
          </p:txBody>
        </p:sp>
      </p:grpSp>
      <p:cxnSp>
        <p:nvCxnSpPr>
          <p:cNvPr id="4" name="Straight Arrow Connector 3"/>
          <p:cNvCxnSpPr>
            <a:stCxn id="36" idx="3"/>
            <a:endCxn id="84" idx="0"/>
          </p:cNvCxnSpPr>
          <p:nvPr/>
        </p:nvCxnSpPr>
        <p:spPr>
          <a:xfrm flipH="1">
            <a:off x="3536744" y="3406552"/>
            <a:ext cx="538187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116447" y="1829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4701696" y="3775493"/>
            <a:ext cx="501721" cy="478566"/>
            <a:chOff x="5212935" y="1948440"/>
            <a:chExt cx="501721" cy="478566"/>
          </a:xfrm>
          <a:noFill/>
        </p:grpSpPr>
        <p:sp>
          <p:nvSpPr>
            <p:cNvPr id="88" name="Oval 87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3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7" name="Straight Arrow Connector 6"/>
          <p:cNvCxnSpPr>
            <a:stCxn id="36" idx="5"/>
            <a:endCxn id="88" idx="0"/>
          </p:cNvCxnSpPr>
          <p:nvPr/>
        </p:nvCxnSpPr>
        <p:spPr>
          <a:xfrm>
            <a:off x="4429702" y="3406552"/>
            <a:ext cx="522855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666664" y="5917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3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816092" y="1829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7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090705" y="59251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7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6747659" y="3775493"/>
            <a:ext cx="501721" cy="478566"/>
            <a:chOff x="5212935" y="1948440"/>
            <a:chExt cx="501721" cy="478566"/>
          </a:xfrm>
          <a:noFill/>
        </p:grpSpPr>
        <p:sp>
          <p:nvSpPr>
            <p:cNvPr id="97" name="Oval 96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7</a:t>
              </a:r>
            </a:p>
          </p:txBody>
        </p:sp>
      </p:grpSp>
      <p:cxnSp>
        <p:nvCxnSpPr>
          <p:cNvPr id="8" name="Straight Arrow Connector 7"/>
          <p:cNvCxnSpPr>
            <a:stCxn id="50" idx="3"/>
            <a:endCxn id="97" idx="0"/>
          </p:cNvCxnSpPr>
          <p:nvPr/>
        </p:nvCxnSpPr>
        <p:spPr>
          <a:xfrm flipH="1">
            <a:off x="6998520" y="3406552"/>
            <a:ext cx="457409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465436" y="18297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10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510110" y="59251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8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8290789" y="3775716"/>
            <a:ext cx="501721" cy="478566"/>
            <a:chOff x="5212935" y="1948440"/>
            <a:chExt cx="501721" cy="478566"/>
          </a:xfrm>
          <a:noFill/>
        </p:grpSpPr>
        <p:sp>
          <p:nvSpPr>
            <p:cNvPr id="102" name="Oval 101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8</a:t>
              </a:r>
            </a:p>
          </p:txBody>
        </p:sp>
      </p:grpSp>
      <p:cxnSp>
        <p:nvCxnSpPr>
          <p:cNvPr id="9" name="Straight Arrow Connector 8"/>
          <p:cNvCxnSpPr>
            <a:stCxn id="50" idx="5"/>
            <a:endCxn id="102" idx="0"/>
          </p:cNvCxnSpPr>
          <p:nvPr/>
        </p:nvCxnSpPr>
        <p:spPr>
          <a:xfrm>
            <a:off x="7810700" y="3406552"/>
            <a:ext cx="730950" cy="369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145248" y="1829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928504" y="59287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</a:t>
            </a:r>
            <a:endParaRPr lang="en-US" dirty="0">
              <a:latin typeface="Calisto MT" panose="02040603050505030304" pitchFamily="18" charset="0"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2786708" y="4623000"/>
            <a:ext cx="501721" cy="478566"/>
            <a:chOff x="5212935" y="1948440"/>
            <a:chExt cx="501721" cy="478566"/>
          </a:xfrm>
          <a:noFill/>
        </p:grpSpPr>
        <p:sp>
          <p:nvSpPr>
            <p:cNvPr id="107" name="Oval 106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1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11" name="Straight Arrow Connector 10"/>
          <p:cNvCxnSpPr>
            <a:stCxn id="84" idx="3"/>
            <a:endCxn id="107" idx="0"/>
          </p:cNvCxnSpPr>
          <p:nvPr/>
        </p:nvCxnSpPr>
        <p:spPr>
          <a:xfrm flipH="1">
            <a:off x="3037569" y="4183975"/>
            <a:ext cx="321789" cy="4390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5623812" y="1775092"/>
            <a:ext cx="478564" cy="478564"/>
            <a:chOff x="1159963" y="1785601"/>
            <a:chExt cx="478564" cy="478564"/>
          </a:xfrm>
        </p:grpSpPr>
        <p:sp>
          <p:nvSpPr>
            <p:cNvPr id="81" name="TextBox 80"/>
            <p:cNvSpPr txBox="1"/>
            <p:nvPr/>
          </p:nvSpPr>
          <p:spPr>
            <a:xfrm>
              <a:off x="1255519" y="18373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4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1159963" y="1785601"/>
              <a:ext cx="478564" cy="47856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7350668" y="5925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4</a:t>
            </a:r>
            <a:endParaRPr lang="en-US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3777764" y="4622846"/>
            <a:ext cx="501721" cy="478566"/>
            <a:chOff x="5212935" y="1948440"/>
            <a:chExt cx="501721" cy="478566"/>
          </a:xfrm>
          <a:solidFill>
            <a:schemeClr val="accent1"/>
          </a:solidFill>
        </p:grpSpPr>
        <p:sp>
          <p:nvSpPr>
            <p:cNvPr id="112" name="Oval 111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305719" y="20030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4</a:t>
              </a:r>
            </a:p>
          </p:txBody>
        </p:sp>
      </p:grpSp>
      <p:cxnSp>
        <p:nvCxnSpPr>
          <p:cNvPr id="10" name="Straight Arrow Connector 9"/>
          <p:cNvCxnSpPr>
            <a:stCxn id="84" idx="5"/>
            <a:endCxn id="112" idx="0"/>
          </p:cNvCxnSpPr>
          <p:nvPr/>
        </p:nvCxnSpPr>
        <p:spPr>
          <a:xfrm>
            <a:off x="3714129" y="4183975"/>
            <a:ext cx="314496" cy="4388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112" idx="7"/>
            <a:endCxn id="84" idx="6"/>
          </p:cNvCxnSpPr>
          <p:nvPr/>
        </p:nvCxnSpPr>
        <p:spPr>
          <a:xfrm rot="16200000" flipV="1">
            <a:off x="3657730" y="4144650"/>
            <a:ext cx="678154" cy="418406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4296169" y="4696932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Compare with parent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992019" y="4990832"/>
            <a:ext cx="69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swap</a:t>
            </a:r>
            <a:endParaRPr lang="en-US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cxnSp>
        <p:nvCxnSpPr>
          <p:cNvPr id="17" name="Curved Connector 16"/>
          <p:cNvCxnSpPr>
            <a:stCxn id="68" idx="0"/>
            <a:endCxn id="57" idx="0"/>
          </p:cNvCxnSpPr>
          <p:nvPr/>
        </p:nvCxnSpPr>
        <p:spPr>
          <a:xfrm rot="16200000" flipH="1" flipV="1">
            <a:off x="6453972" y="4852863"/>
            <a:ext cx="2138" cy="2093020"/>
          </a:xfrm>
          <a:prstGeom prst="curvedConnector3">
            <a:avLst>
              <a:gd name="adj1" fmla="val -1788699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6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114" grpId="0"/>
      <p:bldP spid="1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Insertion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38200" y="1837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524183" y="5894975"/>
            <a:ext cx="4637187" cy="817938"/>
            <a:chOff x="3643724" y="5256202"/>
            <a:chExt cx="4637187" cy="817938"/>
          </a:xfrm>
        </p:grpSpPr>
        <p:sp>
          <p:nvSpPr>
            <p:cNvPr id="51" name="Rectangle 50"/>
            <p:cNvSpPr/>
            <p:nvPr/>
          </p:nvSpPr>
          <p:spPr>
            <a:xfrm>
              <a:off x="6574232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64372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062468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81212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99956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318700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73744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651781" y="56557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0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20997" y="56728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539741" y="56819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2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00900" y="56843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3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391423" y="56850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4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868696" y="57022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5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55838" y="5256202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287090" y="56967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6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992976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411720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830464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640993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7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059562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8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468679" y="57048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9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862207" y="57000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10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549120" y="2359078"/>
            <a:ext cx="501721" cy="478566"/>
            <a:chOff x="5212935" y="1948440"/>
            <a:chExt cx="501721" cy="478566"/>
          </a:xfrm>
          <a:noFill/>
        </p:grpSpPr>
        <p:sp>
          <p:nvSpPr>
            <p:cNvPr id="75" name="Oval 74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245897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16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422396" y="59196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9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264065" y="1837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9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60436" y="59170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16</a:t>
            </a:r>
            <a:endParaRPr lang="en-US" dirty="0">
              <a:latin typeface="Calisto MT" panose="02040603050505030304" pitchFamily="18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4001456" y="2998070"/>
            <a:ext cx="501721" cy="478566"/>
            <a:chOff x="5212935" y="1948440"/>
            <a:chExt cx="501721" cy="478566"/>
          </a:xfrm>
          <a:noFill/>
        </p:grpSpPr>
        <p:sp>
          <p:nvSpPr>
            <p:cNvPr id="36" name="Oval 3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14265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9</a:t>
              </a:r>
            </a:p>
          </p:txBody>
        </p:sp>
      </p:grpSp>
      <p:cxnSp>
        <p:nvCxnSpPr>
          <p:cNvPr id="5" name="Straight Arrow Connector 4"/>
          <p:cNvCxnSpPr>
            <a:stCxn id="75" idx="2"/>
            <a:endCxn id="36" idx="0"/>
          </p:cNvCxnSpPr>
          <p:nvPr/>
        </p:nvCxnSpPr>
        <p:spPr>
          <a:xfrm flipH="1">
            <a:off x="4252317" y="2598361"/>
            <a:ext cx="1296803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846731" y="1837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8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770226" y="59281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10</a:t>
            </a:r>
            <a:endParaRPr lang="en-US" dirty="0">
              <a:latin typeface="Calisto MT" panose="02040603050505030304" pitchFamily="18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7382454" y="2998070"/>
            <a:ext cx="501721" cy="478566"/>
            <a:chOff x="5212935" y="1948440"/>
            <a:chExt cx="501721" cy="478566"/>
          </a:xfrm>
          <a:noFill/>
        </p:grpSpPr>
        <p:sp>
          <p:nvSpPr>
            <p:cNvPr id="50" name="Oval 49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262989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10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6" name="Straight Arrow Connector 5"/>
          <p:cNvCxnSpPr>
            <a:stCxn id="75" idx="6"/>
            <a:endCxn id="50" idx="0"/>
          </p:cNvCxnSpPr>
          <p:nvPr/>
        </p:nvCxnSpPr>
        <p:spPr>
          <a:xfrm>
            <a:off x="6050841" y="2598361"/>
            <a:ext cx="1582474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381106" y="18344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16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248620" y="5917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4</a:t>
            </a:r>
            <a:endParaRPr lang="en-US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3285883" y="3775493"/>
            <a:ext cx="501721" cy="478566"/>
            <a:chOff x="5212935" y="1948440"/>
            <a:chExt cx="501721" cy="478566"/>
          </a:xfrm>
          <a:noFill/>
        </p:grpSpPr>
        <p:sp>
          <p:nvSpPr>
            <p:cNvPr id="84" name="Oval 83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4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4" name="Straight Arrow Connector 3"/>
          <p:cNvCxnSpPr>
            <a:stCxn id="36" idx="3"/>
            <a:endCxn id="84" idx="0"/>
          </p:cNvCxnSpPr>
          <p:nvPr/>
        </p:nvCxnSpPr>
        <p:spPr>
          <a:xfrm flipH="1">
            <a:off x="3536744" y="3406552"/>
            <a:ext cx="538187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116447" y="1829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4701696" y="3775493"/>
            <a:ext cx="501721" cy="478566"/>
            <a:chOff x="5212935" y="1948440"/>
            <a:chExt cx="501721" cy="478566"/>
          </a:xfrm>
          <a:noFill/>
        </p:grpSpPr>
        <p:sp>
          <p:nvSpPr>
            <p:cNvPr id="88" name="Oval 87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3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7" name="Straight Arrow Connector 6"/>
          <p:cNvCxnSpPr>
            <a:stCxn id="36" idx="5"/>
            <a:endCxn id="88" idx="0"/>
          </p:cNvCxnSpPr>
          <p:nvPr/>
        </p:nvCxnSpPr>
        <p:spPr>
          <a:xfrm>
            <a:off x="4429702" y="3406552"/>
            <a:ext cx="522855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666664" y="5917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3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816092" y="1829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7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090705" y="59251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7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6747659" y="3775493"/>
            <a:ext cx="501721" cy="478566"/>
            <a:chOff x="5212935" y="1948440"/>
            <a:chExt cx="501721" cy="478566"/>
          </a:xfrm>
          <a:noFill/>
        </p:grpSpPr>
        <p:sp>
          <p:nvSpPr>
            <p:cNvPr id="97" name="Oval 96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7</a:t>
              </a:r>
            </a:p>
          </p:txBody>
        </p:sp>
      </p:grpSp>
      <p:cxnSp>
        <p:nvCxnSpPr>
          <p:cNvPr id="8" name="Straight Arrow Connector 7"/>
          <p:cNvCxnSpPr>
            <a:stCxn id="50" idx="3"/>
            <a:endCxn id="97" idx="0"/>
          </p:cNvCxnSpPr>
          <p:nvPr/>
        </p:nvCxnSpPr>
        <p:spPr>
          <a:xfrm flipH="1">
            <a:off x="6998520" y="3406552"/>
            <a:ext cx="457409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465436" y="18297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10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510110" y="59251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8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8290789" y="3775716"/>
            <a:ext cx="501721" cy="478566"/>
            <a:chOff x="5212935" y="1948440"/>
            <a:chExt cx="501721" cy="478566"/>
          </a:xfrm>
          <a:noFill/>
        </p:grpSpPr>
        <p:sp>
          <p:nvSpPr>
            <p:cNvPr id="102" name="Oval 101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8</a:t>
              </a:r>
            </a:p>
          </p:txBody>
        </p:sp>
      </p:grpSp>
      <p:cxnSp>
        <p:nvCxnSpPr>
          <p:cNvPr id="9" name="Straight Arrow Connector 8"/>
          <p:cNvCxnSpPr>
            <a:stCxn id="50" idx="5"/>
            <a:endCxn id="102" idx="0"/>
          </p:cNvCxnSpPr>
          <p:nvPr/>
        </p:nvCxnSpPr>
        <p:spPr>
          <a:xfrm>
            <a:off x="7810700" y="3406552"/>
            <a:ext cx="730950" cy="369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145248" y="1829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928504" y="59287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</a:t>
            </a:r>
            <a:endParaRPr lang="en-US" dirty="0">
              <a:latin typeface="Calisto MT" panose="02040603050505030304" pitchFamily="18" charset="0"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2786708" y="4623000"/>
            <a:ext cx="501721" cy="478566"/>
            <a:chOff x="5212935" y="1948440"/>
            <a:chExt cx="501721" cy="478566"/>
          </a:xfrm>
          <a:noFill/>
        </p:grpSpPr>
        <p:sp>
          <p:nvSpPr>
            <p:cNvPr id="107" name="Oval 106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1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11" name="Straight Arrow Connector 10"/>
          <p:cNvCxnSpPr>
            <a:stCxn id="84" idx="3"/>
            <a:endCxn id="107" idx="0"/>
          </p:cNvCxnSpPr>
          <p:nvPr/>
        </p:nvCxnSpPr>
        <p:spPr>
          <a:xfrm flipH="1">
            <a:off x="3037569" y="4183975"/>
            <a:ext cx="321789" cy="4390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5623812" y="1775092"/>
            <a:ext cx="478564" cy="478564"/>
            <a:chOff x="1159963" y="1785601"/>
            <a:chExt cx="478564" cy="478564"/>
          </a:xfrm>
        </p:grpSpPr>
        <p:sp>
          <p:nvSpPr>
            <p:cNvPr id="81" name="TextBox 80"/>
            <p:cNvSpPr txBox="1"/>
            <p:nvPr/>
          </p:nvSpPr>
          <p:spPr>
            <a:xfrm>
              <a:off x="1255519" y="18373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4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1159963" y="1785601"/>
              <a:ext cx="478564" cy="47856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7350668" y="5925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3777764" y="4622846"/>
            <a:ext cx="501721" cy="478566"/>
            <a:chOff x="5212935" y="1948440"/>
            <a:chExt cx="501721" cy="478566"/>
          </a:xfrm>
          <a:noFill/>
        </p:grpSpPr>
        <p:sp>
          <p:nvSpPr>
            <p:cNvPr id="112" name="Oval 111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305719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2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10" name="Straight Arrow Connector 9"/>
          <p:cNvCxnSpPr>
            <a:stCxn id="84" idx="5"/>
            <a:endCxn id="112" idx="0"/>
          </p:cNvCxnSpPr>
          <p:nvPr/>
        </p:nvCxnSpPr>
        <p:spPr>
          <a:xfrm>
            <a:off x="3714129" y="4183975"/>
            <a:ext cx="314496" cy="4388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84" idx="1"/>
            <a:endCxn id="36" idx="0"/>
          </p:cNvCxnSpPr>
          <p:nvPr/>
        </p:nvCxnSpPr>
        <p:spPr>
          <a:xfrm rot="5400000" flipH="1" flipV="1">
            <a:off x="3382084" y="2975345"/>
            <a:ext cx="847507" cy="892959"/>
          </a:xfrm>
          <a:prstGeom prst="curvedConnector3">
            <a:avLst>
              <a:gd name="adj1" fmla="val 12697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57" idx="0"/>
            <a:endCxn id="55" idx="0"/>
          </p:cNvCxnSpPr>
          <p:nvPr/>
        </p:nvCxnSpPr>
        <p:spPr>
          <a:xfrm rot="16200000" flipV="1">
            <a:off x="4989787" y="5481698"/>
            <a:ext cx="12700" cy="837488"/>
          </a:xfrm>
          <a:prstGeom prst="curvedConnector3">
            <a:avLst>
              <a:gd name="adj1" fmla="val 254018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029732" y="3740551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Compare with parent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216931" y="4097530"/>
            <a:ext cx="18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Calisto MT" panose="02040603050505030304" pitchFamily="18" charset="0"/>
              </a:rPr>
              <a:t>Correctly Placed</a:t>
            </a:r>
            <a:endParaRPr lang="en-US" b="1" dirty="0">
              <a:solidFill>
                <a:srgbClr val="00B050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28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Insertion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38200" y="1837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524183" y="5894975"/>
            <a:ext cx="4637187" cy="817938"/>
            <a:chOff x="3643724" y="5256202"/>
            <a:chExt cx="4637187" cy="817938"/>
          </a:xfrm>
        </p:grpSpPr>
        <p:sp>
          <p:nvSpPr>
            <p:cNvPr id="51" name="Rectangle 50"/>
            <p:cNvSpPr/>
            <p:nvPr/>
          </p:nvSpPr>
          <p:spPr>
            <a:xfrm>
              <a:off x="6574232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64372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062468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81212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99956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318700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73744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651781" y="56557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0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20997" y="56728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539741" y="56819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2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00900" y="56843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3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391423" y="56850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4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868696" y="57022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5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55838" y="5256202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287090" y="56967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6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992976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411720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830464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640993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7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059562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8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468679" y="57048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9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862207" y="57000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10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549120" y="2359078"/>
            <a:ext cx="501721" cy="478566"/>
            <a:chOff x="5212935" y="1948440"/>
            <a:chExt cx="501721" cy="478566"/>
          </a:xfrm>
          <a:noFill/>
        </p:grpSpPr>
        <p:sp>
          <p:nvSpPr>
            <p:cNvPr id="75" name="Oval 74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245897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16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422396" y="59196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9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264065" y="1837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9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60436" y="59170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16</a:t>
            </a:r>
            <a:endParaRPr lang="en-US" dirty="0">
              <a:latin typeface="Calisto MT" panose="02040603050505030304" pitchFamily="18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4001456" y="2998070"/>
            <a:ext cx="501721" cy="478566"/>
            <a:chOff x="5212935" y="1948440"/>
            <a:chExt cx="501721" cy="478566"/>
          </a:xfrm>
          <a:noFill/>
        </p:grpSpPr>
        <p:sp>
          <p:nvSpPr>
            <p:cNvPr id="36" name="Oval 3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14265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9</a:t>
              </a:r>
            </a:p>
          </p:txBody>
        </p:sp>
      </p:grpSp>
      <p:cxnSp>
        <p:nvCxnSpPr>
          <p:cNvPr id="5" name="Straight Arrow Connector 4"/>
          <p:cNvCxnSpPr>
            <a:stCxn id="75" idx="2"/>
            <a:endCxn id="36" idx="0"/>
          </p:cNvCxnSpPr>
          <p:nvPr/>
        </p:nvCxnSpPr>
        <p:spPr>
          <a:xfrm flipH="1">
            <a:off x="4252317" y="2598361"/>
            <a:ext cx="1296803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846731" y="1837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8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770226" y="59281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10</a:t>
            </a:r>
            <a:endParaRPr lang="en-US" dirty="0">
              <a:latin typeface="Calisto MT" panose="02040603050505030304" pitchFamily="18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7382454" y="2998070"/>
            <a:ext cx="501721" cy="478566"/>
            <a:chOff x="5212935" y="1948440"/>
            <a:chExt cx="501721" cy="478566"/>
          </a:xfrm>
          <a:noFill/>
        </p:grpSpPr>
        <p:sp>
          <p:nvSpPr>
            <p:cNvPr id="50" name="Oval 49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262989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10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6" name="Straight Arrow Connector 5"/>
          <p:cNvCxnSpPr>
            <a:stCxn id="75" idx="6"/>
            <a:endCxn id="50" idx="0"/>
          </p:cNvCxnSpPr>
          <p:nvPr/>
        </p:nvCxnSpPr>
        <p:spPr>
          <a:xfrm>
            <a:off x="6050841" y="2598361"/>
            <a:ext cx="1582474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381106" y="18344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16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248620" y="5917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4</a:t>
            </a:r>
            <a:endParaRPr lang="en-US" dirty="0">
              <a:latin typeface="Calisto MT" panose="02040603050505030304" pitchFamily="18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3285883" y="3775493"/>
            <a:ext cx="501721" cy="478566"/>
            <a:chOff x="5212935" y="1948440"/>
            <a:chExt cx="501721" cy="478566"/>
          </a:xfrm>
          <a:noFill/>
        </p:grpSpPr>
        <p:sp>
          <p:nvSpPr>
            <p:cNvPr id="84" name="Oval 83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4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4" name="Straight Arrow Connector 3"/>
          <p:cNvCxnSpPr>
            <a:stCxn id="36" idx="3"/>
            <a:endCxn id="84" idx="0"/>
          </p:cNvCxnSpPr>
          <p:nvPr/>
        </p:nvCxnSpPr>
        <p:spPr>
          <a:xfrm flipH="1">
            <a:off x="3536744" y="3406552"/>
            <a:ext cx="538187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116447" y="1829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4701696" y="3775493"/>
            <a:ext cx="501721" cy="478566"/>
            <a:chOff x="5212935" y="1948440"/>
            <a:chExt cx="501721" cy="478566"/>
          </a:xfrm>
          <a:noFill/>
        </p:grpSpPr>
        <p:sp>
          <p:nvSpPr>
            <p:cNvPr id="88" name="Oval 87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3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7" name="Straight Arrow Connector 6"/>
          <p:cNvCxnSpPr>
            <a:stCxn id="36" idx="5"/>
            <a:endCxn id="88" idx="0"/>
          </p:cNvCxnSpPr>
          <p:nvPr/>
        </p:nvCxnSpPr>
        <p:spPr>
          <a:xfrm>
            <a:off x="4429702" y="3406552"/>
            <a:ext cx="522855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666664" y="5917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3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816092" y="1829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7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090705" y="59251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7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6747659" y="3775493"/>
            <a:ext cx="501721" cy="478566"/>
            <a:chOff x="5212935" y="1948440"/>
            <a:chExt cx="501721" cy="478566"/>
          </a:xfrm>
          <a:noFill/>
        </p:grpSpPr>
        <p:sp>
          <p:nvSpPr>
            <p:cNvPr id="97" name="Oval 96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7</a:t>
              </a:r>
            </a:p>
          </p:txBody>
        </p:sp>
      </p:grpSp>
      <p:cxnSp>
        <p:nvCxnSpPr>
          <p:cNvPr id="8" name="Straight Arrow Connector 7"/>
          <p:cNvCxnSpPr>
            <a:stCxn id="50" idx="3"/>
            <a:endCxn id="97" idx="0"/>
          </p:cNvCxnSpPr>
          <p:nvPr/>
        </p:nvCxnSpPr>
        <p:spPr>
          <a:xfrm flipH="1">
            <a:off x="6998520" y="3406552"/>
            <a:ext cx="457409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465436" y="18297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10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510110" y="59251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8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8290789" y="3775716"/>
            <a:ext cx="501721" cy="478566"/>
            <a:chOff x="5212935" y="1948440"/>
            <a:chExt cx="501721" cy="478566"/>
          </a:xfrm>
          <a:noFill/>
        </p:grpSpPr>
        <p:sp>
          <p:nvSpPr>
            <p:cNvPr id="102" name="Oval 101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8</a:t>
              </a:r>
            </a:p>
          </p:txBody>
        </p:sp>
      </p:grpSp>
      <p:cxnSp>
        <p:nvCxnSpPr>
          <p:cNvPr id="9" name="Straight Arrow Connector 8"/>
          <p:cNvCxnSpPr>
            <a:stCxn id="50" idx="5"/>
            <a:endCxn id="102" idx="0"/>
          </p:cNvCxnSpPr>
          <p:nvPr/>
        </p:nvCxnSpPr>
        <p:spPr>
          <a:xfrm>
            <a:off x="7810700" y="3406552"/>
            <a:ext cx="730950" cy="369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145248" y="1829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928504" y="59287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</a:t>
            </a:r>
            <a:endParaRPr lang="en-US" dirty="0">
              <a:latin typeface="Calisto MT" panose="02040603050505030304" pitchFamily="18" charset="0"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2786708" y="4623000"/>
            <a:ext cx="501721" cy="478566"/>
            <a:chOff x="5212935" y="1948440"/>
            <a:chExt cx="501721" cy="478566"/>
          </a:xfrm>
          <a:noFill/>
        </p:grpSpPr>
        <p:sp>
          <p:nvSpPr>
            <p:cNvPr id="107" name="Oval 106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1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11" name="Straight Arrow Connector 10"/>
          <p:cNvCxnSpPr>
            <a:stCxn id="84" idx="3"/>
            <a:endCxn id="107" idx="0"/>
          </p:cNvCxnSpPr>
          <p:nvPr/>
        </p:nvCxnSpPr>
        <p:spPr>
          <a:xfrm flipH="1">
            <a:off x="3037569" y="4183975"/>
            <a:ext cx="321789" cy="4390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719368" y="1826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4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350668" y="5925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3777764" y="4622846"/>
            <a:ext cx="501721" cy="478566"/>
            <a:chOff x="5212935" y="1948440"/>
            <a:chExt cx="501721" cy="478566"/>
          </a:xfrm>
          <a:noFill/>
        </p:grpSpPr>
        <p:sp>
          <p:nvSpPr>
            <p:cNvPr id="112" name="Oval 111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305719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2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10" name="Straight Arrow Connector 9"/>
          <p:cNvCxnSpPr>
            <a:stCxn id="84" idx="5"/>
            <a:endCxn id="112" idx="0"/>
          </p:cNvCxnSpPr>
          <p:nvPr/>
        </p:nvCxnSpPr>
        <p:spPr>
          <a:xfrm>
            <a:off x="3714129" y="4183975"/>
            <a:ext cx="314496" cy="4388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6229953" y="1779857"/>
            <a:ext cx="478564" cy="478564"/>
            <a:chOff x="1159963" y="1785601"/>
            <a:chExt cx="478564" cy="478564"/>
          </a:xfrm>
        </p:grpSpPr>
        <p:sp>
          <p:nvSpPr>
            <p:cNvPr id="110" name="TextBox 109"/>
            <p:cNvSpPr txBox="1"/>
            <p:nvPr/>
          </p:nvSpPr>
          <p:spPr>
            <a:xfrm>
              <a:off x="1195697" y="183734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14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114" name="Oval 113"/>
            <p:cNvSpPr/>
            <p:nvPr/>
          </p:nvSpPr>
          <p:spPr>
            <a:xfrm>
              <a:off x="1159963" y="1785601"/>
              <a:ext cx="478564" cy="47856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7726526" y="59170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14</a:t>
            </a:r>
            <a:endParaRPr lang="en-US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4382401" y="4583485"/>
            <a:ext cx="501721" cy="478566"/>
            <a:chOff x="5212935" y="1948440"/>
            <a:chExt cx="501721" cy="478566"/>
          </a:xfrm>
          <a:solidFill>
            <a:schemeClr val="accent1"/>
          </a:solidFill>
        </p:grpSpPr>
        <p:sp>
          <p:nvSpPr>
            <p:cNvPr id="117" name="Oval 116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262989" y="20030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14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13" name="Straight Arrow Connector 12"/>
          <p:cNvCxnSpPr>
            <a:stCxn id="88" idx="3"/>
            <a:endCxn id="117" idx="0"/>
          </p:cNvCxnSpPr>
          <p:nvPr/>
        </p:nvCxnSpPr>
        <p:spPr>
          <a:xfrm flipH="1">
            <a:off x="4633262" y="4183975"/>
            <a:ext cx="141909" cy="3995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117" idx="1"/>
            <a:endCxn id="88" idx="1"/>
          </p:cNvCxnSpPr>
          <p:nvPr/>
        </p:nvCxnSpPr>
        <p:spPr>
          <a:xfrm rot="5400000" flipH="1" flipV="1">
            <a:off x="4211527" y="4089926"/>
            <a:ext cx="807992" cy="319295"/>
          </a:xfrm>
          <a:prstGeom prst="curvedConnector3">
            <a:avLst>
              <a:gd name="adj1" fmla="val 10523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15" idx="0"/>
            <a:endCxn id="58" idx="0"/>
          </p:cNvCxnSpPr>
          <p:nvPr/>
        </p:nvCxnSpPr>
        <p:spPr>
          <a:xfrm rot="16200000" flipV="1">
            <a:off x="6873292" y="4854425"/>
            <a:ext cx="16570" cy="2108603"/>
          </a:xfrm>
          <a:prstGeom prst="curvedConnector3">
            <a:avLst>
              <a:gd name="adj1" fmla="val 240793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4917357" y="4613183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Compare with parent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613207" y="4907083"/>
            <a:ext cx="69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swap</a:t>
            </a:r>
            <a:endParaRPr lang="en-US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68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  <p:bldP spid="119" grpId="0"/>
      <p:bldP spid="12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Insertion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38200" y="1837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524183" y="5894975"/>
            <a:ext cx="4637187" cy="817938"/>
            <a:chOff x="3643724" y="5256202"/>
            <a:chExt cx="4637187" cy="817938"/>
          </a:xfrm>
        </p:grpSpPr>
        <p:sp>
          <p:nvSpPr>
            <p:cNvPr id="51" name="Rectangle 50"/>
            <p:cNvSpPr/>
            <p:nvPr/>
          </p:nvSpPr>
          <p:spPr>
            <a:xfrm>
              <a:off x="6574232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64372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062468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81212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99956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318700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73744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651781" y="56557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0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20997" y="56728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539741" y="56819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2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00900" y="56843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3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391423" y="56850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4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868696" y="57022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5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55838" y="5256202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287090" y="56967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6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992976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411720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830464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640993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7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059562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8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468679" y="57048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9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862207" y="57000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10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549120" y="2359078"/>
            <a:ext cx="501721" cy="478566"/>
            <a:chOff x="5212935" y="1948440"/>
            <a:chExt cx="501721" cy="478566"/>
          </a:xfrm>
          <a:noFill/>
        </p:grpSpPr>
        <p:sp>
          <p:nvSpPr>
            <p:cNvPr id="75" name="Oval 74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245897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16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422396" y="59196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9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264065" y="1837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9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60436" y="59170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16</a:t>
            </a:r>
            <a:endParaRPr lang="en-US" dirty="0">
              <a:latin typeface="Calisto MT" panose="02040603050505030304" pitchFamily="18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4001456" y="2998070"/>
            <a:ext cx="501721" cy="478566"/>
            <a:chOff x="5212935" y="1948440"/>
            <a:chExt cx="501721" cy="478566"/>
          </a:xfrm>
          <a:noFill/>
        </p:grpSpPr>
        <p:sp>
          <p:nvSpPr>
            <p:cNvPr id="36" name="Oval 3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14265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9</a:t>
              </a:r>
            </a:p>
          </p:txBody>
        </p:sp>
      </p:grpSp>
      <p:cxnSp>
        <p:nvCxnSpPr>
          <p:cNvPr id="5" name="Straight Arrow Connector 4"/>
          <p:cNvCxnSpPr>
            <a:stCxn id="75" idx="2"/>
            <a:endCxn id="36" idx="0"/>
          </p:cNvCxnSpPr>
          <p:nvPr/>
        </p:nvCxnSpPr>
        <p:spPr>
          <a:xfrm flipH="1">
            <a:off x="4252317" y="2598361"/>
            <a:ext cx="1296803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846731" y="1837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8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770226" y="59281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10</a:t>
            </a:r>
            <a:endParaRPr lang="en-US" dirty="0">
              <a:latin typeface="Calisto MT" panose="02040603050505030304" pitchFamily="18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7382454" y="2998070"/>
            <a:ext cx="501721" cy="478566"/>
            <a:chOff x="5212935" y="1948440"/>
            <a:chExt cx="501721" cy="478566"/>
          </a:xfrm>
          <a:noFill/>
        </p:grpSpPr>
        <p:sp>
          <p:nvSpPr>
            <p:cNvPr id="50" name="Oval 49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262989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10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6" name="Straight Arrow Connector 5"/>
          <p:cNvCxnSpPr>
            <a:stCxn id="75" idx="6"/>
            <a:endCxn id="50" idx="0"/>
          </p:cNvCxnSpPr>
          <p:nvPr/>
        </p:nvCxnSpPr>
        <p:spPr>
          <a:xfrm>
            <a:off x="6050841" y="2598361"/>
            <a:ext cx="1582474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381106" y="18344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16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248620" y="5917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4</a:t>
            </a:r>
            <a:endParaRPr lang="en-US" dirty="0">
              <a:latin typeface="Calisto MT" panose="02040603050505030304" pitchFamily="18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3285883" y="3775493"/>
            <a:ext cx="501721" cy="478566"/>
            <a:chOff x="5212935" y="1948440"/>
            <a:chExt cx="501721" cy="478566"/>
          </a:xfrm>
          <a:noFill/>
        </p:grpSpPr>
        <p:sp>
          <p:nvSpPr>
            <p:cNvPr id="84" name="Oval 83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4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4" name="Straight Arrow Connector 3"/>
          <p:cNvCxnSpPr>
            <a:stCxn id="36" idx="3"/>
            <a:endCxn id="84" idx="0"/>
          </p:cNvCxnSpPr>
          <p:nvPr/>
        </p:nvCxnSpPr>
        <p:spPr>
          <a:xfrm flipH="1">
            <a:off x="3536744" y="3406552"/>
            <a:ext cx="538187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116447" y="1829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4701696" y="3775493"/>
            <a:ext cx="501721" cy="478566"/>
            <a:chOff x="5212935" y="1948440"/>
            <a:chExt cx="501721" cy="478566"/>
          </a:xfrm>
          <a:solidFill>
            <a:schemeClr val="accent1"/>
          </a:solidFill>
        </p:grpSpPr>
        <p:sp>
          <p:nvSpPr>
            <p:cNvPr id="88" name="Oval 87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262989" y="20030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14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7" name="Straight Arrow Connector 6"/>
          <p:cNvCxnSpPr>
            <a:stCxn id="36" idx="5"/>
            <a:endCxn id="88" idx="0"/>
          </p:cNvCxnSpPr>
          <p:nvPr/>
        </p:nvCxnSpPr>
        <p:spPr>
          <a:xfrm>
            <a:off x="4429702" y="3406552"/>
            <a:ext cx="522855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623934" y="59170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14</a:t>
            </a:r>
            <a:endParaRPr lang="en-US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816092" y="1829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7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090705" y="59251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7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6747659" y="3775493"/>
            <a:ext cx="501721" cy="478566"/>
            <a:chOff x="5212935" y="1948440"/>
            <a:chExt cx="501721" cy="478566"/>
          </a:xfrm>
          <a:noFill/>
        </p:grpSpPr>
        <p:sp>
          <p:nvSpPr>
            <p:cNvPr id="97" name="Oval 96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7</a:t>
              </a:r>
            </a:p>
          </p:txBody>
        </p:sp>
      </p:grpSp>
      <p:cxnSp>
        <p:nvCxnSpPr>
          <p:cNvPr id="8" name="Straight Arrow Connector 7"/>
          <p:cNvCxnSpPr>
            <a:stCxn id="50" idx="3"/>
            <a:endCxn id="97" idx="0"/>
          </p:cNvCxnSpPr>
          <p:nvPr/>
        </p:nvCxnSpPr>
        <p:spPr>
          <a:xfrm flipH="1">
            <a:off x="6998520" y="3406552"/>
            <a:ext cx="457409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465436" y="18297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10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510110" y="59251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8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8290789" y="3775716"/>
            <a:ext cx="501721" cy="478566"/>
            <a:chOff x="5212935" y="1948440"/>
            <a:chExt cx="501721" cy="478566"/>
          </a:xfrm>
          <a:noFill/>
        </p:grpSpPr>
        <p:sp>
          <p:nvSpPr>
            <p:cNvPr id="102" name="Oval 101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8</a:t>
              </a:r>
            </a:p>
          </p:txBody>
        </p:sp>
      </p:grpSp>
      <p:cxnSp>
        <p:nvCxnSpPr>
          <p:cNvPr id="9" name="Straight Arrow Connector 8"/>
          <p:cNvCxnSpPr>
            <a:stCxn id="50" idx="5"/>
            <a:endCxn id="102" idx="0"/>
          </p:cNvCxnSpPr>
          <p:nvPr/>
        </p:nvCxnSpPr>
        <p:spPr>
          <a:xfrm>
            <a:off x="7810700" y="3406552"/>
            <a:ext cx="730950" cy="369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145248" y="1829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928504" y="59287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</a:t>
            </a:r>
            <a:endParaRPr lang="en-US" dirty="0">
              <a:latin typeface="Calisto MT" panose="02040603050505030304" pitchFamily="18" charset="0"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2786708" y="4623000"/>
            <a:ext cx="501721" cy="478566"/>
            <a:chOff x="5212935" y="1948440"/>
            <a:chExt cx="501721" cy="478566"/>
          </a:xfrm>
          <a:noFill/>
        </p:grpSpPr>
        <p:sp>
          <p:nvSpPr>
            <p:cNvPr id="107" name="Oval 106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1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11" name="Straight Arrow Connector 10"/>
          <p:cNvCxnSpPr>
            <a:stCxn id="84" idx="3"/>
            <a:endCxn id="107" idx="0"/>
          </p:cNvCxnSpPr>
          <p:nvPr/>
        </p:nvCxnSpPr>
        <p:spPr>
          <a:xfrm flipH="1">
            <a:off x="3037569" y="4183975"/>
            <a:ext cx="321789" cy="4390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719368" y="1826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4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350668" y="5925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3777764" y="4622846"/>
            <a:ext cx="501721" cy="478566"/>
            <a:chOff x="5212935" y="1948440"/>
            <a:chExt cx="501721" cy="478566"/>
          </a:xfrm>
          <a:noFill/>
        </p:grpSpPr>
        <p:sp>
          <p:nvSpPr>
            <p:cNvPr id="112" name="Oval 111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305719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2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10" name="Straight Arrow Connector 9"/>
          <p:cNvCxnSpPr>
            <a:stCxn id="84" idx="5"/>
            <a:endCxn id="112" idx="0"/>
          </p:cNvCxnSpPr>
          <p:nvPr/>
        </p:nvCxnSpPr>
        <p:spPr>
          <a:xfrm>
            <a:off x="3714129" y="4183975"/>
            <a:ext cx="314496" cy="4388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6229953" y="1779857"/>
            <a:ext cx="478564" cy="478564"/>
            <a:chOff x="1159963" y="1785601"/>
            <a:chExt cx="478564" cy="478564"/>
          </a:xfrm>
        </p:grpSpPr>
        <p:sp>
          <p:nvSpPr>
            <p:cNvPr id="110" name="TextBox 109"/>
            <p:cNvSpPr txBox="1"/>
            <p:nvPr/>
          </p:nvSpPr>
          <p:spPr>
            <a:xfrm>
              <a:off x="1195697" y="183734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14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114" name="Oval 113"/>
            <p:cNvSpPr/>
            <p:nvPr/>
          </p:nvSpPr>
          <p:spPr>
            <a:xfrm>
              <a:off x="1159963" y="1785601"/>
              <a:ext cx="478564" cy="47856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7769256" y="5917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</a:p>
        </p:txBody>
      </p:sp>
      <p:grpSp>
        <p:nvGrpSpPr>
          <p:cNvPr id="116" name="Group 115"/>
          <p:cNvGrpSpPr/>
          <p:nvPr/>
        </p:nvGrpSpPr>
        <p:grpSpPr>
          <a:xfrm>
            <a:off x="4382401" y="4583485"/>
            <a:ext cx="501721" cy="478566"/>
            <a:chOff x="5212935" y="1948440"/>
            <a:chExt cx="501721" cy="478566"/>
          </a:xfrm>
          <a:noFill/>
        </p:grpSpPr>
        <p:sp>
          <p:nvSpPr>
            <p:cNvPr id="117" name="Oval 116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314265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3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13" name="Straight Arrow Connector 12"/>
          <p:cNvCxnSpPr>
            <a:stCxn id="88" idx="3"/>
            <a:endCxn id="117" idx="0"/>
          </p:cNvCxnSpPr>
          <p:nvPr/>
        </p:nvCxnSpPr>
        <p:spPr>
          <a:xfrm flipH="1">
            <a:off x="4633262" y="4183975"/>
            <a:ext cx="141909" cy="3995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4751750" y="4183975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Compare with parent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447600" y="4477875"/>
            <a:ext cx="69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swap</a:t>
            </a:r>
            <a:endParaRPr lang="en-US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cxnSp>
        <p:nvCxnSpPr>
          <p:cNvPr id="12" name="Curved Connector 11"/>
          <p:cNvCxnSpPr>
            <a:stCxn id="88" idx="7"/>
            <a:endCxn id="36" idx="6"/>
          </p:cNvCxnSpPr>
          <p:nvPr/>
        </p:nvCxnSpPr>
        <p:spPr>
          <a:xfrm rot="16200000" flipV="1">
            <a:off x="4512448" y="3228082"/>
            <a:ext cx="608224" cy="626765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58" idx="0"/>
            <a:endCxn id="55" idx="0"/>
          </p:cNvCxnSpPr>
          <p:nvPr/>
        </p:nvCxnSpPr>
        <p:spPr>
          <a:xfrm rot="16200000" flipV="1">
            <a:off x="5199159" y="5272326"/>
            <a:ext cx="12700" cy="1256232"/>
          </a:xfrm>
          <a:prstGeom prst="curvedConnector3">
            <a:avLst>
              <a:gd name="adj1" fmla="val 267476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548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  <p:bldP spid="1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Representation of Complete Binary Tree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61830" y="2441293"/>
            <a:ext cx="2552342" cy="1774836"/>
            <a:chOff x="1261830" y="2441293"/>
            <a:chExt cx="2552342" cy="1774836"/>
          </a:xfrm>
        </p:grpSpPr>
        <p:grpSp>
          <p:nvGrpSpPr>
            <p:cNvPr id="109" name="Group 108"/>
            <p:cNvGrpSpPr/>
            <p:nvPr/>
          </p:nvGrpSpPr>
          <p:grpSpPr>
            <a:xfrm>
              <a:off x="1841256" y="2441293"/>
              <a:ext cx="1832746" cy="827268"/>
              <a:chOff x="1841256" y="2441293"/>
              <a:chExt cx="1832746" cy="827268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841256" y="2441293"/>
                <a:ext cx="1716059" cy="822999"/>
                <a:chOff x="1784268" y="3675868"/>
                <a:chExt cx="1716059" cy="822999"/>
              </a:xfrm>
            </p:grpSpPr>
            <p:grpSp>
              <p:nvGrpSpPr>
                <p:cNvPr id="31" name="Group 30"/>
                <p:cNvGrpSpPr/>
                <p:nvPr/>
              </p:nvGrpSpPr>
              <p:grpSpPr>
                <a:xfrm>
                  <a:off x="2650727" y="3675868"/>
                  <a:ext cx="461473" cy="461473"/>
                  <a:chOff x="5202962" y="3006694"/>
                  <a:chExt cx="461473" cy="461473"/>
                </a:xfrm>
              </p:grpSpPr>
              <p:sp>
                <p:nvSpPr>
                  <p:cNvPr id="35" name="Oval 34"/>
                  <p:cNvSpPr/>
                  <p:nvPr/>
                </p:nvSpPr>
                <p:spPr>
                  <a:xfrm>
                    <a:off x="5202962" y="3006694"/>
                    <a:ext cx="461473" cy="461473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5225808" y="3052764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solidFill>
                          <a:schemeClr val="bg1"/>
                        </a:solidFill>
                        <a:latin typeface="Calisto MT" panose="02040603050505030304" pitchFamily="18" charset="0"/>
                      </a:rPr>
                      <a:t>10</a:t>
                    </a:r>
                    <a:endPara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endParaRPr>
                  </a:p>
                </p:txBody>
              </p:sp>
            </p:grpSp>
            <p:sp>
              <p:nvSpPr>
                <p:cNvPr id="32" name="Isosceles Triangle 31"/>
                <p:cNvSpPr/>
                <p:nvPr/>
              </p:nvSpPr>
              <p:spPr>
                <a:xfrm>
                  <a:off x="1784268" y="4319405"/>
                  <a:ext cx="208176" cy="179462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" name="Straight Connector 32"/>
                <p:cNvCxnSpPr>
                  <a:stCxn id="35" idx="2"/>
                  <a:endCxn id="32" idx="0"/>
                </p:cNvCxnSpPr>
                <p:nvPr/>
              </p:nvCxnSpPr>
              <p:spPr>
                <a:xfrm flipH="1">
                  <a:off x="1888356" y="3906605"/>
                  <a:ext cx="762371" cy="4128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>
                  <a:stCxn id="36" idx="3"/>
                </p:cNvCxnSpPr>
                <p:nvPr/>
              </p:nvCxnSpPr>
              <p:spPr>
                <a:xfrm>
                  <a:off x="3092277" y="3906604"/>
                  <a:ext cx="408050" cy="41280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8" name="Isosceles Triangle 107"/>
              <p:cNvSpPr/>
              <p:nvPr/>
            </p:nvSpPr>
            <p:spPr>
              <a:xfrm>
                <a:off x="3465826" y="3089099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3352699" y="3111118"/>
              <a:ext cx="461473" cy="461473"/>
              <a:chOff x="5202962" y="3006694"/>
              <a:chExt cx="461473" cy="461473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1</a:t>
                </a:r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2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1408710" y="3084830"/>
              <a:ext cx="1095101" cy="826581"/>
              <a:chOff x="7908866" y="3675867"/>
              <a:chExt cx="1095101" cy="826581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43" name="Oval 42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11</a:t>
                  </a:r>
                  <a:endParaRPr lang="en-US" dirty="0">
                    <a:solidFill>
                      <a:schemeClr val="bg1"/>
                    </a:solidFill>
                    <a:latin typeface="Calisto MT" panose="02040603050505030304" pitchFamily="18" charset="0"/>
                  </a:endParaRPr>
                </a:p>
              </p:txBody>
            </p:sp>
          </p:grpSp>
          <p:sp>
            <p:nvSpPr>
              <p:cNvPr id="39" name="Isosceles Triangle 38"/>
              <p:cNvSpPr/>
              <p:nvPr/>
            </p:nvSpPr>
            <p:spPr>
              <a:xfrm>
                <a:off x="790886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>
                <a:off x="8795791" y="4322986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/>
              <p:cNvCxnSpPr>
                <a:stCxn id="43" idx="2"/>
                <a:endCxn id="39" idx="0"/>
              </p:cNvCxnSpPr>
              <p:nvPr/>
            </p:nvCxnSpPr>
            <p:spPr>
              <a:xfrm flipH="1">
                <a:off x="8012954" y="3906604"/>
                <a:ext cx="21676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44" idx="3"/>
                <a:endCxn id="40" idx="0"/>
              </p:cNvCxnSpPr>
              <p:nvPr/>
            </p:nvCxnSpPr>
            <p:spPr>
              <a:xfrm>
                <a:off x="8671266" y="3906603"/>
                <a:ext cx="228613" cy="41638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1261830" y="3754656"/>
              <a:ext cx="461473" cy="461473"/>
              <a:chOff x="5202962" y="3006694"/>
              <a:chExt cx="461473" cy="461473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13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171110" y="3734386"/>
              <a:ext cx="461473" cy="461473"/>
              <a:chOff x="5202962" y="3006694"/>
              <a:chExt cx="461473" cy="461473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14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7050280" y="2947816"/>
            <a:ext cx="2526658" cy="809892"/>
            <a:chOff x="7050280" y="2947816"/>
            <a:chExt cx="2526658" cy="809892"/>
          </a:xfrm>
        </p:grpSpPr>
        <p:sp>
          <p:nvSpPr>
            <p:cNvPr id="46" name="Rectangle 45"/>
            <p:cNvSpPr/>
            <p:nvPr/>
          </p:nvSpPr>
          <p:spPr>
            <a:xfrm>
              <a:off x="7050280" y="2947816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7469024" y="2947816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7887768" y="2947816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8306512" y="2947816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8725256" y="2947816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9144000" y="2947816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7058337" y="33418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0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7527553" y="33590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</a:t>
              </a: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7946297" y="336814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2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8407456" y="33704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3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8797979" y="3371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4</a:t>
              </a: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9275252" y="33883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5</a:t>
              </a:r>
            </a:p>
          </p:txBody>
        </p:sp>
      </p:grpSp>
      <p:sp>
        <p:nvSpPr>
          <p:cNvPr id="168" name="TextBox 167"/>
          <p:cNvSpPr txBox="1"/>
          <p:nvPr/>
        </p:nvSpPr>
        <p:spPr>
          <a:xfrm>
            <a:off x="7072700" y="2989324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X</a:t>
            </a:r>
            <a:endParaRPr lang="en-US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grpSp>
        <p:nvGrpSpPr>
          <p:cNvPr id="127" name="Group 126"/>
          <p:cNvGrpSpPr/>
          <p:nvPr/>
        </p:nvGrpSpPr>
        <p:grpSpPr>
          <a:xfrm>
            <a:off x="2707715" y="2436559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28" name="Oval 12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10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1727285" y="3082393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4" name="Oval 13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11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3347613" y="3115077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7" name="Oval 13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12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1273139" y="3763143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44" name="Oval 14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13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2166882" y="3734386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51" name="Oval 15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14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172" name="TextBox 171"/>
          <p:cNvSpPr txBox="1"/>
          <p:nvPr/>
        </p:nvSpPr>
        <p:spPr>
          <a:xfrm>
            <a:off x="7704603" y="2256627"/>
            <a:ext cx="1133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alisto MT" panose="02040603050505030304" pitchFamily="18" charset="0"/>
              </a:rPr>
              <a:t>5 vertices</a:t>
            </a:r>
            <a:endParaRPr lang="en-US" b="1" dirty="0">
              <a:latin typeface="Calisto MT" panose="02040603050505030304" pitchFamily="18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7453518" y="29626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10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7879417" y="29722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11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8282615" y="29716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12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8708514" y="29813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13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9120063" y="29716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14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2796154" y="20719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1597806" y="27467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3561693" y="27497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3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1193266" y="34345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4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2398903" y="34342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5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1055371" y="4708467"/>
            <a:ext cx="2932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Left child of </a:t>
            </a:r>
            <a:r>
              <a:rPr lang="en-US" b="1" dirty="0" err="1" smtClean="0">
                <a:latin typeface="Calisto MT" panose="02040603050505030304" pitchFamily="18" charset="0"/>
              </a:rPr>
              <a:t>i</a:t>
            </a:r>
            <a:r>
              <a:rPr lang="en-US" b="1" baseline="30000" dirty="0" err="1" smtClean="0">
                <a:latin typeface="Calisto MT" panose="02040603050505030304" pitchFamily="18" charset="0"/>
              </a:rPr>
              <a:t>th</a:t>
            </a:r>
            <a:r>
              <a:rPr lang="en-US" dirty="0" smtClean="0">
                <a:latin typeface="Calisto MT" panose="02040603050505030304" pitchFamily="18" charset="0"/>
              </a:rPr>
              <a:t> node is: </a:t>
            </a:r>
            <a:r>
              <a:rPr lang="en-US" b="1" dirty="0" smtClean="0">
                <a:latin typeface="Calisto MT" panose="02040603050505030304" pitchFamily="18" charset="0"/>
              </a:rPr>
              <a:t>2*</a:t>
            </a:r>
            <a:r>
              <a:rPr lang="en-US" b="1" dirty="0" err="1" smtClean="0">
                <a:latin typeface="Calisto MT" panose="02040603050505030304" pitchFamily="18" charset="0"/>
              </a:rPr>
              <a:t>i</a:t>
            </a:r>
            <a:endParaRPr lang="en-US" b="1" dirty="0">
              <a:latin typeface="Calisto MT" panose="02040603050505030304" pitchFamily="18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1059060" y="5084284"/>
            <a:ext cx="3482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Right child of </a:t>
            </a:r>
            <a:r>
              <a:rPr lang="en-US" b="1" dirty="0" err="1" smtClean="0">
                <a:latin typeface="Calisto MT" panose="02040603050505030304" pitchFamily="18" charset="0"/>
              </a:rPr>
              <a:t>i</a:t>
            </a:r>
            <a:r>
              <a:rPr lang="en-US" b="1" baseline="30000" dirty="0" err="1" smtClean="0">
                <a:latin typeface="Calisto MT" panose="02040603050505030304" pitchFamily="18" charset="0"/>
              </a:rPr>
              <a:t>th</a:t>
            </a:r>
            <a:r>
              <a:rPr lang="en-US" dirty="0" smtClean="0">
                <a:latin typeface="Calisto MT" panose="02040603050505030304" pitchFamily="18" charset="0"/>
              </a:rPr>
              <a:t> node is: </a:t>
            </a:r>
            <a:r>
              <a:rPr lang="en-US" b="1" dirty="0" smtClean="0">
                <a:latin typeface="Calisto MT" panose="02040603050505030304" pitchFamily="18" charset="0"/>
              </a:rPr>
              <a:t>2*</a:t>
            </a:r>
            <a:r>
              <a:rPr lang="en-US" b="1" dirty="0" err="1" smtClean="0">
                <a:latin typeface="Calisto MT" panose="02040603050505030304" pitchFamily="18" charset="0"/>
              </a:rPr>
              <a:t>i</a:t>
            </a:r>
            <a:r>
              <a:rPr lang="en-US" b="1" dirty="0" smtClean="0">
                <a:latin typeface="Calisto MT" panose="02040603050505030304" pitchFamily="18" charset="0"/>
              </a:rPr>
              <a:t> + 1</a:t>
            </a:r>
            <a:endParaRPr lang="en-US" b="1" dirty="0">
              <a:latin typeface="Calisto MT" panose="02040603050505030304" pitchFamily="18" charset="0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1059060" y="5460101"/>
            <a:ext cx="328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Parent of </a:t>
            </a:r>
            <a:r>
              <a:rPr lang="en-US" b="1" dirty="0" err="1" smtClean="0">
                <a:latin typeface="Calisto MT" panose="02040603050505030304" pitchFamily="18" charset="0"/>
              </a:rPr>
              <a:t>i</a:t>
            </a:r>
            <a:r>
              <a:rPr lang="en-US" b="1" baseline="30000" dirty="0" err="1" smtClean="0">
                <a:latin typeface="Calisto MT" panose="02040603050505030304" pitchFamily="18" charset="0"/>
              </a:rPr>
              <a:t>th</a:t>
            </a:r>
            <a:r>
              <a:rPr lang="en-US" dirty="0" smtClean="0">
                <a:latin typeface="Calisto MT" panose="02040603050505030304" pitchFamily="18" charset="0"/>
              </a:rPr>
              <a:t> node is: </a:t>
            </a:r>
            <a:r>
              <a:rPr lang="en-US" b="1" dirty="0" smtClean="0">
                <a:latin typeface="Calisto MT" panose="02040603050505030304" pitchFamily="18" charset="0"/>
              </a:rPr>
              <a:t>floor(</a:t>
            </a:r>
            <a:r>
              <a:rPr lang="en-US" b="1" dirty="0" err="1" smtClean="0">
                <a:latin typeface="Calisto MT" panose="02040603050505030304" pitchFamily="18" charset="0"/>
              </a:rPr>
              <a:t>i</a:t>
            </a:r>
            <a:r>
              <a:rPr lang="en-US" b="1" dirty="0" smtClean="0">
                <a:latin typeface="Calisto MT" panose="02040603050505030304" pitchFamily="18" charset="0"/>
              </a:rPr>
              <a:t>/2)</a:t>
            </a:r>
            <a:endParaRPr lang="en-US" b="1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7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/>
      <p:bldP spid="172" grpId="0"/>
      <p:bldP spid="173" grpId="0"/>
      <p:bldP spid="174" grpId="0"/>
      <p:bldP spid="175" grpId="0"/>
      <p:bldP spid="176" grpId="0"/>
      <p:bldP spid="177" grpId="0"/>
      <p:bldP spid="178" grpId="0"/>
      <p:bldP spid="179" grpId="0"/>
      <p:bldP spid="180" grpId="0"/>
      <p:bldP spid="181" grpId="0"/>
      <p:bldP spid="182" grpId="0"/>
      <p:bldP spid="183" grpId="0"/>
      <p:bldP spid="184" grpId="0"/>
      <p:bldP spid="18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Insertion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38200" y="1837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524183" y="5894975"/>
            <a:ext cx="4637187" cy="817938"/>
            <a:chOff x="3643724" y="5256202"/>
            <a:chExt cx="4637187" cy="817938"/>
          </a:xfrm>
        </p:grpSpPr>
        <p:sp>
          <p:nvSpPr>
            <p:cNvPr id="51" name="Rectangle 50"/>
            <p:cNvSpPr/>
            <p:nvPr/>
          </p:nvSpPr>
          <p:spPr>
            <a:xfrm>
              <a:off x="6574232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64372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062468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81212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99956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318700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73744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651781" y="56557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0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20997" y="56728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539741" y="56819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2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00900" y="56843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3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391423" y="56850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4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868696" y="57022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5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55838" y="5256202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287090" y="56967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6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992976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411720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830464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640993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7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059562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8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468679" y="57048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9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862207" y="57000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10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549120" y="2359078"/>
            <a:ext cx="501721" cy="478566"/>
            <a:chOff x="5212935" y="1948440"/>
            <a:chExt cx="501721" cy="478566"/>
          </a:xfrm>
          <a:noFill/>
        </p:grpSpPr>
        <p:sp>
          <p:nvSpPr>
            <p:cNvPr id="75" name="Oval 74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245897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16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362574" y="59196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14</a:t>
            </a:r>
            <a:endParaRPr lang="en-US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64065" y="1837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9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60436" y="59170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16</a:t>
            </a:r>
            <a:endParaRPr lang="en-US" dirty="0">
              <a:latin typeface="Calisto MT" panose="02040603050505030304" pitchFamily="18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4001456" y="2998070"/>
            <a:ext cx="501721" cy="478566"/>
            <a:chOff x="5212935" y="1948440"/>
            <a:chExt cx="501721" cy="478566"/>
          </a:xfrm>
          <a:solidFill>
            <a:schemeClr val="accent1"/>
          </a:solidFill>
        </p:grpSpPr>
        <p:sp>
          <p:nvSpPr>
            <p:cNvPr id="36" name="Oval 3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245897" y="20030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14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5" name="Straight Arrow Connector 4"/>
          <p:cNvCxnSpPr>
            <a:stCxn id="75" idx="2"/>
            <a:endCxn id="36" idx="0"/>
          </p:cNvCxnSpPr>
          <p:nvPr/>
        </p:nvCxnSpPr>
        <p:spPr>
          <a:xfrm flipH="1">
            <a:off x="4252317" y="2598361"/>
            <a:ext cx="1296803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846731" y="1837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8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770226" y="59281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10</a:t>
            </a:r>
            <a:endParaRPr lang="en-US" dirty="0">
              <a:latin typeface="Calisto MT" panose="02040603050505030304" pitchFamily="18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7382454" y="2998070"/>
            <a:ext cx="501721" cy="478566"/>
            <a:chOff x="5212935" y="1948440"/>
            <a:chExt cx="501721" cy="478566"/>
          </a:xfrm>
          <a:noFill/>
        </p:grpSpPr>
        <p:sp>
          <p:nvSpPr>
            <p:cNvPr id="50" name="Oval 49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262989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10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6" name="Straight Arrow Connector 5"/>
          <p:cNvCxnSpPr>
            <a:stCxn id="75" idx="6"/>
            <a:endCxn id="50" idx="0"/>
          </p:cNvCxnSpPr>
          <p:nvPr/>
        </p:nvCxnSpPr>
        <p:spPr>
          <a:xfrm>
            <a:off x="6050841" y="2598361"/>
            <a:ext cx="1582474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381106" y="18344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16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248620" y="5917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4</a:t>
            </a:r>
            <a:endParaRPr lang="en-US" dirty="0">
              <a:latin typeface="Calisto MT" panose="02040603050505030304" pitchFamily="18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3285883" y="3775493"/>
            <a:ext cx="501721" cy="478566"/>
            <a:chOff x="5212935" y="1948440"/>
            <a:chExt cx="501721" cy="478566"/>
          </a:xfrm>
          <a:noFill/>
        </p:grpSpPr>
        <p:sp>
          <p:nvSpPr>
            <p:cNvPr id="84" name="Oval 83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4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4" name="Straight Arrow Connector 3"/>
          <p:cNvCxnSpPr>
            <a:stCxn id="36" idx="3"/>
            <a:endCxn id="84" idx="0"/>
          </p:cNvCxnSpPr>
          <p:nvPr/>
        </p:nvCxnSpPr>
        <p:spPr>
          <a:xfrm flipH="1">
            <a:off x="3536744" y="3406552"/>
            <a:ext cx="538187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116447" y="1829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4701696" y="3775493"/>
            <a:ext cx="501721" cy="478566"/>
            <a:chOff x="5212935" y="1948440"/>
            <a:chExt cx="501721" cy="478566"/>
          </a:xfrm>
          <a:noFill/>
        </p:grpSpPr>
        <p:sp>
          <p:nvSpPr>
            <p:cNvPr id="88" name="Oval 87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9</a:t>
              </a:r>
            </a:p>
          </p:txBody>
        </p:sp>
      </p:grpSp>
      <p:cxnSp>
        <p:nvCxnSpPr>
          <p:cNvPr id="7" name="Straight Arrow Connector 6"/>
          <p:cNvCxnSpPr>
            <a:stCxn id="36" idx="5"/>
            <a:endCxn id="88" idx="0"/>
          </p:cNvCxnSpPr>
          <p:nvPr/>
        </p:nvCxnSpPr>
        <p:spPr>
          <a:xfrm>
            <a:off x="4429702" y="3406552"/>
            <a:ext cx="522855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666664" y="59255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9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816092" y="1829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7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090705" y="59251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7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6747659" y="3775493"/>
            <a:ext cx="501721" cy="478566"/>
            <a:chOff x="5212935" y="1948440"/>
            <a:chExt cx="501721" cy="478566"/>
          </a:xfrm>
          <a:noFill/>
        </p:grpSpPr>
        <p:sp>
          <p:nvSpPr>
            <p:cNvPr id="97" name="Oval 96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7</a:t>
              </a:r>
            </a:p>
          </p:txBody>
        </p:sp>
      </p:grpSp>
      <p:cxnSp>
        <p:nvCxnSpPr>
          <p:cNvPr id="8" name="Straight Arrow Connector 7"/>
          <p:cNvCxnSpPr>
            <a:stCxn id="50" idx="3"/>
            <a:endCxn id="97" idx="0"/>
          </p:cNvCxnSpPr>
          <p:nvPr/>
        </p:nvCxnSpPr>
        <p:spPr>
          <a:xfrm flipH="1">
            <a:off x="6998520" y="3406552"/>
            <a:ext cx="457409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465436" y="18297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10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510110" y="59251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8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8290789" y="3775716"/>
            <a:ext cx="501721" cy="478566"/>
            <a:chOff x="5212935" y="1948440"/>
            <a:chExt cx="501721" cy="478566"/>
          </a:xfrm>
          <a:noFill/>
        </p:grpSpPr>
        <p:sp>
          <p:nvSpPr>
            <p:cNvPr id="102" name="Oval 101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8</a:t>
              </a:r>
            </a:p>
          </p:txBody>
        </p:sp>
      </p:grpSp>
      <p:cxnSp>
        <p:nvCxnSpPr>
          <p:cNvPr id="9" name="Straight Arrow Connector 8"/>
          <p:cNvCxnSpPr>
            <a:stCxn id="50" idx="5"/>
            <a:endCxn id="102" idx="0"/>
          </p:cNvCxnSpPr>
          <p:nvPr/>
        </p:nvCxnSpPr>
        <p:spPr>
          <a:xfrm>
            <a:off x="7810700" y="3406552"/>
            <a:ext cx="730950" cy="369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145248" y="1829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928504" y="59287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</a:t>
            </a:r>
            <a:endParaRPr lang="en-US" dirty="0">
              <a:latin typeface="Calisto MT" panose="02040603050505030304" pitchFamily="18" charset="0"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2786708" y="4623000"/>
            <a:ext cx="501721" cy="478566"/>
            <a:chOff x="5212935" y="1948440"/>
            <a:chExt cx="501721" cy="478566"/>
          </a:xfrm>
          <a:noFill/>
        </p:grpSpPr>
        <p:sp>
          <p:nvSpPr>
            <p:cNvPr id="107" name="Oval 106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1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11" name="Straight Arrow Connector 10"/>
          <p:cNvCxnSpPr>
            <a:stCxn id="84" idx="3"/>
            <a:endCxn id="107" idx="0"/>
          </p:cNvCxnSpPr>
          <p:nvPr/>
        </p:nvCxnSpPr>
        <p:spPr>
          <a:xfrm flipH="1">
            <a:off x="3037569" y="4183975"/>
            <a:ext cx="321789" cy="4390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719368" y="1826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4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350668" y="5925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3777764" y="4622846"/>
            <a:ext cx="501721" cy="478566"/>
            <a:chOff x="5212935" y="1948440"/>
            <a:chExt cx="501721" cy="478566"/>
          </a:xfrm>
          <a:noFill/>
        </p:grpSpPr>
        <p:sp>
          <p:nvSpPr>
            <p:cNvPr id="112" name="Oval 111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305719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2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10" name="Straight Arrow Connector 9"/>
          <p:cNvCxnSpPr>
            <a:stCxn id="84" idx="5"/>
            <a:endCxn id="112" idx="0"/>
          </p:cNvCxnSpPr>
          <p:nvPr/>
        </p:nvCxnSpPr>
        <p:spPr>
          <a:xfrm>
            <a:off x="3714129" y="4183975"/>
            <a:ext cx="314496" cy="4388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6229953" y="1779857"/>
            <a:ext cx="478564" cy="478564"/>
            <a:chOff x="1159963" y="1785601"/>
            <a:chExt cx="478564" cy="478564"/>
          </a:xfrm>
        </p:grpSpPr>
        <p:sp>
          <p:nvSpPr>
            <p:cNvPr id="110" name="TextBox 109"/>
            <p:cNvSpPr txBox="1"/>
            <p:nvPr/>
          </p:nvSpPr>
          <p:spPr>
            <a:xfrm>
              <a:off x="1195697" y="183734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14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114" name="Oval 113"/>
            <p:cNvSpPr/>
            <p:nvPr/>
          </p:nvSpPr>
          <p:spPr>
            <a:xfrm>
              <a:off x="1159963" y="1785601"/>
              <a:ext cx="478564" cy="47856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7769256" y="5917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</a:p>
        </p:txBody>
      </p:sp>
      <p:grpSp>
        <p:nvGrpSpPr>
          <p:cNvPr id="116" name="Group 115"/>
          <p:cNvGrpSpPr/>
          <p:nvPr/>
        </p:nvGrpSpPr>
        <p:grpSpPr>
          <a:xfrm>
            <a:off x="4382401" y="4583485"/>
            <a:ext cx="501721" cy="478566"/>
            <a:chOff x="5212935" y="1948440"/>
            <a:chExt cx="501721" cy="478566"/>
          </a:xfrm>
          <a:noFill/>
        </p:grpSpPr>
        <p:sp>
          <p:nvSpPr>
            <p:cNvPr id="117" name="Oval 116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314265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3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13" name="Straight Arrow Connector 12"/>
          <p:cNvCxnSpPr>
            <a:stCxn id="88" idx="3"/>
            <a:endCxn id="117" idx="0"/>
          </p:cNvCxnSpPr>
          <p:nvPr/>
        </p:nvCxnSpPr>
        <p:spPr>
          <a:xfrm flipH="1">
            <a:off x="4633262" y="4183975"/>
            <a:ext cx="141909" cy="3995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36" idx="1"/>
            <a:endCxn id="75" idx="1"/>
          </p:cNvCxnSpPr>
          <p:nvPr/>
        </p:nvCxnSpPr>
        <p:spPr>
          <a:xfrm rot="5400000" flipH="1" flipV="1">
            <a:off x="4529267" y="1974826"/>
            <a:ext cx="638992" cy="1547664"/>
          </a:xfrm>
          <a:prstGeom prst="curvedConnector3">
            <a:avLst>
              <a:gd name="adj1" fmla="val 11598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55" idx="0"/>
            <a:endCxn id="54" idx="0"/>
          </p:cNvCxnSpPr>
          <p:nvPr/>
        </p:nvCxnSpPr>
        <p:spPr>
          <a:xfrm rot="16200000" flipV="1">
            <a:off x="4361671" y="5691070"/>
            <a:ext cx="12700" cy="418744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752839" y="2957474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Compare with parent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965676" y="3314453"/>
            <a:ext cx="18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Calisto MT" panose="02040603050505030304" pitchFamily="18" charset="0"/>
              </a:rPr>
              <a:t>Correctly Placed</a:t>
            </a:r>
            <a:endParaRPr lang="en-US" b="1" dirty="0">
              <a:solidFill>
                <a:srgbClr val="00B050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94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Insertion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38200" y="1837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524183" y="5894975"/>
            <a:ext cx="4637187" cy="817938"/>
            <a:chOff x="3643724" y="5256202"/>
            <a:chExt cx="4637187" cy="817938"/>
          </a:xfrm>
        </p:grpSpPr>
        <p:sp>
          <p:nvSpPr>
            <p:cNvPr id="51" name="Rectangle 50"/>
            <p:cNvSpPr/>
            <p:nvPr/>
          </p:nvSpPr>
          <p:spPr>
            <a:xfrm>
              <a:off x="6574232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64372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062468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81212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99956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318700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73744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651781" y="56557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0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20997" y="56728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539741" y="56819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2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00900" y="56843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3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391423" y="56850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4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868696" y="57022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5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55838" y="5256202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287090" y="56967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6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992976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411720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830464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640993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7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059562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8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468679" y="57048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9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862207" y="57000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10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549120" y="2359078"/>
            <a:ext cx="501721" cy="478566"/>
            <a:chOff x="5212935" y="1948440"/>
            <a:chExt cx="501721" cy="478566"/>
          </a:xfrm>
          <a:noFill/>
        </p:grpSpPr>
        <p:sp>
          <p:nvSpPr>
            <p:cNvPr id="75" name="Oval 74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245897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16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362574" y="59196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14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64065" y="1837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9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60436" y="59170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16</a:t>
            </a:r>
            <a:endParaRPr lang="en-US" dirty="0">
              <a:latin typeface="Calisto MT" panose="02040603050505030304" pitchFamily="18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4001456" y="2998070"/>
            <a:ext cx="501721" cy="478566"/>
            <a:chOff x="5212935" y="1948440"/>
            <a:chExt cx="501721" cy="478566"/>
          </a:xfrm>
          <a:noFill/>
        </p:grpSpPr>
        <p:sp>
          <p:nvSpPr>
            <p:cNvPr id="36" name="Oval 3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245897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14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5" name="Straight Arrow Connector 4"/>
          <p:cNvCxnSpPr>
            <a:stCxn id="75" idx="2"/>
            <a:endCxn id="36" idx="0"/>
          </p:cNvCxnSpPr>
          <p:nvPr/>
        </p:nvCxnSpPr>
        <p:spPr>
          <a:xfrm flipH="1">
            <a:off x="4252317" y="2598361"/>
            <a:ext cx="1296803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846731" y="1837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8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770226" y="59281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10</a:t>
            </a:r>
            <a:endParaRPr lang="en-US" dirty="0">
              <a:latin typeface="Calisto MT" panose="02040603050505030304" pitchFamily="18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7382454" y="2998070"/>
            <a:ext cx="501721" cy="478566"/>
            <a:chOff x="5212935" y="1948440"/>
            <a:chExt cx="501721" cy="478566"/>
          </a:xfrm>
          <a:noFill/>
        </p:grpSpPr>
        <p:sp>
          <p:nvSpPr>
            <p:cNvPr id="50" name="Oval 49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262989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10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6" name="Straight Arrow Connector 5"/>
          <p:cNvCxnSpPr>
            <a:stCxn id="75" idx="6"/>
            <a:endCxn id="50" idx="0"/>
          </p:cNvCxnSpPr>
          <p:nvPr/>
        </p:nvCxnSpPr>
        <p:spPr>
          <a:xfrm>
            <a:off x="6050841" y="2598361"/>
            <a:ext cx="1582474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381106" y="18344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16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248620" y="5917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4</a:t>
            </a:r>
            <a:endParaRPr lang="en-US" dirty="0">
              <a:latin typeface="Calisto MT" panose="02040603050505030304" pitchFamily="18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3285883" y="3775493"/>
            <a:ext cx="501721" cy="478566"/>
            <a:chOff x="5212935" y="1948440"/>
            <a:chExt cx="501721" cy="478566"/>
          </a:xfrm>
          <a:noFill/>
        </p:grpSpPr>
        <p:sp>
          <p:nvSpPr>
            <p:cNvPr id="84" name="Oval 83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4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4" name="Straight Arrow Connector 3"/>
          <p:cNvCxnSpPr>
            <a:stCxn id="36" idx="3"/>
            <a:endCxn id="84" idx="0"/>
          </p:cNvCxnSpPr>
          <p:nvPr/>
        </p:nvCxnSpPr>
        <p:spPr>
          <a:xfrm flipH="1">
            <a:off x="3536744" y="3406552"/>
            <a:ext cx="538187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116447" y="1829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4701696" y="3775493"/>
            <a:ext cx="501721" cy="478566"/>
            <a:chOff x="5212935" y="1948440"/>
            <a:chExt cx="501721" cy="478566"/>
          </a:xfrm>
          <a:noFill/>
        </p:grpSpPr>
        <p:sp>
          <p:nvSpPr>
            <p:cNvPr id="88" name="Oval 87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9</a:t>
              </a:r>
            </a:p>
          </p:txBody>
        </p:sp>
      </p:grpSp>
      <p:cxnSp>
        <p:nvCxnSpPr>
          <p:cNvPr id="7" name="Straight Arrow Connector 6"/>
          <p:cNvCxnSpPr>
            <a:stCxn id="36" idx="5"/>
            <a:endCxn id="88" idx="0"/>
          </p:cNvCxnSpPr>
          <p:nvPr/>
        </p:nvCxnSpPr>
        <p:spPr>
          <a:xfrm>
            <a:off x="4429702" y="3406552"/>
            <a:ext cx="522855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666664" y="59255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9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816092" y="1829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7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090705" y="59251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7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6747659" y="3775493"/>
            <a:ext cx="501721" cy="478566"/>
            <a:chOff x="5212935" y="1948440"/>
            <a:chExt cx="501721" cy="478566"/>
          </a:xfrm>
          <a:noFill/>
        </p:grpSpPr>
        <p:sp>
          <p:nvSpPr>
            <p:cNvPr id="97" name="Oval 96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7</a:t>
              </a:r>
            </a:p>
          </p:txBody>
        </p:sp>
      </p:grpSp>
      <p:cxnSp>
        <p:nvCxnSpPr>
          <p:cNvPr id="8" name="Straight Arrow Connector 7"/>
          <p:cNvCxnSpPr>
            <a:stCxn id="50" idx="3"/>
            <a:endCxn id="97" idx="0"/>
          </p:cNvCxnSpPr>
          <p:nvPr/>
        </p:nvCxnSpPr>
        <p:spPr>
          <a:xfrm flipH="1">
            <a:off x="6998520" y="3406552"/>
            <a:ext cx="457409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465436" y="18297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10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510110" y="59251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8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8290789" y="3775716"/>
            <a:ext cx="501721" cy="478566"/>
            <a:chOff x="5212935" y="1948440"/>
            <a:chExt cx="501721" cy="478566"/>
          </a:xfrm>
          <a:noFill/>
        </p:grpSpPr>
        <p:sp>
          <p:nvSpPr>
            <p:cNvPr id="102" name="Oval 101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8</a:t>
              </a:r>
            </a:p>
          </p:txBody>
        </p:sp>
      </p:grpSp>
      <p:cxnSp>
        <p:nvCxnSpPr>
          <p:cNvPr id="9" name="Straight Arrow Connector 8"/>
          <p:cNvCxnSpPr>
            <a:stCxn id="50" idx="5"/>
            <a:endCxn id="102" idx="0"/>
          </p:cNvCxnSpPr>
          <p:nvPr/>
        </p:nvCxnSpPr>
        <p:spPr>
          <a:xfrm>
            <a:off x="7810700" y="3406552"/>
            <a:ext cx="730950" cy="369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145248" y="1829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928504" y="59287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</a:t>
            </a:r>
            <a:endParaRPr lang="en-US" dirty="0">
              <a:latin typeface="Calisto MT" panose="02040603050505030304" pitchFamily="18" charset="0"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2786708" y="4623000"/>
            <a:ext cx="501721" cy="478566"/>
            <a:chOff x="5212935" y="1948440"/>
            <a:chExt cx="501721" cy="478566"/>
          </a:xfrm>
          <a:noFill/>
        </p:grpSpPr>
        <p:sp>
          <p:nvSpPr>
            <p:cNvPr id="107" name="Oval 106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1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11" name="Straight Arrow Connector 10"/>
          <p:cNvCxnSpPr>
            <a:stCxn id="84" idx="3"/>
            <a:endCxn id="107" idx="0"/>
          </p:cNvCxnSpPr>
          <p:nvPr/>
        </p:nvCxnSpPr>
        <p:spPr>
          <a:xfrm flipH="1">
            <a:off x="3037569" y="4183975"/>
            <a:ext cx="321789" cy="4390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719368" y="1826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4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350668" y="5925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3777764" y="4622846"/>
            <a:ext cx="501721" cy="478566"/>
            <a:chOff x="5212935" y="1948440"/>
            <a:chExt cx="501721" cy="478566"/>
          </a:xfrm>
          <a:noFill/>
        </p:grpSpPr>
        <p:sp>
          <p:nvSpPr>
            <p:cNvPr id="112" name="Oval 111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305719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2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10" name="Straight Arrow Connector 9"/>
          <p:cNvCxnSpPr>
            <a:stCxn id="84" idx="5"/>
            <a:endCxn id="112" idx="0"/>
          </p:cNvCxnSpPr>
          <p:nvPr/>
        </p:nvCxnSpPr>
        <p:spPr>
          <a:xfrm>
            <a:off x="3714129" y="4183975"/>
            <a:ext cx="314496" cy="4388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6265687" y="18316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14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7769256" y="5917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</a:p>
        </p:txBody>
      </p:sp>
      <p:grpSp>
        <p:nvGrpSpPr>
          <p:cNvPr id="116" name="Group 115"/>
          <p:cNvGrpSpPr/>
          <p:nvPr/>
        </p:nvGrpSpPr>
        <p:grpSpPr>
          <a:xfrm>
            <a:off x="4382401" y="4583485"/>
            <a:ext cx="501721" cy="478566"/>
            <a:chOff x="5212935" y="1948440"/>
            <a:chExt cx="501721" cy="478566"/>
          </a:xfrm>
          <a:noFill/>
        </p:grpSpPr>
        <p:sp>
          <p:nvSpPr>
            <p:cNvPr id="117" name="Oval 116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314265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3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13" name="Straight Arrow Connector 12"/>
          <p:cNvCxnSpPr>
            <a:stCxn id="88" idx="3"/>
            <a:endCxn id="117" idx="0"/>
          </p:cNvCxnSpPr>
          <p:nvPr/>
        </p:nvCxnSpPr>
        <p:spPr>
          <a:xfrm flipH="1">
            <a:off x="4633262" y="4183975"/>
            <a:ext cx="141909" cy="3995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7884175" y="4916746"/>
            <a:ext cx="3676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  <a:latin typeface="Calisto MT" panose="02040603050505030304" pitchFamily="18" charset="0"/>
              </a:rPr>
              <a:t>Insertion is a </a:t>
            </a:r>
            <a:r>
              <a:rPr lang="en-US" b="1" i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bottom to top </a:t>
            </a:r>
            <a:r>
              <a:rPr lang="en-US" dirty="0" smtClean="0">
                <a:solidFill>
                  <a:srgbClr val="00B0F0"/>
                </a:solidFill>
                <a:latin typeface="Calisto MT" panose="02040603050505030304" pitchFamily="18" charset="0"/>
              </a:rPr>
              <a:t>approach</a:t>
            </a:r>
            <a:endParaRPr lang="en-US" dirty="0">
              <a:solidFill>
                <a:srgbClr val="00B0F0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20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Effect of Insertion Order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837345"/>
            <a:ext cx="7081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alisto MT" panose="02040603050505030304" pitchFamily="18" charset="0"/>
              </a:rPr>
              <a:t>Order of children under a sub tree can be effected by insertion order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2206677"/>
            <a:ext cx="623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alisto MT" panose="02040603050505030304" pitchFamily="18" charset="0"/>
              </a:rPr>
              <a:t>But the height is always fixed for a fixed number of vertices</a:t>
            </a:r>
            <a:endParaRPr lang="en-US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11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Deletion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837345"/>
            <a:ext cx="5189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alisto MT" panose="02040603050505030304" pitchFamily="18" charset="0"/>
              </a:rPr>
              <a:t>Only the first element of the heap can be deleted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2206677"/>
            <a:ext cx="6248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alisto MT" panose="02040603050505030304" pitchFamily="18" charset="0"/>
              </a:rPr>
              <a:t>Then adjust the heap from </a:t>
            </a:r>
            <a:r>
              <a:rPr lang="en-US" b="1" i="1" dirty="0" smtClean="0">
                <a:latin typeface="Calisto MT" panose="02040603050505030304" pitchFamily="18" charset="0"/>
              </a:rPr>
              <a:t>top to bottom </a:t>
            </a:r>
            <a:r>
              <a:rPr lang="en-US" dirty="0" smtClean="0">
                <a:latin typeface="Calisto MT" panose="02040603050505030304" pitchFamily="18" charset="0"/>
              </a:rPr>
              <a:t>by the root element</a:t>
            </a:r>
            <a:endParaRPr lang="en-US" b="1" i="1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8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Deletion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1213584" y="5973270"/>
            <a:ext cx="4637187" cy="817938"/>
            <a:chOff x="3643724" y="5256202"/>
            <a:chExt cx="4637187" cy="817938"/>
          </a:xfrm>
        </p:grpSpPr>
        <p:sp>
          <p:nvSpPr>
            <p:cNvPr id="51" name="Rectangle 50"/>
            <p:cNvSpPr/>
            <p:nvPr/>
          </p:nvSpPr>
          <p:spPr>
            <a:xfrm>
              <a:off x="6574232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64372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062468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81212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99956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318700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73744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651781" y="56557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0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20997" y="56728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539741" y="56819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2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00900" y="56843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3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391423" y="56850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4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868696" y="57022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5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55838" y="5256202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287090" y="56967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6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992976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411720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830464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640993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7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059562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8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468679" y="57048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9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862207" y="57000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10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3975996" y="2084726"/>
            <a:ext cx="501721" cy="478566"/>
            <a:chOff x="5212935" y="1948440"/>
            <a:chExt cx="501721" cy="478566"/>
          </a:xfrm>
          <a:noFill/>
        </p:grpSpPr>
        <p:sp>
          <p:nvSpPr>
            <p:cNvPr id="75" name="Oval 74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245897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16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2051975" y="59979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14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49837" y="59953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16</a:t>
            </a:r>
            <a:endParaRPr lang="en-US" dirty="0">
              <a:latin typeface="Calisto MT" panose="02040603050505030304" pitchFamily="18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428332" y="2723718"/>
            <a:ext cx="501721" cy="478566"/>
            <a:chOff x="5212935" y="1948440"/>
            <a:chExt cx="501721" cy="478566"/>
          </a:xfrm>
          <a:noFill/>
        </p:grpSpPr>
        <p:sp>
          <p:nvSpPr>
            <p:cNvPr id="36" name="Oval 3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245897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14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5" name="Straight Arrow Connector 4"/>
          <p:cNvCxnSpPr>
            <a:stCxn id="75" idx="2"/>
            <a:endCxn id="36" idx="0"/>
          </p:cNvCxnSpPr>
          <p:nvPr/>
        </p:nvCxnSpPr>
        <p:spPr>
          <a:xfrm flipH="1">
            <a:off x="2679193" y="2324009"/>
            <a:ext cx="1296803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459627" y="60064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10</a:t>
            </a:r>
            <a:endParaRPr lang="en-US" dirty="0">
              <a:latin typeface="Calisto MT" panose="02040603050505030304" pitchFamily="18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5809330" y="2723718"/>
            <a:ext cx="501721" cy="478566"/>
            <a:chOff x="5212935" y="1948440"/>
            <a:chExt cx="501721" cy="478566"/>
          </a:xfrm>
          <a:noFill/>
        </p:grpSpPr>
        <p:sp>
          <p:nvSpPr>
            <p:cNvPr id="50" name="Oval 49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262989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10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6" name="Straight Arrow Connector 5"/>
          <p:cNvCxnSpPr>
            <a:stCxn id="75" idx="6"/>
            <a:endCxn id="50" idx="0"/>
          </p:cNvCxnSpPr>
          <p:nvPr/>
        </p:nvCxnSpPr>
        <p:spPr>
          <a:xfrm>
            <a:off x="4477717" y="2324009"/>
            <a:ext cx="1582474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938021" y="59958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4</a:t>
            </a:r>
            <a:endParaRPr lang="en-US" dirty="0">
              <a:latin typeface="Calisto MT" panose="02040603050505030304" pitchFamily="18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1712759" y="3501141"/>
            <a:ext cx="501721" cy="478566"/>
            <a:chOff x="5212935" y="1948440"/>
            <a:chExt cx="501721" cy="478566"/>
          </a:xfrm>
          <a:noFill/>
        </p:grpSpPr>
        <p:sp>
          <p:nvSpPr>
            <p:cNvPr id="84" name="Oval 83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4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4" name="Straight Arrow Connector 3"/>
          <p:cNvCxnSpPr>
            <a:stCxn id="36" idx="3"/>
            <a:endCxn id="84" idx="0"/>
          </p:cNvCxnSpPr>
          <p:nvPr/>
        </p:nvCxnSpPr>
        <p:spPr>
          <a:xfrm flipH="1">
            <a:off x="1963620" y="3132200"/>
            <a:ext cx="538187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3128572" y="3501141"/>
            <a:ext cx="501721" cy="478566"/>
            <a:chOff x="5212935" y="1948440"/>
            <a:chExt cx="501721" cy="478566"/>
          </a:xfrm>
          <a:noFill/>
        </p:grpSpPr>
        <p:sp>
          <p:nvSpPr>
            <p:cNvPr id="88" name="Oval 87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9</a:t>
              </a:r>
            </a:p>
          </p:txBody>
        </p:sp>
      </p:grpSp>
      <p:cxnSp>
        <p:nvCxnSpPr>
          <p:cNvPr id="7" name="Straight Arrow Connector 6"/>
          <p:cNvCxnSpPr>
            <a:stCxn id="36" idx="5"/>
            <a:endCxn id="88" idx="0"/>
          </p:cNvCxnSpPr>
          <p:nvPr/>
        </p:nvCxnSpPr>
        <p:spPr>
          <a:xfrm>
            <a:off x="2856578" y="3132200"/>
            <a:ext cx="522855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356065" y="60038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9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780106" y="60034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7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5174535" y="3501141"/>
            <a:ext cx="501721" cy="478566"/>
            <a:chOff x="5212935" y="1948440"/>
            <a:chExt cx="501721" cy="478566"/>
          </a:xfrm>
          <a:noFill/>
        </p:grpSpPr>
        <p:sp>
          <p:nvSpPr>
            <p:cNvPr id="97" name="Oval 96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7</a:t>
              </a:r>
            </a:p>
          </p:txBody>
        </p:sp>
      </p:grpSp>
      <p:cxnSp>
        <p:nvCxnSpPr>
          <p:cNvPr id="8" name="Straight Arrow Connector 7"/>
          <p:cNvCxnSpPr>
            <a:stCxn id="50" idx="3"/>
            <a:endCxn id="97" idx="0"/>
          </p:cNvCxnSpPr>
          <p:nvPr/>
        </p:nvCxnSpPr>
        <p:spPr>
          <a:xfrm flipH="1">
            <a:off x="5425396" y="3132200"/>
            <a:ext cx="457409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199511" y="60034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8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6717665" y="3501364"/>
            <a:ext cx="501721" cy="478566"/>
            <a:chOff x="5212935" y="1948440"/>
            <a:chExt cx="501721" cy="478566"/>
          </a:xfrm>
          <a:noFill/>
        </p:grpSpPr>
        <p:sp>
          <p:nvSpPr>
            <p:cNvPr id="102" name="Oval 101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8</a:t>
              </a:r>
            </a:p>
          </p:txBody>
        </p:sp>
      </p:grpSp>
      <p:cxnSp>
        <p:nvCxnSpPr>
          <p:cNvPr id="9" name="Straight Arrow Connector 8"/>
          <p:cNvCxnSpPr>
            <a:stCxn id="50" idx="5"/>
            <a:endCxn id="102" idx="0"/>
          </p:cNvCxnSpPr>
          <p:nvPr/>
        </p:nvCxnSpPr>
        <p:spPr>
          <a:xfrm>
            <a:off x="6237576" y="3132200"/>
            <a:ext cx="730950" cy="369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4617905" y="60070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</a:t>
            </a:r>
            <a:endParaRPr lang="en-US" dirty="0">
              <a:latin typeface="Calisto MT" panose="02040603050505030304" pitchFamily="18" charset="0"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1213584" y="4348648"/>
            <a:ext cx="501721" cy="478566"/>
            <a:chOff x="5212935" y="1948440"/>
            <a:chExt cx="501721" cy="478566"/>
          </a:xfrm>
          <a:noFill/>
        </p:grpSpPr>
        <p:sp>
          <p:nvSpPr>
            <p:cNvPr id="107" name="Oval 106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1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11" name="Straight Arrow Connector 10"/>
          <p:cNvCxnSpPr>
            <a:stCxn id="84" idx="3"/>
            <a:endCxn id="107" idx="0"/>
          </p:cNvCxnSpPr>
          <p:nvPr/>
        </p:nvCxnSpPr>
        <p:spPr>
          <a:xfrm flipH="1">
            <a:off x="1464445" y="3909623"/>
            <a:ext cx="321789" cy="4390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040069" y="60040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2204640" y="4348494"/>
            <a:ext cx="501721" cy="478566"/>
            <a:chOff x="5212935" y="1948440"/>
            <a:chExt cx="501721" cy="478566"/>
          </a:xfrm>
          <a:noFill/>
        </p:grpSpPr>
        <p:sp>
          <p:nvSpPr>
            <p:cNvPr id="112" name="Oval 111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305719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2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10" name="Straight Arrow Connector 9"/>
          <p:cNvCxnSpPr>
            <a:stCxn id="84" idx="5"/>
            <a:endCxn id="112" idx="0"/>
          </p:cNvCxnSpPr>
          <p:nvPr/>
        </p:nvCxnSpPr>
        <p:spPr>
          <a:xfrm>
            <a:off x="2141005" y="3909623"/>
            <a:ext cx="314496" cy="4388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5458657" y="59953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</a:p>
        </p:txBody>
      </p:sp>
      <p:grpSp>
        <p:nvGrpSpPr>
          <p:cNvPr id="116" name="Group 115"/>
          <p:cNvGrpSpPr/>
          <p:nvPr/>
        </p:nvGrpSpPr>
        <p:grpSpPr>
          <a:xfrm>
            <a:off x="2809277" y="4309133"/>
            <a:ext cx="501721" cy="478566"/>
            <a:chOff x="5212935" y="1948440"/>
            <a:chExt cx="501721" cy="478566"/>
          </a:xfrm>
          <a:noFill/>
        </p:grpSpPr>
        <p:sp>
          <p:nvSpPr>
            <p:cNvPr id="117" name="Oval 116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314265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3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13" name="Straight Arrow Connector 12"/>
          <p:cNvCxnSpPr>
            <a:stCxn id="88" idx="3"/>
            <a:endCxn id="117" idx="0"/>
          </p:cNvCxnSpPr>
          <p:nvPr/>
        </p:nvCxnSpPr>
        <p:spPr>
          <a:xfrm flipH="1">
            <a:off x="3060138" y="3909623"/>
            <a:ext cx="141909" cy="3995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534538" y="1960831"/>
            <a:ext cx="4389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alisto MT" panose="02040603050505030304" pitchFamily="18" charset="0"/>
              </a:rPr>
              <a:t>Replace the first element by last element</a:t>
            </a:r>
            <a:endParaRPr lang="en-US" dirty="0">
              <a:latin typeface="Calisto MT" panose="02040603050505030304" pitchFamily="18" charset="0"/>
            </a:endParaRPr>
          </a:p>
        </p:txBody>
      </p:sp>
      <p:cxnSp>
        <p:nvCxnSpPr>
          <p:cNvPr id="12" name="Curved Connector 11"/>
          <p:cNvCxnSpPr>
            <a:stCxn id="117" idx="6"/>
            <a:endCxn id="75" idx="4"/>
          </p:cNvCxnSpPr>
          <p:nvPr/>
        </p:nvCxnSpPr>
        <p:spPr>
          <a:xfrm flipV="1">
            <a:off x="3310998" y="2563292"/>
            <a:ext cx="915859" cy="1985124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69" idx="0"/>
            <a:endCxn id="54" idx="0"/>
          </p:cNvCxnSpPr>
          <p:nvPr/>
        </p:nvCxnSpPr>
        <p:spPr>
          <a:xfrm rot="16200000" flipH="1" flipV="1">
            <a:off x="3724629" y="4093670"/>
            <a:ext cx="2138" cy="3767996"/>
          </a:xfrm>
          <a:prstGeom prst="curvedConnector3">
            <a:avLst>
              <a:gd name="adj1" fmla="val -2308320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64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Deletion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1213584" y="5973270"/>
            <a:ext cx="4637187" cy="817938"/>
            <a:chOff x="3643724" y="5256202"/>
            <a:chExt cx="4637187" cy="817938"/>
          </a:xfrm>
        </p:grpSpPr>
        <p:sp>
          <p:nvSpPr>
            <p:cNvPr id="51" name="Rectangle 50"/>
            <p:cNvSpPr/>
            <p:nvPr/>
          </p:nvSpPr>
          <p:spPr>
            <a:xfrm>
              <a:off x="6574232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64372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062468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81212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99956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318700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73744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651781" y="56557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0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20997" y="56728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539741" y="56819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2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00900" y="56843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3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391423" y="56850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4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868696" y="57022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5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55838" y="5256202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287090" y="56967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6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992976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411720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830464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640993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7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059562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8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468679" y="57048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9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862207" y="57000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10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3975996" y="2084726"/>
            <a:ext cx="501721" cy="478566"/>
            <a:chOff x="5212935" y="1948440"/>
            <a:chExt cx="501721" cy="478566"/>
          </a:xfrm>
          <a:noFill/>
        </p:grpSpPr>
        <p:sp>
          <p:nvSpPr>
            <p:cNvPr id="75" name="Oval 74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245897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16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2051975" y="59979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14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92567" y="59953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2428332" y="2723718"/>
            <a:ext cx="501721" cy="478566"/>
            <a:chOff x="5212935" y="1948440"/>
            <a:chExt cx="501721" cy="478566"/>
          </a:xfrm>
          <a:noFill/>
        </p:grpSpPr>
        <p:sp>
          <p:nvSpPr>
            <p:cNvPr id="36" name="Oval 3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245897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14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5" name="Straight Arrow Connector 4"/>
          <p:cNvCxnSpPr>
            <a:stCxn id="75" idx="2"/>
            <a:endCxn id="36" idx="0"/>
          </p:cNvCxnSpPr>
          <p:nvPr/>
        </p:nvCxnSpPr>
        <p:spPr>
          <a:xfrm flipH="1">
            <a:off x="2679193" y="2324009"/>
            <a:ext cx="1296803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459627" y="60064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10</a:t>
            </a:r>
            <a:endParaRPr lang="en-US" dirty="0">
              <a:latin typeface="Calisto MT" panose="02040603050505030304" pitchFamily="18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5809330" y="2723718"/>
            <a:ext cx="501721" cy="478566"/>
            <a:chOff x="5212935" y="1948440"/>
            <a:chExt cx="501721" cy="478566"/>
          </a:xfrm>
          <a:noFill/>
        </p:grpSpPr>
        <p:sp>
          <p:nvSpPr>
            <p:cNvPr id="50" name="Oval 49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262989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10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6" name="Straight Arrow Connector 5"/>
          <p:cNvCxnSpPr>
            <a:stCxn id="75" idx="6"/>
            <a:endCxn id="50" idx="0"/>
          </p:cNvCxnSpPr>
          <p:nvPr/>
        </p:nvCxnSpPr>
        <p:spPr>
          <a:xfrm>
            <a:off x="4477717" y="2324009"/>
            <a:ext cx="1582474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938021" y="59958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4</a:t>
            </a:r>
            <a:endParaRPr lang="en-US" dirty="0">
              <a:latin typeface="Calisto MT" panose="02040603050505030304" pitchFamily="18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1712759" y="3501141"/>
            <a:ext cx="501721" cy="478566"/>
            <a:chOff x="5212935" y="1948440"/>
            <a:chExt cx="501721" cy="478566"/>
          </a:xfrm>
          <a:noFill/>
        </p:grpSpPr>
        <p:sp>
          <p:nvSpPr>
            <p:cNvPr id="84" name="Oval 83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4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4" name="Straight Arrow Connector 3"/>
          <p:cNvCxnSpPr>
            <a:stCxn id="36" idx="3"/>
            <a:endCxn id="84" idx="0"/>
          </p:cNvCxnSpPr>
          <p:nvPr/>
        </p:nvCxnSpPr>
        <p:spPr>
          <a:xfrm flipH="1">
            <a:off x="1963620" y="3132200"/>
            <a:ext cx="538187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3128572" y="3501141"/>
            <a:ext cx="501721" cy="478566"/>
            <a:chOff x="5212935" y="1948440"/>
            <a:chExt cx="501721" cy="478566"/>
          </a:xfrm>
          <a:noFill/>
        </p:grpSpPr>
        <p:sp>
          <p:nvSpPr>
            <p:cNvPr id="88" name="Oval 87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9</a:t>
              </a:r>
            </a:p>
          </p:txBody>
        </p:sp>
      </p:grpSp>
      <p:cxnSp>
        <p:nvCxnSpPr>
          <p:cNvPr id="7" name="Straight Arrow Connector 6"/>
          <p:cNvCxnSpPr>
            <a:stCxn id="36" idx="5"/>
            <a:endCxn id="88" idx="0"/>
          </p:cNvCxnSpPr>
          <p:nvPr/>
        </p:nvCxnSpPr>
        <p:spPr>
          <a:xfrm>
            <a:off x="2856578" y="3132200"/>
            <a:ext cx="522855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356065" y="60038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9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780106" y="60034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7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5174535" y="3501141"/>
            <a:ext cx="501721" cy="478566"/>
            <a:chOff x="5212935" y="1948440"/>
            <a:chExt cx="501721" cy="478566"/>
          </a:xfrm>
          <a:noFill/>
        </p:grpSpPr>
        <p:sp>
          <p:nvSpPr>
            <p:cNvPr id="97" name="Oval 96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7</a:t>
              </a:r>
            </a:p>
          </p:txBody>
        </p:sp>
      </p:grpSp>
      <p:cxnSp>
        <p:nvCxnSpPr>
          <p:cNvPr id="8" name="Straight Arrow Connector 7"/>
          <p:cNvCxnSpPr>
            <a:stCxn id="50" idx="3"/>
            <a:endCxn id="97" idx="0"/>
          </p:cNvCxnSpPr>
          <p:nvPr/>
        </p:nvCxnSpPr>
        <p:spPr>
          <a:xfrm flipH="1">
            <a:off x="5425396" y="3132200"/>
            <a:ext cx="457409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199511" y="60034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8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6717665" y="3501364"/>
            <a:ext cx="501721" cy="478566"/>
            <a:chOff x="5212935" y="1948440"/>
            <a:chExt cx="501721" cy="478566"/>
          </a:xfrm>
          <a:noFill/>
        </p:grpSpPr>
        <p:sp>
          <p:nvSpPr>
            <p:cNvPr id="102" name="Oval 101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8</a:t>
              </a:r>
            </a:p>
          </p:txBody>
        </p:sp>
      </p:grpSp>
      <p:cxnSp>
        <p:nvCxnSpPr>
          <p:cNvPr id="9" name="Straight Arrow Connector 8"/>
          <p:cNvCxnSpPr>
            <a:stCxn id="50" idx="5"/>
            <a:endCxn id="102" idx="0"/>
          </p:cNvCxnSpPr>
          <p:nvPr/>
        </p:nvCxnSpPr>
        <p:spPr>
          <a:xfrm>
            <a:off x="6237576" y="3132200"/>
            <a:ext cx="730950" cy="369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4617905" y="60070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</a:t>
            </a:r>
            <a:endParaRPr lang="en-US" dirty="0">
              <a:latin typeface="Calisto MT" panose="02040603050505030304" pitchFamily="18" charset="0"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1213584" y="4348648"/>
            <a:ext cx="501721" cy="478566"/>
            <a:chOff x="5212935" y="1948440"/>
            <a:chExt cx="501721" cy="478566"/>
          </a:xfrm>
          <a:noFill/>
        </p:grpSpPr>
        <p:sp>
          <p:nvSpPr>
            <p:cNvPr id="107" name="Oval 106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1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11" name="Straight Arrow Connector 10"/>
          <p:cNvCxnSpPr>
            <a:stCxn id="84" idx="3"/>
            <a:endCxn id="107" idx="0"/>
          </p:cNvCxnSpPr>
          <p:nvPr/>
        </p:nvCxnSpPr>
        <p:spPr>
          <a:xfrm flipH="1">
            <a:off x="1464445" y="3909623"/>
            <a:ext cx="321789" cy="4390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040069" y="60040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2204640" y="4348494"/>
            <a:ext cx="501721" cy="478566"/>
            <a:chOff x="5212935" y="1948440"/>
            <a:chExt cx="501721" cy="478566"/>
          </a:xfrm>
          <a:noFill/>
        </p:grpSpPr>
        <p:sp>
          <p:nvSpPr>
            <p:cNvPr id="112" name="Oval 111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305719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2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10" name="Straight Arrow Connector 9"/>
          <p:cNvCxnSpPr>
            <a:stCxn id="84" idx="5"/>
            <a:endCxn id="112" idx="0"/>
          </p:cNvCxnSpPr>
          <p:nvPr/>
        </p:nvCxnSpPr>
        <p:spPr>
          <a:xfrm>
            <a:off x="2141005" y="3909623"/>
            <a:ext cx="314496" cy="4388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5458657" y="59953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</a:p>
        </p:txBody>
      </p:sp>
      <p:grpSp>
        <p:nvGrpSpPr>
          <p:cNvPr id="116" name="Group 115"/>
          <p:cNvGrpSpPr/>
          <p:nvPr/>
        </p:nvGrpSpPr>
        <p:grpSpPr>
          <a:xfrm>
            <a:off x="2809277" y="4309133"/>
            <a:ext cx="501721" cy="478566"/>
            <a:chOff x="5212935" y="1948440"/>
            <a:chExt cx="501721" cy="478566"/>
          </a:xfrm>
          <a:noFill/>
        </p:grpSpPr>
        <p:sp>
          <p:nvSpPr>
            <p:cNvPr id="117" name="Oval 116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314265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3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13" name="Straight Arrow Connector 12"/>
          <p:cNvCxnSpPr>
            <a:stCxn id="88" idx="3"/>
            <a:endCxn id="117" idx="0"/>
          </p:cNvCxnSpPr>
          <p:nvPr/>
        </p:nvCxnSpPr>
        <p:spPr>
          <a:xfrm flipH="1">
            <a:off x="3060138" y="3909623"/>
            <a:ext cx="141909" cy="3995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534538" y="1960831"/>
            <a:ext cx="4389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alisto MT" panose="02040603050505030304" pitchFamily="18" charset="0"/>
              </a:rPr>
              <a:t>Replace the first element by last element</a:t>
            </a:r>
            <a:endParaRPr lang="en-US" dirty="0">
              <a:latin typeface="Calisto MT" panose="02040603050505030304" pitchFamily="18" charset="0"/>
            </a:endParaRPr>
          </a:p>
        </p:txBody>
      </p:sp>
      <p:cxnSp>
        <p:nvCxnSpPr>
          <p:cNvPr id="12" name="Curved Connector 11"/>
          <p:cNvCxnSpPr>
            <a:stCxn id="117" idx="6"/>
            <a:endCxn id="75" idx="4"/>
          </p:cNvCxnSpPr>
          <p:nvPr/>
        </p:nvCxnSpPr>
        <p:spPr>
          <a:xfrm flipV="1">
            <a:off x="3310998" y="2563292"/>
            <a:ext cx="915859" cy="1985124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69" idx="0"/>
            <a:endCxn id="54" idx="0"/>
          </p:cNvCxnSpPr>
          <p:nvPr/>
        </p:nvCxnSpPr>
        <p:spPr>
          <a:xfrm rot="16200000" flipH="1" flipV="1">
            <a:off x="3724629" y="4093670"/>
            <a:ext cx="2138" cy="3767996"/>
          </a:xfrm>
          <a:prstGeom prst="curvedConnector3">
            <a:avLst>
              <a:gd name="adj1" fmla="val -2308320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534538" y="2359143"/>
            <a:ext cx="2986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alisto MT" panose="02040603050505030304" pitchFamily="18" charset="0"/>
              </a:rPr>
              <a:t>Reduce the heap size by 1</a:t>
            </a:r>
            <a:endParaRPr lang="en-US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49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Deletion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221641" y="63727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0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690857" y="63899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109601" y="63990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570760" y="64013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961283" y="64021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438556" y="6419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5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856950" y="64138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6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210853" y="64171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7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629422" y="64171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8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038539" y="6421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9</a:t>
            </a:r>
            <a:endParaRPr lang="en-US" dirty="0">
              <a:latin typeface="Calisto MT" panose="02040603050505030304" pitchFamily="18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3975996" y="2084726"/>
            <a:ext cx="501721" cy="478566"/>
            <a:chOff x="5212935" y="1948440"/>
            <a:chExt cx="501721" cy="478566"/>
          </a:xfrm>
          <a:noFill/>
        </p:grpSpPr>
        <p:sp>
          <p:nvSpPr>
            <p:cNvPr id="75" name="Oval 74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314265" y="2003057"/>
              <a:ext cx="30168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3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428332" y="2723718"/>
            <a:ext cx="501721" cy="478566"/>
            <a:chOff x="5212935" y="1948440"/>
            <a:chExt cx="501721" cy="478566"/>
          </a:xfrm>
          <a:noFill/>
        </p:grpSpPr>
        <p:sp>
          <p:nvSpPr>
            <p:cNvPr id="36" name="Oval 3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245897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14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5" name="Straight Arrow Connector 4"/>
          <p:cNvCxnSpPr>
            <a:stCxn id="75" idx="2"/>
            <a:endCxn id="36" idx="0"/>
          </p:cNvCxnSpPr>
          <p:nvPr/>
        </p:nvCxnSpPr>
        <p:spPr>
          <a:xfrm flipH="1">
            <a:off x="2679193" y="2324009"/>
            <a:ext cx="1296803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5809330" y="2723718"/>
            <a:ext cx="501721" cy="478566"/>
            <a:chOff x="5212935" y="1948440"/>
            <a:chExt cx="501721" cy="478566"/>
          </a:xfrm>
          <a:noFill/>
        </p:grpSpPr>
        <p:sp>
          <p:nvSpPr>
            <p:cNvPr id="50" name="Oval 49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262989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10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6" name="Straight Arrow Connector 5"/>
          <p:cNvCxnSpPr>
            <a:stCxn id="75" idx="6"/>
            <a:endCxn id="50" idx="0"/>
          </p:cNvCxnSpPr>
          <p:nvPr/>
        </p:nvCxnSpPr>
        <p:spPr>
          <a:xfrm>
            <a:off x="4477717" y="2324009"/>
            <a:ext cx="1582474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1712759" y="3501141"/>
            <a:ext cx="501721" cy="478566"/>
            <a:chOff x="5212935" y="1948440"/>
            <a:chExt cx="501721" cy="478566"/>
          </a:xfrm>
          <a:noFill/>
        </p:grpSpPr>
        <p:sp>
          <p:nvSpPr>
            <p:cNvPr id="84" name="Oval 83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4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4" name="Straight Arrow Connector 3"/>
          <p:cNvCxnSpPr>
            <a:stCxn id="36" idx="3"/>
            <a:endCxn id="84" idx="0"/>
          </p:cNvCxnSpPr>
          <p:nvPr/>
        </p:nvCxnSpPr>
        <p:spPr>
          <a:xfrm flipH="1">
            <a:off x="1963620" y="3132200"/>
            <a:ext cx="538187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3128572" y="3501141"/>
            <a:ext cx="501721" cy="478566"/>
            <a:chOff x="5212935" y="1948440"/>
            <a:chExt cx="501721" cy="478566"/>
          </a:xfrm>
          <a:noFill/>
        </p:grpSpPr>
        <p:sp>
          <p:nvSpPr>
            <p:cNvPr id="88" name="Oval 87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9</a:t>
              </a:r>
            </a:p>
          </p:txBody>
        </p:sp>
      </p:grpSp>
      <p:cxnSp>
        <p:nvCxnSpPr>
          <p:cNvPr id="7" name="Straight Arrow Connector 6"/>
          <p:cNvCxnSpPr>
            <a:stCxn id="36" idx="5"/>
            <a:endCxn id="88" idx="0"/>
          </p:cNvCxnSpPr>
          <p:nvPr/>
        </p:nvCxnSpPr>
        <p:spPr>
          <a:xfrm>
            <a:off x="2856578" y="3132200"/>
            <a:ext cx="522855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5174535" y="3501141"/>
            <a:ext cx="501721" cy="478566"/>
            <a:chOff x="5212935" y="1948440"/>
            <a:chExt cx="501721" cy="478566"/>
          </a:xfrm>
          <a:noFill/>
        </p:grpSpPr>
        <p:sp>
          <p:nvSpPr>
            <p:cNvPr id="97" name="Oval 96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7</a:t>
              </a:r>
            </a:p>
          </p:txBody>
        </p:sp>
      </p:grpSp>
      <p:cxnSp>
        <p:nvCxnSpPr>
          <p:cNvPr id="8" name="Straight Arrow Connector 7"/>
          <p:cNvCxnSpPr>
            <a:stCxn id="50" idx="3"/>
            <a:endCxn id="97" idx="0"/>
          </p:cNvCxnSpPr>
          <p:nvPr/>
        </p:nvCxnSpPr>
        <p:spPr>
          <a:xfrm flipH="1">
            <a:off x="5425396" y="3132200"/>
            <a:ext cx="457409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6717665" y="3501364"/>
            <a:ext cx="501721" cy="478566"/>
            <a:chOff x="5212935" y="1948440"/>
            <a:chExt cx="501721" cy="478566"/>
          </a:xfrm>
          <a:noFill/>
        </p:grpSpPr>
        <p:sp>
          <p:nvSpPr>
            <p:cNvPr id="102" name="Oval 101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8</a:t>
              </a:r>
            </a:p>
          </p:txBody>
        </p:sp>
      </p:grpSp>
      <p:cxnSp>
        <p:nvCxnSpPr>
          <p:cNvPr id="9" name="Straight Arrow Connector 8"/>
          <p:cNvCxnSpPr>
            <a:stCxn id="50" idx="5"/>
            <a:endCxn id="102" idx="0"/>
          </p:cNvCxnSpPr>
          <p:nvPr/>
        </p:nvCxnSpPr>
        <p:spPr>
          <a:xfrm>
            <a:off x="6237576" y="3132200"/>
            <a:ext cx="730950" cy="369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/>
          <p:cNvGrpSpPr/>
          <p:nvPr/>
        </p:nvGrpSpPr>
        <p:grpSpPr>
          <a:xfrm>
            <a:off x="1213584" y="4348648"/>
            <a:ext cx="501721" cy="478566"/>
            <a:chOff x="5212935" y="1948440"/>
            <a:chExt cx="501721" cy="478566"/>
          </a:xfrm>
          <a:noFill/>
        </p:grpSpPr>
        <p:sp>
          <p:nvSpPr>
            <p:cNvPr id="107" name="Oval 106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1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11" name="Straight Arrow Connector 10"/>
          <p:cNvCxnSpPr>
            <a:stCxn id="84" idx="3"/>
            <a:endCxn id="107" idx="0"/>
          </p:cNvCxnSpPr>
          <p:nvPr/>
        </p:nvCxnSpPr>
        <p:spPr>
          <a:xfrm flipH="1">
            <a:off x="1464445" y="3909623"/>
            <a:ext cx="321789" cy="4390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213584" y="5973270"/>
            <a:ext cx="4186740" cy="424211"/>
            <a:chOff x="1213584" y="5973270"/>
            <a:chExt cx="4186740" cy="424211"/>
          </a:xfrm>
        </p:grpSpPr>
        <p:sp>
          <p:nvSpPr>
            <p:cNvPr id="51" name="Rectangle 50"/>
            <p:cNvSpPr/>
            <p:nvPr/>
          </p:nvSpPr>
          <p:spPr>
            <a:xfrm>
              <a:off x="4144092" y="597659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213584" y="5978737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632328" y="5978737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051072" y="5978737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469816" y="5978737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888560" y="5978737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307304" y="5978737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725698" y="5973270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562836" y="597659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981580" y="597659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051975" y="59979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14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684021" y="59953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3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459627" y="600645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10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938021" y="599582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4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356065" y="60038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9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780106" y="600344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7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199511" y="600344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8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617905" y="60070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1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040069" y="60040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2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2204640" y="4348494"/>
            <a:ext cx="501721" cy="478566"/>
            <a:chOff x="5212935" y="1948440"/>
            <a:chExt cx="501721" cy="478566"/>
          </a:xfrm>
          <a:noFill/>
        </p:grpSpPr>
        <p:sp>
          <p:nvSpPr>
            <p:cNvPr id="112" name="Oval 111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305719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2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10" name="Straight Arrow Connector 9"/>
          <p:cNvCxnSpPr>
            <a:stCxn id="84" idx="5"/>
            <a:endCxn id="112" idx="0"/>
          </p:cNvCxnSpPr>
          <p:nvPr/>
        </p:nvCxnSpPr>
        <p:spPr>
          <a:xfrm>
            <a:off x="2141005" y="3909623"/>
            <a:ext cx="314496" cy="4388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534538" y="1960831"/>
            <a:ext cx="4389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alisto MT" panose="02040603050505030304" pitchFamily="18" charset="0"/>
              </a:rPr>
              <a:t>Replace the first element by last element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534538" y="2359143"/>
            <a:ext cx="2986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alisto MT" panose="02040603050505030304" pitchFamily="18" charset="0"/>
              </a:rPr>
              <a:t>Reduce the heap size by 1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534538" y="2778335"/>
            <a:ext cx="3122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alisto MT" panose="02040603050505030304" pitchFamily="18" charset="0"/>
              </a:rPr>
              <a:t>Adjust from root to bottom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836937" y="3131809"/>
            <a:ext cx="232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Calisto MT" panose="02040603050505030304" pitchFamily="18" charset="0"/>
              </a:rPr>
              <a:t>Find the max child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836937" y="3465380"/>
            <a:ext cx="3706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Calisto MT" panose="02040603050505030304" pitchFamily="18" charset="0"/>
              </a:rPr>
              <a:t>Swap parent and max child until </a:t>
            </a:r>
          </a:p>
          <a:p>
            <a:r>
              <a:rPr lang="en-US" dirty="0" smtClean="0">
                <a:latin typeface="Calisto MT" panose="02040603050505030304" pitchFamily="18" charset="0"/>
              </a:rPr>
              <a:t>Correctly placed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210853" y="1709160"/>
            <a:ext cx="0" cy="354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2428332" y="2727611"/>
            <a:ext cx="501721" cy="478566"/>
            <a:chOff x="5212935" y="1948440"/>
            <a:chExt cx="501721" cy="478566"/>
          </a:xfrm>
          <a:solidFill>
            <a:schemeClr val="accent1"/>
          </a:solidFill>
        </p:grpSpPr>
        <p:sp>
          <p:nvSpPr>
            <p:cNvPr id="100" name="Oval 99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245897" y="20030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14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2930052" y="273556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alisto MT" panose="02040603050505030304" pitchFamily="18" charset="0"/>
              </a:rPr>
              <a:t>Max child</a:t>
            </a:r>
          </a:p>
        </p:txBody>
      </p:sp>
      <p:cxnSp>
        <p:nvCxnSpPr>
          <p:cNvPr id="19" name="Curved Connector 18"/>
          <p:cNvCxnSpPr>
            <a:endCxn id="75" idx="1"/>
          </p:cNvCxnSpPr>
          <p:nvPr/>
        </p:nvCxnSpPr>
        <p:spPr>
          <a:xfrm flipV="1">
            <a:off x="2501807" y="2154810"/>
            <a:ext cx="1547664" cy="623525"/>
          </a:xfrm>
          <a:prstGeom prst="curvedConnector4">
            <a:avLst>
              <a:gd name="adj1" fmla="val 5109"/>
              <a:gd name="adj2" fmla="val 147902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953473" y="2041916"/>
            <a:ext cx="166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Swap Required</a:t>
            </a:r>
          </a:p>
        </p:txBody>
      </p:sp>
      <p:cxnSp>
        <p:nvCxnSpPr>
          <p:cNvPr id="23" name="Curved Connector 22"/>
          <p:cNvCxnSpPr>
            <a:stCxn id="54" idx="0"/>
            <a:endCxn id="77" idx="0"/>
          </p:cNvCxnSpPr>
          <p:nvPr/>
        </p:nvCxnSpPr>
        <p:spPr>
          <a:xfrm rot="16200000" flipH="1">
            <a:off x="2041893" y="5778543"/>
            <a:ext cx="19239" cy="419627"/>
          </a:xfrm>
          <a:prstGeom prst="curvedConnector3">
            <a:avLst>
              <a:gd name="adj1" fmla="val -1499148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2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  <p:bldP spid="86" grpId="0"/>
      <p:bldP spid="109" grpId="0"/>
      <p:bldP spid="1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Deletion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221641" y="63727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0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690857" y="63899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109601" y="63990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570760" y="64013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961283" y="64021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438556" y="6419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5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856950" y="64138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6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210853" y="64171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7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629422" y="64171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8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038539" y="6421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9</a:t>
            </a:r>
            <a:endParaRPr lang="en-US" dirty="0">
              <a:latin typeface="Calisto MT" panose="02040603050505030304" pitchFamily="18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3975996" y="2084726"/>
            <a:ext cx="501721" cy="478566"/>
            <a:chOff x="5212935" y="1948440"/>
            <a:chExt cx="501721" cy="478566"/>
          </a:xfrm>
          <a:noFill/>
        </p:grpSpPr>
        <p:sp>
          <p:nvSpPr>
            <p:cNvPr id="75" name="Oval 74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237351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14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428332" y="2723718"/>
            <a:ext cx="501721" cy="478566"/>
            <a:chOff x="5212935" y="1948440"/>
            <a:chExt cx="501721" cy="478566"/>
          </a:xfrm>
          <a:noFill/>
        </p:grpSpPr>
        <p:sp>
          <p:nvSpPr>
            <p:cNvPr id="36" name="Oval 3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3</a:t>
              </a:r>
            </a:p>
          </p:txBody>
        </p:sp>
      </p:grpSp>
      <p:cxnSp>
        <p:nvCxnSpPr>
          <p:cNvPr id="5" name="Straight Arrow Connector 4"/>
          <p:cNvCxnSpPr>
            <a:stCxn id="75" idx="2"/>
            <a:endCxn id="36" idx="0"/>
          </p:cNvCxnSpPr>
          <p:nvPr/>
        </p:nvCxnSpPr>
        <p:spPr>
          <a:xfrm flipH="1">
            <a:off x="2679193" y="2324009"/>
            <a:ext cx="1296803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5809330" y="2723718"/>
            <a:ext cx="501721" cy="478566"/>
            <a:chOff x="5212935" y="1948440"/>
            <a:chExt cx="501721" cy="478566"/>
          </a:xfrm>
          <a:noFill/>
        </p:grpSpPr>
        <p:sp>
          <p:nvSpPr>
            <p:cNvPr id="50" name="Oval 49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262989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10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6" name="Straight Arrow Connector 5"/>
          <p:cNvCxnSpPr>
            <a:stCxn id="75" idx="6"/>
            <a:endCxn id="50" idx="0"/>
          </p:cNvCxnSpPr>
          <p:nvPr/>
        </p:nvCxnSpPr>
        <p:spPr>
          <a:xfrm>
            <a:off x="4477717" y="2324009"/>
            <a:ext cx="1582474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1712759" y="3501141"/>
            <a:ext cx="501721" cy="478566"/>
            <a:chOff x="5212935" y="1948440"/>
            <a:chExt cx="501721" cy="478566"/>
          </a:xfrm>
          <a:noFill/>
        </p:grpSpPr>
        <p:sp>
          <p:nvSpPr>
            <p:cNvPr id="84" name="Oval 83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4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4" name="Straight Arrow Connector 3"/>
          <p:cNvCxnSpPr>
            <a:stCxn id="36" idx="3"/>
            <a:endCxn id="84" idx="0"/>
          </p:cNvCxnSpPr>
          <p:nvPr/>
        </p:nvCxnSpPr>
        <p:spPr>
          <a:xfrm flipH="1">
            <a:off x="1963620" y="3132200"/>
            <a:ext cx="538187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3128572" y="3501141"/>
            <a:ext cx="501721" cy="478566"/>
            <a:chOff x="5212935" y="1948440"/>
            <a:chExt cx="501721" cy="478566"/>
          </a:xfrm>
          <a:noFill/>
        </p:grpSpPr>
        <p:sp>
          <p:nvSpPr>
            <p:cNvPr id="88" name="Oval 87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9</a:t>
              </a:r>
            </a:p>
          </p:txBody>
        </p:sp>
      </p:grpSp>
      <p:cxnSp>
        <p:nvCxnSpPr>
          <p:cNvPr id="7" name="Straight Arrow Connector 6"/>
          <p:cNvCxnSpPr>
            <a:stCxn id="36" idx="5"/>
            <a:endCxn id="88" idx="0"/>
          </p:cNvCxnSpPr>
          <p:nvPr/>
        </p:nvCxnSpPr>
        <p:spPr>
          <a:xfrm>
            <a:off x="2856578" y="3132200"/>
            <a:ext cx="522855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5174535" y="3501141"/>
            <a:ext cx="501721" cy="478566"/>
            <a:chOff x="5212935" y="1948440"/>
            <a:chExt cx="501721" cy="478566"/>
          </a:xfrm>
          <a:noFill/>
        </p:grpSpPr>
        <p:sp>
          <p:nvSpPr>
            <p:cNvPr id="97" name="Oval 96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7</a:t>
              </a:r>
            </a:p>
          </p:txBody>
        </p:sp>
      </p:grpSp>
      <p:cxnSp>
        <p:nvCxnSpPr>
          <p:cNvPr id="8" name="Straight Arrow Connector 7"/>
          <p:cNvCxnSpPr>
            <a:stCxn id="50" idx="3"/>
            <a:endCxn id="97" idx="0"/>
          </p:cNvCxnSpPr>
          <p:nvPr/>
        </p:nvCxnSpPr>
        <p:spPr>
          <a:xfrm flipH="1">
            <a:off x="5425396" y="3132200"/>
            <a:ext cx="457409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6717665" y="3501364"/>
            <a:ext cx="501721" cy="478566"/>
            <a:chOff x="5212935" y="1948440"/>
            <a:chExt cx="501721" cy="478566"/>
          </a:xfrm>
          <a:noFill/>
        </p:grpSpPr>
        <p:sp>
          <p:nvSpPr>
            <p:cNvPr id="102" name="Oval 101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8</a:t>
              </a:r>
            </a:p>
          </p:txBody>
        </p:sp>
      </p:grpSp>
      <p:cxnSp>
        <p:nvCxnSpPr>
          <p:cNvPr id="9" name="Straight Arrow Connector 8"/>
          <p:cNvCxnSpPr>
            <a:stCxn id="50" idx="5"/>
            <a:endCxn id="102" idx="0"/>
          </p:cNvCxnSpPr>
          <p:nvPr/>
        </p:nvCxnSpPr>
        <p:spPr>
          <a:xfrm>
            <a:off x="6237576" y="3132200"/>
            <a:ext cx="730950" cy="369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/>
          <p:cNvGrpSpPr/>
          <p:nvPr/>
        </p:nvGrpSpPr>
        <p:grpSpPr>
          <a:xfrm>
            <a:off x="1213584" y="4348648"/>
            <a:ext cx="501721" cy="478566"/>
            <a:chOff x="5212935" y="1948440"/>
            <a:chExt cx="501721" cy="478566"/>
          </a:xfrm>
          <a:noFill/>
        </p:grpSpPr>
        <p:sp>
          <p:nvSpPr>
            <p:cNvPr id="107" name="Oval 106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1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11" name="Straight Arrow Connector 10"/>
          <p:cNvCxnSpPr>
            <a:stCxn id="84" idx="3"/>
            <a:endCxn id="107" idx="0"/>
          </p:cNvCxnSpPr>
          <p:nvPr/>
        </p:nvCxnSpPr>
        <p:spPr>
          <a:xfrm flipH="1">
            <a:off x="1464445" y="3909623"/>
            <a:ext cx="321789" cy="4390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213584" y="5973270"/>
            <a:ext cx="4186740" cy="424211"/>
            <a:chOff x="1213584" y="5973270"/>
            <a:chExt cx="4186740" cy="424211"/>
          </a:xfrm>
        </p:grpSpPr>
        <p:sp>
          <p:nvSpPr>
            <p:cNvPr id="51" name="Rectangle 50"/>
            <p:cNvSpPr/>
            <p:nvPr/>
          </p:nvSpPr>
          <p:spPr>
            <a:xfrm>
              <a:off x="4144092" y="597659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213584" y="5978737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632328" y="5978737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051072" y="5978737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469816" y="5978737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888560" y="5978737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307304" y="5978737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725698" y="5973270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562836" y="597659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981580" y="597659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111797" y="59979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3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641291" y="599530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14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459627" y="600645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10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938021" y="599582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4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356065" y="60038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9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780106" y="600344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7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199511" y="600344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8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617905" y="60070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1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040069" y="60040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2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2204640" y="4348494"/>
            <a:ext cx="501721" cy="478566"/>
            <a:chOff x="5212935" y="1948440"/>
            <a:chExt cx="501721" cy="478566"/>
          </a:xfrm>
          <a:noFill/>
        </p:grpSpPr>
        <p:sp>
          <p:nvSpPr>
            <p:cNvPr id="112" name="Oval 111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305719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2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10" name="Straight Arrow Connector 9"/>
          <p:cNvCxnSpPr>
            <a:stCxn id="84" idx="5"/>
            <a:endCxn id="112" idx="0"/>
          </p:cNvCxnSpPr>
          <p:nvPr/>
        </p:nvCxnSpPr>
        <p:spPr>
          <a:xfrm>
            <a:off x="2141005" y="3909623"/>
            <a:ext cx="314496" cy="4388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534538" y="1960831"/>
            <a:ext cx="4389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alisto MT" panose="02040603050505030304" pitchFamily="18" charset="0"/>
              </a:rPr>
              <a:t>Replace the first element by last element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534538" y="2359143"/>
            <a:ext cx="2986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alisto MT" panose="02040603050505030304" pitchFamily="18" charset="0"/>
              </a:rPr>
              <a:t>Reduce the heap size by 1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534538" y="2778335"/>
            <a:ext cx="3122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alisto MT" panose="02040603050505030304" pitchFamily="18" charset="0"/>
              </a:rPr>
              <a:t>Adjust from root to bottom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836937" y="3131809"/>
            <a:ext cx="232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Calisto MT" panose="02040603050505030304" pitchFamily="18" charset="0"/>
              </a:rPr>
              <a:t>Find the max child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836937" y="3465380"/>
            <a:ext cx="3706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Calisto MT" panose="02040603050505030304" pitchFamily="18" charset="0"/>
              </a:rPr>
              <a:t>Swap parent and max child until </a:t>
            </a:r>
          </a:p>
          <a:p>
            <a:r>
              <a:rPr lang="en-US" dirty="0" smtClean="0">
                <a:latin typeface="Calisto MT" panose="02040603050505030304" pitchFamily="18" charset="0"/>
              </a:rPr>
              <a:t>Correctly placed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669954" y="2359143"/>
            <a:ext cx="0" cy="354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3128916" y="3505053"/>
            <a:ext cx="501721" cy="478566"/>
            <a:chOff x="5212935" y="1948440"/>
            <a:chExt cx="501721" cy="478566"/>
          </a:xfrm>
          <a:solidFill>
            <a:schemeClr val="accent1"/>
          </a:solidFill>
        </p:grpSpPr>
        <p:sp>
          <p:nvSpPr>
            <p:cNvPr id="100" name="Oval 99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9</a:t>
              </a: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2842007" y="3941326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alisto MT" panose="02040603050505030304" pitchFamily="18" charset="0"/>
              </a:rPr>
              <a:t>Max child</a:t>
            </a:r>
          </a:p>
        </p:txBody>
      </p:sp>
      <p:cxnSp>
        <p:nvCxnSpPr>
          <p:cNvPr id="13" name="Curved Connector 12"/>
          <p:cNvCxnSpPr>
            <a:stCxn id="36" idx="6"/>
            <a:endCxn id="100" idx="7"/>
          </p:cNvCxnSpPr>
          <p:nvPr/>
        </p:nvCxnSpPr>
        <p:spPr>
          <a:xfrm>
            <a:off x="2930053" y="2963001"/>
            <a:ext cx="627109" cy="612136"/>
          </a:xfrm>
          <a:prstGeom prst="curvedConnector2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58" idx="0"/>
            <a:endCxn id="55" idx="0"/>
          </p:cNvCxnSpPr>
          <p:nvPr/>
        </p:nvCxnSpPr>
        <p:spPr>
          <a:xfrm rot="16200000" flipV="1">
            <a:off x="2888560" y="5350621"/>
            <a:ext cx="12700" cy="1256232"/>
          </a:xfrm>
          <a:prstGeom prst="curvedConnector3">
            <a:avLst>
              <a:gd name="adj1" fmla="val 2674764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341379" y="2936809"/>
            <a:ext cx="166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Swap Required</a:t>
            </a:r>
          </a:p>
        </p:txBody>
      </p:sp>
    </p:spTree>
    <p:extLst>
      <p:ext uri="{BB962C8B-B14F-4D97-AF65-F5344CB8AC3E}">
        <p14:creationId xmlns:p14="http://schemas.microsoft.com/office/powerpoint/2010/main" val="416503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9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Deletion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221641" y="63727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0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690857" y="63899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109601" y="63990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570760" y="64013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961283" y="64021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438556" y="6419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5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856950" y="64138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6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210853" y="64171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7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629422" y="64171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8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038539" y="6421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9</a:t>
            </a:r>
            <a:endParaRPr lang="en-US" dirty="0">
              <a:latin typeface="Calisto MT" panose="02040603050505030304" pitchFamily="18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3975996" y="2084726"/>
            <a:ext cx="501721" cy="478566"/>
            <a:chOff x="5212935" y="1948440"/>
            <a:chExt cx="501721" cy="478566"/>
          </a:xfrm>
          <a:noFill/>
        </p:grpSpPr>
        <p:sp>
          <p:nvSpPr>
            <p:cNvPr id="75" name="Oval 74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237351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14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428332" y="2723718"/>
            <a:ext cx="501721" cy="478566"/>
            <a:chOff x="5212935" y="1948440"/>
            <a:chExt cx="501721" cy="478566"/>
          </a:xfrm>
          <a:noFill/>
        </p:grpSpPr>
        <p:sp>
          <p:nvSpPr>
            <p:cNvPr id="36" name="Oval 3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9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5" name="Straight Arrow Connector 4"/>
          <p:cNvCxnSpPr>
            <a:stCxn id="75" idx="2"/>
            <a:endCxn id="36" idx="0"/>
          </p:cNvCxnSpPr>
          <p:nvPr/>
        </p:nvCxnSpPr>
        <p:spPr>
          <a:xfrm flipH="1">
            <a:off x="2679193" y="2324009"/>
            <a:ext cx="1296803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5809330" y="2723718"/>
            <a:ext cx="501721" cy="478566"/>
            <a:chOff x="5212935" y="1948440"/>
            <a:chExt cx="501721" cy="478566"/>
          </a:xfrm>
          <a:noFill/>
        </p:grpSpPr>
        <p:sp>
          <p:nvSpPr>
            <p:cNvPr id="50" name="Oval 49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262989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10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6" name="Straight Arrow Connector 5"/>
          <p:cNvCxnSpPr>
            <a:stCxn id="75" idx="6"/>
            <a:endCxn id="50" idx="0"/>
          </p:cNvCxnSpPr>
          <p:nvPr/>
        </p:nvCxnSpPr>
        <p:spPr>
          <a:xfrm>
            <a:off x="4477717" y="2324009"/>
            <a:ext cx="1582474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1712759" y="3501141"/>
            <a:ext cx="501721" cy="478566"/>
            <a:chOff x="5212935" y="1948440"/>
            <a:chExt cx="501721" cy="478566"/>
          </a:xfrm>
          <a:noFill/>
        </p:grpSpPr>
        <p:sp>
          <p:nvSpPr>
            <p:cNvPr id="84" name="Oval 83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4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4" name="Straight Arrow Connector 3"/>
          <p:cNvCxnSpPr>
            <a:stCxn id="36" idx="3"/>
            <a:endCxn id="84" idx="0"/>
          </p:cNvCxnSpPr>
          <p:nvPr/>
        </p:nvCxnSpPr>
        <p:spPr>
          <a:xfrm flipH="1">
            <a:off x="1963620" y="3132200"/>
            <a:ext cx="538187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3128572" y="3501141"/>
            <a:ext cx="501721" cy="478566"/>
            <a:chOff x="5212935" y="1948440"/>
            <a:chExt cx="501721" cy="478566"/>
          </a:xfrm>
          <a:noFill/>
        </p:grpSpPr>
        <p:sp>
          <p:nvSpPr>
            <p:cNvPr id="88" name="Oval 87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3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7" name="Straight Arrow Connector 6"/>
          <p:cNvCxnSpPr>
            <a:stCxn id="36" idx="5"/>
            <a:endCxn id="88" idx="0"/>
          </p:cNvCxnSpPr>
          <p:nvPr/>
        </p:nvCxnSpPr>
        <p:spPr>
          <a:xfrm>
            <a:off x="2856578" y="3132200"/>
            <a:ext cx="522855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5174535" y="3501141"/>
            <a:ext cx="501721" cy="478566"/>
            <a:chOff x="5212935" y="1948440"/>
            <a:chExt cx="501721" cy="478566"/>
          </a:xfrm>
          <a:noFill/>
        </p:grpSpPr>
        <p:sp>
          <p:nvSpPr>
            <p:cNvPr id="97" name="Oval 96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7</a:t>
              </a:r>
            </a:p>
          </p:txBody>
        </p:sp>
      </p:grpSp>
      <p:cxnSp>
        <p:nvCxnSpPr>
          <p:cNvPr id="8" name="Straight Arrow Connector 7"/>
          <p:cNvCxnSpPr>
            <a:stCxn id="50" idx="3"/>
            <a:endCxn id="97" idx="0"/>
          </p:cNvCxnSpPr>
          <p:nvPr/>
        </p:nvCxnSpPr>
        <p:spPr>
          <a:xfrm flipH="1">
            <a:off x="5425396" y="3132200"/>
            <a:ext cx="457409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6717665" y="3501364"/>
            <a:ext cx="501721" cy="478566"/>
            <a:chOff x="5212935" y="1948440"/>
            <a:chExt cx="501721" cy="478566"/>
          </a:xfrm>
          <a:noFill/>
        </p:grpSpPr>
        <p:sp>
          <p:nvSpPr>
            <p:cNvPr id="102" name="Oval 101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8</a:t>
              </a:r>
            </a:p>
          </p:txBody>
        </p:sp>
      </p:grpSp>
      <p:cxnSp>
        <p:nvCxnSpPr>
          <p:cNvPr id="9" name="Straight Arrow Connector 8"/>
          <p:cNvCxnSpPr>
            <a:stCxn id="50" idx="5"/>
            <a:endCxn id="102" idx="0"/>
          </p:cNvCxnSpPr>
          <p:nvPr/>
        </p:nvCxnSpPr>
        <p:spPr>
          <a:xfrm>
            <a:off x="6237576" y="3132200"/>
            <a:ext cx="730950" cy="369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/>
          <p:cNvGrpSpPr/>
          <p:nvPr/>
        </p:nvGrpSpPr>
        <p:grpSpPr>
          <a:xfrm>
            <a:off x="1213584" y="4348648"/>
            <a:ext cx="501721" cy="478566"/>
            <a:chOff x="5212935" y="1948440"/>
            <a:chExt cx="501721" cy="478566"/>
          </a:xfrm>
          <a:noFill/>
        </p:grpSpPr>
        <p:sp>
          <p:nvSpPr>
            <p:cNvPr id="107" name="Oval 106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1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11" name="Straight Arrow Connector 10"/>
          <p:cNvCxnSpPr>
            <a:stCxn id="84" idx="3"/>
            <a:endCxn id="107" idx="0"/>
          </p:cNvCxnSpPr>
          <p:nvPr/>
        </p:nvCxnSpPr>
        <p:spPr>
          <a:xfrm flipH="1">
            <a:off x="1464445" y="3909623"/>
            <a:ext cx="321789" cy="4390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213584" y="5973270"/>
            <a:ext cx="4186740" cy="424211"/>
            <a:chOff x="1213584" y="5973270"/>
            <a:chExt cx="4186740" cy="424211"/>
          </a:xfrm>
        </p:grpSpPr>
        <p:sp>
          <p:nvSpPr>
            <p:cNvPr id="51" name="Rectangle 50"/>
            <p:cNvSpPr/>
            <p:nvPr/>
          </p:nvSpPr>
          <p:spPr>
            <a:xfrm>
              <a:off x="4144092" y="597659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213584" y="5978737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632328" y="5978737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051072" y="5978737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469816" y="5978737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888560" y="5978737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307304" y="5978737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725698" y="5973270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562836" y="597659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981580" y="597659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111797" y="59979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9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641291" y="599530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14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459627" y="600645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10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938021" y="599582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4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356065" y="60038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3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780106" y="600344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7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199511" y="600344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8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617905" y="60070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1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040069" y="60040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2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2204640" y="4348494"/>
            <a:ext cx="501721" cy="478566"/>
            <a:chOff x="5212935" y="1948440"/>
            <a:chExt cx="501721" cy="478566"/>
          </a:xfrm>
          <a:noFill/>
        </p:grpSpPr>
        <p:sp>
          <p:nvSpPr>
            <p:cNvPr id="112" name="Oval 111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305719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2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10" name="Straight Arrow Connector 9"/>
          <p:cNvCxnSpPr>
            <a:stCxn id="84" idx="5"/>
            <a:endCxn id="112" idx="0"/>
          </p:cNvCxnSpPr>
          <p:nvPr/>
        </p:nvCxnSpPr>
        <p:spPr>
          <a:xfrm>
            <a:off x="2141005" y="3909623"/>
            <a:ext cx="314496" cy="4388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534538" y="1960831"/>
            <a:ext cx="4389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alisto MT" panose="02040603050505030304" pitchFamily="18" charset="0"/>
              </a:rPr>
              <a:t>Replace the first element by last element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534538" y="2359143"/>
            <a:ext cx="2986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alisto MT" panose="02040603050505030304" pitchFamily="18" charset="0"/>
              </a:rPr>
              <a:t>Reduce the heap size by 1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534538" y="2778335"/>
            <a:ext cx="3122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alisto MT" panose="02040603050505030304" pitchFamily="18" charset="0"/>
              </a:rPr>
              <a:t>Adjust from root to bottom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836937" y="3131809"/>
            <a:ext cx="232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Calisto MT" panose="02040603050505030304" pitchFamily="18" charset="0"/>
              </a:rPr>
              <a:t>Find the max child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836937" y="3465380"/>
            <a:ext cx="3706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Calisto MT" panose="02040603050505030304" pitchFamily="18" charset="0"/>
              </a:rPr>
              <a:t>Swap parent and max child until </a:t>
            </a:r>
          </a:p>
          <a:p>
            <a:r>
              <a:rPr lang="en-US" dirty="0" smtClean="0">
                <a:latin typeface="Calisto MT" panose="02040603050505030304" pitchFamily="18" charset="0"/>
              </a:rPr>
              <a:t>Correctly placed</a:t>
            </a:r>
          </a:p>
        </p:txBody>
      </p:sp>
    </p:spTree>
    <p:extLst>
      <p:ext uri="{BB962C8B-B14F-4D97-AF65-F5344CB8AC3E}">
        <p14:creationId xmlns:p14="http://schemas.microsoft.com/office/powerpoint/2010/main" val="288250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Any Idea About Heap Sort?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837345"/>
            <a:ext cx="692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alisto MT" panose="02040603050505030304" pitchFamily="18" charset="0"/>
              </a:rPr>
              <a:t>Extracting all the roots sequentially produces the sorted sequence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2206677"/>
            <a:ext cx="862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alisto MT" panose="02040603050505030304" pitchFamily="18" charset="0"/>
              </a:rPr>
              <a:t>Storing the root element at the end of the array after resizing makes the array sorted</a:t>
            </a:r>
            <a:endParaRPr lang="en-US" b="1" i="1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12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108" y="452658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Representation of Complete Binary Tree From Array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707715" y="2441293"/>
            <a:ext cx="461473" cy="461473"/>
            <a:chOff x="5202962" y="3006694"/>
            <a:chExt cx="461473" cy="461473"/>
          </a:xfrm>
        </p:grpSpPr>
        <p:sp>
          <p:nvSpPr>
            <p:cNvPr id="35" name="Oval 3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10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33" name="Straight Connector 32"/>
          <p:cNvCxnSpPr>
            <a:stCxn id="35" idx="2"/>
          </p:cNvCxnSpPr>
          <p:nvPr/>
        </p:nvCxnSpPr>
        <p:spPr>
          <a:xfrm flipH="1">
            <a:off x="1945344" y="2672030"/>
            <a:ext cx="762371" cy="412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6" idx="3"/>
          </p:cNvCxnSpPr>
          <p:nvPr/>
        </p:nvCxnSpPr>
        <p:spPr>
          <a:xfrm>
            <a:off x="3149265" y="2672029"/>
            <a:ext cx="408050" cy="4128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3320211" y="3082229"/>
            <a:ext cx="461473" cy="461473"/>
            <a:chOff x="5202962" y="3006694"/>
            <a:chExt cx="461473" cy="461473"/>
          </a:xfrm>
        </p:grpSpPr>
        <p:sp>
          <p:nvSpPr>
            <p:cNvPr id="29" name="Oval 2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</a:t>
              </a:r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2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728287" y="3084502"/>
            <a:ext cx="461473" cy="461473"/>
            <a:chOff x="5202962" y="3006694"/>
            <a:chExt cx="461473" cy="461473"/>
          </a:xfrm>
        </p:grpSpPr>
        <p:sp>
          <p:nvSpPr>
            <p:cNvPr id="43" name="Oval 42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11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7050280" y="2947816"/>
            <a:ext cx="2526658" cy="809892"/>
            <a:chOff x="7050280" y="2947816"/>
            <a:chExt cx="2526658" cy="809892"/>
          </a:xfrm>
        </p:grpSpPr>
        <p:sp>
          <p:nvSpPr>
            <p:cNvPr id="46" name="Rectangle 45"/>
            <p:cNvSpPr/>
            <p:nvPr/>
          </p:nvSpPr>
          <p:spPr>
            <a:xfrm>
              <a:off x="7050280" y="2947816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7469024" y="2947816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7887768" y="2947816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8306512" y="2947816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8725256" y="2947816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9144000" y="2947816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7058337" y="33418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0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7527553" y="33590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</a:t>
              </a: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7946297" y="336814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2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8407456" y="33704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3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8797979" y="3371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4</a:t>
              </a: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9275252" y="33883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5</a:t>
              </a:r>
            </a:p>
          </p:txBody>
        </p:sp>
      </p:grpSp>
      <p:sp>
        <p:nvSpPr>
          <p:cNvPr id="168" name="TextBox 167"/>
          <p:cNvSpPr txBox="1"/>
          <p:nvPr/>
        </p:nvSpPr>
        <p:spPr>
          <a:xfrm>
            <a:off x="7072700" y="2989324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X</a:t>
            </a:r>
            <a:endParaRPr lang="en-US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7470610" y="29626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10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7896509" y="29722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11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8299707" y="29716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12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8725606" y="29813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13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9137155" y="29716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14</a:t>
            </a:r>
            <a:endParaRPr lang="en-US" dirty="0">
              <a:latin typeface="Calisto MT" panose="02040603050505030304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763236" y="2220093"/>
            <a:ext cx="490840" cy="709336"/>
            <a:chOff x="7419668" y="2222095"/>
            <a:chExt cx="490840" cy="709336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7662870" y="2562099"/>
              <a:ext cx="0" cy="36933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7419668" y="2222095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left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223791" y="2211381"/>
            <a:ext cx="639919" cy="709336"/>
            <a:chOff x="6817907" y="4228181"/>
            <a:chExt cx="639919" cy="709336"/>
          </a:xfrm>
        </p:grpSpPr>
        <p:cxnSp>
          <p:nvCxnSpPr>
            <p:cNvPr id="81" name="Straight Arrow Connector 80"/>
            <p:cNvCxnSpPr/>
            <p:nvPr/>
          </p:nvCxnSpPr>
          <p:spPr>
            <a:xfrm>
              <a:off x="7112385" y="4568185"/>
              <a:ext cx="0" cy="36933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6817907" y="4228181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right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</p:grpSp>
      <p:sp>
        <p:nvSpPr>
          <p:cNvPr id="13" name="Oval 12"/>
          <p:cNvSpPr/>
          <p:nvPr/>
        </p:nvSpPr>
        <p:spPr>
          <a:xfrm>
            <a:off x="7503953" y="2984198"/>
            <a:ext cx="332773" cy="33277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2796154" y="20719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597806" y="27467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561693" y="27497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3</a:t>
            </a:r>
            <a:endParaRPr lang="en-US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58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/>
      <p:bldP spid="173" grpId="0"/>
      <p:bldP spid="174" grpId="0"/>
      <p:bldP spid="175" grpId="0"/>
      <p:bldP spid="176" grpId="0"/>
      <p:bldP spid="177" grpId="0"/>
      <p:bldP spid="13" grpId="0" animBg="1"/>
      <p:bldP spid="86" grpId="0"/>
      <p:bldP spid="87" grpId="0"/>
      <p:bldP spid="8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Heap Sort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3851695" y="5551704"/>
            <a:ext cx="4637187" cy="817938"/>
            <a:chOff x="3643724" y="5256202"/>
            <a:chExt cx="4637187" cy="817938"/>
          </a:xfrm>
        </p:grpSpPr>
        <p:sp>
          <p:nvSpPr>
            <p:cNvPr id="51" name="Rectangle 50"/>
            <p:cNvSpPr/>
            <p:nvPr/>
          </p:nvSpPr>
          <p:spPr>
            <a:xfrm>
              <a:off x="6574232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64372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062468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81212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99956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318700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73744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651781" y="56557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0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20997" y="56728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539741" y="56819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2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00900" y="56843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3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391423" y="56850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4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868696" y="57022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5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55838" y="5256202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287090" y="56967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6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992976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411720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830464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640993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7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059562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8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468679" y="57048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9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862207" y="57000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10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465267" y="1845443"/>
            <a:ext cx="501721" cy="478566"/>
            <a:chOff x="5212935" y="1948440"/>
            <a:chExt cx="501721" cy="478566"/>
          </a:xfrm>
          <a:noFill/>
        </p:grpSpPr>
        <p:sp>
          <p:nvSpPr>
            <p:cNvPr id="75" name="Oval 74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245897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16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690086" y="55764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14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87948" y="55737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16</a:t>
            </a:r>
            <a:endParaRPr lang="en-US" dirty="0">
              <a:latin typeface="Calisto MT" panose="02040603050505030304" pitchFamily="18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917603" y="2484435"/>
            <a:ext cx="501721" cy="478566"/>
            <a:chOff x="5212935" y="1948440"/>
            <a:chExt cx="501721" cy="478566"/>
          </a:xfrm>
          <a:noFill/>
        </p:grpSpPr>
        <p:sp>
          <p:nvSpPr>
            <p:cNvPr id="36" name="Oval 3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245897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14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5" name="Straight Arrow Connector 4"/>
          <p:cNvCxnSpPr>
            <a:stCxn id="75" idx="2"/>
            <a:endCxn id="36" idx="0"/>
          </p:cNvCxnSpPr>
          <p:nvPr/>
        </p:nvCxnSpPr>
        <p:spPr>
          <a:xfrm flipH="1">
            <a:off x="4168464" y="2084726"/>
            <a:ext cx="1296803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097738" y="55848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10</a:t>
            </a:r>
            <a:endParaRPr lang="en-US" dirty="0">
              <a:latin typeface="Calisto MT" panose="02040603050505030304" pitchFamily="18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7298601" y="2484435"/>
            <a:ext cx="501721" cy="478566"/>
            <a:chOff x="5212935" y="1948440"/>
            <a:chExt cx="501721" cy="478566"/>
          </a:xfrm>
          <a:noFill/>
        </p:grpSpPr>
        <p:sp>
          <p:nvSpPr>
            <p:cNvPr id="50" name="Oval 49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262989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10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6" name="Straight Arrow Connector 5"/>
          <p:cNvCxnSpPr>
            <a:stCxn id="75" idx="6"/>
            <a:endCxn id="50" idx="0"/>
          </p:cNvCxnSpPr>
          <p:nvPr/>
        </p:nvCxnSpPr>
        <p:spPr>
          <a:xfrm>
            <a:off x="5966988" y="2084726"/>
            <a:ext cx="1582474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576132" y="55742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4</a:t>
            </a:r>
            <a:endParaRPr lang="en-US" dirty="0">
              <a:latin typeface="Calisto MT" panose="02040603050505030304" pitchFamily="18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3202030" y="3261858"/>
            <a:ext cx="501721" cy="478566"/>
            <a:chOff x="5212935" y="1948440"/>
            <a:chExt cx="501721" cy="478566"/>
          </a:xfrm>
          <a:noFill/>
        </p:grpSpPr>
        <p:sp>
          <p:nvSpPr>
            <p:cNvPr id="84" name="Oval 83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4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4" name="Straight Arrow Connector 3"/>
          <p:cNvCxnSpPr>
            <a:stCxn id="36" idx="3"/>
            <a:endCxn id="84" idx="0"/>
          </p:cNvCxnSpPr>
          <p:nvPr/>
        </p:nvCxnSpPr>
        <p:spPr>
          <a:xfrm flipH="1">
            <a:off x="3452891" y="2892917"/>
            <a:ext cx="538187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4617843" y="3261858"/>
            <a:ext cx="501721" cy="478566"/>
            <a:chOff x="5212935" y="1948440"/>
            <a:chExt cx="501721" cy="478566"/>
          </a:xfrm>
          <a:noFill/>
        </p:grpSpPr>
        <p:sp>
          <p:nvSpPr>
            <p:cNvPr id="88" name="Oval 87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9</a:t>
              </a:r>
            </a:p>
          </p:txBody>
        </p:sp>
      </p:grpSp>
      <p:cxnSp>
        <p:nvCxnSpPr>
          <p:cNvPr id="7" name="Straight Arrow Connector 6"/>
          <p:cNvCxnSpPr>
            <a:stCxn id="36" idx="5"/>
            <a:endCxn id="88" idx="0"/>
          </p:cNvCxnSpPr>
          <p:nvPr/>
        </p:nvCxnSpPr>
        <p:spPr>
          <a:xfrm>
            <a:off x="4345849" y="2892917"/>
            <a:ext cx="522855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994176" y="55822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9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418217" y="55818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7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6663806" y="3261858"/>
            <a:ext cx="501721" cy="478566"/>
            <a:chOff x="5212935" y="1948440"/>
            <a:chExt cx="501721" cy="478566"/>
          </a:xfrm>
          <a:noFill/>
        </p:grpSpPr>
        <p:sp>
          <p:nvSpPr>
            <p:cNvPr id="97" name="Oval 96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7</a:t>
              </a:r>
            </a:p>
          </p:txBody>
        </p:sp>
      </p:grpSp>
      <p:cxnSp>
        <p:nvCxnSpPr>
          <p:cNvPr id="8" name="Straight Arrow Connector 7"/>
          <p:cNvCxnSpPr>
            <a:stCxn id="50" idx="3"/>
            <a:endCxn id="97" idx="0"/>
          </p:cNvCxnSpPr>
          <p:nvPr/>
        </p:nvCxnSpPr>
        <p:spPr>
          <a:xfrm flipH="1">
            <a:off x="6914667" y="2892917"/>
            <a:ext cx="457409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837622" y="55818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8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8206936" y="3262081"/>
            <a:ext cx="501721" cy="478566"/>
            <a:chOff x="5212935" y="1948440"/>
            <a:chExt cx="501721" cy="478566"/>
          </a:xfrm>
          <a:noFill/>
        </p:grpSpPr>
        <p:sp>
          <p:nvSpPr>
            <p:cNvPr id="102" name="Oval 101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8</a:t>
              </a:r>
            </a:p>
          </p:txBody>
        </p:sp>
      </p:grpSp>
      <p:cxnSp>
        <p:nvCxnSpPr>
          <p:cNvPr id="9" name="Straight Arrow Connector 8"/>
          <p:cNvCxnSpPr>
            <a:stCxn id="50" idx="5"/>
            <a:endCxn id="102" idx="0"/>
          </p:cNvCxnSpPr>
          <p:nvPr/>
        </p:nvCxnSpPr>
        <p:spPr>
          <a:xfrm>
            <a:off x="7726847" y="2892917"/>
            <a:ext cx="730950" cy="369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7256016" y="55854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</a:t>
            </a:r>
            <a:endParaRPr lang="en-US" dirty="0">
              <a:latin typeface="Calisto MT" panose="02040603050505030304" pitchFamily="18" charset="0"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2702855" y="4109365"/>
            <a:ext cx="501721" cy="478566"/>
            <a:chOff x="5212935" y="1948440"/>
            <a:chExt cx="501721" cy="478566"/>
          </a:xfrm>
          <a:noFill/>
        </p:grpSpPr>
        <p:sp>
          <p:nvSpPr>
            <p:cNvPr id="107" name="Oval 106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1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11" name="Straight Arrow Connector 10"/>
          <p:cNvCxnSpPr>
            <a:stCxn id="84" idx="3"/>
            <a:endCxn id="107" idx="0"/>
          </p:cNvCxnSpPr>
          <p:nvPr/>
        </p:nvCxnSpPr>
        <p:spPr>
          <a:xfrm flipH="1">
            <a:off x="2953716" y="3670340"/>
            <a:ext cx="321789" cy="4390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7678180" y="55825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3693911" y="4109211"/>
            <a:ext cx="501721" cy="478566"/>
            <a:chOff x="5212935" y="1948440"/>
            <a:chExt cx="501721" cy="478566"/>
          </a:xfrm>
          <a:noFill/>
        </p:grpSpPr>
        <p:sp>
          <p:nvSpPr>
            <p:cNvPr id="112" name="Oval 111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305719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2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10" name="Straight Arrow Connector 9"/>
          <p:cNvCxnSpPr>
            <a:stCxn id="84" idx="5"/>
            <a:endCxn id="112" idx="0"/>
          </p:cNvCxnSpPr>
          <p:nvPr/>
        </p:nvCxnSpPr>
        <p:spPr>
          <a:xfrm>
            <a:off x="3630276" y="3670340"/>
            <a:ext cx="314496" cy="4388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8096768" y="55737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</a:p>
        </p:txBody>
      </p:sp>
      <p:grpSp>
        <p:nvGrpSpPr>
          <p:cNvPr id="116" name="Group 115"/>
          <p:cNvGrpSpPr/>
          <p:nvPr/>
        </p:nvGrpSpPr>
        <p:grpSpPr>
          <a:xfrm>
            <a:off x="4298548" y="4069850"/>
            <a:ext cx="501721" cy="478566"/>
            <a:chOff x="5212935" y="1948440"/>
            <a:chExt cx="501721" cy="478566"/>
          </a:xfrm>
          <a:noFill/>
        </p:grpSpPr>
        <p:sp>
          <p:nvSpPr>
            <p:cNvPr id="117" name="Oval 116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314265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3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13" name="Straight Arrow Connector 12"/>
          <p:cNvCxnSpPr>
            <a:stCxn id="88" idx="3"/>
            <a:endCxn id="117" idx="0"/>
          </p:cNvCxnSpPr>
          <p:nvPr/>
        </p:nvCxnSpPr>
        <p:spPr>
          <a:xfrm flipH="1">
            <a:off x="4549409" y="3670340"/>
            <a:ext cx="141909" cy="3995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54" idx="0"/>
            <a:endCxn id="69" idx="0"/>
          </p:cNvCxnSpPr>
          <p:nvPr/>
        </p:nvCxnSpPr>
        <p:spPr>
          <a:xfrm rot="5400000" flipH="1" flipV="1">
            <a:off x="6362740" y="3672104"/>
            <a:ext cx="2138" cy="3767996"/>
          </a:xfrm>
          <a:prstGeom prst="curvedConnector3">
            <a:avLst>
              <a:gd name="adj1" fmla="val 16787886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4320366" y="5573741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sto MT" panose="02040603050505030304" pitchFamily="18" charset="0"/>
              </a:rPr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049699" y="5589093"/>
            <a:ext cx="418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16</a:t>
            </a:r>
            <a:endParaRPr lang="en-US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8163846" y="4917203"/>
            <a:ext cx="553357" cy="1047051"/>
            <a:chOff x="7850636" y="5270892"/>
            <a:chExt cx="553357" cy="1047051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8129667" y="5623132"/>
              <a:ext cx="0" cy="694811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7850636" y="527089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  <a:latin typeface="Calisto MT" panose="02040603050505030304" pitchFamily="18" charset="0"/>
                </a:rPr>
                <a:t>size</a:t>
              </a:r>
              <a:endParaRPr lang="en-US" dirty="0">
                <a:solidFill>
                  <a:schemeClr val="accent6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9172952" y="1737804"/>
            <a:ext cx="13324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Calisto MT" panose="02040603050505030304" pitchFamily="18" charset="0"/>
              </a:rPr>
              <a:t>HEAPIFY!</a:t>
            </a:r>
            <a:endParaRPr lang="en-US" b="1" dirty="0">
              <a:solidFill>
                <a:srgbClr val="00B050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1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4" grpId="0" animBg="1"/>
      <p:bldP spid="11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Heap Sort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3851695" y="5551704"/>
            <a:ext cx="4637187" cy="817938"/>
            <a:chOff x="3643724" y="5256202"/>
            <a:chExt cx="4637187" cy="817938"/>
          </a:xfrm>
        </p:grpSpPr>
        <p:sp>
          <p:nvSpPr>
            <p:cNvPr id="51" name="Rectangle 50"/>
            <p:cNvSpPr/>
            <p:nvPr/>
          </p:nvSpPr>
          <p:spPr>
            <a:xfrm>
              <a:off x="6574232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64372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062468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81212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99956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318700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73744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651781" y="56557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0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20997" y="56728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539741" y="56819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2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00900" y="56843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3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391423" y="56850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4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868696" y="57022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5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55838" y="5256202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287090" y="56967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6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992976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411720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830464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640993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7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059562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8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468679" y="57048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9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862207" y="57000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10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465267" y="1845443"/>
            <a:ext cx="501721" cy="478566"/>
            <a:chOff x="5212935" y="1948440"/>
            <a:chExt cx="501721" cy="478566"/>
          </a:xfrm>
          <a:noFill/>
        </p:grpSpPr>
        <p:sp>
          <p:nvSpPr>
            <p:cNvPr id="75" name="Oval 74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254443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14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758454" y="55764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287948" y="55737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14</a:t>
            </a:r>
            <a:endParaRPr lang="en-US" dirty="0">
              <a:latin typeface="Calisto MT" panose="02040603050505030304" pitchFamily="18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917603" y="2484435"/>
            <a:ext cx="501721" cy="478566"/>
            <a:chOff x="5212935" y="1948440"/>
            <a:chExt cx="501721" cy="478566"/>
          </a:xfrm>
          <a:noFill/>
        </p:grpSpPr>
        <p:sp>
          <p:nvSpPr>
            <p:cNvPr id="36" name="Oval 3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05719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9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5" name="Straight Arrow Connector 4"/>
          <p:cNvCxnSpPr>
            <a:stCxn id="75" idx="2"/>
            <a:endCxn id="36" idx="0"/>
          </p:cNvCxnSpPr>
          <p:nvPr/>
        </p:nvCxnSpPr>
        <p:spPr>
          <a:xfrm flipH="1">
            <a:off x="4168464" y="2084726"/>
            <a:ext cx="1296803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097738" y="55848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10</a:t>
            </a:r>
            <a:endParaRPr lang="en-US" dirty="0">
              <a:latin typeface="Calisto MT" panose="02040603050505030304" pitchFamily="18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7298601" y="2484435"/>
            <a:ext cx="501721" cy="478566"/>
            <a:chOff x="5212935" y="1948440"/>
            <a:chExt cx="501721" cy="478566"/>
          </a:xfrm>
          <a:noFill/>
        </p:grpSpPr>
        <p:sp>
          <p:nvSpPr>
            <p:cNvPr id="50" name="Oval 49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262989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10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6" name="Straight Arrow Connector 5"/>
          <p:cNvCxnSpPr>
            <a:stCxn id="75" idx="6"/>
            <a:endCxn id="50" idx="0"/>
          </p:cNvCxnSpPr>
          <p:nvPr/>
        </p:nvCxnSpPr>
        <p:spPr>
          <a:xfrm>
            <a:off x="5966988" y="2084726"/>
            <a:ext cx="1582474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576132" y="55742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4</a:t>
            </a:r>
            <a:endParaRPr lang="en-US" dirty="0">
              <a:latin typeface="Calisto MT" panose="02040603050505030304" pitchFamily="18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3202030" y="3261858"/>
            <a:ext cx="501721" cy="478566"/>
            <a:chOff x="5212935" y="1948440"/>
            <a:chExt cx="501721" cy="478566"/>
          </a:xfrm>
          <a:noFill/>
        </p:grpSpPr>
        <p:sp>
          <p:nvSpPr>
            <p:cNvPr id="84" name="Oval 83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4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4" name="Straight Arrow Connector 3"/>
          <p:cNvCxnSpPr>
            <a:stCxn id="36" idx="3"/>
            <a:endCxn id="84" idx="0"/>
          </p:cNvCxnSpPr>
          <p:nvPr/>
        </p:nvCxnSpPr>
        <p:spPr>
          <a:xfrm flipH="1">
            <a:off x="3452891" y="2892917"/>
            <a:ext cx="538187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4617843" y="3261858"/>
            <a:ext cx="501721" cy="478566"/>
            <a:chOff x="5212935" y="1948440"/>
            <a:chExt cx="501721" cy="478566"/>
          </a:xfrm>
          <a:noFill/>
        </p:grpSpPr>
        <p:sp>
          <p:nvSpPr>
            <p:cNvPr id="88" name="Oval 87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3</a:t>
              </a:r>
            </a:p>
          </p:txBody>
        </p:sp>
      </p:grpSp>
      <p:cxnSp>
        <p:nvCxnSpPr>
          <p:cNvPr id="7" name="Straight Arrow Connector 6"/>
          <p:cNvCxnSpPr>
            <a:stCxn id="36" idx="5"/>
            <a:endCxn id="88" idx="0"/>
          </p:cNvCxnSpPr>
          <p:nvPr/>
        </p:nvCxnSpPr>
        <p:spPr>
          <a:xfrm>
            <a:off x="4345849" y="2892917"/>
            <a:ext cx="522855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002722" y="55822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418217" y="55818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7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6663806" y="3261858"/>
            <a:ext cx="501721" cy="478566"/>
            <a:chOff x="5212935" y="1948440"/>
            <a:chExt cx="501721" cy="478566"/>
          </a:xfrm>
          <a:noFill/>
        </p:grpSpPr>
        <p:sp>
          <p:nvSpPr>
            <p:cNvPr id="97" name="Oval 96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7</a:t>
              </a:r>
            </a:p>
          </p:txBody>
        </p:sp>
      </p:grpSp>
      <p:cxnSp>
        <p:nvCxnSpPr>
          <p:cNvPr id="8" name="Straight Arrow Connector 7"/>
          <p:cNvCxnSpPr>
            <a:stCxn id="50" idx="3"/>
            <a:endCxn id="97" idx="0"/>
          </p:cNvCxnSpPr>
          <p:nvPr/>
        </p:nvCxnSpPr>
        <p:spPr>
          <a:xfrm flipH="1">
            <a:off x="6914667" y="2892917"/>
            <a:ext cx="457409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837622" y="55818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8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8206936" y="3262081"/>
            <a:ext cx="501721" cy="478566"/>
            <a:chOff x="5212935" y="1948440"/>
            <a:chExt cx="501721" cy="478566"/>
          </a:xfrm>
          <a:noFill/>
        </p:grpSpPr>
        <p:sp>
          <p:nvSpPr>
            <p:cNvPr id="102" name="Oval 101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8</a:t>
              </a:r>
            </a:p>
          </p:txBody>
        </p:sp>
      </p:grpSp>
      <p:cxnSp>
        <p:nvCxnSpPr>
          <p:cNvPr id="9" name="Straight Arrow Connector 8"/>
          <p:cNvCxnSpPr>
            <a:stCxn id="50" idx="5"/>
            <a:endCxn id="102" idx="0"/>
          </p:cNvCxnSpPr>
          <p:nvPr/>
        </p:nvCxnSpPr>
        <p:spPr>
          <a:xfrm>
            <a:off x="7726847" y="2892917"/>
            <a:ext cx="730950" cy="369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7256016" y="55854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</a:t>
            </a:r>
            <a:endParaRPr lang="en-US" dirty="0">
              <a:latin typeface="Calisto MT" panose="02040603050505030304" pitchFamily="18" charset="0"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2702855" y="4109365"/>
            <a:ext cx="501721" cy="478566"/>
            <a:chOff x="5212935" y="1948440"/>
            <a:chExt cx="501721" cy="478566"/>
          </a:xfrm>
          <a:noFill/>
        </p:grpSpPr>
        <p:sp>
          <p:nvSpPr>
            <p:cNvPr id="107" name="Oval 106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1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11" name="Straight Arrow Connector 10"/>
          <p:cNvCxnSpPr>
            <a:stCxn id="84" idx="3"/>
            <a:endCxn id="107" idx="0"/>
          </p:cNvCxnSpPr>
          <p:nvPr/>
        </p:nvCxnSpPr>
        <p:spPr>
          <a:xfrm flipH="1">
            <a:off x="2953716" y="3670340"/>
            <a:ext cx="321789" cy="4390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7678180" y="55825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3693911" y="4109211"/>
            <a:ext cx="501721" cy="478566"/>
            <a:chOff x="5212935" y="1948440"/>
            <a:chExt cx="501721" cy="478566"/>
          </a:xfrm>
          <a:noFill/>
        </p:grpSpPr>
        <p:sp>
          <p:nvSpPr>
            <p:cNvPr id="112" name="Oval 111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305719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2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10" name="Straight Arrow Connector 9"/>
          <p:cNvCxnSpPr>
            <a:stCxn id="84" idx="5"/>
            <a:endCxn id="112" idx="0"/>
          </p:cNvCxnSpPr>
          <p:nvPr/>
        </p:nvCxnSpPr>
        <p:spPr>
          <a:xfrm>
            <a:off x="3630276" y="3670340"/>
            <a:ext cx="314496" cy="4388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8071130" y="55737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16</a:t>
            </a:r>
            <a:endParaRPr lang="en-US" dirty="0">
              <a:latin typeface="Calisto MT" panose="02040603050505030304" pitchFamily="18" charset="0"/>
            </a:endParaRPr>
          </a:p>
        </p:txBody>
      </p:sp>
      <p:cxnSp>
        <p:nvCxnSpPr>
          <p:cNvPr id="14" name="Curved Connector 13"/>
          <p:cNvCxnSpPr>
            <a:stCxn id="54" idx="0"/>
            <a:endCxn id="68" idx="0"/>
          </p:cNvCxnSpPr>
          <p:nvPr/>
        </p:nvCxnSpPr>
        <p:spPr>
          <a:xfrm rot="5400000" flipH="1" flipV="1">
            <a:off x="6153368" y="3881476"/>
            <a:ext cx="2138" cy="3349252"/>
          </a:xfrm>
          <a:prstGeom prst="curvedConnector3">
            <a:avLst>
              <a:gd name="adj1" fmla="val 16787886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315180" y="5573741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sto MT" panose="02040603050505030304" pitchFamily="18" charset="0"/>
              </a:rPr>
              <a:t>2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651742" y="5580172"/>
            <a:ext cx="418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14</a:t>
            </a:r>
            <a:endParaRPr lang="en-US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773020" y="4921340"/>
            <a:ext cx="553357" cy="1047051"/>
            <a:chOff x="7850636" y="5270892"/>
            <a:chExt cx="553357" cy="1047051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8129667" y="5623132"/>
              <a:ext cx="0" cy="694811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7850636" y="527089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  <a:latin typeface="Calisto MT" panose="02040603050505030304" pitchFamily="18" charset="0"/>
                </a:rPr>
                <a:t>size</a:t>
              </a:r>
              <a:endParaRPr lang="en-US" dirty="0">
                <a:solidFill>
                  <a:schemeClr val="accent6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9172952" y="1737804"/>
            <a:ext cx="13324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Calisto MT" panose="02040603050505030304" pitchFamily="18" charset="0"/>
              </a:rPr>
              <a:t>HEAPIFY!</a:t>
            </a:r>
            <a:endParaRPr lang="en-US" b="1" dirty="0">
              <a:solidFill>
                <a:srgbClr val="00B050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26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93" grpId="0" animBg="1"/>
      <p:bldP spid="10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Heap Sort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3851695" y="5551704"/>
            <a:ext cx="4637187" cy="817938"/>
            <a:chOff x="3643724" y="5256202"/>
            <a:chExt cx="4637187" cy="817938"/>
          </a:xfrm>
        </p:grpSpPr>
        <p:sp>
          <p:nvSpPr>
            <p:cNvPr id="51" name="Rectangle 50"/>
            <p:cNvSpPr/>
            <p:nvPr/>
          </p:nvSpPr>
          <p:spPr>
            <a:xfrm>
              <a:off x="6574232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64372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062468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81212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99956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318700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73744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651781" y="56557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0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20997" y="56728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539741" y="56819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2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00900" y="56843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3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391423" y="56850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4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868696" y="57022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5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55838" y="5256202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287090" y="56967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6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992976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411720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830464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640993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7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059562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8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468679" y="57048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9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862207" y="57000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10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465267" y="1845443"/>
            <a:ext cx="501721" cy="478566"/>
            <a:chOff x="5212935" y="1948440"/>
            <a:chExt cx="501721" cy="478566"/>
          </a:xfrm>
          <a:noFill/>
        </p:grpSpPr>
        <p:sp>
          <p:nvSpPr>
            <p:cNvPr id="75" name="Oval 74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254443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10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758454" y="55764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296494" y="55737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10</a:t>
            </a:r>
            <a:endParaRPr lang="en-US" dirty="0">
              <a:latin typeface="Calisto MT" panose="02040603050505030304" pitchFamily="18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917603" y="2484435"/>
            <a:ext cx="501721" cy="478566"/>
            <a:chOff x="5212935" y="1948440"/>
            <a:chExt cx="501721" cy="478566"/>
          </a:xfrm>
          <a:noFill/>
        </p:grpSpPr>
        <p:sp>
          <p:nvSpPr>
            <p:cNvPr id="36" name="Oval 3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05719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9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5" name="Straight Arrow Connector 4"/>
          <p:cNvCxnSpPr>
            <a:stCxn id="75" idx="2"/>
            <a:endCxn id="36" idx="0"/>
          </p:cNvCxnSpPr>
          <p:nvPr/>
        </p:nvCxnSpPr>
        <p:spPr>
          <a:xfrm flipH="1">
            <a:off x="4168464" y="2084726"/>
            <a:ext cx="1296803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166106" y="55848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8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7298601" y="2484435"/>
            <a:ext cx="501721" cy="478566"/>
            <a:chOff x="5212935" y="1948440"/>
            <a:chExt cx="501721" cy="478566"/>
          </a:xfrm>
          <a:noFill/>
        </p:grpSpPr>
        <p:sp>
          <p:nvSpPr>
            <p:cNvPr id="50" name="Oval 49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8</a:t>
              </a:r>
            </a:p>
          </p:txBody>
        </p:sp>
      </p:grpSp>
      <p:cxnSp>
        <p:nvCxnSpPr>
          <p:cNvPr id="6" name="Straight Arrow Connector 5"/>
          <p:cNvCxnSpPr>
            <a:stCxn id="75" idx="6"/>
            <a:endCxn id="50" idx="0"/>
          </p:cNvCxnSpPr>
          <p:nvPr/>
        </p:nvCxnSpPr>
        <p:spPr>
          <a:xfrm>
            <a:off x="5966988" y="2084726"/>
            <a:ext cx="1582474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576132" y="55742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4</a:t>
            </a:r>
            <a:endParaRPr lang="en-US" dirty="0">
              <a:latin typeface="Calisto MT" panose="02040603050505030304" pitchFamily="18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3202030" y="3261858"/>
            <a:ext cx="501721" cy="478566"/>
            <a:chOff x="5212935" y="1948440"/>
            <a:chExt cx="501721" cy="478566"/>
          </a:xfrm>
          <a:noFill/>
        </p:grpSpPr>
        <p:sp>
          <p:nvSpPr>
            <p:cNvPr id="84" name="Oval 83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4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4" name="Straight Arrow Connector 3"/>
          <p:cNvCxnSpPr>
            <a:stCxn id="36" idx="3"/>
            <a:endCxn id="84" idx="0"/>
          </p:cNvCxnSpPr>
          <p:nvPr/>
        </p:nvCxnSpPr>
        <p:spPr>
          <a:xfrm flipH="1">
            <a:off x="3452891" y="2892917"/>
            <a:ext cx="538187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4617843" y="3261858"/>
            <a:ext cx="501721" cy="478566"/>
            <a:chOff x="5212935" y="1948440"/>
            <a:chExt cx="501721" cy="478566"/>
          </a:xfrm>
          <a:noFill/>
        </p:grpSpPr>
        <p:sp>
          <p:nvSpPr>
            <p:cNvPr id="88" name="Oval 87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3</a:t>
              </a:r>
            </a:p>
          </p:txBody>
        </p:sp>
      </p:grpSp>
      <p:cxnSp>
        <p:nvCxnSpPr>
          <p:cNvPr id="7" name="Straight Arrow Connector 6"/>
          <p:cNvCxnSpPr>
            <a:stCxn id="36" idx="5"/>
            <a:endCxn id="88" idx="0"/>
          </p:cNvCxnSpPr>
          <p:nvPr/>
        </p:nvCxnSpPr>
        <p:spPr>
          <a:xfrm>
            <a:off x="4345849" y="2892917"/>
            <a:ext cx="522855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002722" y="55822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418217" y="55818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7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6663806" y="3261858"/>
            <a:ext cx="501721" cy="478566"/>
            <a:chOff x="5212935" y="1948440"/>
            <a:chExt cx="501721" cy="478566"/>
          </a:xfrm>
          <a:noFill/>
        </p:grpSpPr>
        <p:sp>
          <p:nvSpPr>
            <p:cNvPr id="97" name="Oval 96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7</a:t>
              </a:r>
            </a:p>
          </p:txBody>
        </p:sp>
      </p:grpSp>
      <p:cxnSp>
        <p:nvCxnSpPr>
          <p:cNvPr id="8" name="Straight Arrow Connector 7"/>
          <p:cNvCxnSpPr>
            <a:stCxn id="50" idx="3"/>
            <a:endCxn id="97" idx="0"/>
          </p:cNvCxnSpPr>
          <p:nvPr/>
        </p:nvCxnSpPr>
        <p:spPr>
          <a:xfrm flipH="1">
            <a:off x="6914667" y="2892917"/>
            <a:ext cx="457409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837622" y="55818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8206936" y="3262081"/>
            <a:ext cx="501721" cy="478566"/>
            <a:chOff x="5212935" y="1948440"/>
            <a:chExt cx="501721" cy="478566"/>
          </a:xfrm>
          <a:noFill/>
        </p:grpSpPr>
        <p:sp>
          <p:nvSpPr>
            <p:cNvPr id="102" name="Oval 101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2</a:t>
              </a:r>
            </a:p>
          </p:txBody>
        </p:sp>
      </p:grpSp>
      <p:cxnSp>
        <p:nvCxnSpPr>
          <p:cNvPr id="9" name="Straight Arrow Connector 8"/>
          <p:cNvCxnSpPr>
            <a:stCxn id="50" idx="5"/>
            <a:endCxn id="102" idx="0"/>
          </p:cNvCxnSpPr>
          <p:nvPr/>
        </p:nvCxnSpPr>
        <p:spPr>
          <a:xfrm>
            <a:off x="7726847" y="2892917"/>
            <a:ext cx="730950" cy="369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7256016" y="55854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</a:t>
            </a:r>
            <a:endParaRPr lang="en-US" dirty="0">
              <a:latin typeface="Calisto MT" panose="02040603050505030304" pitchFamily="18" charset="0"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2702855" y="4109365"/>
            <a:ext cx="501721" cy="478566"/>
            <a:chOff x="5212935" y="1948440"/>
            <a:chExt cx="501721" cy="478566"/>
          </a:xfrm>
          <a:noFill/>
        </p:grpSpPr>
        <p:sp>
          <p:nvSpPr>
            <p:cNvPr id="107" name="Oval 106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1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11" name="Straight Arrow Connector 10"/>
          <p:cNvCxnSpPr>
            <a:stCxn id="84" idx="3"/>
            <a:endCxn id="107" idx="0"/>
          </p:cNvCxnSpPr>
          <p:nvPr/>
        </p:nvCxnSpPr>
        <p:spPr>
          <a:xfrm flipH="1">
            <a:off x="2953716" y="3670340"/>
            <a:ext cx="321789" cy="4390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7626904" y="55825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14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8071130" y="55737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16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298650" y="5573741"/>
            <a:ext cx="342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sto MT" panose="02040603050505030304" pitchFamily="18" charset="0"/>
              </a:rPr>
              <a:t>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225281" y="5590790"/>
            <a:ext cx="4183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10</a:t>
            </a:r>
            <a:endParaRPr lang="en-US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362820" y="4921340"/>
            <a:ext cx="553357" cy="1047051"/>
            <a:chOff x="7850636" y="5270892"/>
            <a:chExt cx="553357" cy="1047051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8129667" y="5623132"/>
              <a:ext cx="0" cy="694811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7850636" y="527089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  <a:latin typeface="Calisto MT" panose="02040603050505030304" pitchFamily="18" charset="0"/>
                </a:rPr>
                <a:t>size</a:t>
              </a:r>
              <a:endParaRPr lang="en-US" dirty="0">
                <a:solidFill>
                  <a:schemeClr val="accent6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9172952" y="1737804"/>
            <a:ext cx="13324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Calisto MT" panose="02040603050505030304" pitchFamily="18" charset="0"/>
              </a:rPr>
              <a:t>HEAPIFY!</a:t>
            </a:r>
            <a:endParaRPr lang="en-US" b="1" dirty="0">
              <a:solidFill>
                <a:srgbClr val="00B050"/>
              </a:solidFill>
              <a:latin typeface="Calisto MT" panose="02040603050505030304" pitchFamily="18" charset="0"/>
            </a:endParaRPr>
          </a:p>
        </p:txBody>
      </p:sp>
      <p:cxnSp>
        <p:nvCxnSpPr>
          <p:cNvPr id="13" name="Curved Connector 12"/>
          <p:cNvCxnSpPr>
            <a:stCxn id="54" idx="0"/>
            <a:endCxn id="67" idx="0"/>
          </p:cNvCxnSpPr>
          <p:nvPr/>
        </p:nvCxnSpPr>
        <p:spPr>
          <a:xfrm rot="5400000" flipH="1" flipV="1">
            <a:off x="5943996" y="4090848"/>
            <a:ext cx="2138" cy="2930508"/>
          </a:xfrm>
          <a:prstGeom prst="curvedConnector3">
            <a:avLst>
              <a:gd name="adj1" fmla="val 18386717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07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93" grpId="0" animBg="1"/>
      <p:bldP spid="10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Heap Sort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3851695" y="5551704"/>
            <a:ext cx="4637187" cy="817938"/>
            <a:chOff x="3643724" y="5256202"/>
            <a:chExt cx="4637187" cy="817938"/>
          </a:xfrm>
        </p:grpSpPr>
        <p:sp>
          <p:nvSpPr>
            <p:cNvPr id="51" name="Rectangle 50"/>
            <p:cNvSpPr/>
            <p:nvPr/>
          </p:nvSpPr>
          <p:spPr>
            <a:xfrm>
              <a:off x="6574232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64372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062468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81212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99956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318700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73744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651781" y="56557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0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20997" y="56728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539741" y="56819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2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00900" y="56843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3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391423" y="56850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4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868696" y="57022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5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55838" y="5256202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287090" y="56967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6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992976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411720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830464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640993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7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059562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8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468679" y="57048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9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862207" y="57000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10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465267" y="1845443"/>
            <a:ext cx="501721" cy="478566"/>
            <a:chOff x="5212935" y="1948440"/>
            <a:chExt cx="501721" cy="478566"/>
          </a:xfrm>
          <a:noFill/>
        </p:grpSpPr>
        <p:sp>
          <p:nvSpPr>
            <p:cNvPr id="75" name="Oval 74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9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758454" y="55764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4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330678" y="55737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9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3917603" y="2484435"/>
            <a:ext cx="501721" cy="478566"/>
            <a:chOff x="5212935" y="1948440"/>
            <a:chExt cx="501721" cy="478566"/>
          </a:xfrm>
          <a:noFill/>
        </p:grpSpPr>
        <p:sp>
          <p:nvSpPr>
            <p:cNvPr id="36" name="Oval 3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05719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4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5" name="Straight Arrow Connector 4"/>
          <p:cNvCxnSpPr>
            <a:stCxn id="75" idx="2"/>
            <a:endCxn id="36" idx="0"/>
          </p:cNvCxnSpPr>
          <p:nvPr/>
        </p:nvCxnSpPr>
        <p:spPr>
          <a:xfrm flipH="1">
            <a:off x="4168464" y="2084726"/>
            <a:ext cx="1296803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166106" y="55848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8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7298601" y="2484435"/>
            <a:ext cx="501721" cy="478566"/>
            <a:chOff x="5212935" y="1948440"/>
            <a:chExt cx="501721" cy="478566"/>
          </a:xfrm>
          <a:noFill/>
        </p:grpSpPr>
        <p:sp>
          <p:nvSpPr>
            <p:cNvPr id="50" name="Oval 49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8</a:t>
              </a:r>
            </a:p>
          </p:txBody>
        </p:sp>
      </p:grpSp>
      <p:cxnSp>
        <p:nvCxnSpPr>
          <p:cNvPr id="6" name="Straight Arrow Connector 5"/>
          <p:cNvCxnSpPr>
            <a:stCxn id="75" idx="6"/>
            <a:endCxn id="50" idx="0"/>
          </p:cNvCxnSpPr>
          <p:nvPr/>
        </p:nvCxnSpPr>
        <p:spPr>
          <a:xfrm>
            <a:off x="5966988" y="2084726"/>
            <a:ext cx="1582474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576132" y="55742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3202030" y="3261858"/>
            <a:ext cx="501721" cy="478566"/>
            <a:chOff x="5212935" y="1948440"/>
            <a:chExt cx="501721" cy="478566"/>
          </a:xfrm>
          <a:noFill/>
        </p:grpSpPr>
        <p:sp>
          <p:nvSpPr>
            <p:cNvPr id="84" name="Oval 83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</a:t>
              </a:r>
            </a:p>
          </p:txBody>
        </p:sp>
      </p:grpSp>
      <p:cxnSp>
        <p:nvCxnSpPr>
          <p:cNvPr id="4" name="Straight Arrow Connector 3"/>
          <p:cNvCxnSpPr>
            <a:stCxn id="36" idx="3"/>
            <a:endCxn id="84" idx="0"/>
          </p:cNvCxnSpPr>
          <p:nvPr/>
        </p:nvCxnSpPr>
        <p:spPr>
          <a:xfrm flipH="1">
            <a:off x="3452891" y="2892917"/>
            <a:ext cx="538187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4617843" y="3261858"/>
            <a:ext cx="501721" cy="478566"/>
            <a:chOff x="5212935" y="1948440"/>
            <a:chExt cx="501721" cy="478566"/>
          </a:xfrm>
          <a:noFill/>
        </p:grpSpPr>
        <p:sp>
          <p:nvSpPr>
            <p:cNvPr id="88" name="Oval 87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3</a:t>
              </a:r>
            </a:p>
          </p:txBody>
        </p:sp>
      </p:grpSp>
      <p:cxnSp>
        <p:nvCxnSpPr>
          <p:cNvPr id="7" name="Straight Arrow Connector 6"/>
          <p:cNvCxnSpPr>
            <a:stCxn id="36" idx="5"/>
            <a:endCxn id="88" idx="0"/>
          </p:cNvCxnSpPr>
          <p:nvPr/>
        </p:nvCxnSpPr>
        <p:spPr>
          <a:xfrm>
            <a:off x="4345849" y="2892917"/>
            <a:ext cx="522855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002722" y="55822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418217" y="55818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7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6663806" y="3261858"/>
            <a:ext cx="501721" cy="478566"/>
            <a:chOff x="5212935" y="1948440"/>
            <a:chExt cx="501721" cy="478566"/>
          </a:xfrm>
          <a:noFill/>
        </p:grpSpPr>
        <p:sp>
          <p:nvSpPr>
            <p:cNvPr id="97" name="Oval 96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7</a:t>
              </a:r>
            </a:p>
          </p:txBody>
        </p:sp>
      </p:grpSp>
      <p:cxnSp>
        <p:nvCxnSpPr>
          <p:cNvPr id="8" name="Straight Arrow Connector 7"/>
          <p:cNvCxnSpPr>
            <a:stCxn id="50" idx="3"/>
            <a:endCxn id="97" idx="0"/>
          </p:cNvCxnSpPr>
          <p:nvPr/>
        </p:nvCxnSpPr>
        <p:spPr>
          <a:xfrm flipH="1">
            <a:off x="6914667" y="2892917"/>
            <a:ext cx="457409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837622" y="55733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8206936" y="3262081"/>
            <a:ext cx="501721" cy="478566"/>
            <a:chOff x="5212935" y="1948440"/>
            <a:chExt cx="501721" cy="478566"/>
          </a:xfrm>
          <a:noFill/>
        </p:grpSpPr>
        <p:sp>
          <p:nvSpPr>
            <p:cNvPr id="102" name="Oval 101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2</a:t>
              </a:r>
            </a:p>
          </p:txBody>
        </p:sp>
      </p:grpSp>
      <p:cxnSp>
        <p:nvCxnSpPr>
          <p:cNvPr id="9" name="Straight Arrow Connector 8"/>
          <p:cNvCxnSpPr>
            <a:stCxn id="50" idx="5"/>
            <a:endCxn id="102" idx="0"/>
          </p:cNvCxnSpPr>
          <p:nvPr/>
        </p:nvCxnSpPr>
        <p:spPr>
          <a:xfrm>
            <a:off x="7726847" y="2892917"/>
            <a:ext cx="730950" cy="369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7221832" y="55854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10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626904" y="55825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14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8071130" y="55737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16</a:t>
            </a:r>
            <a:endParaRPr lang="en-US" dirty="0">
              <a:latin typeface="Calisto MT" panose="02040603050505030304" pitchFamily="18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935234" y="4928864"/>
            <a:ext cx="553357" cy="1047051"/>
            <a:chOff x="7850636" y="5270892"/>
            <a:chExt cx="553357" cy="1047051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8129667" y="5623132"/>
              <a:ext cx="0" cy="694811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7850636" y="527089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  <a:latin typeface="Calisto MT" panose="02040603050505030304" pitchFamily="18" charset="0"/>
                </a:rPr>
                <a:t>size</a:t>
              </a:r>
              <a:endParaRPr lang="en-US" dirty="0">
                <a:solidFill>
                  <a:schemeClr val="accent6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9172952" y="1737804"/>
            <a:ext cx="13324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Calisto MT" panose="02040603050505030304" pitchFamily="18" charset="0"/>
              </a:rPr>
              <a:t>HEAPIFY!</a:t>
            </a:r>
            <a:endParaRPr lang="en-US" b="1" dirty="0">
              <a:solidFill>
                <a:srgbClr val="00B050"/>
              </a:solidFill>
              <a:latin typeface="Calisto MT" panose="02040603050505030304" pitchFamily="18" charset="0"/>
            </a:endParaRPr>
          </a:p>
        </p:txBody>
      </p:sp>
      <p:cxnSp>
        <p:nvCxnSpPr>
          <p:cNvPr id="13" name="Curved Connector 12"/>
          <p:cNvCxnSpPr>
            <a:stCxn id="54" idx="0"/>
            <a:endCxn id="51" idx="0"/>
          </p:cNvCxnSpPr>
          <p:nvPr/>
        </p:nvCxnSpPr>
        <p:spPr>
          <a:xfrm rot="5400000" flipH="1" flipV="1">
            <a:off x="5734624" y="4300220"/>
            <a:ext cx="2138" cy="2511764"/>
          </a:xfrm>
          <a:prstGeom prst="curvedConnector3">
            <a:avLst>
              <a:gd name="adj1" fmla="val 15588728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311023" y="5568521"/>
            <a:ext cx="342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sto MT" panose="02040603050505030304" pitchFamily="18" charset="0"/>
              </a:rPr>
              <a:t>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825954" y="5592785"/>
            <a:ext cx="2455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6836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78" grpId="0" animBg="1"/>
      <p:bldP spid="7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Heap Sort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3851695" y="5551704"/>
            <a:ext cx="4637187" cy="817938"/>
            <a:chOff x="3643724" y="5256202"/>
            <a:chExt cx="4637187" cy="817938"/>
          </a:xfrm>
        </p:grpSpPr>
        <p:sp>
          <p:nvSpPr>
            <p:cNvPr id="51" name="Rectangle 50"/>
            <p:cNvSpPr/>
            <p:nvPr/>
          </p:nvSpPr>
          <p:spPr>
            <a:xfrm>
              <a:off x="6574232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64372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062468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81212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99956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318700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73744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651781" y="56557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0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20997" y="56728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539741" y="56819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2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00900" y="56843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3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391423" y="56850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4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868696" y="57022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5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55838" y="5256202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287090" y="56967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6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992976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411720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830464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640993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7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059562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8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468679" y="57048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9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862207" y="57000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10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465267" y="1845443"/>
            <a:ext cx="501721" cy="478566"/>
            <a:chOff x="5212935" y="1948440"/>
            <a:chExt cx="501721" cy="478566"/>
          </a:xfrm>
          <a:noFill/>
        </p:grpSpPr>
        <p:sp>
          <p:nvSpPr>
            <p:cNvPr id="75" name="Oval 74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8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758454" y="55764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4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330678" y="55737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8</a:t>
            </a:r>
            <a:endParaRPr lang="en-US" dirty="0">
              <a:latin typeface="Calisto MT" panose="02040603050505030304" pitchFamily="18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917603" y="2484435"/>
            <a:ext cx="501721" cy="478566"/>
            <a:chOff x="5212935" y="1948440"/>
            <a:chExt cx="501721" cy="478566"/>
          </a:xfrm>
          <a:noFill/>
        </p:grpSpPr>
        <p:sp>
          <p:nvSpPr>
            <p:cNvPr id="36" name="Oval 3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05719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4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5" name="Straight Arrow Connector 4"/>
          <p:cNvCxnSpPr>
            <a:stCxn id="75" idx="2"/>
            <a:endCxn id="36" idx="0"/>
          </p:cNvCxnSpPr>
          <p:nvPr/>
        </p:nvCxnSpPr>
        <p:spPr>
          <a:xfrm flipH="1">
            <a:off x="4168464" y="2084726"/>
            <a:ext cx="1296803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166106" y="55848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7</a:t>
            </a:r>
            <a:endParaRPr lang="en-US" dirty="0">
              <a:latin typeface="Calisto MT" panose="02040603050505030304" pitchFamily="18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7298601" y="2484435"/>
            <a:ext cx="501721" cy="478566"/>
            <a:chOff x="5212935" y="1948440"/>
            <a:chExt cx="501721" cy="478566"/>
          </a:xfrm>
          <a:noFill/>
        </p:grpSpPr>
        <p:sp>
          <p:nvSpPr>
            <p:cNvPr id="50" name="Oval 49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7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6" name="Straight Arrow Connector 5"/>
          <p:cNvCxnSpPr>
            <a:stCxn id="75" idx="6"/>
            <a:endCxn id="50" idx="0"/>
          </p:cNvCxnSpPr>
          <p:nvPr/>
        </p:nvCxnSpPr>
        <p:spPr>
          <a:xfrm>
            <a:off x="5966988" y="2084726"/>
            <a:ext cx="1582474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576132" y="55742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3202030" y="3261858"/>
            <a:ext cx="501721" cy="478566"/>
            <a:chOff x="5212935" y="1948440"/>
            <a:chExt cx="501721" cy="478566"/>
          </a:xfrm>
          <a:noFill/>
        </p:grpSpPr>
        <p:sp>
          <p:nvSpPr>
            <p:cNvPr id="84" name="Oval 83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</a:t>
              </a:r>
            </a:p>
          </p:txBody>
        </p:sp>
      </p:grpSp>
      <p:cxnSp>
        <p:nvCxnSpPr>
          <p:cNvPr id="4" name="Straight Arrow Connector 3"/>
          <p:cNvCxnSpPr>
            <a:stCxn id="36" idx="3"/>
            <a:endCxn id="84" idx="0"/>
          </p:cNvCxnSpPr>
          <p:nvPr/>
        </p:nvCxnSpPr>
        <p:spPr>
          <a:xfrm flipH="1">
            <a:off x="3452891" y="2892917"/>
            <a:ext cx="538187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4617843" y="3261858"/>
            <a:ext cx="501721" cy="478566"/>
            <a:chOff x="5212935" y="1948440"/>
            <a:chExt cx="501721" cy="478566"/>
          </a:xfrm>
          <a:noFill/>
        </p:grpSpPr>
        <p:sp>
          <p:nvSpPr>
            <p:cNvPr id="88" name="Oval 87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3</a:t>
              </a:r>
            </a:p>
          </p:txBody>
        </p:sp>
      </p:grpSp>
      <p:cxnSp>
        <p:nvCxnSpPr>
          <p:cNvPr id="7" name="Straight Arrow Connector 6"/>
          <p:cNvCxnSpPr>
            <a:stCxn id="36" idx="5"/>
            <a:endCxn id="88" idx="0"/>
          </p:cNvCxnSpPr>
          <p:nvPr/>
        </p:nvCxnSpPr>
        <p:spPr>
          <a:xfrm>
            <a:off x="4345849" y="2892917"/>
            <a:ext cx="522855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002722" y="55822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418217" y="55818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6663806" y="3261858"/>
            <a:ext cx="501721" cy="478566"/>
            <a:chOff x="5212935" y="1948440"/>
            <a:chExt cx="501721" cy="478566"/>
          </a:xfrm>
          <a:noFill/>
        </p:grpSpPr>
        <p:sp>
          <p:nvSpPr>
            <p:cNvPr id="97" name="Oval 96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2</a:t>
              </a:r>
            </a:p>
          </p:txBody>
        </p:sp>
      </p:grpSp>
      <p:cxnSp>
        <p:nvCxnSpPr>
          <p:cNvPr id="8" name="Straight Arrow Connector 7"/>
          <p:cNvCxnSpPr>
            <a:stCxn id="50" idx="3"/>
            <a:endCxn id="97" idx="0"/>
          </p:cNvCxnSpPr>
          <p:nvPr/>
        </p:nvCxnSpPr>
        <p:spPr>
          <a:xfrm flipH="1">
            <a:off x="6914667" y="2892917"/>
            <a:ext cx="457409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837622" y="55733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9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221832" y="55854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10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626904" y="55825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14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8071130" y="55737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16</a:t>
            </a:r>
            <a:endParaRPr lang="en-US" dirty="0">
              <a:latin typeface="Calisto MT" panose="02040603050505030304" pitchFamily="18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489095" y="4925759"/>
            <a:ext cx="553357" cy="1047051"/>
            <a:chOff x="7850636" y="5270892"/>
            <a:chExt cx="553357" cy="1047051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8129667" y="5623132"/>
              <a:ext cx="0" cy="694811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7850636" y="527089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  <a:latin typeface="Calisto MT" panose="02040603050505030304" pitchFamily="18" charset="0"/>
                </a:rPr>
                <a:t>size</a:t>
              </a:r>
              <a:endParaRPr lang="en-US" dirty="0">
                <a:solidFill>
                  <a:schemeClr val="accent6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9172952" y="1737804"/>
            <a:ext cx="13324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Calisto MT" panose="02040603050505030304" pitchFamily="18" charset="0"/>
              </a:rPr>
              <a:t>HEAPIFY!</a:t>
            </a:r>
            <a:endParaRPr lang="en-US" b="1" dirty="0">
              <a:solidFill>
                <a:srgbClr val="00B050"/>
              </a:solidFill>
              <a:latin typeface="Calisto MT" panose="02040603050505030304" pitchFamily="18" charset="0"/>
            </a:endParaRPr>
          </a:p>
        </p:txBody>
      </p:sp>
      <p:cxnSp>
        <p:nvCxnSpPr>
          <p:cNvPr id="13" name="Curved Connector 12"/>
          <p:cNvCxnSpPr>
            <a:stCxn id="54" idx="0"/>
            <a:endCxn id="65" idx="0"/>
          </p:cNvCxnSpPr>
          <p:nvPr/>
        </p:nvCxnSpPr>
        <p:spPr>
          <a:xfrm rot="5400000" flipH="1" flipV="1">
            <a:off x="5523763" y="4507753"/>
            <a:ext cx="5467" cy="2093370"/>
          </a:xfrm>
          <a:prstGeom prst="curvedConnector3">
            <a:avLst>
              <a:gd name="adj1" fmla="val 6469874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291388" y="5568521"/>
            <a:ext cx="342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sto MT" panose="02040603050505030304" pitchFamily="18" charset="0"/>
              </a:rPr>
              <a:t>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408110" y="5577067"/>
            <a:ext cx="2455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8</a:t>
            </a:r>
            <a:endParaRPr lang="en-US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07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78" grpId="0" animBg="1"/>
      <p:bldP spid="7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Heap Sort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3851695" y="5551704"/>
            <a:ext cx="4637187" cy="817938"/>
            <a:chOff x="3643724" y="5256202"/>
            <a:chExt cx="4637187" cy="817938"/>
          </a:xfrm>
        </p:grpSpPr>
        <p:sp>
          <p:nvSpPr>
            <p:cNvPr id="51" name="Rectangle 50"/>
            <p:cNvSpPr/>
            <p:nvPr/>
          </p:nvSpPr>
          <p:spPr>
            <a:xfrm>
              <a:off x="6574232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64372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062468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81212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99956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318700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73744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651781" y="56557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0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20997" y="56728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539741" y="56819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2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00900" y="56843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3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391423" y="56850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4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868696" y="57022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5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55838" y="5256202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287090" y="56967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6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992976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411720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830464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640993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7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059562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8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468679" y="57048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9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862207" y="57000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10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465267" y="1845443"/>
            <a:ext cx="501721" cy="478566"/>
            <a:chOff x="5212935" y="1948440"/>
            <a:chExt cx="501721" cy="478566"/>
          </a:xfrm>
          <a:noFill/>
        </p:grpSpPr>
        <p:sp>
          <p:nvSpPr>
            <p:cNvPr id="75" name="Oval 74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7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758454" y="55764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4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330678" y="55737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7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3917603" y="2484435"/>
            <a:ext cx="501721" cy="478566"/>
            <a:chOff x="5212935" y="1948440"/>
            <a:chExt cx="501721" cy="478566"/>
          </a:xfrm>
          <a:noFill/>
        </p:grpSpPr>
        <p:sp>
          <p:nvSpPr>
            <p:cNvPr id="36" name="Oval 3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05719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4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5" name="Straight Arrow Connector 4"/>
          <p:cNvCxnSpPr>
            <a:stCxn id="75" idx="2"/>
            <a:endCxn id="36" idx="0"/>
          </p:cNvCxnSpPr>
          <p:nvPr/>
        </p:nvCxnSpPr>
        <p:spPr>
          <a:xfrm flipH="1">
            <a:off x="4168464" y="2084726"/>
            <a:ext cx="1296803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166106" y="55848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7298601" y="2484435"/>
            <a:ext cx="501721" cy="478566"/>
            <a:chOff x="5212935" y="1948440"/>
            <a:chExt cx="501721" cy="478566"/>
          </a:xfrm>
          <a:noFill/>
        </p:grpSpPr>
        <p:sp>
          <p:nvSpPr>
            <p:cNvPr id="50" name="Oval 49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2</a:t>
              </a:r>
            </a:p>
          </p:txBody>
        </p:sp>
      </p:grpSp>
      <p:cxnSp>
        <p:nvCxnSpPr>
          <p:cNvPr id="6" name="Straight Arrow Connector 5"/>
          <p:cNvCxnSpPr>
            <a:stCxn id="75" idx="6"/>
            <a:endCxn id="50" idx="0"/>
          </p:cNvCxnSpPr>
          <p:nvPr/>
        </p:nvCxnSpPr>
        <p:spPr>
          <a:xfrm>
            <a:off x="5966988" y="2084726"/>
            <a:ext cx="1582474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576132" y="55742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3202030" y="3261858"/>
            <a:ext cx="501721" cy="478566"/>
            <a:chOff x="5212935" y="1948440"/>
            <a:chExt cx="501721" cy="478566"/>
          </a:xfrm>
          <a:noFill/>
        </p:grpSpPr>
        <p:sp>
          <p:nvSpPr>
            <p:cNvPr id="84" name="Oval 83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</a:t>
              </a:r>
            </a:p>
          </p:txBody>
        </p:sp>
      </p:grpSp>
      <p:cxnSp>
        <p:nvCxnSpPr>
          <p:cNvPr id="4" name="Straight Arrow Connector 3"/>
          <p:cNvCxnSpPr>
            <a:stCxn id="36" idx="3"/>
            <a:endCxn id="84" idx="0"/>
          </p:cNvCxnSpPr>
          <p:nvPr/>
        </p:nvCxnSpPr>
        <p:spPr>
          <a:xfrm flipH="1">
            <a:off x="3452891" y="2892917"/>
            <a:ext cx="538187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4617843" y="3261858"/>
            <a:ext cx="501721" cy="478566"/>
            <a:chOff x="5212935" y="1948440"/>
            <a:chExt cx="501721" cy="478566"/>
          </a:xfrm>
          <a:noFill/>
        </p:grpSpPr>
        <p:sp>
          <p:nvSpPr>
            <p:cNvPr id="88" name="Oval 87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3</a:t>
              </a:r>
            </a:p>
          </p:txBody>
        </p:sp>
      </p:grpSp>
      <p:cxnSp>
        <p:nvCxnSpPr>
          <p:cNvPr id="7" name="Straight Arrow Connector 6"/>
          <p:cNvCxnSpPr>
            <a:stCxn id="36" idx="5"/>
            <a:endCxn id="88" idx="0"/>
          </p:cNvCxnSpPr>
          <p:nvPr/>
        </p:nvCxnSpPr>
        <p:spPr>
          <a:xfrm>
            <a:off x="4345849" y="2892917"/>
            <a:ext cx="522855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002722" y="55822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418217" y="55818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8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837622" y="55733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9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221832" y="55854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10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626904" y="55825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14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8071130" y="55737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16</a:t>
            </a:r>
            <a:endParaRPr lang="en-US" dirty="0">
              <a:latin typeface="Calisto MT" panose="02040603050505030304" pitchFamily="18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104533" y="4925759"/>
            <a:ext cx="553357" cy="1047051"/>
            <a:chOff x="7850636" y="5270892"/>
            <a:chExt cx="553357" cy="1047051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8129667" y="5623132"/>
              <a:ext cx="0" cy="694811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7850636" y="527089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  <a:latin typeface="Calisto MT" panose="02040603050505030304" pitchFamily="18" charset="0"/>
                </a:rPr>
                <a:t>size</a:t>
              </a:r>
              <a:endParaRPr lang="en-US" dirty="0">
                <a:solidFill>
                  <a:schemeClr val="accent6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9172952" y="1737804"/>
            <a:ext cx="13324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Calisto MT" panose="02040603050505030304" pitchFamily="18" charset="0"/>
              </a:rPr>
              <a:t>HEAPIFY!</a:t>
            </a:r>
            <a:endParaRPr lang="en-US" b="1" dirty="0">
              <a:solidFill>
                <a:srgbClr val="00B050"/>
              </a:solidFill>
              <a:latin typeface="Calisto MT" panose="02040603050505030304" pitchFamily="18" charset="0"/>
            </a:endParaRPr>
          </a:p>
        </p:txBody>
      </p:sp>
      <p:cxnSp>
        <p:nvCxnSpPr>
          <p:cNvPr id="13" name="Curved Connector 12"/>
          <p:cNvCxnSpPr>
            <a:stCxn id="54" idx="0"/>
            <a:endCxn id="58" idx="0"/>
          </p:cNvCxnSpPr>
          <p:nvPr/>
        </p:nvCxnSpPr>
        <p:spPr>
          <a:xfrm rot="5400000" flipH="1" flipV="1">
            <a:off x="5317299" y="4719683"/>
            <a:ext cx="12700" cy="1674976"/>
          </a:xfrm>
          <a:prstGeom prst="curvedConnector3">
            <a:avLst>
              <a:gd name="adj1" fmla="val 2876638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975562" y="5576410"/>
            <a:ext cx="342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sto MT" panose="02040603050505030304" pitchFamily="18" charset="0"/>
              </a:rPr>
              <a:t>7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350333" y="5580738"/>
            <a:ext cx="2455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1034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78" grpId="0" animBg="1"/>
      <p:bldP spid="7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Heap Sort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3851695" y="5551704"/>
            <a:ext cx="4637187" cy="817938"/>
            <a:chOff x="3643724" y="5256202"/>
            <a:chExt cx="4637187" cy="817938"/>
          </a:xfrm>
        </p:grpSpPr>
        <p:sp>
          <p:nvSpPr>
            <p:cNvPr id="51" name="Rectangle 50"/>
            <p:cNvSpPr/>
            <p:nvPr/>
          </p:nvSpPr>
          <p:spPr>
            <a:xfrm>
              <a:off x="6574232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64372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062468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81212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99956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318700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73744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651781" y="56557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0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20997" y="56728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539741" y="56819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2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00900" y="56843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3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391423" y="56850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4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868696" y="57022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5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55838" y="5256202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287090" y="56967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6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992976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411720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830464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640993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7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059562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8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468679" y="57048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9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862207" y="57000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10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465267" y="1845443"/>
            <a:ext cx="501721" cy="478566"/>
            <a:chOff x="5212935" y="1948440"/>
            <a:chExt cx="501721" cy="478566"/>
          </a:xfrm>
          <a:noFill/>
        </p:grpSpPr>
        <p:sp>
          <p:nvSpPr>
            <p:cNvPr id="75" name="Oval 74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4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758454" y="55764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330678" y="55822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4</a:t>
            </a:r>
            <a:endParaRPr lang="en-US" dirty="0">
              <a:latin typeface="Calisto MT" panose="02040603050505030304" pitchFamily="18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917603" y="2484435"/>
            <a:ext cx="501721" cy="478566"/>
            <a:chOff x="5212935" y="1948440"/>
            <a:chExt cx="501721" cy="478566"/>
          </a:xfrm>
          <a:noFill/>
        </p:grpSpPr>
        <p:sp>
          <p:nvSpPr>
            <p:cNvPr id="36" name="Oval 3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05719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3</a:t>
              </a:r>
            </a:p>
          </p:txBody>
        </p:sp>
      </p:grpSp>
      <p:cxnSp>
        <p:nvCxnSpPr>
          <p:cNvPr id="5" name="Straight Arrow Connector 4"/>
          <p:cNvCxnSpPr>
            <a:stCxn id="75" idx="2"/>
            <a:endCxn id="36" idx="0"/>
          </p:cNvCxnSpPr>
          <p:nvPr/>
        </p:nvCxnSpPr>
        <p:spPr>
          <a:xfrm flipH="1">
            <a:off x="4168464" y="2084726"/>
            <a:ext cx="1296803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166106" y="55848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7298601" y="2484435"/>
            <a:ext cx="501721" cy="478566"/>
            <a:chOff x="5212935" y="1948440"/>
            <a:chExt cx="501721" cy="478566"/>
          </a:xfrm>
          <a:noFill/>
        </p:grpSpPr>
        <p:sp>
          <p:nvSpPr>
            <p:cNvPr id="50" name="Oval 49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2</a:t>
              </a:r>
            </a:p>
          </p:txBody>
        </p:sp>
      </p:grpSp>
      <p:cxnSp>
        <p:nvCxnSpPr>
          <p:cNvPr id="6" name="Straight Arrow Connector 5"/>
          <p:cNvCxnSpPr>
            <a:stCxn id="75" idx="6"/>
            <a:endCxn id="50" idx="0"/>
          </p:cNvCxnSpPr>
          <p:nvPr/>
        </p:nvCxnSpPr>
        <p:spPr>
          <a:xfrm>
            <a:off x="5966988" y="2084726"/>
            <a:ext cx="1582474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576132" y="55742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3202030" y="3261858"/>
            <a:ext cx="501721" cy="478566"/>
            <a:chOff x="5212935" y="1948440"/>
            <a:chExt cx="501721" cy="478566"/>
          </a:xfrm>
          <a:noFill/>
        </p:grpSpPr>
        <p:sp>
          <p:nvSpPr>
            <p:cNvPr id="84" name="Oval 83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</a:t>
              </a:r>
            </a:p>
          </p:txBody>
        </p:sp>
      </p:grpSp>
      <p:cxnSp>
        <p:nvCxnSpPr>
          <p:cNvPr id="4" name="Straight Arrow Connector 3"/>
          <p:cNvCxnSpPr>
            <a:stCxn id="36" idx="3"/>
            <a:endCxn id="84" idx="0"/>
          </p:cNvCxnSpPr>
          <p:nvPr/>
        </p:nvCxnSpPr>
        <p:spPr>
          <a:xfrm flipH="1">
            <a:off x="3452891" y="2892917"/>
            <a:ext cx="538187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002722" y="55822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418217" y="55818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8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837622" y="55733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9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221832" y="55854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10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626904" y="55825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14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8071130" y="55737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16</a:t>
            </a:r>
            <a:endParaRPr lang="en-US" dirty="0">
              <a:latin typeface="Calisto MT" panose="02040603050505030304" pitchFamily="18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651607" y="4925759"/>
            <a:ext cx="553357" cy="1047051"/>
            <a:chOff x="7850636" y="5270892"/>
            <a:chExt cx="553357" cy="1047051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8129667" y="5623132"/>
              <a:ext cx="0" cy="694811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7850636" y="527089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  <a:latin typeface="Calisto MT" panose="02040603050505030304" pitchFamily="18" charset="0"/>
                </a:rPr>
                <a:t>size</a:t>
              </a:r>
              <a:endParaRPr lang="en-US" dirty="0">
                <a:solidFill>
                  <a:schemeClr val="accent6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9172952" y="1737804"/>
            <a:ext cx="13324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Calisto MT" panose="02040603050505030304" pitchFamily="18" charset="0"/>
              </a:rPr>
              <a:t>HEAPIFY!</a:t>
            </a:r>
            <a:endParaRPr lang="en-US" b="1" dirty="0">
              <a:solidFill>
                <a:srgbClr val="00B050"/>
              </a:solidFill>
              <a:latin typeface="Calisto MT" panose="02040603050505030304" pitchFamily="18" charset="0"/>
            </a:endParaRPr>
          </a:p>
        </p:txBody>
      </p:sp>
      <p:cxnSp>
        <p:nvCxnSpPr>
          <p:cNvPr id="13" name="Curved Connector 12"/>
          <p:cNvCxnSpPr>
            <a:stCxn id="54" idx="0"/>
            <a:endCxn id="57" idx="0"/>
          </p:cNvCxnSpPr>
          <p:nvPr/>
        </p:nvCxnSpPr>
        <p:spPr>
          <a:xfrm rot="5400000" flipH="1" flipV="1">
            <a:off x="5107927" y="4929055"/>
            <a:ext cx="12700" cy="1256232"/>
          </a:xfrm>
          <a:prstGeom prst="curvedConnector3">
            <a:avLst>
              <a:gd name="adj1" fmla="val 220374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549410" y="5569766"/>
            <a:ext cx="342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sto MT" panose="02040603050505030304" pitchFamily="18" charset="0"/>
              </a:rPr>
              <a:t>4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319764" y="5563521"/>
            <a:ext cx="2455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1</a:t>
            </a:r>
            <a:endParaRPr lang="en-US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062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78" grpId="0" animBg="1"/>
      <p:bldP spid="7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Heap Sort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3851695" y="5551704"/>
            <a:ext cx="4637187" cy="817938"/>
            <a:chOff x="3643724" y="5256202"/>
            <a:chExt cx="4637187" cy="817938"/>
          </a:xfrm>
        </p:grpSpPr>
        <p:sp>
          <p:nvSpPr>
            <p:cNvPr id="51" name="Rectangle 50"/>
            <p:cNvSpPr/>
            <p:nvPr/>
          </p:nvSpPr>
          <p:spPr>
            <a:xfrm>
              <a:off x="6574232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64372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062468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81212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99956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318700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73744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651781" y="56557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0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20997" y="56728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539741" y="56819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2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00900" y="56843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3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391423" y="56850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4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868696" y="57022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5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55838" y="5256202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287090" y="56967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6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992976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411720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830464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640993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7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059562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8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468679" y="57048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9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862207" y="57000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10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465267" y="1845443"/>
            <a:ext cx="501721" cy="478566"/>
            <a:chOff x="5212935" y="1948440"/>
            <a:chExt cx="501721" cy="478566"/>
          </a:xfrm>
          <a:noFill/>
        </p:grpSpPr>
        <p:sp>
          <p:nvSpPr>
            <p:cNvPr id="75" name="Oval 74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3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758454" y="55764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330678" y="55822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3917603" y="2484435"/>
            <a:ext cx="501721" cy="478566"/>
            <a:chOff x="5212935" y="1948440"/>
            <a:chExt cx="501721" cy="478566"/>
          </a:xfrm>
          <a:noFill/>
        </p:grpSpPr>
        <p:sp>
          <p:nvSpPr>
            <p:cNvPr id="36" name="Oval 3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05719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1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5" name="Straight Arrow Connector 4"/>
          <p:cNvCxnSpPr>
            <a:stCxn id="75" idx="2"/>
            <a:endCxn id="36" idx="0"/>
          </p:cNvCxnSpPr>
          <p:nvPr/>
        </p:nvCxnSpPr>
        <p:spPr>
          <a:xfrm flipH="1">
            <a:off x="4168464" y="2084726"/>
            <a:ext cx="1296803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166106" y="55848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7298601" y="2484435"/>
            <a:ext cx="501721" cy="478566"/>
            <a:chOff x="5212935" y="1948440"/>
            <a:chExt cx="501721" cy="478566"/>
          </a:xfrm>
          <a:noFill/>
        </p:grpSpPr>
        <p:sp>
          <p:nvSpPr>
            <p:cNvPr id="50" name="Oval 49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2</a:t>
              </a:r>
            </a:p>
          </p:txBody>
        </p:sp>
      </p:grpSp>
      <p:cxnSp>
        <p:nvCxnSpPr>
          <p:cNvPr id="6" name="Straight Arrow Connector 5"/>
          <p:cNvCxnSpPr>
            <a:stCxn id="75" idx="6"/>
            <a:endCxn id="50" idx="0"/>
          </p:cNvCxnSpPr>
          <p:nvPr/>
        </p:nvCxnSpPr>
        <p:spPr>
          <a:xfrm>
            <a:off x="5966988" y="2084726"/>
            <a:ext cx="1582474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576132" y="55742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4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002722" y="55822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418217" y="55818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8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837622" y="55733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9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221832" y="55854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10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626904" y="55825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14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8071130" y="55737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16</a:t>
            </a:r>
            <a:endParaRPr lang="en-US" dirty="0">
              <a:latin typeface="Calisto MT" panose="02040603050505030304" pitchFamily="18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233645" y="4923850"/>
            <a:ext cx="553357" cy="1047051"/>
            <a:chOff x="7850636" y="5270892"/>
            <a:chExt cx="553357" cy="1047051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8129667" y="5623132"/>
              <a:ext cx="0" cy="694811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7850636" y="527089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  <a:latin typeface="Calisto MT" panose="02040603050505030304" pitchFamily="18" charset="0"/>
                </a:rPr>
                <a:t>size</a:t>
              </a:r>
              <a:endParaRPr lang="en-US" dirty="0">
                <a:solidFill>
                  <a:schemeClr val="accent6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9172952" y="1737804"/>
            <a:ext cx="13324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Calisto MT" panose="02040603050505030304" pitchFamily="18" charset="0"/>
              </a:rPr>
              <a:t>HEAPIFY!</a:t>
            </a:r>
            <a:endParaRPr lang="en-US" b="1" dirty="0">
              <a:solidFill>
                <a:srgbClr val="00B050"/>
              </a:solidFill>
              <a:latin typeface="Calisto MT" panose="02040603050505030304" pitchFamily="18" charset="0"/>
            </a:endParaRPr>
          </a:p>
        </p:txBody>
      </p:sp>
      <p:cxnSp>
        <p:nvCxnSpPr>
          <p:cNvPr id="13" name="Curved Connector 12"/>
          <p:cNvCxnSpPr>
            <a:stCxn id="54" idx="0"/>
            <a:endCxn id="56" idx="0"/>
          </p:cNvCxnSpPr>
          <p:nvPr/>
        </p:nvCxnSpPr>
        <p:spPr>
          <a:xfrm rot="5400000" flipH="1" flipV="1">
            <a:off x="4898555" y="5138427"/>
            <a:ext cx="12700" cy="837488"/>
          </a:xfrm>
          <a:prstGeom prst="curvedConnector3">
            <a:avLst>
              <a:gd name="adj1" fmla="val 2540181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297279" y="5579739"/>
            <a:ext cx="342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sto MT" panose="02040603050505030304" pitchFamily="18" charset="0"/>
              </a:rPr>
              <a:t>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158412" y="5576410"/>
            <a:ext cx="2455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2261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78" grpId="0" animBg="1"/>
      <p:bldP spid="7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Heap Sort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3851695" y="5551704"/>
            <a:ext cx="4637187" cy="817938"/>
            <a:chOff x="3643724" y="5256202"/>
            <a:chExt cx="4637187" cy="817938"/>
          </a:xfrm>
        </p:grpSpPr>
        <p:sp>
          <p:nvSpPr>
            <p:cNvPr id="51" name="Rectangle 50"/>
            <p:cNvSpPr/>
            <p:nvPr/>
          </p:nvSpPr>
          <p:spPr>
            <a:xfrm>
              <a:off x="6574232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64372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062468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81212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99956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318700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73744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651781" y="56557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0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20997" y="56728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539741" y="56819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2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00900" y="56843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3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391423" y="56850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4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868696" y="57022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5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55838" y="5256202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287090" y="56967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6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992976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411720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830464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640993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7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059562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8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468679" y="57048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9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862207" y="57000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10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465267" y="1845443"/>
            <a:ext cx="501721" cy="478566"/>
            <a:chOff x="5212935" y="1948440"/>
            <a:chExt cx="501721" cy="478566"/>
          </a:xfrm>
          <a:noFill/>
        </p:grpSpPr>
        <p:sp>
          <p:nvSpPr>
            <p:cNvPr id="75" name="Oval 74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2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758454" y="55764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330678" y="55822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2</a:t>
            </a:r>
            <a:endParaRPr lang="en-US" dirty="0">
              <a:latin typeface="Calisto MT" panose="02040603050505030304" pitchFamily="18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917603" y="2484435"/>
            <a:ext cx="501721" cy="478566"/>
            <a:chOff x="5212935" y="1948440"/>
            <a:chExt cx="501721" cy="478566"/>
          </a:xfrm>
          <a:noFill/>
        </p:grpSpPr>
        <p:sp>
          <p:nvSpPr>
            <p:cNvPr id="36" name="Oval 3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05719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1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5" name="Straight Arrow Connector 4"/>
          <p:cNvCxnSpPr>
            <a:stCxn id="75" idx="2"/>
            <a:endCxn id="36" idx="0"/>
          </p:cNvCxnSpPr>
          <p:nvPr/>
        </p:nvCxnSpPr>
        <p:spPr>
          <a:xfrm flipH="1">
            <a:off x="4168464" y="2084726"/>
            <a:ext cx="1296803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166106" y="55848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3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576132" y="55742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4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002722" y="55822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418217" y="55818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8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837622" y="55733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9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221832" y="55854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10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626904" y="55825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14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8071130" y="55737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16</a:t>
            </a:r>
            <a:endParaRPr lang="en-US" dirty="0">
              <a:latin typeface="Calisto MT" panose="02040603050505030304" pitchFamily="18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840768" y="4923850"/>
            <a:ext cx="553357" cy="1047051"/>
            <a:chOff x="7850636" y="5270892"/>
            <a:chExt cx="553357" cy="1047051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8129667" y="5623132"/>
              <a:ext cx="0" cy="694811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7850636" y="527089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  <a:latin typeface="Calisto MT" panose="02040603050505030304" pitchFamily="18" charset="0"/>
                </a:rPr>
                <a:t>size</a:t>
              </a:r>
              <a:endParaRPr lang="en-US" dirty="0">
                <a:solidFill>
                  <a:schemeClr val="accent6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9172952" y="1737804"/>
            <a:ext cx="13324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Calisto MT" panose="02040603050505030304" pitchFamily="18" charset="0"/>
              </a:rPr>
              <a:t>HEAPIFY!</a:t>
            </a:r>
            <a:endParaRPr lang="en-US" b="1" dirty="0">
              <a:solidFill>
                <a:srgbClr val="00B050"/>
              </a:solidFill>
              <a:latin typeface="Calisto MT" panose="02040603050505030304" pitchFamily="18" charset="0"/>
            </a:endParaRPr>
          </a:p>
        </p:txBody>
      </p:sp>
      <p:cxnSp>
        <p:nvCxnSpPr>
          <p:cNvPr id="13" name="Curved Connector 12"/>
          <p:cNvCxnSpPr>
            <a:stCxn id="54" idx="0"/>
            <a:endCxn id="55" idx="0"/>
          </p:cNvCxnSpPr>
          <p:nvPr/>
        </p:nvCxnSpPr>
        <p:spPr>
          <a:xfrm rot="5400000" flipH="1" flipV="1">
            <a:off x="4689183" y="5347799"/>
            <a:ext cx="12700" cy="418744"/>
          </a:xfrm>
          <a:prstGeom prst="curvedConnector3">
            <a:avLst>
              <a:gd name="adj1" fmla="val 260748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707663" y="5576410"/>
            <a:ext cx="342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sto MT" panose="02040603050505030304" pitchFamily="18" charset="0"/>
              </a:rPr>
              <a:t>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320269" y="5567385"/>
            <a:ext cx="2455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1</a:t>
            </a:r>
            <a:endParaRPr lang="en-US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3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78" grpId="0" animBg="1"/>
      <p:bldP spid="7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Heap Sort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3851695" y="5551704"/>
            <a:ext cx="4637187" cy="817938"/>
            <a:chOff x="3643724" y="5256202"/>
            <a:chExt cx="4637187" cy="817938"/>
          </a:xfrm>
        </p:grpSpPr>
        <p:sp>
          <p:nvSpPr>
            <p:cNvPr id="51" name="Rectangle 50"/>
            <p:cNvSpPr/>
            <p:nvPr/>
          </p:nvSpPr>
          <p:spPr>
            <a:xfrm>
              <a:off x="6574232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64372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062468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81212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99956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318700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73744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651781" y="56557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0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20997" y="56728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539741" y="56819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2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00900" y="56843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3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391423" y="56850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4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868696" y="57022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5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55838" y="5256202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287090" y="56967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6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992976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411720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830464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640993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7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059562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8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468679" y="57048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9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862207" y="57000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10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465267" y="1845443"/>
            <a:ext cx="501721" cy="478566"/>
            <a:chOff x="5212935" y="1948440"/>
            <a:chExt cx="501721" cy="478566"/>
          </a:xfrm>
          <a:noFill/>
        </p:grpSpPr>
        <p:sp>
          <p:nvSpPr>
            <p:cNvPr id="75" name="Oval 74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758454" y="55764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330678" y="55822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166106" y="55848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3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576132" y="55742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4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002722" y="55822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418217" y="55818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8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837622" y="55733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9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221832" y="55854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10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626904" y="55825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14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8071130" y="55737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16</a:t>
            </a:r>
            <a:endParaRPr lang="en-US" dirty="0">
              <a:latin typeface="Calisto MT" panose="02040603050505030304" pitchFamily="18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404448" y="4929655"/>
            <a:ext cx="553357" cy="1047051"/>
            <a:chOff x="7850636" y="5270892"/>
            <a:chExt cx="553357" cy="1047051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8129667" y="5623132"/>
              <a:ext cx="0" cy="694811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7850636" y="527089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  <a:latin typeface="Calisto MT" panose="02040603050505030304" pitchFamily="18" charset="0"/>
                </a:rPr>
                <a:t>size</a:t>
              </a:r>
              <a:endParaRPr lang="en-US" dirty="0">
                <a:solidFill>
                  <a:schemeClr val="accent6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9172952" y="1737804"/>
            <a:ext cx="92371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Calisto MT" panose="02040603050505030304" pitchFamily="18" charset="0"/>
              </a:rPr>
              <a:t>Sorted!</a:t>
            </a:r>
            <a:endParaRPr lang="en-US" b="1" dirty="0">
              <a:solidFill>
                <a:srgbClr val="00B050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61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108" y="452658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Representation of Complete Binary Tree From Array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945344" y="2287466"/>
            <a:ext cx="1611971" cy="643538"/>
            <a:chOff x="1888356" y="3675868"/>
            <a:chExt cx="1611971" cy="643538"/>
          </a:xfrm>
        </p:grpSpPr>
        <p:grpSp>
          <p:nvGrpSpPr>
            <p:cNvPr id="31" name="Group 30"/>
            <p:cNvGrpSpPr/>
            <p:nvPr/>
          </p:nvGrpSpPr>
          <p:grpSpPr>
            <a:xfrm>
              <a:off x="2650727" y="3675868"/>
              <a:ext cx="461473" cy="461473"/>
              <a:chOff x="5202962" y="3006694"/>
              <a:chExt cx="461473" cy="461473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10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cxnSp>
          <p:nvCxnSpPr>
            <p:cNvPr id="33" name="Straight Connector 32"/>
            <p:cNvCxnSpPr>
              <a:stCxn id="35" idx="2"/>
            </p:cNvCxnSpPr>
            <p:nvPr/>
          </p:nvCxnSpPr>
          <p:spPr>
            <a:xfrm flipH="1">
              <a:off x="1888356" y="3906605"/>
              <a:ext cx="762371" cy="412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36" idx="3"/>
            </p:cNvCxnSpPr>
            <p:nvPr/>
          </p:nvCxnSpPr>
          <p:spPr>
            <a:xfrm>
              <a:off x="3092277" y="3906604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320211" y="2928402"/>
            <a:ext cx="461473" cy="461473"/>
            <a:chOff x="5202962" y="3006694"/>
            <a:chExt cx="461473" cy="461473"/>
          </a:xfrm>
        </p:grpSpPr>
        <p:sp>
          <p:nvSpPr>
            <p:cNvPr id="29" name="Oval 2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</a:t>
              </a:r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2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728287" y="2930675"/>
            <a:ext cx="461473" cy="461473"/>
            <a:chOff x="5202962" y="3006694"/>
            <a:chExt cx="461473" cy="461473"/>
          </a:xfrm>
        </p:grpSpPr>
        <p:sp>
          <p:nvSpPr>
            <p:cNvPr id="43" name="Oval 42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11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41" name="Straight Connector 40"/>
          <p:cNvCxnSpPr>
            <a:stCxn id="43" idx="2"/>
          </p:cNvCxnSpPr>
          <p:nvPr/>
        </p:nvCxnSpPr>
        <p:spPr>
          <a:xfrm flipH="1">
            <a:off x="1511525" y="3161412"/>
            <a:ext cx="216762" cy="412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44" idx="3"/>
          </p:cNvCxnSpPr>
          <p:nvPr/>
        </p:nvCxnSpPr>
        <p:spPr>
          <a:xfrm>
            <a:off x="2169837" y="3161411"/>
            <a:ext cx="228613" cy="4163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273506" y="3583647"/>
            <a:ext cx="461473" cy="461473"/>
            <a:chOff x="5202962" y="3006694"/>
            <a:chExt cx="461473" cy="461473"/>
          </a:xfrm>
        </p:grpSpPr>
        <p:sp>
          <p:nvSpPr>
            <p:cNvPr id="22" name="Oval 2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13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171110" y="3580559"/>
            <a:ext cx="461473" cy="461473"/>
            <a:chOff x="5202962" y="3006694"/>
            <a:chExt cx="461473" cy="461473"/>
          </a:xfrm>
        </p:grpSpPr>
        <p:sp>
          <p:nvSpPr>
            <p:cNvPr id="15" name="Oval 1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14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7050280" y="2793989"/>
            <a:ext cx="2526658" cy="809892"/>
            <a:chOff x="7050280" y="2947816"/>
            <a:chExt cx="2526658" cy="809892"/>
          </a:xfrm>
        </p:grpSpPr>
        <p:sp>
          <p:nvSpPr>
            <p:cNvPr id="46" name="Rectangle 45"/>
            <p:cNvSpPr/>
            <p:nvPr/>
          </p:nvSpPr>
          <p:spPr>
            <a:xfrm>
              <a:off x="7050280" y="2947816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7469024" y="2947816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7887768" y="2947816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8306512" y="2947816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8725256" y="2947816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9144000" y="2947816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7058337" y="33418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0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7527553" y="33590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</a:t>
              </a: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7946297" y="336814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2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8407456" y="33704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3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8797979" y="33711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4</a:t>
              </a: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9275252" y="33883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5</a:t>
              </a:r>
            </a:p>
          </p:txBody>
        </p:sp>
      </p:grpSp>
      <p:sp>
        <p:nvSpPr>
          <p:cNvPr id="168" name="TextBox 167"/>
          <p:cNvSpPr txBox="1"/>
          <p:nvPr/>
        </p:nvSpPr>
        <p:spPr>
          <a:xfrm>
            <a:off x="7072700" y="283549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X</a:t>
            </a:r>
            <a:endParaRPr lang="en-US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7470610" y="28087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10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7896509" y="28184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11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8299707" y="28178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12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8725606" y="28274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13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9137155" y="28178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14</a:t>
            </a:r>
            <a:endParaRPr lang="en-US" dirty="0">
              <a:latin typeface="Calisto MT" panose="02040603050505030304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34909" y="2066266"/>
            <a:ext cx="490840" cy="709336"/>
            <a:chOff x="7419668" y="2222095"/>
            <a:chExt cx="490840" cy="709336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7662870" y="2562099"/>
              <a:ext cx="0" cy="36933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7419668" y="2222095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left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095464" y="2057554"/>
            <a:ext cx="639919" cy="709336"/>
            <a:chOff x="6817907" y="4228181"/>
            <a:chExt cx="639919" cy="709336"/>
          </a:xfrm>
        </p:grpSpPr>
        <p:cxnSp>
          <p:nvCxnSpPr>
            <p:cNvPr id="81" name="Straight Arrow Connector 80"/>
            <p:cNvCxnSpPr/>
            <p:nvPr/>
          </p:nvCxnSpPr>
          <p:spPr>
            <a:xfrm>
              <a:off x="7112385" y="4568185"/>
              <a:ext cx="0" cy="36933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6817907" y="4228181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right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</p:grpSp>
      <p:sp>
        <p:nvSpPr>
          <p:cNvPr id="13" name="Oval 12"/>
          <p:cNvSpPr/>
          <p:nvPr/>
        </p:nvSpPr>
        <p:spPr>
          <a:xfrm>
            <a:off x="7931250" y="2830371"/>
            <a:ext cx="332773" cy="33277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2796154" y="1918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597806" y="25929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561693" y="2595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3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176202" y="3257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4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381837" y="3257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66434" y="4595924"/>
            <a:ext cx="7955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alisto MT" panose="02040603050505030304" pitchFamily="18" charset="0"/>
              </a:rPr>
              <a:t>How many vertices need to be explored to generate the complete binary tree?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56598" y="4962513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Calisto MT" panose="02040603050505030304" pitchFamily="18" charset="0"/>
              </a:rPr>
              <a:t>2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66434" y="5329102"/>
            <a:ext cx="5524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alisto MT" panose="02040603050505030304" pitchFamily="18" charset="0"/>
              </a:rPr>
              <a:t>Because only 2 vertices have child (</a:t>
            </a:r>
            <a:r>
              <a:rPr lang="en-US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internal vertices</a:t>
            </a:r>
            <a:r>
              <a:rPr lang="en-US" dirty="0" smtClean="0">
                <a:latin typeface="Calisto MT" panose="02040603050505030304" pitchFamily="18" charset="0"/>
              </a:rPr>
              <a:t>)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66434" y="5749134"/>
            <a:ext cx="5736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alisto MT" panose="02040603050505030304" pitchFamily="18" charset="0"/>
              </a:rPr>
              <a:t>Rest (5-2) = 3 vertices have no child (</a:t>
            </a:r>
            <a:r>
              <a:rPr lang="en-US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external vertices</a:t>
            </a:r>
            <a:r>
              <a:rPr lang="en-US" dirty="0" smtClean="0">
                <a:latin typeface="Calisto MT" panose="02040603050505030304" pitchFamily="18" charset="0"/>
              </a:rPr>
              <a:t>)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66434" y="6161507"/>
            <a:ext cx="11635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70C0"/>
                </a:solidFill>
                <a:latin typeface="Calisto MT" panose="02040603050505030304" pitchFamily="18" charset="0"/>
              </a:rPr>
              <a:t>Summary: If a complete binary tree having </a:t>
            </a:r>
            <a:r>
              <a:rPr lang="en-US" b="1" dirty="0" smtClean="0">
                <a:solidFill>
                  <a:srgbClr val="0070C0"/>
                </a:solidFill>
                <a:latin typeface="Calisto MT" panose="02040603050505030304" pitchFamily="18" charset="0"/>
              </a:rPr>
              <a:t>n </a:t>
            </a:r>
            <a:r>
              <a:rPr lang="en-US" dirty="0" smtClean="0">
                <a:solidFill>
                  <a:srgbClr val="0070C0"/>
                </a:solidFill>
                <a:latin typeface="Calisto MT" panose="02040603050505030304" pitchFamily="18" charset="0"/>
              </a:rPr>
              <a:t>vertices, it’s </a:t>
            </a:r>
            <a:r>
              <a:rPr lang="en-US" b="1" dirty="0" smtClean="0">
                <a:solidFill>
                  <a:srgbClr val="0070C0"/>
                </a:solidFill>
                <a:latin typeface="Calisto MT" panose="02040603050505030304" pitchFamily="18" charset="0"/>
              </a:rPr>
              <a:t>first floor(n/2) </a:t>
            </a:r>
            <a:r>
              <a:rPr lang="en-US" dirty="0" smtClean="0">
                <a:solidFill>
                  <a:srgbClr val="0070C0"/>
                </a:solidFill>
                <a:latin typeface="Calisto MT" panose="02040603050505030304" pitchFamily="18" charset="0"/>
              </a:rPr>
              <a:t>vertices are </a:t>
            </a:r>
            <a:r>
              <a:rPr lang="en-US" b="1" i="1" dirty="0" smtClean="0">
                <a:solidFill>
                  <a:srgbClr val="0070C0"/>
                </a:solidFill>
                <a:latin typeface="Calisto MT" panose="02040603050505030304" pitchFamily="18" charset="0"/>
              </a:rPr>
              <a:t>internal</a:t>
            </a:r>
            <a:r>
              <a:rPr lang="en-US" dirty="0" smtClean="0">
                <a:solidFill>
                  <a:srgbClr val="0070C0"/>
                </a:solidFill>
                <a:latin typeface="Calisto MT" panose="02040603050505030304" pitchFamily="18" charset="0"/>
              </a:rPr>
              <a:t>, rest are </a:t>
            </a:r>
            <a:r>
              <a:rPr lang="en-US" b="1" i="1" dirty="0" smtClean="0">
                <a:solidFill>
                  <a:srgbClr val="0070C0"/>
                </a:solidFill>
                <a:latin typeface="Calisto MT" panose="02040603050505030304" pitchFamily="18" charset="0"/>
              </a:rPr>
              <a:t>leaf</a:t>
            </a:r>
            <a:r>
              <a:rPr lang="en-US" dirty="0" smtClean="0">
                <a:solidFill>
                  <a:srgbClr val="0070C0"/>
                </a:solidFill>
                <a:latin typeface="Calisto MT" panose="02040603050505030304" pitchFamily="18" charset="0"/>
              </a:rPr>
              <a:t> vertices</a:t>
            </a:r>
            <a:endParaRPr lang="en-US" dirty="0">
              <a:solidFill>
                <a:srgbClr val="0070C0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833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5" grpId="0"/>
      <p:bldP spid="56" grpId="0"/>
      <p:bldP spid="57" grpId="0"/>
      <p:bldP spid="58" grpId="0"/>
      <p:bldP spid="5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Restore The Array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3851695" y="5551704"/>
            <a:ext cx="4637187" cy="817938"/>
            <a:chOff x="3643724" y="5256202"/>
            <a:chExt cx="4637187" cy="817938"/>
          </a:xfrm>
        </p:grpSpPr>
        <p:sp>
          <p:nvSpPr>
            <p:cNvPr id="51" name="Rectangle 50"/>
            <p:cNvSpPr/>
            <p:nvPr/>
          </p:nvSpPr>
          <p:spPr>
            <a:xfrm>
              <a:off x="6574232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64372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062468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81212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99956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318700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737444" y="5261669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651781" y="56557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0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20997" y="56728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539741" y="56819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2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00900" y="56843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3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391423" y="56850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4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868696" y="57022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5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55838" y="5256202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287090" y="56967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6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992976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411720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830464" y="525953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640993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7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059562" y="5700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8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468679" y="57048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9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862207" y="570009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10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465267" y="1845443"/>
            <a:ext cx="501721" cy="478566"/>
            <a:chOff x="5212935" y="1948440"/>
            <a:chExt cx="501721" cy="478566"/>
          </a:xfrm>
          <a:noFill/>
        </p:grpSpPr>
        <p:sp>
          <p:nvSpPr>
            <p:cNvPr id="75" name="Oval 74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758454" y="55764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330678" y="55822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166106" y="55848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3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576132" y="55742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4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002722" y="55822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418217" y="55818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8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837622" y="55733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9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221832" y="55854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10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626904" y="55825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14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8071130" y="55737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16</a:t>
            </a:r>
            <a:endParaRPr lang="en-US" dirty="0">
              <a:latin typeface="Calisto MT" panose="02040603050505030304" pitchFamily="18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404448" y="4929655"/>
            <a:ext cx="553357" cy="1047051"/>
            <a:chOff x="7850636" y="5270892"/>
            <a:chExt cx="553357" cy="1047051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8129667" y="5623132"/>
              <a:ext cx="0" cy="694811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7850636" y="527089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  <a:latin typeface="Calisto MT" panose="02040603050505030304" pitchFamily="18" charset="0"/>
                </a:rPr>
                <a:t>size</a:t>
              </a:r>
              <a:endParaRPr lang="en-US" dirty="0">
                <a:solidFill>
                  <a:schemeClr val="accent6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9172952" y="1737804"/>
            <a:ext cx="10759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alisto MT" panose="02040603050505030304" pitchFamily="18" charset="0"/>
              </a:rPr>
              <a:t>s</a:t>
            </a:r>
            <a:r>
              <a:rPr lang="en-US" b="1" dirty="0" smtClean="0">
                <a:solidFill>
                  <a:srgbClr val="00B050"/>
                </a:solidFill>
                <a:latin typeface="Calisto MT" panose="02040603050505030304" pitchFamily="18" charset="0"/>
              </a:rPr>
              <a:t>ize = 10</a:t>
            </a:r>
            <a:endParaRPr lang="en-US" b="1" dirty="0">
              <a:solidFill>
                <a:srgbClr val="00B050"/>
              </a:solidFill>
              <a:latin typeface="Calisto MT" panose="020406030505050303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702855" y="2084726"/>
            <a:ext cx="6005802" cy="2503205"/>
            <a:chOff x="2702855" y="2084726"/>
            <a:chExt cx="6005802" cy="2503205"/>
          </a:xfrm>
        </p:grpSpPr>
        <p:grpSp>
          <p:nvGrpSpPr>
            <p:cNvPr id="155" name="Group 154"/>
            <p:cNvGrpSpPr/>
            <p:nvPr/>
          </p:nvGrpSpPr>
          <p:grpSpPr>
            <a:xfrm>
              <a:off x="3917603" y="2484435"/>
              <a:ext cx="501721" cy="478566"/>
              <a:chOff x="5212935" y="1948440"/>
              <a:chExt cx="501721" cy="478566"/>
            </a:xfrm>
            <a:noFill/>
          </p:grpSpPr>
          <p:sp>
            <p:nvSpPr>
              <p:cNvPr id="156" name="Oval 155"/>
              <p:cNvSpPr/>
              <p:nvPr/>
            </p:nvSpPr>
            <p:spPr>
              <a:xfrm>
                <a:off x="5212935" y="1948440"/>
                <a:ext cx="501721" cy="478566"/>
              </a:xfrm>
              <a:prstGeom prst="ellipse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5322811" y="2003057"/>
                <a:ext cx="30168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Calisto MT" panose="02040603050505030304" pitchFamily="18" charset="0"/>
                  </a:rPr>
                  <a:t>2</a:t>
                </a:r>
              </a:p>
            </p:txBody>
          </p:sp>
        </p:grpSp>
        <p:cxnSp>
          <p:nvCxnSpPr>
            <p:cNvPr id="158" name="Straight Arrow Connector 157"/>
            <p:cNvCxnSpPr>
              <a:endCxn id="156" idx="0"/>
            </p:cNvCxnSpPr>
            <p:nvPr/>
          </p:nvCxnSpPr>
          <p:spPr>
            <a:xfrm flipH="1">
              <a:off x="4168464" y="2084726"/>
              <a:ext cx="1296803" cy="39970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9" name="Group 158"/>
            <p:cNvGrpSpPr/>
            <p:nvPr/>
          </p:nvGrpSpPr>
          <p:grpSpPr>
            <a:xfrm>
              <a:off x="7298601" y="2484435"/>
              <a:ext cx="501721" cy="478566"/>
              <a:chOff x="5212935" y="1948440"/>
              <a:chExt cx="501721" cy="478566"/>
            </a:xfrm>
            <a:noFill/>
          </p:grpSpPr>
          <p:sp>
            <p:nvSpPr>
              <p:cNvPr id="160" name="Oval 159"/>
              <p:cNvSpPr/>
              <p:nvPr/>
            </p:nvSpPr>
            <p:spPr>
              <a:xfrm>
                <a:off x="5212935" y="1948440"/>
                <a:ext cx="501721" cy="478566"/>
              </a:xfrm>
              <a:prstGeom prst="ellipse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5331357" y="2003057"/>
                <a:ext cx="30168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Calisto MT" panose="02040603050505030304" pitchFamily="18" charset="0"/>
                  </a:rPr>
                  <a:t>3</a:t>
                </a:r>
              </a:p>
            </p:txBody>
          </p:sp>
        </p:grpSp>
        <p:cxnSp>
          <p:nvCxnSpPr>
            <p:cNvPr id="162" name="Straight Arrow Connector 161"/>
            <p:cNvCxnSpPr>
              <a:endCxn id="160" idx="0"/>
            </p:cNvCxnSpPr>
            <p:nvPr/>
          </p:nvCxnSpPr>
          <p:spPr>
            <a:xfrm>
              <a:off x="5966988" y="2084726"/>
              <a:ext cx="1582474" cy="39970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3" name="Group 162"/>
            <p:cNvGrpSpPr/>
            <p:nvPr/>
          </p:nvGrpSpPr>
          <p:grpSpPr>
            <a:xfrm>
              <a:off x="3202030" y="3261858"/>
              <a:ext cx="501721" cy="478566"/>
              <a:chOff x="5212935" y="1948440"/>
              <a:chExt cx="501721" cy="478566"/>
            </a:xfrm>
            <a:noFill/>
          </p:grpSpPr>
          <p:sp>
            <p:nvSpPr>
              <p:cNvPr id="164" name="Oval 163"/>
              <p:cNvSpPr/>
              <p:nvPr/>
            </p:nvSpPr>
            <p:spPr>
              <a:xfrm>
                <a:off x="5212935" y="1948440"/>
                <a:ext cx="501721" cy="478566"/>
              </a:xfrm>
              <a:prstGeom prst="ellipse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5322811" y="2003057"/>
                <a:ext cx="30168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/>
                    </a:solidFill>
                    <a:latin typeface="Calisto MT" panose="02040603050505030304" pitchFamily="18" charset="0"/>
                  </a:rPr>
                  <a:t>4</a:t>
                </a:r>
                <a:endParaRPr lang="en-US" dirty="0">
                  <a:solidFill>
                    <a:schemeClr val="accent1"/>
                  </a:solidFill>
                  <a:latin typeface="Calisto MT" panose="02040603050505030304" pitchFamily="18" charset="0"/>
                </a:endParaRPr>
              </a:p>
            </p:txBody>
          </p:sp>
        </p:grpSp>
        <p:cxnSp>
          <p:nvCxnSpPr>
            <p:cNvPr id="166" name="Straight Arrow Connector 165"/>
            <p:cNvCxnSpPr>
              <a:stCxn id="156" idx="3"/>
              <a:endCxn id="164" idx="0"/>
            </p:cNvCxnSpPr>
            <p:nvPr/>
          </p:nvCxnSpPr>
          <p:spPr>
            <a:xfrm flipH="1">
              <a:off x="3452891" y="2892917"/>
              <a:ext cx="538187" cy="36894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7" name="Group 166"/>
            <p:cNvGrpSpPr/>
            <p:nvPr/>
          </p:nvGrpSpPr>
          <p:grpSpPr>
            <a:xfrm>
              <a:off x="4617843" y="3261858"/>
              <a:ext cx="501721" cy="478566"/>
              <a:chOff x="5212935" y="1948440"/>
              <a:chExt cx="501721" cy="478566"/>
            </a:xfrm>
            <a:noFill/>
          </p:grpSpPr>
          <p:sp>
            <p:nvSpPr>
              <p:cNvPr id="168" name="Oval 167"/>
              <p:cNvSpPr/>
              <p:nvPr/>
            </p:nvSpPr>
            <p:spPr>
              <a:xfrm>
                <a:off x="5212935" y="1948440"/>
                <a:ext cx="501721" cy="478566"/>
              </a:xfrm>
              <a:prstGeom prst="ellipse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5322811" y="2003057"/>
                <a:ext cx="30168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Calisto MT" panose="02040603050505030304" pitchFamily="18" charset="0"/>
                  </a:rPr>
                  <a:t>7</a:t>
                </a:r>
              </a:p>
            </p:txBody>
          </p:sp>
        </p:grpSp>
        <p:cxnSp>
          <p:nvCxnSpPr>
            <p:cNvPr id="170" name="Straight Arrow Connector 169"/>
            <p:cNvCxnSpPr>
              <a:stCxn id="156" idx="5"/>
              <a:endCxn id="168" idx="0"/>
            </p:cNvCxnSpPr>
            <p:nvPr/>
          </p:nvCxnSpPr>
          <p:spPr>
            <a:xfrm>
              <a:off x="4345849" y="2892917"/>
              <a:ext cx="522855" cy="36894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1" name="Group 170"/>
            <p:cNvGrpSpPr/>
            <p:nvPr/>
          </p:nvGrpSpPr>
          <p:grpSpPr>
            <a:xfrm>
              <a:off x="6663806" y="3261858"/>
              <a:ext cx="501721" cy="478566"/>
              <a:chOff x="5212935" y="1948440"/>
              <a:chExt cx="501721" cy="478566"/>
            </a:xfrm>
            <a:noFill/>
          </p:grpSpPr>
          <p:sp>
            <p:nvSpPr>
              <p:cNvPr id="172" name="Oval 171"/>
              <p:cNvSpPr/>
              <p:nvPr/>
            </p:nvSpPr>
            <p:spPr>
              <a:xfrm>
                <a:off x="5212935" y="1948440"/>
                <a:ext cx="501721" cy="478566"/>
              </a:xfrm>
              <a:prstGeom prst="ellipse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322811" y="2003057"/>
                <a:ext cx="30168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Calisto MT" panose="02040603050505030304" pitchFamily="18" charset="0"/>
                  </a:rPr>
                  <a:t>8</a:t>
                </a:r>
              </a:p>
            </p:txBody>
          </p:sp>
        </p:grpSp>
        <p:cxnSp>
          <p:nvCxnSpPr>
            <p:cNvPr id="174" name="Straight Arrow Connector 173"/>
            <p:cNvCxnSpPr>
              <a:stCxn id="160" idx="3"/>
              <a:endCxn id="172" idx="0"/>
            </p:cNvCxnSpPr>
            <p:nvPr/>
          </p:nvCxnSpPr>
          <p:spPr>
            <a:xfrm flipH="1">
              <a:off x="6914667" y="2892917"/>
              <a:ext cx="457409" cy="36894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5" name="Group 174"/>
            <p:cNvGrpSpPr/>
            <p:nvPr/>
          </p:nvGrpSpPr>
          <p:grpSpPr>
            <a:xfrm>
              <a:off x="8206936" y="3262081"/>
              <a:ext cx="501721" cy="478566"/>
              <a:chOff x="5212935" y="1948440"/>
              <a:chExt cx="501721" cy="478566"/>
            </a:xfrm>
            <a:noFill/>
          </p:grpSpPr>
          <p:sp>
            <p:nvSpPr>
              <p:cNvPr id="176" name="Oval 175"/>
              <p:cNvSpPr/>
              <p:nvPr/>
            </p:nvSpPr>
            <p:spPr>
              <a:xfrm>
                <a:off x="5212935" y="1948440"/>
                <a:ext cx="501721" cy="478566"/>
              </a:xfrm>
              <a:prstGeom prst="ellipse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5322811" y="2003057"/>
                <a:ext cx="301686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Calisto MT" panose="02040603050505030304" pitchFamily="18" charset="0"/>
                  </a:rPr>
                  <a:t>9</a:t>
                </a:r>
              </a:p>
            </p:txBody>
          </p:sp>
        </p:grpSp>
        <p:cxnSp>
          <p:nvCxnSpPr>
            <p:cNvPr id="178" name="Straight Arrow Connector 177"/>
            <p:cNvCxnSpPr>
              <a:stCxn id="160" idx="5"/>
              <a:endCxn id="176" idx="0"/>
            </p:cNvCxnSpPr>
            <p:nvPr/>
          </p:nvCxnSpPr>
          <p:spPr>
            <a:xfrm>
              <a:off x="7726847" y="2892917"/>
              <a:ext cx="730950" cy="36916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/>
            <p:cNvGrpSpPr/>
            <p:nvPr/>
          </p:nvGrpSpPr>
          <p:grpSpPr>
            <a:xfrm>
              <a:off x="2702855" y="4109365"/>
              <a:ext cx="501721" cy="478566"/>
              <a:chOff x="5212935" y="1948440"/>
              <a:chExt cx="501721" cy="478566"/>
            </a:xfrm>
            <a:noFill/>
          </p:grpSpPr>
          <p:sp>
            <p:nvSpPr>
              <p:cNvPr id="180" name="Oval 179"/>
              <p:cNvSpPr/>
              <p:nvPr/>
            </p:nvSpPr>
            <p:spPr>
              <a:xfrm>
                <a:off x="5212935" y="1948440"/>
                <a:ext cx="501721" cy="478566"/>
              </a:xfrm>
              <a:prstGeom prst="ellipse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5254443" y="2003057"/>
                <a:ext cx="41870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/>
                    </a:solidFill>
                    <a:latin typeface="Calisto MT" panose="02040603050505030304" pitchFamily="18" charset="0"/>
                  </a:rPr>
                  <a:t>10</a:t>
                </a:r>
                <a:endParaRPr lang="en-US" dirty="0">
                  <a:solidFill>
                    <a:schemeClr val="accent1"/>
                  </a:solidFill>
                  <a:latin typeface="Calisto MT" panose="02040603050505030304" pitchFamily="18" charset="0"/>
                </a:endParaRPr>
              </a:p>
            </p:txBody>
          </p:sp>
        </p:grpSp>
        <p:cxnSp>
          <p:nvCxnSpPr>
            <p:cNvPr id="182" name="Straight Arrow Connector 181"/>
            <p:cNvCxnSpPr>
              <a:stCxn id="164" idx="3"/>
              <a:endCxn id="180" idx="0"/>
            </p:cNvCxnSpPr>
            <p:nvPr/>
          </p:nvCxnSpPr>
          <p:spPr>
            <a:xfrm flipH="1">
              <a:off x="2953716" y="3670340"/>
              <a:ext cx="321789" cy="43902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/>
            <p:cNvGrpSpPr/>
            <p:nvPr/>
          </p:nvGrpSpPr>
          <p:grpSpPr>
            <a:xfrm>
              <a:off x="3693911" y="4109211"/>
              <a:ext cx="501721" cy="478566"/>
              <a:chOff x="5212935" y="1948440"/>
              <a:chExt cx="501721" cy="478566"/>
            </a:xfrm>
            <a:noFill/>
          </p:grpSpPr>
          <p:sp>
            <p:nvSpPr>
              <p:cNvPr id="184" name="Oval 183"/>
              <p:cNvSpPr/>
              <p:nvPr/>
            </p:nvSpPr>
            <p:spPr>
              <a:xfrm>
                <a:off x="5212935" y="1948440"/>
                <a:ext cx="501721" cy="478566"/>
              </a:xfrm>
              <a:prstGeom prst="ellipse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5245897" y="2003057"/>
                <a:ext cx="41870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/>
                    </a:solidFill>
                    <a:latin typeface="Calisto MT" panose="02040603050505030304" pitchFamily="18" charset="0"/>
                  </a:rPr>
                  <a:t>14</a:t>
                </a:r>
                <a:endParaRPr lang="en-US" dirty="0">
                  <a:solidFill>
                    <a:schemeClr val="accent1"/>
                  </a:solidFill>
                  <a:latin typeface="Calisto MT" panose="02040603050505030304" pitchFamily="18" charset="0"/>
                </a:endParaRPr>
              </a:p>
            </p:txBody>
          </p:sp>
        </p:grpSp>
        <p:cxnSp>
          <p:nvCxnSpPr>
            <p:cNvPr id="186" name="Straight Arrow Connector 185"/>
            <p:cNvCxnSpPr>
              <a:stCxn id="164" idx="5"/>
              <a:endCxn id="184" idx="0"/>
            </p:cNvCxnSpPr>
            <p:nvPr/>
          </p:nvCxnSpPr>
          <p:spPr>
            <a:xfrm>
              <a:off x="3630276" y="3670340"/>
              <a:ext cx="314496" cy="43887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7" name="Group 186"/>
            <p:cNvGrpSpPr/>
            <p:nvPr/>
          </p:nvGrpSpPr>
          <p:grpSpPr>
            <a:xfrm>
              <a:off x="4298548" y="4069850"/>
              <a:ext cx="501721" cy="478566"/>
              <a:chOff x="5212935" y="1948440"/>
              <a:chExt cx="501721" cy="478566"/>
            </a:xfrm>
            <a:noFill/>
          </p:grpSpPr>
          <p:sp>
            <p:nvSpPr>
              <p:cNvPr id="188" name="Oval 187"/>
              <p:cNvSpPr/>
              <p:nvPr/>
            </p:nvSpPr>
            <p:spPr>
              <a:xfrm>
                <a:off x="5212935" y="1948440"/>
                <a:ext cx="501721" cy="478566"/>
              </a:xfrm>
              <a:prstGeom prst="ellipse">
                <a:avLst/>
              </a:prstGeom>
              <a:grp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>
                <a:off x="5254443" y="2003057"/>
                <a:ext cx="41870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/>
                    </a:solidFill>
                    <a:latin typeface="Calisto MT" panose="02040603050505030304" pitchFamily="18" charset="0"/>
                  </a:rPr>
                  <a:t>16</a:t>
                </a:r>
                <a:endParaRPr lang="en-US" dirty="0">
                  <a:solidFill>
                    <a:schemeClr val="accent1"/>
                  </a:solidFill>
                  <a:latin typeface="Calisto MT" panose="02040603050505030304" pitchFamily="18" charset="0"/>
                </a:endParaRPr>
              </a:p>
            </p:txBody>
          </p:sp>
        </p:grpSp>
        <p:cxnSp>
          <p:nvCxnSpPr>
            <p:cNvPr id="190" name="Straight Arrow Connector 189"/>
            <p:cNvCxnSpPr>
              <a:stCxn id="168" idx="3"/>
              <a:endCxn id="188" idx="0"/>
            </p:cNvCxnSpPr>
            <p:nvPr/>
          </p:nvCxnSpPr>
          <p:spPr>
            <a:xfrm flipH="1">
              <a:off x="4549409" y="3670340"/>
              <a:ext cx="141909" cy="39951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183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11111E-6 L 0.30977 0.0064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82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Build Heap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5465267" y="1845443"/>
            <a:ext cx="501721" cy="478566"/>
            <a:chOff x="5212935" y="1948440"/>
            <a:chExt cx="501721" cy="478566"/>
          </a:xfrm>
          <a:noFill/>
        </p:grpSpPr>
        <p:sp>
          <p:nvSpPr>
            <p:cNvPr id="75" name="Oval 74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</a:t>
              </a: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3917603" y="2484435"/>
            <a:ext cx="501721" cy="478566"/>
            <a:chOff x="5212935" y="1948440"/>
            <a:chExt cx="501721" cy="478566"/>
          </a:xfrm>
          <a:noFill/>
        </p:grpSpPr>
        <p:sp>
          <p:nvSpPr>
            <p:cNvPr id="156" name="Oval 15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2</a:t>
              </a:r>
            </a:p>
          </p:txBody>
        </p:sp>
      </p:grpSp>
      <p:cxnSp>
        <p:nvCxnSpPr>
          <p:cNvPr id="158" name="Straight Arrow Connector 157"/>
          <p:cNvCxnSpPr>
            <a:endCxn id="156" idx="0"/>
          </p:cNvCxnSpPr>
          <p:nvPr/>
        </p:nvCxnSpPr>
        <p:spPr>
          <a:xfrm flipH="1">
            <a:off x="4168464" y="2084726"/>
            <a:ext cx="1296803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Group 158"/>
          <p:cNvGrpSpPr/>
          <p:nvPr/>
        </p:nvGrpSpPr>
        <p:grpSpPr>
          <a:xfrm>
            <a:off x="7298601" y="2484435"/>
            <a:ext cx="501721" cy="478566"/>
            <a:chOff x="5212935" y="1948440"/>
            <a:chExt cx="501721" cy="478566"/>
          </a:xfrm>
          <a:noFill/>
        </p:grpSpPr>
        <p:sp>
          <p:nvSpPr>
            <p:cNvPr id="160" name="Oval 159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331357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3</a:t>
              </a:r>
            </a:p>
          </p:txBody>
        </p:sp>
      </p:grpSp>
      <p:cxnSp>
        <p:nvCxnSpPr>
          <p:cNvPr id="162" name="Straight Arrow Connector 161"/>
          <p:cNvCxnSpPr>
            <a:endCxn id="160" idx="0"/>
          </p:cNvCxnSpPr>
          <p:nvPr/>
        </p:nvCxnSpPr>
        <p:spPr>
          <a:xfrm>
            <a:off x="5966988" y="2084726"/>
            <a:ext cx="1582474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/>
          <p:cNvGrpSpPr/>
          <p:nvPr/>
        </p:nvGrpSpPr>
        <p:grpSpPr>
          <a:xfrm>
            <a:off x="3202030" y="3261858"/>
            <a:ext cx="501721" cy="478566"/>
            <a:chOff x="5212935" y="1948440"/>
            <a:chExt cx="501721" cy="478566"/>
          </a:xfrm>
          <a:noFill/>
        </p:grpSpPr>
        <p:sp>
          <p:nvSpPr>
            <p:cNvPr id="164" name="Oval 163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4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166" name="Straight Arrow Connector 165"/>
          <p:cNvCxnSpPr>
            <a:stCxn id="156" idx="3"/>
            <a:endCxn id="164" idx="0"/>
          </p:cNvCxnSpPr>
          <p:nvPr/>
        </p:nvCxnSpPr>
        <p:spPr>
          <a:xfrm flipH="1">
            <a:off x="3452891" y="2892917"/>
            <a:ext cx="538187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/>
          <p:cNvGrpSpPr/>
          <p:nvPr/>
        </p:nvGrpSpPr>
        <p:grpSpPr>
          <a:xfrm>
            <a:off x="4617843" y="3261858"/>
            <a:ext cx="501721" cy="478566"/>
            <a:chOff x="5212935" y="1948440"/>
            <a:chExt cx="501721" cy="478566"/>
          </a:xfrm>
          <a:noFill/>
        </p:grpSpPr>
        <p:sp>
          <p:nvSpPr>
            <p:cNvPr id="168" name="Oval 167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7</a:t>
              </a:r>
            </a:p>
          </p:txBody>
        </p:sp>
      </p:grpSp>
      <p:cxnSp>
        <p:nvCxnSpPr>
          <p:cNvPr id="170" name="Straight Arrow Connector 169"/>
          <p:cNvCxnSpPr>
            <a:stCxn id="156" idx="5"/>
            <a:endCxn id="168" idx="0"/>
          </p:cNvCxnSpPr>
          <p:nvPr/>
        </p:nvCxnSpPr>
        <p:spPr>
          <a:xfrm>
            <a:off x="4345849" y="2892917"/>
            <a:ext cx="522855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Group 170"/>
          <p:cNvGrpSpPr/>
          <p:nvPr/>
        </p:nvGrpSpPr>
        <p:grpSpPr>
          <a:xfrm>
            <a:off x="6663806" y="3261858"/>
            <a:ext cx="501721" cy="478566"/>
            <a:chOff x="5212935" y="1948440"/>
            <a:chExt cx="501721" cy="478566"/>
          </a:xfrm>
          <a:noFill/>
        </p:grpSpPr>
        <p:sp>
          <p:nvSpPr>
            <p:cNvPr id="172" name="Oval 171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8</a:t>
              </a:r>
            </a:p>
          </p:txBody>
        </p:sp>
      </p:grpSp>
      <p:cxnSp>
        <p:nvCxnSpPr>
          <p:cNvPr id="174" name="Straight Arrow Connector 173"/>
          <p:cNvCxnSpPr>
            <a:stCxn id="160" idx="3"/>
            <a:endCxn id="172" idx="0"/>
          </p:cNvCxnSpPr>
          <p:nvPr/>
        </p:nvCxnSpPr>
        <p:spPr>
          <a:xfrm flipH="1">
            <a:off x="6914667" y="2892917"/>
            <a:ext cx="457409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Group 174"/>
          <p:cNvGrpSpPr/>
          <p:nvPr/>
        </p:nvGrpSpPr>
        <p:grpSpPr>
          <a:xfrm>
            <a:off x="8206936" y="3262081"/>
            <a:ext cx="501721" cy="478566"/>
            <a:chOff x="5212935" y="1948440"/>
            <a:chExt cx="501721" cy="478566"/>
          </a:xfrm>
          <a:noFill/>
        </p:grpSpPr>
        <p:sp>
          <p:nvSpPr>
            <p:cNvPr id="176" name="Oval 17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9</a:t>
              </a:r>
            </a:p>
          </p:txBody>
        </p:sp>
      </p:grpSp>
      <p:cxnSp>
        <p:nvCxnSpPr>
          <p:cNvPr id="178" name="Straight Arrow Connector 177"/>
          <p:cNvCxnSpPr>
            <a:stCxn id="160" idx="5"/>
            <a:endCxn id="176" idx="0"/>
          </p:cNvCxnSpPr>
          <p:nvPr/>
        </p:nvCxnSpPr>
        <p:spPr>
          <a:xfrm>
            <a:off x="7726847" y="2892917"/>
            <a:ext cx="730950" cy="369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178"/>
          <p:cNvGrpSpPr/>
          <p:nvPr/>
        </p:nvGrpSpPr>
        <p:grpSpPr>
          <a:xfrm>
            <a:off x="2702855" y="4109365"/>
            <a:ext cx="501721" cy="478566"/>
            <a:chOff x="5212935" y="1948440"/>
            <a:chExt cx="501721" cy="478566"/>
          </a:xfrm>
          <a:noFill/>
        </p:grpSpPr>
        <p:sp>
          <p:nvSpPr>
            <p:cNvPr id="180" name="Oval 179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5254443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10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182" name="Straight Arrow Connector 181"/>
          <p:cNvCxnSpPr>
            <a:stCxn id="164" idx="3"/>
            <a:endCxn id="180" idx="0"/>
          </p:cNvCxnSpPr>
          <p:nvPr/>
        </p:nvCxnSpPr>
        <p:spPr>
          <a:xfrm flipH="1">
            <a:off x="2953716" y="3670340"/>
            <a:ext cx="321789" cy="4390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Group 182"/>
          <p:cNvGrpSpPr/>
          <p:nvPr/>
        </p:nvGrpSpPr>
        <p:grpSpPr>
          <a:xfrm>
            <a:off x="3693911" y="4109211"/>
            <a:ext cx="501721" cy="478566"/>
            <a:chOff x="5212935" y="1948440"/>
            <a:chExt cx="501721" cy="478566"/>
          </a:xfrm>
          <a:noFill/>
        </p:grpSpPr>
        <p:sp>
          <p:nvSpPr>
            <p:cNvPr id="184" name="Oval 183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245897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14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186" name="Straight Arrow Connector 185"/>
          <p:cNvCxnSpPr>
            <a:stCxn id="164" idx="5"/>
            <a:endCxn id="184" idx="0"/>
          </p:cNvCxnSpPr>
          <p:nvPr/>
        </p:nvCxnSpPr>
        <p:spPr>
          <a:xfrm>
            <a:off x="3630276" y="3670340"/>
            <a:ext cx="314496" cy="4388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Group 186"/>
          <p:cNvGrpSpPr/>
          <p:nvPr/>
        </p:nvGrpSpPr>
        <p:grpSpPr>
          <a:xfrm>
            <a:off x="4298548" y="4069850"/>
            <a:ext cx="501721" cy="478566"/>
            <a:chOff x="5212935" y="1948440"/>
            <a:chExt cx="501721" cy="478566"/>
          </a:xfrm>
          <a:noFill/>
        </p:grpSpPr>
        <p:sp>
          <p:nvSpPr>
            <p:cNvPr id="188" name="Oval 187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5254443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16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190" name="Straight Arrow Connector 189"/>
          <p:cNvCxnSpPr>
            <a:stCxn id="168" idx="3"/>
            <a:endCxn id="188" idx="0"/>
          </p:cNvCxnSpPr>
          <p:nvPr/>
        </p:nvCxnSpPr>
        <p:spPr>
          <a:xfrm flipH="1">
            <a:off x="4549409" y="3670340"/>
            <a:ext cx="141909" cy="3995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4298547" y="4069850"/>
            <a:ext cx="501721" cy="4785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4214770" y="4545595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Calisto MT" panose="02040603050505030304" pitchFamily="18" charset="0"/>
              </a:rPr>
              <a:t>Heap!</a:t>
            </a:r>
            <a:endParaRPr lang="en-US" b="1" dirty="0">
              <a:solidFill>
                <a:srgbClr val="00B050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73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Build Heap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5465267" y="1845443"/>
            <a:ext cx="501721" cy="478566"/>
            <a:chOff x="5212935" y="1948440"/>
            <a:chExt cx="501721" cy="478566"/>
          </a:xfrm>
          <a:noFill/>
        </p:grpSpPr>
        <p:sp>
          <p:nvSpPr>
            <p:cNvPr id="75" name="Oval 74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</a:t>
              </a: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3917603" y="2484435"/>
            <a:ext cx="501721" cy="478566"/>
            <a:chOff x="5212935" y="1948440"/>
            <a:chExt cx="501721" cy="478566"/>
          </a:xfrm>
          <a:noFill/>
        </p:grpSpPr>
        <p:sp>
          <p:nvSpPr>
            <p:cNvPr id="156" name="Oval 15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2</a:t>
              </a:r>
            </a:p>
          </p:txBody>
        </p:sp>
      </p:grpSp>
      <p:cxnSp>
        <p:nvCxnSpPr>
          <p:cNvPr id="158" name="Straight Arrow Connector 157"/>
          <p:cNvCxnSpPr>
            <a:endCxn id="156" idx="0"/>
          </p:cNvCxnSpPr>
          <p:nvPr/>
        </p:nvCxnSpPr>
        <p:spPr>
          <a:xfrm flipH="1">
            <a:off x="4168464" y="2084726"/>
            <a:ext cx="1296803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Group 158"/>
          <p:cNvGrpSpPr/>
          <p:nvPr/>
        </p:nvGrpSpPr>
        <p:grpSpPr>
          <a:xfrm>
            <a:off x="7298601" y="2484435"/>
            <a:ext cx="501721" cy="478566"/>
            <a:chOff x="5212935" y="1948440"/>
            <a:chExt cx="501721" cy="478566"/>
          </a:xfrm>
          <a:noFill/>
        </p:grpSpPr>
        <p:sp>
          <p:nvSpPr>
            <p:cNvPr id="160" name="Oval 159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331357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3</a:t>
              </a:r>
            </a:p>
          </p:txBody>
        </p:sp>
      </p:grpSp>
      <p:cxnSp>
        <p:nvCxnSpPr>
          <p:cNvPr id="162" name="Straight Arrow Connector 161"/>
          <p:cNvCxnSpPr>
            <a:endCxn id="160" idx="0"/>
          </p:cNvCxnSpPr>
          <p:nvPr/>
        </p:nvCxnSpPr>
        <p:spPr>
          <a:xfrm>
            <a:off x="5966988" y="2084726"/>
            <a:ext cx="1582474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/>
          <p:cNvGrpSpPr/>
          <p:nvPr/>
        </p:nvGrpSpPr>
        <p:grpSpPr>
          <a:xfrm>
            <a:off x="3202030" y="3261858"/>
            <a:ext cx="501721" cy="478566"/>
            <a:chOff x="5212935" y="1948440"/>
            <a:chExt cx="501721" cy="478566"/>
          </a:xfrm>
          <a:noFill/>
        </p:grpSpPr>
        <p:sp>
          <p:nvSpPr>
            <p:cNvPr id="164" name="Oval 163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4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166" name="Straight Arrow Connector 165"/>
          <p:cNvCxnSpPr>
            <a:stCxn id="156" idx="3"/>
            <a:endCxn id="164" idx="0"/>
          </p:cNvCxnSpPr>
          <p:nvPr/>
        </p:nvCxnSpPr>
        <p:spPr>
          <a:xfrm flipH="1">
            <a:off x="3452891" y="2892917"/>
            <a:ext cx="538187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/>
          <p:cNvGrpSpPr/>
          <p:nvPr/>
        </p:nvGrpSpPr>
        <p:grpSpPr>
          <a:xfrm>
            <a:off x="4617843" y="3261858"/>
            <a:ext cx="501721" cy="478566"/>
            <a:chOff x="5212935" y="1948440"/>
            <a:chExt cx="501721" cy="478566"/>
          </a:xfrm>
          <a:noFill/>
        </p:grpSpPr>
        <p:sp>
          <p:nvSpPr>
            <p:cNvPr id="168" name="Oval 167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7</a:t>
              </a:r>
            </a:p>
          </p:txBody>
        </p:sp>
      </p:grpSp>
      <p:cxnSp>
        <p:nvCxnSpPr>
          <p:cNvPr id="170" name="Straight Arrow Connector 169"/>
          <p:cNvCxnSpPr>
            <a:stCxn id="156" idx="5"/>
            <a:endCxn id="168" idx="0"/>
          </p:cNvCxnSpPr>
          <p:nvPr/>
        </p:nvCxnSpPr>
        <p:spPr>
          <a:xfrm>
            <a:off x="4345849" y="2892917"/>
            <a:ext cx="522855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Group 170"/>
          <p:cNvGrpSpPr/>
          <p:nvPr/>
        </p:nvGrpSpPr>
        <p:grpSpPr>
          <a:xfrm>
            <a:off x="6663806" y="3261858"/>
            <a:ext cx="501721" cy="478566"/>
            <a:chOff x="5212935" y="1948440"/>
            <a:chExt cx="501721" cy="478566"/>
          </a:xfrm>
          <a:noFill/>
        </p:grpSpPr>
        <p:sp>
          <p:nvSpPr>
            <p:cNvPr id="172" name="Oval 171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8</a:t>
              </a:r>
            </a:p>
          </p:txBody>
        </p:sp>
      </p:grpSp>
      <p:cxnSp>
        <p:nvCxnSpPr>
          <p:cNvPr id="174" name="Straight Arrow Connector 173"/>
          <p:cNvCxnSpPr>
            <a:stCxn id="160" idx="3"/>
            <a:endCxn id="172" idx="0"/>
          </p:cNvCxnSpPr>
          <p:nvPr/>
        </p:nvCxnSpPr>
        <p:spPr>
          <a:xfrm flipH="1">
            <a:off x="6914667" y="2892917"/>
            <a:ext cx="457409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Group 174"/>
          <p:cNvGrpSpPr/>
          <p:nvPr/>
        </p:nvGrpSpPr>
        <p:grpSpPr>
          <a:xfrm>
            <a:off x="8206936" y="3262081"/>
            <a:ext cx="501721" cy="478566"/>
            <a:chOff x="5212935" y="1948440"/>
            <a:chExt cx="501721" cy="478566"/>
          </a:xfrm>
          <a:noFill/>
        </p:grpSpPr>
        <p:sp>
          <p:nvSpPr>
            <p:cNvPr id="176" name="Oval 17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9</a:t>
              </a:r>
            </a:p>
          </p:txBody>
        </p:sp>
      </p:grpSp>
      <p:cxnSp>
        <p:nvCxnSpPr>
          <p:cNvPr id="178" name="Straight Arrow Connector 177"/>
          <p:cNvCxnSpPr>
            <a:stCxn id="160" idx="5"/>
            <a:endCxn id="176" idx="0"/>
          </p:cNvCxnSpPr>
          <p:nvPr/>
        </p:nvCxnSpPr>
        <p:spPr>
          <a:xfrm>
            <a:off x="7726847" y="2892917"/>
            <a:ext cx="730950" cy="369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178"/>
          <p:cNvGrpSpPr/>
          <p:nvPr/>
        </p:nvGrpSpPr>
        <p:grpSpPr>
          <a:xfrm>
            <a:off x="2702855" y="4109365"/>
            <a:ext cx="501721" cy="478566"/>
            <a:chOff x="5212935" y="1948440"/>
            <a:chExt cx="501721" cy="478566"/>
          </a:xfrm>
          <a:noFill/>
        </p:grpSpPr>
        <p:sp>
          <p:nvSpPr>
            <p:cNvPr id="180" name="Oval 179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5254443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10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182" name="Straight Arrow Connector 181"/>
          <p:cNvCxnSpPr>
            <a:stCxn id="164" idx="3"/>
            <a:endCxn id="180" idx="0"/>
          </p:cNvCxnSpPr>
          <p:nvPr/>
        </p:nvCxnSpPr>
        <p:spPr>
          <a:xfrm flipH="1">
            <a:off x="2953716" y="3670340"/>
            <a:ext cx="321789" cy="4390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Group 182"/>
          <p:cNvGrpSpPr/>
          <p:nvPr/>
        </p:nvGrpSpPr>
        <p:grpSpPr>
          <a:xfrm>
            <a:off x="3693911" y="4109211"/>
            <a:ext cx="501721" cy="478566"/>
            <a:chOff x="5212935" y="1948440"/>
            <a:chExt cx="501721" cy="478566"/>
          </a:xfrm>
          <a:noFill/>
        </p:grpSpPr>
        <p:sp>
          <p:nvSpPr>
            <p:cNvPr id="184" name="Oval 183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245897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14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186" name="Straight Arrow Connector 185"/>
          <p:cNvCxnSpPr>
            <a:stCxn id="164" idx="5"/>
            <a:endCxn id="184" idx="0"/>
          </p:cNvCxnSpPr>
          <p:nvPr/>
        </p:nvCxnSpPr>
        <p:spPr>
          <a:xfrm>
            <a:off x="3630276" y="3670340"/>
            <a:ext cx="314496" cy="4388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Group 186"/>
          <p:cNvGrpSpPr/>
          <p:nvPr/>
        </p:nvGrpSpPr>
        <p:grpSpPr>
          <a:xfrm>
            <a:off x="4298548" y="4069850"/>
            <a:ext cx="501721" cy="478566"/>
            <a:chOff x="5212935" y="1948440"/>
            <a:chExt cx="501721" cy="478566"/>
          </a:xfrm>
          <a:noFill/>
        </p:grpSpPr>
        <p:sp>
          <p:nvSpPr>
            <p:cNvPr id="188" name="Oval 187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5254443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16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190" name="Straight Arrow Connector 189"/>
          <p:cNvCxnSpPr>
            <a:stCxn id="168" idx="3"/>
            <a:endCxn id="188" idx="0"/>
          </p:cNvCxnSpPr>
          <p:nvPr/>
        </p:nvCxnSpPr>
        <p:spPr>
          <a:xfrm flipH="1">
            <a:off x="4549409" y="3670340"/>
            <a:ext cx="141909" cy="3995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3692295" y="4111290"/>
            <a:ext cx="501721" cy="4785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3617744" y="4610504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Calisto MT" panose="02040603050505030304" pitchFamily="18" charset="0"/>
              </a:rPr>
              <a:t>Heap!</a:t>
            </a:r>
            <a:endParaRPr lang="en-US" b="1" dirty="0">
              <a:solidFill>
                <a:srgbClr val="00B050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421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Build Heap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5465267" y="1845443"/>
            <a:ext cx="501721" cy="478566"/>
            <a:chOff x="5212935" y="1948440"/>
            <a:chExt cx="501721" cy="478566"/>
          </a:xfrm>
          <a:noFill/>
        </p:grpSpPr>
        <p:sp>
          <p:nvSpPr>
            <p:cNvPr id="75" name="Oval 74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</a:t>
              </a: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3917603" y="2484435"/>
            <a:ext cx="501721" cy="478566"/>
            <a:chOff x="5212935" y="1948440"/>
            <a:chExt cx="501721" cy="478566"/>
          </a:xfrm>
          <a:noFill/>
        </p:grpSpPr>
        <p:sp>
          <p:nvSpPr>
            <p:cNvPr id="156" name="Oval 15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2</a:t>
              </a:r>
            </a:p>
          </p:txBody>
        </p:sp>
      </p:grpSp>
      <p:cxnSp>
        <p:nvCxnSpPr>
          <p:cNvPr id="158" name="Straight Arrow Connector 157"/>
          <p:cNvCxnSpPr>
            <a:endCxn id="156" idx="0"/>
          </p:cNvCxnSpPr>
          <p:nvPr/>
        </p:nvCxnSpPr>
        <p:spPr>
          <a:xfrm flipH="1">
            <a:off x="4168464" y="2084726"/>
            <a:ext cx="1296803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Group 158"/>
          <p:cNvGrpSpPr/>
          <p:nvPr/>
        </p:nvGrpSpPr>
        <p:grpSpPr>
          <a:xfrm>
            <a:off x="7298601" y="2484435"/>
            <a:ext cx="501721" cy="478566"/>
            <a:chOff x="5212935" y="1948440"/>
            <a:chExt cx="501721" cy="478566"/>
          </a:xfrm>
          <a:noFill/>
        </p:grpSpPr>
        <p:sp>
          <p:nvSpPr>
            <p:cNvPr id="160" name="Oval 159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331357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3</a:t>
              </a:r>
            </a:p>
          </p:txBody>
        </p:sp>
      </p:grpSp>
      <p:cxnSp>
        <p:nvCxnSpPr>
          <p:cNvPr id="162" name="Straight Arrow Connector 161"/>
          <p:cNvCxnSpPr>
            <a:endCxn id="160" idx="0"/>
          </p:cNvCxnSpPr>
          <p:nvPr/>
        </p:nvCxnSpPr>
        <p:spPr>
          <a:xfrm>
            <a:off x="5966988" y="2084726"/>
            <a:ext cx="1582474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/>
          <p:cNvGrpSpPr/>
          <p:nvPr/>
        </p:nvGrpSpPr>
        <p:grpSpPr>
          <a:xfrm>
            <a:off x="3202030" y="3261858"/>
            <a:ext cx="501721" cy="478566"/>
            <a:chOff x="5212935" y="1948440"/>
            <a:chExt cx="501721" cy="478566"/>
          </a:xfrm>
          <a:noFill/>
        </p:grpSpPr>
        <p:sp>
          <p:nvSpPr>
            <p:cNvPr id="164" name="Oval 163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4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166" name="Straight Arrow Connector 165"/>
          <p:cNvCxnSpPr>
            <a:stCxn id="156" idx="3"/>
            <a:endCxn id="164" idx="0"/>
          </p:cNvCxnSpPr>
          <p:nvPr/>
        </p:nvCxnSpPr>
        <p:spPr>
          <a:xfrm flipH="1">
            <a:off x="3452891" y="2892917"/>
            <a:ext cx="538187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/>
          <p:cNvGrpSpPr/>
          <p:nvPr/>
        </p:nvGrpSpPr>
        <p:grpSpPr>
          <a:xfrm>
            <a:off x="4617843" y="3261858"/>
            <a:ext cx="501721" cy="478566"/>
            <a:chOff x="5212935" y="1948440"/>
            <a:chExt cx="501721" cy="478566"/>
          </a:xfrm>
          <a:noFill/>
        </p:grpSpPr>
        <p:sp>
          <p:nvSpPr>
            <p:cNvPr id="168" name="Oval 167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7</a:t>
              </a:r>
            </a:p>
          </p:txBody>
        </p:sp>
      </p:grpSp>
      <p:cxnSp>
        <p:nvCxnSpPr>
          <p:cNvPr id="170" name="Straight Arrow Connector 169"/>
          <p:cNvCxnSpPr>
            <a:stCxn id="156" idx="5"/>
            <a:endCxn id="168" idx="0"/>
          </p:cNvCxnSpPr>
          <p:nvPr/>
        </p:nvCxnSpPr>
        <p:spPr>
          <a:xfrm>
            <a:off x="4345849" y="2892917"/>
            <a:ext cx="522855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Group 170"/>
          <p:cNvGrpSpPr/>
          <p:nvPr/>
        </p:nvGrpSpPr>
        <p:grpSpPr>
          <a:xfrm>
            <a:off x="6663806" y="3261858"/>
            <a:ext cx="501721" cy="478566"/>
            <a:chOff x="5212935" y="1948440"/>
            <a:chExt cx="501721" cy="478566"/>
          </a:xfrm>
          <a:noFill/>
        </p:grpSpPr>
        <p:sp>
          <p:nvSpPr>
            <p:cNvPr id="172" name="Oval 171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8</a:t>
              </a:r>
            </a:p>
          </p:txBody>
        </p:sp>
      </p:grpSp>
      <p:cxnSp>
        <p:nvCxnSpPr>
          <p:cNvPr id="174" name="Straight Arrow Connector 173"/>
          <p:cNvCxnSpPr>
            <a:stCxn id="160" idx="3"/>
            <a:endCxn id="172" idx="0"/>
          </p:cNvCxnSpPr>
          <p:nvPr/>
        </p:nvCxnSpPr>
        <p:spPr>
          <a:xfrm flipH="1">
            <a:off x="6914667" y="2892917"/>
            <a:ext cx="457409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Group 174"/>
          <p:cNvGrpSpPr/>
          <p:nvPr/>
        </p:nvGrpSpPr>
        <p:grpSpPr>
          <a:xfrm>
            <a:off x="8206936" y="3262081"/>
            <a:ext cx="501721" cy="478566"/>
            <a:chOff x="5212935" y="1948440"/>
            <a:chExt cx="501721" cy="478566"/>
          </a:xfrm>
          <a:noFill/>
        </p:grpSpPr>
        <p:sp>
          <p:nvSpPr>
            <p:cNvPr id="176" name="Oval 17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9</a:t>
              </a:r>
            </a:p>
          </p:txBody>
        </p:sp>
      </p:grpSp>
      <p:cxnSp>
        <p:nvCxnSpPr>
          <p:cNvPr id="178" name="Straight Arrow Connector 177"/>
          <p:cNvCxnSpPr>
            <a:stCxn id="160" idx="5"/>
            <a:endCxn id="176" idx="0"/>
          </p:cNvCxnSpPr>
          <p:nvPr/>
        </p:nvCxnSpPr>
        <p:spPr>
          <a:xfrm>
            <a:off x="7726847" y="2892917"/>
            <a:ext cx="730950" cy="369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178"/>
          <p:cNvGrpSpPr/>
          <p:nvPr/>
        </p:nvGrpSpPr>
        <p:grpSpPr>
          <a:xfrm>
            <a:off x="2702855" y="4109365"/>
            <a:ext cx="501721" cy="478566"/>
            <a:chOff x="5212935" y="1948440"/>
            <a:chExt cx="501721" cy="478566"/>
          </a:xfrm>
          <a:noFill/>
        </p:grpSpPr>
        <p:sp>
          <p:nvSpPr>
            <p:cNvPr id="180" name="Oval 179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5254443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10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182" name="Straight Arrow Connector 181"/>
          <p:cNvCxnSpPr>
            <a:stCxn id="164" idx="3"/>
            <a:endCxn id="180" idx="0"/>
          </p:cNvCxnSpPr>
          <p:nvPr/>
        </p:nvCxnSpPr>
        <p:spPr>
          <a:xfrm flipH="1">
            <a:off x="2953716" y="3670340"/>
            <a:ext cx="321789" cy="4390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Group 182"/>
          <p:cNvGrpSpPr/>
          <p:nvPr/>
        </p:nvGrpSpPr>
        <p:grpSpPr>
          <a:xfrm>
            <a:off x="3693911" y="4109211"/>
            <a:ext cx="501721" cy="478566"/>
            <a:chOff x="5212935" y="1948440"/>
            <a:chExt cx="501721" cy="478566"/>
          </a:xfrm>
          <a:noFill/>
        </p:grpSpPr>
        <p:sp>
          <p:nvSpPr>
            <p:cNvPr id="184" name="Oval 183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245897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14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186" name="Straight Arrow Connector 185"/>
          <p:cNvCxnSpPr>
            <a:stCxn id="164" idx="5"/>
            <a:endCxn id="184" idx="0"/>
          </p:cNvCxnSpPr>
          <p:nvPr/>
        </p:nvCxnSpPr>
        <p:spPr>
          <a:xfrm>
            <a:off x="3630276" y="3670340"/>
            <a:ext cx="314496" cy="4388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Group 186"/>
          <p:cNvGrpSpPr/>
          <p:nvPr/>
        </p:nvGrpSpPr>
        <p:grpSpPr>
          <a:xfrm>
            <a:off x="4298548" y="4069850"/>
            <a:ext cx="501721" cy="478566"/>
            <a:chOff x="5212935" y="1948440"/>
            <a:chExt cx="501721" cy="478566"/>
          </a:xfrm>
          <a:noFill/>
        </p:grpSpPr>
        <p:sp>
          <p:nvSpPr>
            <p:cNvPr id="188" name="Oval 187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5254443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16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190" name="Straight Arrow Connector 189"/>
          <p:cNvCxnSpPr>
            <a:stCxn id="168" idx="3"/>
            <a:endCxn id="188" idx="0"/>
          </p:cNvCxnSpPr>
          <p:nvPr/>
        </p:nvCxnSpPr>
        <p:spPr>
          <a:xfrm flipH="1">
            <a:off x="4549409" y="3670340"/>
            <a:ext cx="141909" cy="3995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2700060" y="4109211"/>
            <a:ext cx="501721" cy="4785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2554406" y="4548236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Calisto MT" panose="02040603050505030304" pitchFamily="18" charset="0"/>
              </a:rPr>
              <a:t>Heap!</a:t>
            </a:r>
            <a:endParaRPr lang="en-US" b="1" dirty="0">
              <a:solidFill>
                <a:srgbClr val="00B050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48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Build Heap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5465267" y="1845443"/>
            <a:ext cx="501721" cy="478566"/>
            <a:chOff x="5212935" y="1948440"/>
            <a:chExt cx="501721" cy="478566"/>
          </a:xfrm>
          <a:noFill/>
        </p:grpSpPr>
        <p:sp>
          <p:nvSpPr>
            <p:cNvPr id="75" name="Oval 74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</a:t>
              </a: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3917603" y="2484435"/>
            <a:ext cx="501721" cy="478566"/>
            <a:chOff x="5212935" y="1948440"/>
            <a:chExt cx="501721" cy="478566"/>
          </a:xfrm>
          <a:noFill/>
        </p:grpSpPr>
        <p:sp>
          <p:nvSpPr>
            <p:cNvPr id="156" name="Oval 15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2</a:t>
              </a:r>
            </a:p>
          </p:txBody>
        </p:sp>
      </p:grpSp>
      <p:cxnSp>
        <p:nvCxnSpPr>
          <p:cNvPr id="158" name="Straight Arrow Connector 157"/>
          <p:cNvCxnSpPr>
            <a:endCxn id="156" idx="0"/>
          </p:cNvCxnSpPr>
          <p:nvPr/>
        </p:nvCxnSpPr>
        <p:spPr>
          <a:xfrm flipH="1">
            <a:off x="4168464" y="2084726"/>
            <a:ext cx="1296803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Group 158"/>
          <p:cNvGrpSpPr/>
          <p:nvPr/>
        </p:nvGrpSpPr>
        <p:grpSpPr>
          <a:xfrm>
            <a:off x="7298601" y="2484435"/>
            <a:ext cx="501721" cy="478566"/>
            <a:chOff x="5212935" y="1948440"/>
            <a:chExt cx="501721" cy="478566"/>
          </a:xfrm>
          <a:noFill/>
        </p:grpSpPr>
        <p:sp>
          <p:nvSpPr>
            <p:cNvPr id="160" name="Oval 159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331357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3</a:t>
              </a:r>
            </a:p>
          </p:txBody>
        </p:sp>
      </p:grpSp>
      <p:cxnSp>
        <p:nvCxnSpPr>
          <p:cNvPr id="162" name="Straight Arrow Connector 161"/>
          <p:cNvCxnSpPr>
            <a:endCxn id="160" idx="0"/>
          </p:cNvCxnSpPr>
          <p:nvPr/>
        </p:nvCxnSpPr>
        <p:spPr>
          <a:xfrm>
            <a:off x="5966988" y="2084726"/>
            <a:ext cx="1582474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/>
          <p:cNvGrpSpPr/>
          <p:nvPr/>
        </p:nvGrpSpPr>
        <p:grpSpPr>
          <a:xfrm>
            <a:off x="3202030" y="3261858"/>
            <a:ext cx="501721" cy="478566"/>
            <a:chOff x="5212935" y="1948440"/>
            <a:chExt cx="501721" cy="478566"/>
          </a:xfrm>
          <a:noFill/>
        </p:grpSpPr>
        <p:sp>
          <p:nvSpPr>
            <p:cNvPr id="164" name="Oval 163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4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166" name="Straight Arrow Connector 165"/>
          <p:cNvCxnSpPr>
            <a:stCxn id="156" idx="3"/>
            <a:endCxn id="164" idx="0"/>
          </p:cNvCxnSpPr>
          <p:nvPr/>
        </p:nvCxnSpPr>
        <p:spPr>
          <a:xfrm flipH="1">
            <a:off x="3452891" y="2892917"/>
            <a:ext cx="538187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/>
          <p:cNvGrpSpPr/>
          <p:nvPr/>
        </p:nvGrpSpPr>
        <p:grpSpPr>
          <a:xfrm>
            <a:off x="4617843" y="3261858"/>
            <a:ext cx="501721" cy="478566"/>
            <a:chOff x="5212935" y="1948440"/>
            <a:chExt cx="501721" cy="478566"/>
          </a:xfrm>
          <a:noFill/>
        </p:grpSpPr>
        <p:sp>
          <p:nvSpPr>
            <p:cNvPr id="168" name="Oval 167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7</a:t>
              </a:r>
            </a:p>
          </p:txBody>
        </p:sp>
      </p:grpSp>
      <p:cxnSp>
        <p:nvCxnSpPr>
          <p:cNvPr id="170" name="Straight Arrow Connector 169"/>
          <p:cNvCxnSpPr>
            <a:stCxn id="156" idx="5"/>
            <a:endCxn id="168" idx="0"/>
          </p:cNvCxnSpPr>
          <p:nvPr/>
        </p:nvCxnSpPr>
        <p:spPr>
          <a:xfrm>
            <a:off x="4345849" y="2892917"/>
            <a:ext cx="522855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Group 170"/>
          <p:cNvGrpSpPr/>
          <p:nvPr/>
        </p:nvGrpSpPr>
        <p:grpSpPr>
          <a:xfrm>
            <a:off x="6663806" y="3261858"/>
            <a:ext cx="501721" cy="478566"/>
            <a:chOff x="5212935" y="1948440"/>
            <a:chExt cx="501721" cy="478566"/>
          </a:xfrm>
          <a:noFill/>
        </p:grpSpPr>
        <p:sp>
          <p:nvSpPr>
            <p:cNvPr id="172" name="Oval 171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8</a:t>
              </a:r>
            </a:p>
          </p:txBody>
        </p:sp>
      </p:grpSp>
      <p:cxnSp>
        <p:nvCxnSpPr>
          <p:cNvPr id="174" name="Straight Arrow Connector 173"/>
          <p:cNvCxnSpPr>
            <a:stCxn id="160" idx="3"/>
            <a:endCxn id="172" idx="0"/>
          </p:cNvCxnSpPr>
          <p:nvPr/>
        </p:nvCxnSpPr>
        <p:spPr>
          <a:xfrm flipH="1">
            <a:off x="6914667" y="2892917"/>
            <a:ext cx="457409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Group 174"/>
          <p:cNvGrpSpPr/>
          <p:nvPr/>
        </p:nvGrpSpPr>
        <p:grpSpPr>
          <a:xfrm>
            <a:off x="8206936" y="3262081"/>
            <a:ext cx="501721" cy="478566"/>
            <a:chOff x="5212935" y="1948440"/>
            <a:chExt cx="501721" cy="478566"/>
          </a:xfrm>
          <a:noFill/>
        </p:grpSpPr>
        <p:sp>
          <p:nvSpPr>
            <p:cNvPr id="176" name="Oval 17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9</a:t>
              </a:r>
            </a:p>
          </p:txBody>
        </p:sp>
      </p:grpSp>
      <p:cxnSp>
        <p:nvCxnSpPr>
          <p:cNvPr id="178" name="Straight Arrow Connector 177"/>
          <p:cNvCxnSpPr>
            <a:stCxn id="160" idx="5"/>
            <a:endCxn id="176" idx="0"/>
          </p:cNvCxnSpPr>
          <p:nvPr/>
        </p:nvCxnSpPr>
        <p:spPr>
          <a:xfrm>
            <a:off x="7726847" y="2892917"/>
            <a:ext cx="730950" cy="369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178"/>
          <p:cNvGrpSpPr/>
          <p:nvPr/>
        </p:nvGrpSpPr>
        <p:grpSpPr>
          <a:xfrm>
            <a:off x="2702855" y="4109365"/>
            <a:ext cx="501721" cy="478566"/>
            <a:chOff x="5212935" y="1948440"/>
            <a:chExt cx="501721" cy="478566"/>
          </a:xfrm>
          <a:noFill/>
        </p:grpSpPr>
        <p:sp>
          <p:nvSpPr>
            <p:cNvPr id="180" name="Oval 179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5254443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10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182" name="Straight Arrow Connector 181"/>
          <p:cNvCxnSpPr>
            <a:stCxn id="164" idx="3"/>
            <a:endCxn id="180" idx="0"/>
          </p:cNvCxnSpPr>
          <p:nvPr/>
        </p:nvCxnSpPr>
        <p:spPr>
          <a:xfrm flipH="1">
            <a:off x="2953716" y="3670340"/>
            <a:ext cx="321789" cy="4390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Group 182"/>
          <p:cNvGrpSpPr/>
          <p:nvPr/>
        </p:nvGrpSpPr>
        <p:grpSpPr>
          <a:xfrm>
            <a:off x="3693911" y="4109211"/>
            <a:ext cx="501721" cy="478566"/>
            <a:chOff x="5212935" y="1948440"/>
            <a:chExt cx="501721" cy="478566"/>
          </a:xfrm>
          <a:noFill/>
        </p:grpSpPr>
        <p:sp>
          <p:nvSpPr>
            <p:cNvPr id="184" name="Oval 183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245897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14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186" name="Straight Arrow Connector 185"/>
          <p:cNvCxnSpPr>
            <a:stCxn id="164" idx="5"/>
            <a:endCxn id="184" idx="0"/>
          </p:cNvCxnSpPr>
          <p:nvPr/>
        </p:nvCxnSpPr>
        <p:spPr>
          <a:xfrm>
            <a:off x="3630276" y="3670340"/>
            <a:ext cx="314496" cy="4388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Group 186"/>
          <p:cNvGrpSpPr/>
          <p:nvPr/>
        </p:nvGrpSpPr>
        <p:grpSpPr>
          <a:xfrm>
            <a:off x="4298548" y="4069850"/>
            <a:ext cx="501721" cy="478566"/>
            <a:chOff x="5212935" y="1948440"/>
            <a:chExt cx="501721" cy="478566"/>
          </a:xfrm>
          <a:noFill/>
        </p:grpSpPr>
        <p:sp>
          <p:nvSpPr>
            <p:cNvPr id="188" name="Oval 187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5254443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16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190" name="Straight Arrow Connector 189"/>
          <p:cNvCxnSpPr>
            <a:stCxn id="168" idx="3"/>
            <a:endCxn id="188" idx="0"/>
          </p:cNvCxnSpPr>
          <p:nvPr/>
        </p:nvCxnSpPr>
        <p:spPr>
          <a:xfrm flipH="1">
            <a:off x="4549409" y="3670340"/>
            <a:ext cx="141909" cy="3995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8206935" y="3261858"/>
            <a:ext cx="501721" cy="4785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8092322" y="3700518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Calisto MT" panose="02040603050505030304" pitchFamily="18" charset="0"/>
              </a:rPr>
              <a:t>Heap!</a:t>
            </a:r>
            <a:endParaRPr lang="en-US" b="1" dirty="0">
              <a:solidFill>
                <a:srgbClr val="00B050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23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Build Heap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5465267" y="1845443"/>
            <a:ext cx="501721" cy="478566"/>
            <a:chOff x="5212935" y="1948440"/>
            <a:chExt cx="501721" cy="478566"/>
          </a:xfrm>
          <a:noFill/>
        </p:grpSpPr>
        <p:sp>
          <p:nvSpPr>
            <p:cNvPr id="75" name="Oval 74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</a:t>
              </a: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3917603" y="2484435"/>
            <a:ext cx="501721" cy="478566"/>
            <a:chOff x="5212935" y="1948440"/>
            <a:chExt cx="501721" cy="478566"/>
          </a:xfrm>
          <a:noFill/>
        </p:grpSpPr>
        <p:sp>
          <p:nvSpPr>
            <p:cNvPr id="156" name="Oval 15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2</a:t>
              </a:r>
            </a:p>
          </p:txBody>
        </p:sp>
      </p:grpSp>
      <p:cxnSp>
        <p:nvCxnSpPr>
          <p:cNvPr id="158" name="Straight Arrow Connector 157"/>
          <p:cNvCxnSpPr>
            <a:endCxn id="156" idx="0"/>
          </p:cNvCxnSpPr>
          <p:nvPr/>
        </p:nvCxnSpPr>
        <p:spPr>
          <a:xfrm flipH="1">
            <a:off x="4168464" y="2084726"/>
            <a:ext cx="1296803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Group 158"/>
          <p:cNvGrpSpPr/>
          <p:nvPr/>
        </p:nvGrpSpPr>
        <p:grpSpPr>
          <a:xfrm>
            <a:off x="7298601" y="2484435"/>
            <a:ext cx="501721" cy="478566"/>
            <a:chOff x="5212935" y="1948440"/>
            <a:chExt cx="501721" cy="478566"/>
          </a:xfrm>
          <a:noFill/>
        </p:grpSpPr>
        <p:sp>
          <p:nvSpPr>
            <p:cNvPr id="160" name="Oval 159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331357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3</a:t>
              </a:r>
            </a:p>
          </p:txBody>
        </p:sp>
      </p:grpSp>
      <p:cxnSp>
        <p:nvCxnSpPr>
          <p:cNvPr id="162" name="Straight Arrow Connector 161"/>
          <p:cNvCxnSpPr>
            <a:endCxn id="160" idx="0"/>
          </p:cNvCxnSpPr>
          <p:nvPr/>
        </p:nvCxnSpPr>
        <p:spPr>
          <a:xfrm>
            <a:off x="5966988" y="2084726"/>
            <a:ext cx="1582474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/>
          <p:cNvGrpSpPr/>
          <p:nvPr/>
        </p:nvGrpSpPr>
        <p:grpSpPr>
          <a:xfrm>
            <a:off x="3202030" y="3261858"/>
            <a:ext cx="501721" cy="478566"/>
            <a:chOff x="5212935" y="1948440"/>
            <a:chExt cx="501721" cy="478566"/>
          </a:xfrm>
          <a:noFill/>
        </p:grpSpPr>
        <p:sp>
          <p:nvSpPr>
            <p:cNvPr id="164" name="Oval 163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4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166" name="Straight Arrow Connector 165"/>
          <p:cNvCxnSpPr>
            <a:stCxn id="156" idx="3"/>
            <a:endCxn id="164" idx="0"/>
          </p:cNvCxnSpPr>
          <p:nvPr/>
        </p:nvCxnSpPr>
        <p:spPr>
          <a:xfrm flipH="1">
            <a:off x="3452891" y="2892917"/>
            <a:ext cx="538187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/>
          <p:cNvGrpSpPr/>
          <p:nvPr/>
        </p:nvGrpSpPr>
        <p:grpSpPr>
          <a:xfrm>
            <a:off x="4617843" y="3261858"/>
            <a:ext cx="501721" cy="478566"/>
            <a:chOff x="5212935" y="1948440"/>
            <a:chExt cx="501721" cy="478566"/>
          </a:xfrm>
          <a:noFill/>
        </p:grpSpPr>
        <p:sp>
          <p:nvSpPr>
            <p:cNvPr id="168" name="Oval 167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7</a:t>
              </a:r>
            </a:p>
          </p:txBody>
        </p:sp>
      </p:grpSp>
      <p:cxnSp>
        <p:nvCxnSpPr>
          <p:cNvPr id="170" name="Straight Arrow Connector 169"/>
          <p:cNvCxnSpPr>
            <a:stCxn id="156" idx="5"/>
            <a:endCxn id="168" idx="0"/>
          </p:cNvCxnSpPr>
          <p:nvPr/>
        </p:nvCxnSpPr>
        <p:spPr>
          <a:xfrm>
            <a:off x="4345849" y="2892917"/>
            <a:ext cx="522855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Group 170"/>
          <p:cNvGrpSpPr/>
          <p:nvPr/>
        </p:nvGrpSpPr>
        <p:grpSpPr>
          <a:xfrm>
            <a:off x="6663806" y="3261858"/>
            <a:ext cx="501721" cy="478566"/>
            <a:chOff x="5212935" y="1948440"/>
            <a:chExt cx="501721" cy="478566"/>
          </a:xfrm>
          <a:noFill/>
        </p:grpSpPr>
        <p:sp>
          <p:nvSpPr>
            <p:cNvPr id="172" name="Oval 171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8</a:t>
              </a:r>
            </a:p>
          </p:txBody>
        </p:sp>
      </p:grpSp>
      <p:cxnSp>
        <p:nvCxnSpPr>
          <p:cNvPr id="174" name="Straight Arrow Connector 173"/>
          <p:cNvCxnSpPr>
            <a:stCxn id="160" idx="3"/>
            <a:endCxn id="172" idx="0"/>
          </p:cNvCxnSpPr>
          <p:nvPr/>
        </p:nvCxnSpPr>
        <p:spPr>
          <a:xfrm flipH="1">
            <a:off x="6914667" y="2892917"/>
            <a:ext cx="457409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Group 174"/>
          <p:cNvGrpSpPr/>
          <p:nvPr/>
        </p:nvGrpSpPr>
        <p:grpSpPr>
          <a:xfrm>
            <a:off x="8206936" y="3262081"/>
            <a:ext cx="501721" cy="478566"/>
            <a:chOff x="5212935" y="1948440"/>
            <a:chExt cx="501721" cy="478566"/>
          </a:xfrm>
          <a:noFill/>
        </p:grpSpPr>
        <p:sp>
          <p:nvSpPr>
            <p:cNvPr id="176" name="Oval 17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9</a:t>
              </a:r>
            </a:p>
          </p:txBody>
        </p:sp>
      </p:grpSp>
      <p:cxnSp>
        <p:nvCxnSpPr>
          <p:cNvPr id="178" name="Straight Arrow Connector 177"/>
          <p:cNvCxnSpPr>
            <a:stCxn id="160" idx="5"/>
            <a:endCxn id="176" idx="0"/>
          </p:cNvCxnSpPr>
          <p:nvPr/>
        </p:nvCxnSpPr>
        <p:spPr>
          <a:xfrm>
            <a:off x="7726847" y="2892917"/>
            <a:ext cx="730950" cy="369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178"/>
          <p:cNvGrpSpPr/>
          <p:nvPr/>
        </p:nvGrpSpPr>
        <p:grpSpPr>
          <a:xfrm>
            <a:off x="2702855" y="4109365"/>
            <a:ext cx="501721" cy="478566"/>
            <a:chOff x="5212935" y="1948440"/>
            <a:chExt cx="501721" cy="478566"/>
          </a:xfrm>
          <a:noFill/>
        </p:grpSpPr>
        <p:sp>
          <p:nvSpPr>
            <p:cNvPr id="180" name="Oval 179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5254443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10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182" name="Straight Arrow Connector 181"/>
          <p:cNvCxnSpPr>
            <a:stCxn id="164" idx="3"/>
            <a:endCxn id="180" idx="0"/>
          </p:cNvCxnSpPr>
          <p:nvPr/>
        </p:nvCxnSpPr>
        <p:spPr>
          <a:xfrm flipH="1">
            <a:off x="2953716" y="3670340"/>
            <a:ext cx="321789" cy="4390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Group 182"/>
          <p:cNvGrpSpPr/>
          <p:nvPr/>
        </p:nvGrpSpPr>
        <p:grpSpPr>
          <a:xfrm>
            <a:off x="3693911" y="4109211"/>
            <a:ext cx="501721" cy="478566"/>
            <a:chOff x="5212935" y="1948440"/>
            <a:chExt cx="501721" cy="478566"/>
          </a:xfrm>
          <a:noFill/>
        </p:grpSpPr>
        <p:sp>
          <p:nvSpPr>
            <p:cNvPr id="184" name="Oval 183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245897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14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186" name="Straight Arrow Connector 185"/>
          <p:cNvCxnSpPr>
            <a:stCxn id="164" idx="5"/>
            <a:endCxn id="184" idx="0"/>
          </p:cNvCxnSpPr>
          <p:nvPr/>
        </p:nvCxnSpPr>
        <p:spPr>
          <a:xfrm>
            <a:off x="3630276" y="3670340"/>
            <a:ext cx="314496" cy="4388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Group 186"/>
          <p:cNvGrpSpPr/>
          <p:nvPr/>
        </p:nvGrpSpPr>
        <p:grpSpPr>
          <a:xfrm>
            <a:off x="4298548" y="4069850"/>
            <a:ext cx="501721" cy="478566"/>
            <a:chOff x="5212935" y="1948440"/>
            <a:chExt cx="501721" cy="478566"/>
          </a:xfrm>
          <a:noFill/>
        </p:grpSpPr>
        <p:sp>
          <p:nvSpPr>
            <p:cNvPr id="188" name="Oval 187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5254443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16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190" name="Straight Arrow Connector 189"/>
          <p:cNvCxnSpPr>
            <a:stCxn id="168" idx="3"/>
            <a:endCxn id="188" idx="0"/>
          </p:cNvCxnSpPr>
          <p:nvPr/>
        </p:nvCxnSpPr>
        <p:spPr>
          <a:xfrm flipH="1">
            <a:off x="4549409" y="3670340"/>
            <a:ext cx="141909" cy="3995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6667749" y="3263910"/>
            <a:ext cx="501721" cy="4785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6553136" y="3702570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Calisto MT" panose="02040603050505030304" pitchFamily="18" charset="0"/>
              </a:rPr>
              <a:t>Heap!</a:t>
            </a:r>
            <a:endParaRPr lang="en-US" b="1" dirty="0">
              <a:solidFill>
                <a:srgbClr val="00B050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67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Build Heap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5465267" y="1845443"/>
            <a:ext cx="501721" cy="478566"/>
            <a:chOff x="5212935" y="1948440"/>
            <a:chExt cx="501721" cy="478566"/>
          </a:xfrm>
          <a:noFill/>
        </p:grpSpPr>
        <p:sp>
          <p:nvSpPr>
            <p:cNvPr id="75" name="Oval 74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</a:t>
              </a: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3917603" y="2484435"/>
            <a:ext cx="501721" cy="478566"/>
            <a:chOff x="5212935" y="1948440"/>
            <a:chExt cx="501721" cy="478566"/>
          </a:xfrm>
          <a:noFill/>
        </p:grpSpPr>
        <p:sp>
          <p:nvSpPr>
            <p:cNvPr id="156" name="Oval 15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2</a:t>
              </a:r>
            </a:p>
          </p:txBody>
        </p:sp>
      </p:grpSp>
      <p:cxnSp>
        <p:nvCxnSpPr>
          <p:cNvPr id="158" name="Straight Arrow Connector 157"/>
          <p:cNvCxnSpPr>
            <a:endCxn id="156" idx="0"/>
          </p:cNvCxnSpPr>
          <p:nvPr/>
        </p:nvCxnSpPr>
        <p:spPr>
          <a:xfrm flipH="1">
            <a:off x="4168464" y="2084726"/>
            <a:ext cx="1296803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Group 158"/>
          <p:cNvGrpSpPr/>
          <p:nvPr/>
        </p:nvGrpSpPr>
        <p:grpSpPr>
          <a:xfrm>
            <a:off x="7298601" y="2484435"/>
            <a:ext cx="501721" cy="478566"/>
            <a:chOff x="5212935" y="1948440"/>
            <a:chExt cx="501721" cy="478566"/>
          </a:xfrm>
          <a:noFill/>
        </p:grpSpPr>
        <p:sp>
          <p:nvSpPr>
            <p:cNvPr id="160" name="Oval 159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331357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3</a:t>
              </a:r>
            </a:p>
          </p:txBody>
        </p:sp>
      </p:grpSp>
      <p:cxnSp>
        <p:nvCxnSpPr>
          <p:cNvPr id="162" name="Straight Arrow Connector 161"/>
          <p:cNvCxnSpPr>
            <a:endCxn id="160" idx="0"/>
          </p:cNvCxnSpPr>
          <p:nvPr/>
        </p:nvCxnSpPr>
        <p:spPr>
          <a:xfrm>
            <a:off x="5966988" y="2084726"/>
            <a:ext cx="1582474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/>
          <p:cNvGrpSpPr/>
          <p:nvPr/>
        </p:nvGrpSpPr>
        <p:grpSpPr>
          <a:xfrm>
            <a:off x="3202030" y="3261858"/>
            <a:ext cx="501721" cy="478566"/>
            <a:chOff x="5212935" y="1948440"/>
            <a:chExt cx="501721" cy="478566"/>
          </a:xfrm>
          <a:noFill/>
        </p:grpSpPr>
        <p:sp>
          <p:nvSpPr>
            <p:cNvPr id="164" name="Oval 163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4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166" name="Straight Arrow Connector 165"/>
          <p:cNvCxnSpPr>
            <a:stCxn id="156" idx="3"/>
            <a:endCxn id="164" idx="0"/>
          </p:cNvCxnSpPr>
          <p:nvPr/>
        </p:nvCxnSpPr>
        <p:spPr>
          <a:xfrm flipH="1">
            <a:off x="3452891" y="2892917"/>
            <a:ext cx="538187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/>
          <p:cNvGrpSpPr/>
          <p:nvPr/>
        </p:nvGrpSpPr>
        <p:grpSpPr>
          <a:xfrm>
            <a:off x="4617843" y="3261858"/>
            <a:ext cx="501721" cy="478566"/>
            <a:chOff x="5212935" y="1948440"/>
            <a:chExt cx="501721" cy="478566"/>
          </a:xfrm>
          <a:noFill/>
        </p:grpSpPr>
        <p:sp>
          <p:nvSpPr>
            <p:cNvPr id="168" name="Oval 167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7</a:t>
              </a:r>
            </a:p>
          </p:txBody>
        </p:sp>
      </p:grpSp>
      <p:cxnSp>
        <p:nvCxnSpPr>
          <p:cNvPr id="170" name="Straight Arrow Connector 169"/>
          <p:cNvCxnSpPr>
            <a:stCxn id="156" idx="5"/>
            <a:endCxn id="168" idx="0"/>
          </p:cNvCxnSpPr>
          <p:nvPr/>
        </p:nvCxnSpPr>
        <p:spPr>
          <a:xfrm>
            <a:off x="4345849" y="2892917"/>
            <a:ext cx="522855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Group 170"/>
          <p:cNvGrpSpPr/>
          <p:nvPr/>
        </p:nvGrpSpPr>
        <p:grpSpPr>
          <a:xfrm>
            <a:off x="6663806" y="3261858"/>
            <a:ext cx="501721" cy="478566"/>
            <a:chOff x="5212935" y="1948440"/>
            <a:chExt cx="501721" cy="478566"/>
          </a:xfrm>
          <a:noFill/>
        </p:grpSpPr>
        <p:sp>
          <p:nvSpPr>
            <p:cNvPr id="172" name="Oval 171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8</a:t>
              </a:r>
            </a:p>
          </p:txBody>
        </p:sp>
      </p:grpSp>
      <p:cxnSp>
        <p:nvCxnSpPr>
          <p:cNvPr id="174" name="Straight Arrow Connector 173"/>
          <p:cNvCxnSpPr>
            <a:stCxn id="160" idx="3"/>
            <a:endCxn id="172" idx="0"/>
          </p:cNvCxnSpPr>
          <p:nvPr/>
        </p:nvCxnSpPr>
        <p:spPr>
          <a:xfrm flipH="1">
            <a:off x="6914667" y="2892917"/>
            <a:ext cx="457409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Group 174"/>
          <p:cNvGrpSpPr/>
          <p:nvPr/>
        </p:nvGrpSpPr>
        <p:grpSpPr>
          <a:xfrm>
            <a:off x="8206936" y="3262081"/>
            <a:ext cx="501721" cy="478566"/>
            <a:chOff x="5212935" y="1948440"/>
            <a:chExt cx="501721" cy="478566"/>
          </a:xfrm>
          <a:noFill/>
        </p:grpSpPr>
        <p:sp>
          <p:nvSpPr>
            <p:cNvPr id="176" name="Oval 17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9</a:t>
              </a:r>
            </a:p>
          </p:txBody>
        </p:sp>
      </p:grpSp>
      <p:cxnSp>
        <p:nvCxnSpPr>
          <p:cNvPr id="178" name="Straight Arrow Connector 177"/>
          <p:cNvCxnSpPr>
            <a:stCxn id="160" idx="5"/>
            <a:endCxn id="176" idx="0"/>
          </p:cNvCxnSpPr>
          <p:nvPr/>
        </p:nvCxnSpPr>
        <p:spPr>
          <a:xfrm>
            <a:off x="7726847" y="2892917"/>
            <a:ext cx="730950" cy="369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178"/>
          <p:cNvGrpSpPr/>
          <p:nvPr/>
        </p:nvGrpSpPr>
        <p:grpSpPr>
          <a:xfrm>
            <a:off x="2702855" y="4109365"/>
            <a:ext cx="501721" cy="478566"/>
            <a:chOff x="5212935" y="1948440"/>
            <a:chExt cx="501721" cy="478566"/>
          </a:xfrm>
          <a:noFill/>
        </p:grpSpPr>
        <p:sp>
          <p:nvSpPr>
            <p:cNvPr id="180" name="Oval 179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5254443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10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182" name="Straight Arrow Connector 181"/>
          <p:cNvCxnSpPr>
            <a:stCxn id="164" idx="3"/>
            <a:endCxn id="180" idx="0"/>
          </p:cNvCxnSpPr>
          <p:nvPr/>
        </p:nvCxnSpPr>
        <p:spPr>
          <a:xfrm flipH="1">
            <a:off x="2953716" y="3670340"/>
            <a:ext cx="321789" cy="4390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Group 182"/>
          <p:cNvGrpSpPr/>
          <p:nvPr/>
        </p:nvGrpSpPr>
        <p:grpSpPr>
          <a:xfrm>
            <a:off x="3693911" y="4109211"/>
            <a:ext cx="501721" cy="478566"/>
            <a:chOff x="5212935" y="1948440"/>
            <a:chExt cx="501721" cy="478566"/>
          </a:xfrm>
          <a:noFill/>
        </p:grpSpPr>
        <p:sp>
          <p:nvSpPr>
            <p:cNvPr id="184" name="Oval 183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245897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14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186" name="Straight Arrow Connector 185"/>
          <p:cNvCxnSpPr>
            <a:stCxn id="164" idx="5"/>
            <a:endCxn id="184" idx="0"/>
          </p:cNvCxnSpPr>
          <p:nvPr/>
        </p:nvCxnSpPr>
        <p:spPr>
          <a:xfrm>
            <a:off x="3630276" y="3670340"/>
            <a:ext cx="314496" cy="4388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Group 186"/>
          <p:cNvGrpSpPr/>
          <p:nvPr/>
        </p:nvGrpSpPr>
        <p:grpSpPr>
          <a:xfrm>
            <a:off x="4298548" y="4069850"/>
            <a:ext cx="501721" cy="478566"/>
            <a:chOff x="5212935" y="1948440"/>
            <a:chExt cx="501721" cy="478566"/>
          </a:xfrm>
          <a:noFill/>
        </p:grpSpPr>
        <p:sp>
          <p:nvSpPr>
            <p:cNvPr id="188" name="Oval 187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5254443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16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190" name="Straight Arrow Connector 189"/>
          <p:cNvCxnSpPr>
            <a:stCxn id="168" idx="3"/>
            <a:endCxn id="188" idx="0"/>
          </p:cNvCxnSpPr>
          <p:nvPr/>
        </p:nvCxnSpPr>
        <p:spPr>
          <a:xfrm flipH="1">
            <a:off x="4549409" y="3670340"/>
            <a:ext cx="141909" cy="3995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4617188" y="3262710"/>
            <a:ext cx="501721" cy="4785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5260517" y="326185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Adjust</a:t>
            </a:r>
            <a:endParaRPr lang="en-US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cxnSp>
        <p:nvCxnSpPr>
          <p:cNvPr id="4" name="Curved Connector 3"/>
          <p:cNvCxnSpPr>
            <a:stCxn id="188" idx="6"/>
            <a:endCxn id="168" idx="6"/>
          </p:cNvCxnSpPr>
          <p:nvPr/>
        </p:nvCxnSpPr>
        <p:spPr>
          <a:xfrm flipV="1">
            <a:off x="4800269" y="3501141"/>
            <a:ext cx="319295" cy="807992"/>
          </a:xfrm>
          <a:prstGeom prst="curvedConnector3">
            <a:avLst>
              <a:gd name="adj1" fmla="val 171595"/>
            </a:avLst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616533" y="3266344"/>
            <a:ext cx="501721" cy="478566"/>
            <a:chOff x="7317005" y="4224804"/>
            <a:chExt cx="501721" cy="478566"/>
          </a:xfrm>
        </p:grpSpPr>
        <p:sp>
          <p:nvSpPr>
            <p:cNvPr id="50" name="Oval 49"/>
            <p:cNvSpPr/>
            <p:nvPr/>
          </p:nvSpPr>
          <p:spPr>
            <a:xfrm>
              <a:off x="7317005" y="4224804"/>
              <a:ext cx="501721" cy="4785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357201" y="42794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16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298548" y="4065364"/>
            <a:ext cx="501721" cy="478566"/>
            <a:chOff x="7317005" y="4224804"/>
            <a:chExt cx="501721" cy="478566"/>
          </a:xfrm>
        </p:grpSpPr>
        <p:sp>
          <p:nvSpPr>
            <p:cNvPr id="54" name="Oval 53"/>
            <p:cNvSpPr/>
            <p:nvPr/>
          </p:nvSpPr>
          <p:spPr>
            <a:xfrm>
              <a:off x="7317005" y="4224804"/>
              <a:ext cx="501721" cy="4785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434115" y="42794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7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5326294" y="3237618"/>
            <a:ext cx="7986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Calisto MT" panose="02040603050505030304" pitchFamily="18" charset="0"/>
              </a:rPr>
              <a:t>Heap!</a:t>
            </a:r>
            <a:endParaRPr lang="en-US" b="1" dirty="0">
              <a:solidFill>
                <a:srgbClr val="00B050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92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5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Build Heap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5465267" y="1845443"/>
            <a:ext cx="501721" cy="478566"/>
            <a:chOff x="5212935" y="1948440"/>
            <a:chExt cx="501721" cy="478566"/>
          </a:xfrm>
          <a:noFill/>
        </p:grpSpPr>
        <p:sp>
          <p:nvSpPr>
            <p:cNvPr id="75" name="Oval 74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</a:t>
              </a: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3917603" y="2484435"/>
            <a:ext cx="501721" cy="478566"/>
            <a:chOff x="5212935" y="1948440"/>
            <a:chExt cx="501721" cy="478566"/>
          </a:xfrm>
          <a:noFill/>
        </p:grpSpPr>
        <p:sp>
          <p:nvSpPr>
            <p:cNvPr id="156" name="Oval 15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2</a:t>
              </a:r>
            </a:p>
          </p:txBody>
        </p:sp>
      </p:grpSp>
      <p:cxnSp>
        <p:nvCxnSpPr>
          <p:cNvPr id="158" name="Straight Arrow Connector 157"/>
          <p:cNvCxnSpPr>
            <a:endCxn id="156" idx="0"/>
          </p:cNvCxnSpPr>
          <p:nvPr/>
        </p:nvCxnSpPr>
        <p:spPr>
          <a:xfrm flipH="1">
            <a:off x="4168464" y="2084726"/>
            <a:ext cx="1296803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Group 158"/>
          <p:cNvGrpSpPr/>
          <p:nvPr/>
        </p:nvGrpSpPr>
        <p:grpSpPr>
          <a:xfrm>
            <a:off x="7298601" y="2484435"/>
            <a:ext cx="501721" cy="478566"/>
            <a:chOff x="5212935" y="1948440"/>
            <a:chExt cx="501721" cy="478566"/>
          </a:xfrm>
          <a:noFill/>
        </p:grpSpPr>
        <p:sp>
          <p:nvSpPr>
            <p:cNvPr id="160" name="Oval 159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331357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3</a:t>
              </a:r>
            </a:p>
          </p:txBody>
        </p:sp>
      </p:grpSp>
      <p:cxnSp>
        <p:nvCxnSpPr>
          <p:cNvPr id="162" name="Straight Arrow Connector 161"/>
          <p:cNvCxnSpPr>
            <a:endCxn id="160" idx="0"/>
          </p:cNvCxnSpPr>
          <p:nvPr/>
        </p:nvCxnSpPr>
        <p:spPr>
          <a:xfrm>
            <a:off x="5966988" y="2084726"/>
            <a:ext cx="1582474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/>
          <p:cNvGrpSpPr/>
          <p:nvPr/>
        </p:nvGrpSpPr>
        <p:grpSpPr>
          <a:xfrm>
            <a:off x="3202030" y="3261858"/>
            <a:ext cx="501721" cy="478566"/>
            <a:chOff x="5212935" y="1948440"/>
            <a:chExt cx="501721" cy="478566"/>
          </a:xfrm>
          <a:noFill/>
        </p:grpSpPr>
        <p:sp>
          <p:nvSpPr>
            <p:cNvPr id="164" name="Oval 163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4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166" name="Straight Arrow Connector 165"/>
          <p:cNvCxnSpPr>
            <a:stCxn id="156" idx="3"/>
            <a:endCxn id="164" idx="0"/>
          </p:cNvCxnSpPr>
          <p:nvPr/>
        </p:nvCxnSpPr>
        <p:spPr>
          <a:xfrm flipH="1">
            <a:off x="3452891" y="2892917"/>
            <a:ext cx="538187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/>
          <p:cNvGrpSpPr/>
          <p:nvPr/>
        </p:nvGrpSpPr>
        <p:grpSpPr>
          <a:xfrm>
            <a:off x="4617843" y="3261858"/>
            <a:ext cx="501721" cy="478566"/>
            <a:chOff x="5212935" y="1948440"/>
            <a:chExt cx="501721" cy="478566"/>
          </a:xfrm>
          <a:noFill/>
        </p:grpSpPr>
        <p:sp>
          <p:nvSpPr>
            <p:cNvPr id="168" name="Oval 167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5254444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16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170" name="Straight Arrow Connector 169"/>
          <p:cNvCxnSpPr>
            <a:stCxn id="156" idx="5"/>
            <a:endCxn id="168" idx="0"/>
          </p:cNvCxnSpPr>
          <p:nvPr/>
        </p:nvCxnSpPr>
        <p:spPr>
          <a:xfrm>
            <a:off x="4345849" y="2892917"/>
            <a:ext cx="522855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Group 170"/>
          <p:cNvGrpSpPr/>
          <p:nvPr/>
        </p:nvGrpSpPr>
        <p:grpSpPr>
          <a:xfrm>
            <a:off x="6663806" y="3261858"/>
            <a:ext cx="501721" cy="478566"/>
            <a:chOff x="5212935" y="1948440"/>
            <a:chExt cx="501721" cy="478566"/>
          </a:xfrm>
          <a:noFill/>
        </p:grpSpPr>
        <p:sp>
          <p:nvSpPr>
            <p:cNvPr id="172" name="Oval 171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8</a:t>
              </a:r>
            </a:p>
          </p:txBody>
        </p:sp>
      </p:grpSp>
      <p:cxnSp>
        <p:nvCxnSpPr>
          <p:cNvPr id="174" name="Straight Arrow Connector 173"/>
          <p:cNvCxnSpPr>
            <a:stCxn id="160" idx="3"/>
            <a:endCxn id="172" idx="0"/>
          </p:cNvCxnSpPr>
          <p:nvPr/>
        </p:nvCxnSpPr>
        <p:spPr>
          <a:xfrm flipH="1">
            <a:off x="6914667" y="2892917"/>
            <a:ext cx="457409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Group 174"/>
          <p:cNvGrpSpPr/>
          <p:nvPr/>
        </p:nvGrpSpPr>
        <p:grpSpPr>
          <a:xfrm>
            <a:off x="8206936" y="3262081"/>
            <a:ext cx="501721" cy="478566"/>
            <a:chOff x="5212935" y="1948440"/>
            <a:chExt cx="501721" cy="478566"/>
          </a:xfrm>
          <a:noFill/>
        </p:grpSpPr>
        <p:sp>
          <p:nvSpPr>
            <p:cNvPr id="176" name="Oval 17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9</a:t>
              </a:r>
            </a:p>
          </p:txBody>
        </p:sp>
      </p:grpSp>
      <p:cxnSp>
        <p:nvCxnSpPr>
          <p:cNvPr id="178" name="Straight Arrow Connector 177"/>
          <p:cNvCxnSpPr>
            <a:stCxn id="160" idx="5"/>
            <a:endCxn id="176" idx="0"/>
          </p:cNvCxnSpPr>
          <p:nvPr/>
        </p:nvCxnSpPr>
        <p:spPr>
          <a:xfrm>
            <a:off x="7726847" y="2892917"/>
            <a:ext cx="730950" cy="369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178"/>
          <p:cNvGrpSpPr/>
          <p:nvPr/>
        </p:nvGrpSpPr>
        <p:grpSpPr>
          <a:xfrm>
            <a:off x="2702855" y="4109365"/>
            <a:ext cx="501721" cy="478566"/>
            <a:chOff x="5212935" y="1948440"/>
            <a:chExt cx="501721" cy="478566"/>
          </a:xfrm>
          <a:noFill/>
        </p:grpSpPr>
        <p:sp>
          <p:nvSpPr>
            <p:cNvPr id="180" name="Oval 179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5254443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10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182" name="Straight Arrow Connector 181"/>
          <p:cNvCxnSpPr>
            <a:stCxn id="164" idx="3"/>
            <a:endCxn id="180" idx="0"/>
          </p:cNvCxnSpPr>
          <p:nvPr/>
        </p:nvCxnSpPr>
        <p:spPr>
          <a:xfrm flipH="1">
            <a:off x="2953716" y="3670340"/>
            <a:ext cx="321789" cy="4390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Group 182"/>
          <p:cNvGrpSpPr/>
          <p:nvPr/>
        </p:nvGrpSpPr>
        <p:grpSpPr>
          <a:xfrm>
            <a:off x="3693911" y="4109211"/>
            <a:ext cx="501721" cy="478566"/>
            <a:chOff x="5212935" y="1948440"/>
            <a:chExt cx="501721" cy="478566"/>
          </a:xfrm>
          <a:noFill/>
        </p:grpSpPr>
        <p:sp>
          <p:nvSpPr>
            <p:cNvPr id="184" name="Oval 183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245897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14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186" name="Straight Arrow Connector 185"/>
          <p:cNvCxnSpPr>
            <a:stCxn id="164" idx="5"/>
            <a:endCxn id="184" idx="0"/>
          </p:cNvCxnSpPr>
          <p:nvPr/>
        </p:nvCxnSpPr>
        <p:spPr>
          <a:xfrm>
            <a:off x="3630276" y="3670340"/>
            <a:ext cx="314496" cy="4388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Group 186"/>
          <p:cNvGrpSpPr/>
          <p:nvPr/>
        </p:nvGrpSpPr>
        <p:grpSpPr>
          <a:xfrm>
            <a:off x="4298548" y="4069850"/>
            <a:ext cx="501721" cy="478566"/>
            <a:chOff x="5212935" y="1948440"/>
            <a:chExt cx="501721" cy="478566"/>
          </a:xfrm>
          <a:noFill/>
        </p:grpSpPr>
        <p:sp>
          <p:nvSpPr>
            <p:cNvPr id="188" name="Oval 187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5314265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7</a:t>
              </a:r>
            </a:p>
          </p:txBody>
        </p:sp>
      </p:grpSp>
      <p:cxnSp>
        <p:nvCxnSpPr>
          <p:cNvPr id="190" name="Straight Arrow Connector 189"/>
          <p:cNvCxnSpPr>
            <a:stCxn id="168" idx="3"/>
            <a:endCxn id="188" idx="0"/>
          </p:cNvCxnSpPr>
          <p:nvPr/>
        </p:nvCxnSpPr>
        <p:spPr>
          <a:xfrm flipH="1">
            <a:off x="4549409" y="3670340"/>
            <a:ext cx="141909" cy="3995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3202030" y="3261858"/>
            <a:ext cx="501721" cy="4785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2355545" y="326185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Adjust</a:t>
            </a:r>
            <a:endParaRPr lang="en-US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193688" y="3261858"/>
            <a:ext cx="501721" cy="478566"/>
            <a:chOff x="7317005" y="4224804"/>
            <a:chExt cx="501721" cy="478566"/>
          </a:xfrm>
        </p:grpSpPr>
        <p:sp>
          <p:nvSpPr>
            <p:cNvPr id="50" name="Oval 49"/>
            <p:cNvSpPr/>
            <p:nvPr/>
          </p:nvSpPr>
          <p:spPr>
            <a:xfrm>
              <a:off x="7317005" y="4224804"/>
              <a:ext cx="501721" cy="4785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357201" y="42794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14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693911" y="4109211"/>
            <a:ext cx="501721" cy="478566"/>
            <a:chOff x="7317005" y="4224804"/>
            <a:chExt cx="501721" cy="478566"/>
          </a:xfrm>
        </p:grpSpPr>
        <p:sp>
          <p:nvSpPr>
            <p:cNvPr id="54" name="Oval 53"/>
            <p:cNvSpPr/>
            <p:nvPr/>
          </p:nvSpPr>
          <p:spPr>
            <a:xfrm>
              <a:off x="7317005" y="4224804"/>
              <a:ext cx="501721" cy="4785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434115" y="42794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4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2352250" y="3246391"/>
            <a:ext cx="7986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Calisto MT" panose="02040603050505030304" pitchFamily="18" charset="0"/>
              </a:rPr>
              <a:t>Heap!</a:t>
            </a:r>
            <a:endParaRPr lang="en-US" b="1" dirty="0">
              <a:solidFill>
                <a:srgbClr val="00B050"/>
              </a:solidFill>
              <a:latin typeface="Calisto MT" panose="02040603050505030304" pitchFamily="18" charset="0"/>
            </a:endParaRPr>
          </a:p>
        </p:txBody>
      </p:sp>
      <p:cxnSp>
        <p:nvCxnSpPr>
          <p:cNvPr id="8" name="Curved Connector 7"/>
          <p:cNvCxnSpPr>
            <a:stCxn id="184" idx="7"/>
            <a:endCxn id="82" idx="6"/>
          </p:cNvCxnSpPr>
          <p:nvPr/>
        </p:nvCxnSpPr>
        <p:spPr>
          <a:xfrm rot="16200000" flipV="1">
            <a:off x="3573877" y="3631015"/>
            <a:ext cx="678154" cy="418406"/>
          </a:xfrm>
          <a:prstGeom prst="curvedConnector2">
            <a:avLst/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45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5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Build Heap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5465267" y="1845443"/>
            <a:ext cx="501721" cy="478566"/>
            <a:chOff x="5212935" y="1948440"/>
            <a:chExt cx="501721" cy="478566"/>
          </a:xfrm>
          <a:noFill/>
        </p:grpSpPr>
        <p:sp>
          <p:nvSpPr>
            <p:cNvPr id="75" name="Oval 74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</a:t>
              </a: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3917603" y="2484435"/>
            <a:ext cx="501721" cy="478566"/>
            <a:chOff x="5212935" y="1948440"/>
            <a:chExt cx="501721" cy="478566"/>
          </a:xfrm>
          <a:noFill/>
        </p:grpSpPr>
        <p:sp>
          <p:nvSpPr>
            <p:cNvPr id="156" name="Oval 15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2</a:t>
              </a:r>
            </a:p>
          </p:txBody>
        </p:sp>
      </p:grpSp>
      <p:cxnSp>
        <p:nvCxnSpPr>
          <p:cNvPr id="158" name="Straight Arrow Connector 157"/>
          <p:cNvCxnSpPr>
            <a:endCxn id="156" idx="0"/>
          </p:cNvCxnSpPr>
          <p:nvPr/>
        </p:nvCxnSpPr>
        <p:spPr>
          <a:xfrm flipH="1">
            <a:off x="4168464" y="2084726"/>
            <a:ext cx="1296803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Group 158"/>
          <p:cNvGrpSpPr/>
          <p:nvPr/>
        </p:nvGrpSpPr>
        <p:grpSpPr>
          <a:xfrm>
            <a:off x="7298601" y="2484435"/>
            <a:ext cx="501721" cy="478566"/>
            <a:chOff x="5212935" y="1948440"/>
            <a:chExt cx="501721" cy="478566"/>
          </a:xfrm>
          <a:noFill/>
        </p:grpSpPr>
        <p:sp>
          <p:nvSpPr>
            <p:cNvPr id="160" name="Oval 159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331357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3</a:t>
              </a:r>
            </a:p>
          </p:txBody>
        </p:sp>
      </p:grpSp>
      <p:cxnSp>
        <p:nvCxnSpPr>
          <p:cNvPr id="162" name="Straight Arrow Connector 161"/>
          <p:cNvCxnSpPr>
            <a:endCxn id="160" idx="0"/>
          </p:cNvCxnSpPr>
          <p:nvPr/>
        </p:nvCxnSpPr>
        <p:spPr>
          <a:xfrm>
            <a:off x="5966988" y="2084726"/>
            <a:ext cx="1582474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/>
          <p:cNvGrpSpPr/>
          <p:nvPr/>
        </p:nvGrpSpPr>
        <p:grpSpPr>
          <a:xfrm>
            <a:off x="3202030" y="3261858"/>
            <a:ext cx="501721" cy="478566"/>
            <a:chOff x="5212935" y="1948440"/>
            <a:chExt cx="501721" cy="478566"/>
          </a:xfrm>
          <a:noFill/>
        </p:grpSpPr>
        <p:sp>
          <p:nvSpPr>
            <p:cNvPr id="164" name="Oval 163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5254443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14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166" name="Straight Arrow Connector 165"/>
          <p:cNvCxnSpPr>
            <a:stCxn id="156" idx="3"/>
            <a:endCxn id="164" idx="0"/>
          </p:cNvCxnSpPr>
          <p:nvPr/>
        </p:nvCxnSpPr>
        <p:spPr>
          <a:xfrm flipH="1">
            <a:off x="3452891" y="2892917"/>
            <a:ext cx="538187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/>
          <p:cNvGrpSpPr/>
          <p:nvPr/>
        </p:nvGrpSpPr>
        <p:grpSpPr>
          <a:xfrm>
            <a:off x="4617843" y="3261858"/>
            <a:ext cx="501721" cy="478566"/>
            <a:chOff x="5212935" y="1948440"/>
            <a:chExt cx="501721" cy="478566"/>
          </a:xfrm>
          <a:noFill/>
        </p:grpSpPr>
        <p:sp>
          <p:nvSpPr>
            <p:cNvPr id="168" name="Oval 167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5254444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16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170" name="Straight Arrow Connector 169"/>
          <p:cNvCxnSpPr>
            <a:stCxn id="156" idx="5"/>
            <a:endCxn id="168" idx="0"/>
          </p:cNvCxnSpPr>
          <p:nvPr/>
        </p:nvCxnSpPr>
        <p:spPr>
          <a:xfrm>
            <a:off x="4345849" y="2892917"/>
            <a:ext cx="522855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Group 170"/>
          <p:cNvGrpSpPr/>
          <p:nvPr/>
        </p:nvGrpSpPr>
        <p:grpSpPr>
          <a:xfrm>
            <a:off x="6663806" y="3261858"/>
            <a:ext cx="501721" cy="478566"/>
            <a:chOff x="5212935" y="1948440"/>
            <a:chExt cx="501721" cy="478566"/>
          </a:xfrm>
          <a:noFill/>
        </p:grpSpPr>
        <p:sp>
          <p:nvSpPr>
            <p:cNvPr id="172" name="Oval 171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8</a:t>
              </a:r>
            </a:p>
          </p:txBody>
        </p:sp>
      </p:grpSp>
      <p:cxnSp>
        <p:nvCxnSpPr>
          <p:cNvPr id="174" name="Straight Arrow Connector 173"/>
          <p:cNvCxnSpPr>
            <a:stCxn id="160" idx="3"/>
            <a:endCxn id="172" idx="0"/>
          </p:cNvCxnSpPr>
          <p:nvPr/>
        </p:nvCxnSpPr>
        <p:spPr>
          <a:xfrm flipH="1">
            <a:off x="6914667" y="2892917"/>
            <a:ext cx="457409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Group 174"/>
          <p:cNvGrpSpPr/>
          <p:nvPr/>
        </p:nvGrpSpPr>
        <p:grpSpPr>
          <a:xfrm>
            <a:off x="8206936" y="3262081"/>
            <a:ext cx="501721" cy="478566"/>
            <a:chOff x="5212935" y="1948440"/>
            <a:chExt cx="501721" cy="478566"/>
          </a:xfrm>
          <a:noFill/>
        </p:grpSpPr>
        <p:sp>
          <p:nvSpPr>
            <p:cNvPr id="176" name="Oval 17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9</a:t>
              </a:r>
            </a:p>
          </p:txBody>
        </p:sp>
      </p:grpSp>
      <p:cxnSp>
        <p:nvCxnSpPr>
          <p:cNvPr id="178" name="Straight Arrow Connector 177"/>
          <p:cNvCxnSpPr>
            <a:stCxn id="160" idx="5"/>
            <a:endCxn id="176" idx="0"/>
          </p:cNvCxnSpPr>
          <p:nvPr/>
        </p:nvCxnSpPr>
        <p:spPr>
          <a:xfrm>
            <a:off x="7726847" y="2892917"/>
            <a:ext cx="730950" cy="369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178"/>
          <p:cNvGrpSpPr/>
          <p:nvPr/>
        </p:nvGrpSpPr>
        <p:grpSpPr>
          <a:xfrm>
            <a:off x="2702855" y="4109365"/>
            <a:ext cx="501721" cy="478566"/>
            <a:chOff x="5212935" y="1948440"/>
            <a:chExt cx="501721" cy="478566"/>
          </a:xfrm>
          <a:noFill/>
        </p:grpSpPr>
        <p:sp>
          <p:nvSpPr>
            <p:cNvPr id="180" name="Oval 179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5254443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10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182" name="Straight Arrow Connector 181"/>
          <p:cNvCxnSpPr>
            <a:stCxn id="164" idx="3"/>
            <a:endCxn id="180" idx="0"/>
          </p:cNvCxnSpPr>
          <p:nvPr/>
        </p:nvCxnSpPr>
        <p:spPr>
          <a:xfrm flipH="1">
            <a:off x="2953716" y="3670340"/>
            <a:ext cx="321789" cy="4390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Group 182"/>
          <p:cNvGrpSpPr/>
          <p:nvPr/>
        </p:nvGrpSpPr>
        <p:grpSpPr>
          <a:xfrm>
            <a:off x="3693911" y="4109211"/>
            <a:ext cx="501721" cy="478566"/>
            <a:chOff x="5212935" y="1948440"/>
            <a:chExt cx="501721" cy="478566"/>
          </a:xfrm>
          <a:noFill/>
        </p:grpSpPr>
        <p:sp>
          <p:nvSpPr>
            <p:cNvPr id="184" name="Oval 183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4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186" name="Straight Arrow Connector 185"/>
          <p:cNvCxnSpPr>
            <a:stCxn id="164" idx="5"/>
            <a:endCxn id="184" idx="0"/>
          </p:cNvCxnSpPr>
          <p:nvPr/>
        </p:nvCxnSpPr>
        <p:spPr>
          <a:xfrm>
            <a:off x="3630276" y="3670340"/>
            <a:ext cx="314496" cy="4388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Group 186"/>
          <p:cNvGrpSpPr/>
          <p:nvPr/>
        </p:nvGrpSpPr>
        <p:grpSpPr>
          <a:xfrm>
            <a:off x="4298548" y="4069850"/>
            <a:ext cx="501721" cy="478566"/>
            <a:chOff x="5212935" y="1948440"/>
            <a:chExt cx="501721" cy="478566"/>
          </a:xfrm>
          <a:noFill/>
        </p:grpSpPr>
        <p:sp>
          <p:nvSpPr>
            <p:cNvPr id="188" name="Oval 187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5314265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7</a:t>
              </a:r>
            </a:p>
          </p:txBody>
        </p:sp>
      </p:grpSp>
      <p:cxnSp>
        <p:nvCxnSpPr>
          <p:cNvPr id="190" name="Straight Arrow Connector 189"/>
          <p:cNvCxnSpPr>
            <a:stCxn id="168" idx="3"/>
            <a:endCxn id="188" idx="0"/>
          </p:cNvCxnSpPr>
          <p:nvPr/>
        </p:nvCxnSpPr>
        <p:spPr>
          <a:xfrm flipH="1">
            <a:off x="4549409" y="3670340"/>
            <a:ext cx="141909" cy="3995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7296507" y="2484435"/>
            <a:ext cx="501721" cy="4785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6486503" y="2485184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Adjust</a:t>
            </a:r>
            <a:endParaRPr lang="en-US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294413" y="2487340"/>
            <a:ext cx="501721" cy="478566"/>
            <a:chOff x="7317005" y="4224804"/>
            <a:chExt cx="501721" cy="478566"/>
          </a:xfrm>
        </p:grpSpPr>
        <p:sp>
          <p:nvSpPr>
            <p:cNvPr id="50" name="Oval 49"/>
            <p:cNvSpPr/>
            <p:nvPr/>
          </p:nvSpPr>
          <p:spPr>
            <a:xfrm>
              <a:off x="7317005" y="4224804"/>
              <a:ext cx="501721" cy="4785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425569" y="42794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9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8204842" y="3261858"/>
            <a:ext cx="501721" cy="478566"/>
            <a:chOff x="7317005" y="4224804"/>
            <a:chExt cx="501721" cy="478566"/>
          </a:xfrm>
        </p:grpSpPr>
        <p:sp>
          <p:nvSpPr>
            <p:cNvPr id="54" name="Oval 53"/>
            <p:cNvSpPr/>
            <p:nvPr/>
          </p:nvSpPr>
          <p:spPr>
            <a:xfrm>
              <a:off x="7317005" y="4224804"/>
              <a:ext cx="501721" cy="4785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417023" y="42794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3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6426974" y="2520680"/>
            <a:ext cx="7986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Calisto MT" panose="02040603050505030304" pitchFamily="18" charset="0"/>
              </a:rPr>
              <a:t>Heap!</a:t>
            </a:r>
            <a:endParaRPr lang="en-US" b="1" dirty="0">
              <a:solidFill>
                <a:srgbClr val="00B050"/>
              </a:solidFill>
              <a:latin typeface="Calisto MT" panose="02040603050505030304" pitchFamily="18" charset="0"/>
            </a:endParaRPr>
          </a:p>
        </p:txBody>
      </p:sp>
      <p:cxnSp>
        <p:nvCxnSpPr>
          <p:cNvPr id="4" name="Curved Connector 3"/>
          <p:cNvCxnSpPr>
            <a:stCxn id="82" idx="6"/>
            <a:endCxn id="176" idx="7"/>
          </p:cNvCxnSpPr>
          <p:nvPr/>
        </p:nvCxnSpPr>
        <p:spPr>
          <a:xfrm>
            <a:off x="7798228" y="2723718"/>
            <a:ext cx="836954" cy="608447"/>
          </a:xfrm>
          <a:prstGeom prst="curvedConnector2">
            <a:avLst/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90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5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Build Heap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5465267" y="1845443"/>
            <a:ext cx="501721" cy="478566"/>
            <a:chOff x="5212935" y="1948440"/>
            <a:chExt cx="501721" cy="478566"/>
          </a:xfrm>
          <a:noFill/>
        </p:grpSpPr>
        <p:sp>
          <p:nvSpPr>
            <p:cNvPr id="75" name="Oval 74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</a:t>
              </a: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3917603" y="2484435"/>
            <a:ext cx="501721" cy="478566"/>
            <a:chOff x="5212935" y="1948440"/>
            <a:chExt cx="501721" cy="478566"/>
          </a:xfrm>
          <a:noFill/>
        </p:grpSpPr>
        <p:sp>
          <p:nvSpPr>
            <p:cNvPr id="156" name="Oval 15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2</a:t>
              </a:r>
            </a:p>
          </p:txBody>
        </p:sp>
      </p:grpSp>
      <p:cxnSp>
        <p:nvCxnSpPr>
          <p:cNvPr id="158" name="Straight Arrow Connector 157"/>
          <p:cNvCxnSpPr>
            <a:endCxn id="156" idx="0"/>
          </p:cNvCxnSpPr>
          <p:nvPr/>
        </p:nvCxnSpPr>
        <p:spPr>
          <a:xfrm flipH="1">
            <a:off x="4168464" y="2084726"/>
            <a:ext cx="1296803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Group 158"/>
          <p:cNvGrpSpPr/>
          <p:nvPr/>
        </p:nvGrpSpPr>
        <p:grpSpPr>
          <a:xfrm>
            <a:off x="7298601" y="2484435"/>
            <a:ext cx="501721" cy="478566"/>
            <a:chOff x="5212935" y="1948440"/>
            <a:chExt cx="501721" cy="478566"/>
          </a:xfrm>
          <a:noFill/>
        </p:grpSpPr>
        <p:sp>
          <p:nvSpPr>
            <p:cNvPr id="160" name="Oval 159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331357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9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162" name="Straight Arrow Connector 161"/>
          <p:cNvCxnSpPr>
            <a:endCxn id="160" idx="0"/>
          </p:cNvCxnSpPr>
          <p:nvPr/>
        </p:nvCxnSpPr>
        <p:spPr>
          <a:xfrm>
            <a:off x="5966988" y="2084726"/>
            <a:ext cx="1582474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/>
          <p:cNvGrpSpPr/>
          <p:nvPr/>
        </p:nvGrpSpPr>
        <p:grpSpPr>
          <a:xfrm>
            <a:off x="3202030" y="3261858"/>
            <a:ext cx="501721" cy="478566"/>
            <a:chOff x="5212935" y="1948440"/>
            <a:chExt cx="501721" cy="478566"/>
          </a:xfrm>
          <a:noFill/>
        </p:grpSpPr>
        <p:sp>
          <p:nvSpPr>
            <p:cNvPr id="164" name="Oval 163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5254443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14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166" name="Straight Arrow Connector 165"/>
          <p:cNvCxnSpPr>
            <a:stCxn id="156" idx="3"/>
            <a:endCxn id="164" idx="0"/>
          </p:cNvCxnSpPr>
          <p:nvPr/>
        </p:nvCxnSpPr>
        <p:spPr>
          <a:xfrm flipH="1">
            <a:off x="3452891" y="2892917"/>
            <a:ext cx="538187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/>
          <p:cNvGrpSpPr/>
          <p:nvPr/>
        </p:nvGrpSpPr>
        <p:grpSpPr>
          <a:xfrm>
            <a:off x="4617843" y="3261858"/>
            <a:ext cx="501721" cy="478566"/>
            <a:chOff x="5212935" y="1948440"/>
            <a:chExt cx="501721" cy="478566"/>
          </a:xfrm>
          <a:noFill/>
        </p:grpSpPr>
        <p:sp>
          <p:nvSpPr>
            <p:cNvPr id="168" name="Oval 167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5254444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16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170" name="Straight Arrow Connector 169"/>
          <p:cNvCxnSpPr>
            <a:stCxn id="156" idx="5"/>
            <a:endCxn id="168" idx="0"/>
          </p:cNvCxnSpPr>
          <p:nvPr/>
        </p:nvCxnSpPr>
        <p:spPr>
          <a:xfrm>
            <a:off x="4345849" y="2892917"/>
            <a:ext cx="522855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Group 170"/>
          <p:cNvGrpSpPr/>
          <p:nvPr/>
        </p:nvGrpSpPr>
        <p:grpSpPr>
          <a:xfrm>
            <a:off x="6663806" y="3261858"/>
            <a:ext cx="501721" cy="478566"/>
            <a:chOff x="5212935" y="1948440"/>
            <a:chExt cx="501721" cy="478566"/>
          </a:xfrm>
          <a:noFill/>
        </p:grpSpPr>
        <p:sp>
          <p:nvSpPr>
            <p:cNvPr id="172" name="Oval 171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8</a:t>
              </a:r>
            </a:p>
          </p:txBody>
        </p:sp>
      </p:grpSp>
      <p:cxnSp>
        <p:nvCxnSpPr>
          <p:cNvPr id="174" name="Straight Arrow Connector 173"/>
          <p:cNvCxnSpPr>
            <a:stCxn id="160" idx="3"/>
            <a:endCxn id="172" idx="0"/>
          </p:cNvCxnSpPr>
          <p:nvPr/>
        </p:nvCxnSpPr>
        <p:spPr>
          <a:xfrm flipH="1">
            <a:off x="6914667" y="2892917"/>
            <a:ext cx="457409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Group 174"/>
          <p:cNvGrpSpPr/>
          <p:nvPr/>
        </p:nvGrpSpPr>
        <p:grpSpPr>
          <a:xfrm>
            <a:off x="8206936" y="3262081"/>
            <a:ext cx="501721" cy="478566"/>
            <a:chOff x="5212935" y="1948440"/>
            <a:chExt cx="501721" cy="478566"/>
          </a:xfrm>
          <a:noFill/>
        </p:grpSpPr>
        <p:sp>
          <p:nvSpPr>
            <p:cNvPr id="176" name="Oval 17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3</a:t>
              </a:r>
            </a:p>
          </p:txBody>
        </p:sp>
      </p:grpSp>
      <p:cxnSp>
        <p:nvCxnSpPr>
          <p:cNvPr id="178" name="Straight Arrow Connector 177"/>
          <p:cNvCxnSpPr>
            <a:stCxn id="160" idx="5"/>
            <a:endCxn id="176" idx="0"/>
          </p:cNvCxnSpPr>
          <p:nvPr/>
        </p:nvCxnSpPr>
        <p:spPr>
          <a:xfrm>
            <a:off x="7726847" y="2892917"/>
            <a:ext cx="730950" cy="369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178"/>
          <p:cNvGrpSpPr/>
          <p:nvPr/>
        </p:nvGrpSpPr>
        <p:grpSpPr>
          <a:xfrm>
            <a:off x="2702855" y="4109365"/>
            <a:ext cx="501721" cy="478566"/>
            <a:chOff x="5212935" y="1948440"/>
            <a:chExt cx="501721" cy="478566"/>
          </a:xfrm>
          <a:noFill/>
        </p:grpSpPr>
        <p:sp>
          <p:nvSpPr>
            <p:cNvPr id="180" name="Oval 179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5254443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10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182" name="Straight Arrow Connector 181"/>
          <p:cNvCxnSpPr>
            <a:stCxn id="164" idx="3"/>
            <a:endCxn id="180" idx="0"/>
          </p:cNvCxnSpPr>
          <p:nvPr/>
        </p:nvCxnSpPr>
        <p:spPr>
          <a:xfrm flipH="1">
            <a:off x="2953716" y="3670340"/>
            <a:ext cx="321789" cy="4390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Group 182"/>
          <p:cNvGrpSpPr/>
          <p:nvPr/>
        </p:nvGrpSpPr>
        <p:grpSpPr>
          <a:xfrm>
            <a:off x="3693911" y="4109211"/>
            <a:ext cx="501721" cy="478566"/>
            <a:chOff x="5212935" y="1948440"/>
            <a:chExt cx="501721" cy="478566"/>
          </a:xfrm>
          <a:noFill/>
        </p:grpSpPr>
        <p:sp>
          <p:nvSpPr>
            <p:cNvPr id="184" name="Oval 183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4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186" name="Straight Arrow Connector 185"/>
          <p:cNvCxnSpPr>
            <a:stCxn id="164" idx="5"/>
            <a:endCxn id="184" idx="0"/>
          </p:cNvCxnSpPr>
          <p:nvPr/>
        </p:nvCxnSpPr>
        <p:spPr>
          <a:xfrm>
            <a:off x="3630276" y="3670340"/>
            <a:ext cx="314496" cy="4388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Group 186"/>
          <p:cNvGrpSpPr/>
          <p:nvPr/>
        </p:nvGrpSpPr>
        <p:grpSpPr>
          <a:xfrm>
            <a:off x="4298548" y="4069850"/>
            <a:ext cx="501721" cy="478566"/>
            <a:chOff x="5212935" y="1948440"/>
            <a:chExt cx="501721" cy="478566"/>
          </a:xfrm>
          <a:noFill/>
        </p:grpSpPr>
        <p:sp>
          <p:nvSpPr>
            <p:cNvPr id="188" name="Oval 187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5314265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7</a:t>
              </a:r>
            </a:p>
          </p:txBody>
        </p:sp>
      </p:grpSp>
      <p:cxnSp>
        <p:nvCxnSpPr>
          <p:cNvPr id="190" name="Straight Arrow Connector 189"/>
          <p:cNvCxnSpPr>
            <a:stCxn id="168" idx="3"/>
            <a:endCxn id="188" idx="0"/>
          </p:cNvCxnSpPr>
          <p:nvPr/>
        </p:nvCxnSpPr>
        <p:spPr>
          <a:xfrm flipH="1">
            <a:off x="4549409" y="3670340"/>
            <a:ext cx="141909" cy="3995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3913624" y="2484435"/>
            <a:ext cx="501721" cy="4785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3084974" y="2503619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Adjust</a:t>
            </a:r>
            <a:endParaRPr lang="en-US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4298548" y="4065364"/>
            <a:ext cx="501721" cy="478566"/>
            <a:chOff x="7317005" y="4224804"/>
            <a:chExt cx="501721" cy="478566"/>
          </a:xfrm>
        </p:grpSpPr>
        <p:sp>
          <p:nvSpPr>
            <p:cNvPr id="54" name="Oval 53"/>
            <p:cNvSpPr/>
            <p:nvPr/>
          </p:nvSpPr>
          <p:spPr>
            <a:xfrm>
              <a:off x="7317005" y="4224804"/>
              <a:ext cx="501721" cy="4785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417023" y="42794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2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097919" y="2488348"/>
            <a:ext cx="7986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Calisto MT" panose="02040603050505030304" pitchFamily="18" charset="0"/>
              </a:rPr>
              <a:t>Heap!</a:t>
            </a:r>
            <a:endParaRPr lang="en-US" b="1" dirty="0">
              <a:solidFill>
                <a:srgbClr val="00B050"/>
              </a:solidFill>
              <a:latin typeface="Calisto MT" panose="02040603050505030304" pitchFamily="18" charset="0"/>
            </a:endParaRPr>
          </a:p>
        </p:txBody>
      </p:sp>
      <p:cxnSp>
        <p:nvCxnSpPr>
          <p:cNvPr id="7" name="Curved Connector 6"/>
          <p:cNvCxnSpPr>
            <a:stCxn id="82" idx="6"/>
            <a:endCxn id="168" idx="7"/>
          </p:cNvCxnSpPr>
          <p:nvPr/>
        </p:nvCxnSpPr>
        <p:spPr>
          <a:xfrm>
            <a:off x="4415345" y="2723718"/>
            <a:ext cx="630744" cy="608224"/>
          </a:xfrm>
          <a:prstGeom prst="curvedConnector2">
            <a:avLst/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3913624" y="2484435"/>
            <a:ext cx="501721" cy="478566"/>
            <a:chOff x="7317005" y="4224804"/>
            <a:chExt cx="501721" cy="478566"/>
          </a:xfrm>
        </p:grpSpPr>
        <p:sp>
          <p:nvSpPr>
            <p:cNvPr id="58" name="Oval 57"/>
            <p:cNvSpPr/>
            <p:nvPr/>
          </p:nvSpPr>
          <p:spPr>
            <a:xfrm>
              <a:off x="7317005" y="4224804"/>
              <a:ext cx="501721" cy="4785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365747" y="42794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16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618400" y="3266344"/>
            <a:ext cx="501721" cy="478566"/>
            <a:chOff x="7317005" y="4224804"/>
            <a:chExt cx="501721" cy="478566"/>
          </a:xfrm>
        </p:grpSpPr>
        <p:sp>
          <p:nvSpPr>
            <p:cNvPr id="61" name="Oval 60"/>
            <p:cNvSpPr/>
            <p:nvPr/>
          </p:nvSpPr>
          <p:spPr>
            <a:xfrm>
              <a:off x="7317005" y="4224804"/>
              <a:ext cx="501721" cy="4785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417023" y="42794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2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9" name="Curved Connector 8"/>
          <p:cNvCxnSpPr>
            <a:stCxn id="61" idx="6"/>
            <a:endCxn id="188" idx="6"/>
          </p:cNvCxnSpPr>
          <p:nvPr/>
        </p:nvCxnSpPr>
        <p:spPr>
          <a:xfrm flipH="1">
            <a:off x="4800269" y="3505627"/>
            <a:ext cx="319852" cy="803506"/>
          </a:xfrm>
          <a:prstGeom prst="curvedConnector3">
            <a:avLst>
              <a:gd name="adj1" fmla="val -71471"/>
            </a:avLst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4615478" y="3264101"/>
            <a:ext cx="501721" cy="478566"/>
            <a:chOff x="7317005" y="4224804"/>
            <a:chExt cx="501721" cy="478566"/>
          </a:xfrm>
        </p:grpSpPr>
        <p:sp>
          <p:nvSpPr>
            <p:cNvPr id="64" name="Oval 63"/>
            <p:cNvSpPr/>
            <p:nvPr/>
          </p:nvSpPr>
          <p:spPr>
            <a:xfrm>
              <a:off x="7317005" y="4224804"/>
              <a:ext cx="501721" cy="4785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417023" y="42794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7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769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5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108" y="452658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Representation of Complete Binary Tree From Array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688647" y="2723141"/>
            <a:ext cx="461473" cy="461473"/>
            <a:chOff x="5202962" y="3006694"/>
            <a:chExt cx="461473" cy="461473"/>
          </a:xfrm>
        </p:grpSpPr>
        <p:sp>
          <p:nvSpPr>
            <p:cNvPr id="35" name="Oval 3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10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33" name="Straight Connector 32"/>
          <p:cNvCxnSpPr>
            <a:stCxn id="35" idx="2"/>
          </p:cNvCxnSpPr>
          <p:nvPr/>
        </p:nvCxnSpPr>
        <p:spPr>
          <a:xfrm flipH="1">
            <a:off x="1926276" y="2953878"/>
            <a:ext cx="762371" cy="412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6" idx="3"/>
          </p:cNvCxnSpPr>
          <p:nvPr/>
        </p:nvCxnSpPr>
        <p:spPr>
          <a:xfrm>
            <a:off x="3130197" y="2953877"/>
            <a:ext cx="408050" cy="4128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3301143" y="3364077"/>
            <a:ext cx="461473" cy="461473"/>
            <a:chOff x="5202962" y="3006694"/>
            <a:chExt cx="461473" cy="461473"/>
          </a:xfrm>
        </p:grpSpPr>
        <p:sp>
          <p:nvSpPr>
            <p:cNvPr id="29" name="Oval 2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</a:t>
              </a:r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2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709219" y="3366350"/>
            <a:ext cx="461473" cy="461473"/>
            <a:chOff x="5202962" y="3006694"/>
            <a:chExt cx="461473" cy="461473"/>
          </a:xfrm>
        </p:grpSpPr>
        <p:sp>
          <p:nvSpPr>
            <p:cNvPr id="43" name="Oval 42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11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827997" y="2534029"/>
            <a:ext cx="490840" cy="709336"/>
            <a:chOff x="7419668" y="2222095"/>
            <a:chExt cx="490840" cy="709336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7662870" y="2562099"/>
              <a:ext cx="0" cy="36933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7419668" y="2222095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left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228915" y="2529042"/>
            <a:ext cx="639919" cy="709336"/>
            <a:chOff x="6817907" y="4228181"/>
            <a:chExt cx="639919" cy="709336"/>
          </a:xfrm>
        </p:grpSpPr>
        <p:cxnSp>
          <p:nvCxnSpPr>
            <p:cNvPr id="81" name="Straight Arrow Connector 80"/>
            <p:cNvCxnSpPr/>
            <p:nvPr/>
          </p:nvCxnSpPr>
          <p:spPr>
            <a:xfrm>
              <a:off x="7112385" y="4568185"/>
              <a:ext cx="0" cy="36933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6817907" y="4228181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right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</p:grpSp>
      <p:sp>
        <p:nvSpPr>
          <p:cNvPr id="13" name="Oval 12"/>
          <p:cNvSpPr/>
          <p:nvPr/>
        </p:nvSpPr>
        <p:spPr>
          <a:xfrm>
            <a:off x="7487486" y="3296809"/>
            <a:ext cx="332773" cy="33277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2796154" y="23443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578738" y="30286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542625" y="30315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3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16837" y="193011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Calisto MT" panose="02040603050505030304" pitchFamily="18" charset="0"/>
              </a:rPr>
              <a:t>Another Example</a:t>
            </a:r>
            <a:endParaRPr lang="en-US" b="1" dirty="0">
              <a:latin typeface="Calisto MT" panose="02040603050505030304" pitchFamily="18" charset="0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7031212" y="3255301"/>
            <a:ext cx="2945052" cy="812971"/>
            <a:chOff x="7031212" y="3255301"/>
            <a:chExt cx="2945052" cy="812971"/>
          </a:xfrm>
        </p:grpSpPr>
        <p:sp>
          <p:nvSpPr>
            <p:cNvPr id="69" name="Rectangle 68"/>
            <p:cNvSpPr/>
            <p:nvPr/>
          </p:nvSpPr>
          <p:spPr>
            <a:xfrm>
              <a:off x="7031212" y="325530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449956" y="325530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868700" y="325530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287444" y="325530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8706188" y="325530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9124932" y="325530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39269" y="36493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0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508485" y="36665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927229" y="367562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2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8388388" y="36779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3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8778911" y="367867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4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9256184" y="36958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5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053632" y="3296809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alisto MT" panose="02040603050505030304" pitchFamily="18" charset="0"/>
                </a:rPr>
                <a:t>X</a:t>
              </a:r>
              <a:endParaRPr lang="en-US" dirty="0">
                <a:solidFill>
                  <a:srgbClr val="FF0000"/>
                </a:solidFill>
                <a:latin typeface="Calisto MT" panose="02040603050505030304" pitchFamily="18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451542" y="327009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10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877441" y="327973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11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8280639" y="327915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12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706538" y="328880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13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9118087" y="327915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14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9543326" y="3258380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9674578" y="369894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6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9536481" y="328223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15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322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6" grpId="0"/>
      <p:bldP spid="87" grpId="0"/>
      <p:bldP spid="88" grpId="0"/>
      <p:bldP spid="5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Build Heap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5465267" y="1845443"/>
            <a:ext cx="501721" cy="478566"/>
            <a:chOff x="5212935" y="1948440"/>
            <a:chExt cx="501721" cy="478566"/>
          </a:xfrm>
          <a:noFill/>
        </p:grpSpPr>
        <p:sp>
          <p:nvSpPr>
            <p:cNvPr id="75" name="Oval 74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</a:t>
              </a: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3917603" y="2484435"/>
            <a:ext cx="501721" cy="478566"/>
            <a:chOff x="5212935" y="1948440"/>
            <a:chExt cx="501721" cy="478566"/>
          </a:xfrm>
          <a:noFill/>
        </p:grpSpPr>
        <p:sp>
          <p:nvSpPr>
            <p:cNvPr id="156" name="Oval 15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5245897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16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158" name="Straight Arrow Connector 157"/>
          <p:cNvCxnSpPr>
            <a:endCxn id="156" idx="0"/>
          </p:cNvCxnSpPr>
          <p:nvPr/>
        </p:nvCxnSpPr>
        <p:spPr>
          <a:xfrm flipH="1">
            <a:off x="4168464" y="2084726"/>
            <a:ext cx="1296803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Group 158"/>
          <p:cNvGrpSpPr/>
          <p:nvPr/>
        </p:nvGrpSpPr>
        <p:grpSpPr>
          <a:xfrm>
            <a:off x="7298601" y="2484435"/>
            <a:ext cx="501721" cy="478566"/>
            <a:chOff x="5212935" y="1948440"/>
            <a:chExt cx="501721" cy="478566"/>
          </a:xfrm>
          <a:noFill/>
        </p:grpSpPr>
        <p:sp>
          <p:nvSpPr>
            <p:cNvPr id="160" name="Oval 159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331357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9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162" name="Straight Arrow Connector 161"/>
          <p:cNvCxnSpPr>
            <a:endCxn id="160" idx="0"/>
          </p:cNvCxnSpPr>
          <p:nvPr/>
        </p:nvCxnSpPr>
        <p:spPr>
          <a:xfrm>
            <a:off x="5966988" y="2084726"/>
            <a:ext cx="1582474" cy="399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/>
          <p:cNvGrpSpPr/>
          <p:nvPr/>
        </p:nvGrpSpPr>
        <p:grpSpPr>
          <a:xfrm>
            <a:off x="3202030" y="3261858"/>
            <a:ext cx="501721" cy="478566"/>
            <a:chOff x="5212935" y="1948440"/>
            <a:chExt cx="501721" cy="478566"/>
          </a:xfrm>
          <a:noFill/>
        </p:grpSpPr>
        <p:sp>
          <p:nvSpPr>
            <p:cNvPr id="164" name="Oval 163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5254443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14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166" name="Straight Arrow Connector 165"/>
          <p:cNvCxnSpPr>
            <a:stCxn id="156" idx="3"/>
            <a:endCxn id="164" idx="0"/>
          </p:cNvCxnSpPr>
          <p:nvPr/>
        </p:nvCxnSpPr>
        <p:spPr>
          <a:xfrm flipH="1">
            <a:off x="3452891" y="2892917"/>
            <a:ext cx="538187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/>
          <p:cNvGrpSpPr/>
          <p:nvPr/>
        </p:nvGrpSpPr>
        <p:grpSpPr>
          <a:xfrm>
            <a:off x="4617843" y="3261858"/>
            <a:ext cx="501721" cy="478566"/>
            <a:chOff x="5212935" y="1948440"/>
            <a:chExt cx="501721" cy="478566"/>
          </a:xfrm>
          <a:noFill/>
        </p:grpSpPr>
        <p:sp>
          <p:nvSpPr>
            <p:cNvPr id="168" name="Oval 167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5314266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7</a:t>
              </a:r>
            </a:p>
          </p:txBody>
        </p:sp>
      </p:grpSp>
      <p:cxnSp>
        <p:nvCxnSpPr>
          <p:cNvPr id="170" name="Straight Arrow Connector 169"/>
          <p:cNvCxnSpPr>
            <a:stCxn id="156" idx="5"/>
            <a:endCxn id="168" idx="0"/>
          </p:cNvCxnSpPr>
          <p:nvPr/>
        </p:nvCxnSpPr>
        <p:spPr>
          <a:xfrm>
            <a:off x="4345849" y="2892917"/>
            <a:ext cx="522855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Group 170"/>
          <p:cNvGrpSpPr/>
          <p:nvPr/>
        </p:nvGrpSpPr>
        <p:grpSpPr>
          <a:xfrm>
            <a:off x="6663806" y="3261858"/>
            <a:ext cx="501721" cy="478566"/>
            <a:chOff x="5212935" y="1948440"/>
            <a:chExt cx="501721" cy="478566"/>
          </a:xfrm>
          <a:noFill/>
        </p:grpSpPr>
        <p:sp>
          <p:nvSpPr>
            <p:cNvPr id="172" name="Oval 171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8</a:t>
              </a:r>
            </a:p>
          </p:txBody>
        </p:sp>
      </p:grpSp>
      <p:cxnSp>
        <p:nvCxnSpPr>
          <p:cNvPr id="174" name="Straight Arrow Connector 173"/>
          <p:cNvCxnSpPr>
            <a:stCxn id="160" idx="3"/>
            <a:endCxn id="172" idx="0"/>
          </p:cNvCxnSpPr>
          <p:nvPr/>
        </p:nvCxnSpPr>
        <p:spPr>
          <a:xfrm flipH="1">
            <a:off x="6914667" y="2892917"/>
            <a:ext cx="457409" cy="368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Group 174"/>
          <p:cNvGrpSpPr/>
          <p:nvPr/>
        </p:nvGrpSpPr>
        <p:grpSpPr>
          <a:xfrm>
            <a:off x="8206936" y="3262081"/>
            <a:ext cx="501721" cy="478566"/>
            <a:chOff x="5212935" y="1948440"/>
            <a:chExt cx="501721" cy="478566"/>
          </a:xfrm>
          <a:noFill/>
        </p:grpSpPr>
        <p:sp>
          <p:nvSpPr>
            <p:cNvPr id="176" name="Oval 175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3</a:t>
              </a:r>
            </a:p>
          </p:txBody>
        </p:sp>
      </p:grpSp>
      <p:cxnSp>
        <p:nvCxnSpPr>
          <p:cNvPr id="178" name="Straight Arrow Connector 177"/>
          <p:cNvCxnSpPr>
            <a:stCxn id="160" idx="5"/>
            <a:endCxn id="176" idx="0"/>
          </p:cNvCxnSpPr>
          <p:nvPr/>
        </p:nvCxnSpPr>
        <p:spPr>
          <a:xfrm>
            <a:off x="7726847" y="2892917"/>
            <a:ext cx="730950" cy="369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178"/>
          <p:cNvGrpSpPr/>
          <p:nvPr/>
        </p:nvGrpSpPr>
        <p:grpSpPr>
          <a:xfrm>
            <a:off x="2702855" y="4109365"/>
            <a:ext cx="501721" cy="478566"/>
            <a:chOff x="5212935" y="1948440"/>
            <a:chExt cx="501721" cy="478566"/>
          </a:xfrm>
          <a:noFill/>
        </p:grpSpPr>
        <p:sp>
          <p:nvSpPr>
            <p:cNvPr id="180" name="Oval 179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5254443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10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182" name="Straight Arrow Connector 181"/>
          <p:cNvCxnSpPr>
            <a:stCxn id="164" idx="3"/>
            <a:endCxn id="180" idx="0"/>
          </p:cNvCxnSpPr>
          <p:nvPr/>
        </p:nvCxnSpPr>
        <p:spPr>
          <a:xfrm flipH="1">
            <a:off x="2953716" y="3670340"/>
            <a:ext cx="321789" cy="4390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Group 182"/>
          <p:cNvGrpSpPr/>
          <p:nvPr/>
        </p:nvGrpSpPr>
        <p:grpSpPr>
          <a:xfrm>
            <a:off x="3693911" y="4109211"/>
            <a:ext cx="501721" cy="478566"/>
            <a:chOff x="5212935" y="1948440"/>
            <a:chExt cx="501721" cy="478566"/>
          </a:xfrm>
          <a:noFill/>
        </p:grpSpPr>
        <p:sp>
          <p:nvSpPr>
            <p:cNvPr id="184" name="Oval 183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322811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4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186" name="Straight Arrow Connector 185"/>
          <p:cNvCxnSpPr>
            <a:stCxn id="164" idx="5"/>
            <a:endCxn id="184" idx="0"/>
          </p:cNvCxnSpPr>
          <p:nvPr/>
        </p:nvCxnSpPr>
        <p:spPr>
          <a:xfrm>
            <a:off x="3630276" y="3670340"/>
            <a:ext cx="314496" cy="4388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Group 186"/>
          <p:cNvGrpSpPr/>
          <p:nvPr/>
        </p:nvGrpSpPr>
        <p:grpSpPr>
          <a:xfrm>
            <a:off x="4298548" y="4069850"/>
            <a:ext cx="501721" cy="478566"/>
            <a:chOff x="5212935" y="1948440"/>
            <a:chExt cx="501721" cy="478566"/>
          </a:xfrm>
          <a:noFill/>
        </p:grpSpPr>
        <p:sp>
          <p:nvSpPr>
            <p:cNvPr id="188" name="Oval 187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5331357" y="2003057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2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190" name="Straight Arrow Connector 189"/>
          <p:cNvCxnSpPr>
            <a:stCxn id="168" idx="3"/>
            <a:endCxn id="188" idx="0"/>
          </p:cNvCxnSpPr>
          <p:nvPr/>
        </p:nvCxnSpPr>
        <p:spPr>
          <a:xfrm flipH="1">
            <a:off x="4549409" y="3670340"/>
            <a:ext cx="141909" cy="3995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5468160" y="1845443"/>
            <a:ext cx="501721" cy="4785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5297823" y="1456536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Adjust</a:t>
            </a:r>
            <a:endParaRPr lang="en-US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325363" y="1417625"/>
            <a:ext cx="7986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Calisto MT" panose="02040603050505030304" pitchFamily="18" charset="0"/>
              </a:rPr>
              <a:t>Heap!</a:t>
            </a:r>
            <a:endParaRPr lang="en-US" b="1" dirty="0">
              <a:solidFill>
                <a:srgbClr val="00B050"/>
              </a:solidFill>
              <a:latin typeface="Calisto MT" panose="02040603050505030304" pitchFamily="18" charset="0"/>
            </a:endParaRPr>
          </a:p>
        </p:txBody>
      </p:sp>
      <p:cxnSp>
        <p:nvCxnSpPr>
          <p:cNvPr id="6" name="Curved Connector 5"/>
          <p:cNvCxnSpPr>
            <a:stCxn id="82" idx="3"/>
            <a:endCxn id="156" idx="6"/>
          </p:cNvCxnSpPr>
          <p:nvPr/>
        </p:nvCxnSpPr>
        <p:spPr>
          <a:xfrm rot="5400000">
            <a:off x="4745584" y="1927666"/>
            <a:ext cx="469793" cy="1122311"/>
          </a:xfrm>
          <a:prstGeom prst="curvedConnector2">
            <a:avLst/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4614756" y="3266344"/>
            <a:ext cx="501721" cy="478566"/>
            <a:chOff x="7317005" y="4224804"/>
            <a:chExt cx="501721" cy="478566"/>
          </a:xfrm>
        </p:grpSpPr>
        <p:sp>
          <p:nvSpPr>
            <p:cNvPr id="70" name="Oval 69"/>
            <p:cNvSpPr/>
            <p:nvPr/>
          </p:nvSpPr>
          <p:spPr>
            <a:xfrm>
              <a:off x="7317005" y="4224804"/>
              <a:ext cx="501721" cy="4785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417023" y="42794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7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912963" y="2484435"/>
            <a:ext cx="501721" cy="478566"/>
            <a:chOff x="7317005" y="4224804"/>
            <a:chExt cx="501721" cy="478566"/>
          </a:xfrm>
        </p:grpSpPr>
        <p:sp>
          <p:nvSpPr>
            <p:cNvPr id="73" name="Oval 72"/>
            <p:cNvSpPr/>
            <p:nvPr/>
          </p:nvSpPr>
          <p:spPr>
            <a:xfrm>
              <a:off x="7317005" y="4224804"/>
              <a:ext cx="501721" cy="4785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340109" y="42794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16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295461" y="4069850"/>
            <a:ext cx="501721" cy="478566"/>
            <a:chOff x="7317005" y="4224804"/>
            <a:chExt cx="501721" cy="478566"/>
          </a:xfrm>
        </p:grpSpPr>
        <p:sp>
          <p:nvSpPr>
            <p:cNvPr id="83" name="Oval 82"/>
            <p:cNvSpPr/>
            <p:nvPr/>
          </p:nvSpPr>
          <p:spPr>
            <a:xfrm>
              <a:off x="7317005" y="4224804"/>
              <a:ext cx="501721" cy="4785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417023" y="42794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2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466578" y="1849515"/>
            <a:ext cx="501721" cy="478566"/>
            <a:chOff x="7317005" y="4224804"/>
            <a:chExt cx="501721" cy="478566"/>
          </a:xfrm>
        </p:grpSpPr>
        <p:sp>
          <p:nvSpPr>
            <p:cNvPr id="87" name="Oval 86"/>
            <p:cNvSpPr/>
            <p:nvPr/>
          </p:nvSpPr>
          <p:spPr>
            <a:xfrm>
              <a:off x="7317005" y="4224804"/>
              <a:ext cx="501721" cy="4785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365747" y="42794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16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915520" y="2490267"/>
            <a:ext cx="501721" cy="478566"/>
            <a:chOff x="7317005" y="4224804"/>
            <a:chExt cx="501721" cy="478566"/>
          </a:xfrm>
        </p:grpSpPr>
        <p:sp>
          <p:nvSpPr>
            <p:cNvPr id="91" name="Oval 90"/>
            <p:cNvSpPr/>
            <p:nvPr/>
          </p:nvSpPr>
          <p:spPr>
            <a:xfrm>
              <a:off x="7317005" y="4224804"/>
              <a:ext cx="501721" cy="4785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425569" y="42794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</a:t>
              </a:r>
            </a:p>
          </p:txBody>
        </p:sp>
      </p:grpSp>
      <p:cxnSp>
        <p:nvCxnSpPr>
          <p:cNvPr id="9" name="Curved Connector 8"/>
          <p:cNvCxnSpPr>
            <a:stCxn id="91" idx="2"/>
            <a:endCxn id="164" idx="1"/>
          </p:cNvCxnSpPr>
          <p:nvPr/>
        </p:nvCxnSpPr>
        <p:spPr>
          <a:xfrm rot="10800000" flipV="1">
            <a:off x="3275506" y="2729550"/>
            <a:ext cx="640015" cy="602392"/>
          </a:xfrm>
          <a:prstGeom prst="curvedConnector2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3196612" y="3261858"/>
            <a:ext cx="501721" cy="478566"/>
            <a:chOff x="7317005" y="4224804"/>
            <a:chExt cx="501721" cy="478566"/>
          </a:xfrm>
        </p:grpSpPr>
        <p:sp>
          <p:nvSpPr>
            <p:cNvPr id="94" name="Oval 93"/>
            <p:cNvSpPr/>
            <p:nvPr/>
          </p:nvSpPr>
          <p:spPr>
            <a:xfrm>
              <a:off x="7317005" y="4224804"/>
              <a:ext cx="501721" cy="4785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425569" y="42794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</a:t>
              </a: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3916110" y="2485248"/>
            <a:ext cx="501721" cy="478566"/>
            <a:chOff x="5212935" y="1948440"/>
            <a:chExt cx="501721" cy="478566"/>
          </a:xfrm>
          <a:noFill/>
        </p:grpSpPr>
        <p:sp>
          <p:nvSpPr>
            <p:cNvPr id="97" name="Oval 96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254443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14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15" name="Curved Connector 14"/>
          <p:cNvCxnSpPr>
            <a:stCxn id="94" idx="2"/>
            <a:endCxn id="180" idx="1"/>
          </p:cNvCxnSpPr>
          <p:nvPr/>
        </p:nvCxnSpPr>
        <p:spPr>
          <a:xfrm rot="10800000" flipV="1">
            <a:off x="2776330" y="3501141"/>
            <a:ext cx="420282" cy="678308"/>
          </a:xfrm>
          <a:prstGeom prst="curvedConnector2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2702350" y="4109211"/>
            <a:ext cx="501721" cy="478566"/>
            <a:chOff x="7317005" y="4224804"/>
            <a:chExt cx="501721" cy="478566"/>
          </a:xfrm>
        </p:grpSpPr>
        <p:sp>
          <p:nvSpPr>
            <p:cNvPr id="100" name="Oval 99"/>
            <p:cNvSpPr/>
            <p:nvPr/>
          </p:nvSpPr>
          <p:spPr>
            <a:xfrm>
              <a:off x="7317005" y="4224804"/>
              <a:ext cx="501721" cy="4785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425569" y="42794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alisto MT" panose="02040603050505030304" pitchFamily="18" charset="0"/>
                </a:rPr>
                <a:t>1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196612" y="3261858"/>
            <a:ext cx="501721" cy="478566"/>
            <a:chOff x="5212935" y="1948440"/>
            <a:chExt cx="501721" cy="478566"/>
          </a:xfrm>
          <a:noFill/>
        </p:grpSpPr>
        <p:sp>
          <p:nvSpPr>
            <p:cNvPr id="103" name="Oval 102"/>
            <p:cNvSpPr/>
            <p:nvPr/>
          </p:nvSpPr>
          <p:spPr>
            <a:xfrm>
              <a:off x="5212935" y="1948440"/>
              <a:ext cx="501721" cy="478566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254443" y="2003057"/>
              <a:ext cx="41870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Calisto MT" panose="02040603050505030304" pitchFamily="18" charset="0"/>
                </a:rPr>
                <a:t>10</a:t>
              </a:r>
              <a:endParaRPr lang="en-US" dirty="0">
                <a:solidFill>
                  <a:schemeClr val="accent1"/>
                </a:solidFill>
                <a:latin typeface="Calisto MT" panose="0204060305050503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536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4" grpId="0"/>
      <p:bldP spid="5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Build Heap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837345"/>
            <a:ext cx="871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alisto MT" panose="02040603050505030304" pitchFamily="18" charset="0"/>
              </a:rPr>
              <a:t>For all internal vertices from </a:t>
            </a:r>
            <a:r>
              <a:rPr lang="en-US" b="1" dirty="0" smtClean="0">
                <a:latin typeface="Calisto MT" panose="02040603050505030304" pitchFamily="18" charset="0"/>
              </a:rPr>
              <a:t>floor(</a:t>
            </a:r>
            <a:r>
              <a:rPr lang="en-US" b="1" dirty="0" err="1" smtClean="0">
                <a:latin typeface="Calisto MT" panose="02040603050505030304" pitchFamily="18" charset="0"/>
              </a:rPr>
              <a:t>i</a:t>
            </a:r>
            <a:r>
              <a:rPr lang="en-US" b="1" dirty="0" smtClean="0">
                <a:latin typeface="Calisto MT" panose="02040603050505030304" pitchFamily="18" charset="0"/>
              </a:rPr>
              <a:t>/2) </a:t>
            </a:r>
            <a:r>
              <a:rPr lang="en-US" dirty="0" smtClean="0">
                <a:latin typeface="Calisto MT" panose="02040603050505030304" pitchFamily="18" charset="0"/>
              </a:rPr>
              <a:t>to </a:t>
            </a:r>
            <a:r>
              <a:rPr lang="en-US" b="1" dirty="0" smtClean="0">
                <a:latin typeface="Calisto MT" panose="02040603050505030304" pitchFamily="18" charset="0"/>
              </a:rPr>
              <a:t>1 </a:t>
            </a:r>
            <a:r>
              <a:rPr lang="en-US" dirty="0" smtClean="0">
                <a:latin typeface="Calisto MT" panose="02040603050505030304" pitchFamily="18" charset="0"/>
              </a:rPr>
              <a:t>perform top down adjustment (</a:t>
            </a:r>
            <a:r>
              <a:rPr lang="en-US" dirty="0" err="1" smtClean="0">
                <a:latin typeface="Calisto MT" panose="02040603050505030304" pitchFamily="18" charset="0"/>
              </a:rPr>
              <a:t>Heapify</a:t>
            </a:r>
            <a:r>
              <a:rPr lang="en-US" dirty="0" smtClean="0">
                <a:latin typeface="Calisto MT" panose="02040603050505030304" pitchFamily="18" charset="0"/>
              </a:rPr>
              <a:t>) </a:t>
            </a:r>
            <a:endParaRPr lang="en-US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51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Queue </a:t>
            </a:r>
            <a:r>
              <a:rPr lang="en-US" dirty="0" err="1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V</a:t>
            </a:r>
            <a:r>
              <a:rPr lang="en-US" dirty="0" err="1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s</a:t>
            </a:r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Priority Queue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837345"/>
            <a:ext cx="4450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Calisto MT" panose="02040603050505030304" pitchFamily="18" charset="0"/>
              </a:rPr>
              <a:t>Enqueue</a:t>
            </a:r>
            <a:r>
              <a:rPr lang="en-US" dirty="0" smtClean="0">
                <a:latin typeface="Calisto MT" panose="02040603050505030304" pitchFamily="18" charset="0"/>
              </a:rPr>
              <a:t> Order: 10  15  4  8  9  20  17  18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2353334"/>
            <a:ext cx="6016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alisto MT" panose="02040603050505030304" pitchFamily="18" charset="0"/>
              </a:rPr>
              <a:t>General Queue </a:t>
            </a:r>
            <a:r>
              <a:rPr lang="en-US" dirty="0" err="1" smtClean="0">
                <a:latin typeface="Calisto MT" panose="02040603050505030304" pitchFamily="18" charset="0"/>
              </a:rPr>
              <a:t>Dequeue</a:t>
            </a:r>
            <a:r>
              <a:rPr lang="en-US" dirty="0" smtClean="0">
                <a:latin typeface="Calisto MT" panose="02040603050505030304" pitchFamily="18" charset="0"/>
              </a:rPr>
              <a:t> Order: 10  15  4  8  9  20  17  18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2869323"/>
            <a:ext cx="5974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alisto MT" panose="02040603050505030304" pitchFamily="18" charset="0"/>
              </a:rPr>
              <a:t>Priority Queue </a:t>
            </a:r>
            <a:r>
              <a:rPr lang="en-US" dirty="0" err="1" smtClean="0">
                <a:latin typeface="Calisto MT" panose="02040603050505030304" pitchFamily="18" charset="0"/>
              </a:rPr>
              <a:t>Dequeue</a:t>
            </a:r>
            <a:r>
              <a:rPr lang="en-US" dirty="0" smtClean="0">
                <a:latin typeface="Calisto MT" panose="02040603050505030304" pitchFamily="18" charset="0"/>
              </a:rPr>
              <a:t> Order: 20  18  17  15  10  9  8  4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199" y="3369398"/>
            <a:ext cx="443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Calisto MT" panose="02040603050505030304" pitchFamily="18" charset="0"/>
              </a:rPr>
              <a:t>Basic Functionalities of Priority Queue</a:t>
            </a:r>
            <a:endParaRPr lang="en-US" b="1" dirty="0">
              <a:latin typeface="Calisto MT" panose="0204060305050503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5877" y="3866524"/>
            <a:ext cx="4701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Calisto MT" panose="02040603050505030304" pitchFamily="18" charset="0"/>
              </a:rPr>
              <a:t>Insert: </a:t>
            </a:r>
            <a:r>
              <a:rPr lang="en-US" dirty="0" smtClean="0">
                <a:latin typeface="Calisto MT" panose="02040603050505030304" pitchFamily="18" charset="0"/>
              </a:rPr>
              <a:t>Inserts a value in the priority queue 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35877" y="4235856"/>
            <a:ext cx="622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Calisto MT" panose="02040603050505030304" pitchFamily="18" charset="0"/>
              </a:rPr>
              <a:t>Top: </a:t>
            </a:r>
            <a:r>
              <a:rPr lang="en-US" dirty="0" smtClean="0">
                <a:latin typeface="Calisto MT" panose="02040603050505030304" pitchFamily="18" charset="0"/>
              </a:rPr>
              <a:t>Returns the Maximum Element of the priority queue 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35877" y="4605188"/>
            <a:ext cx="827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err="1" smtClean="0">
                <a:latin typeface="Calisto MT" panose="02040603050505030304" pitchFamily="18" charset="0"/>
              </a:rPr>
              <a:t>ExtractMax</a:t>
            </a:r>
            <a:r>
              <a:rPr lang="en-US" b="1" dirty="0" smtClean="0">
                <a:latin typeface="Calisto MT" panose="02040603050505030304" pitchFamily="18" charset="0"/>
              </a:rPr>
              <a:t>: </a:t>
            </a:r>
            <a:r>
              <a:rPr lang="en-US" dirty="0" smtClean="0">
                <a:latin typeface="Calisto MT" panose="02040603050505030304" pitchFamily="18" charset="0"/>
              </a:rPr>
              <a:t>Removes and returns the Maximum Element of the priority queue 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5571" y="5048108"/>
            <a:ext cx="414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alisto MT" panose="02040603050505030304" pitchFamily="18" charset="0"/>
              </a:rPr>
              <a:t>Required Data Structure: </a:t>
            </a:r>
            <a:r>
              <a:rPr lang="en-US" b="1" dirty="0" smtClean="0">
                <a:latin typeface="Calisto MT" panose="02040603050505030304" pitchFamily="18" charset="0"/>
              </a:rPr>
              <a:t>Max Heap</a:t>
            </a:r>
            <a:endParaRPr lang="en-US" b="1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555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108" y="452658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Representation of Complete Binary Tree From Array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926276" y="2723141"/>
            <a:ext cx="1611971" cy="643538"/>
            <a:chOff x="1888356" y="3675868"/>
            <a:chExt cx="1611971" cy="643538"/>
          </a:xfrm>
        </p:grpSpPr>
        <p:grpSp>
          <p:nvGrpSpPr>
            <p:cNvPr id="31" name="Group 30"/>
            <p:cNvGrpSpPr/>
            <p:nvPr/>
          </p:nvGrpSpPr>
          <p:grpSpPr>
            <a:xfrm>
              <a:off x="2650727" y="3675868"/>
              <a:ext cx="461473" cy="461473"/>
              <a:chOff x="5202962" y="3006694"/>
              <a:chExt cx="461473" cy="461473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10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cxnSp>
          <p:nvCxnSpPr>
            <p:cNvPr id="33" name="Straight Connector 32"/>
            <p:cNvCxnSpPr>
              <a:stCxn id="35" idx="2"/>
            </p:cNvCxnSpPr>
            <p:nvPr/>
          </p:nvCxnSpPr>
          <p:spPr>
            <a:xfrm flipH="1">
              <a:off x="1888356" y="3906605"/>
              <a:ext cx="762371" cy="412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36" idx="3"/>
            </p:cNvCxnSpPr>
            <p:nvPr/>
          </p:nvCxnSpPr>
          <p:spPr>
            <a:xfrm>
              <a:off x="3092277" y="3906604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301143" y="3364077"/>
            <a:ext cx="461473" cy="461473"/>
            <a:chOff x="5202962" y="3006694"/>
            <a:chExt cx="461473" cy="461473"/>
          </a:xfrm>
        </p:grpSpPr>
        <p:sp>
          <p:nvSpPr>
            <p:cNvPr id="29" name="Oval 2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</a:t>
              </a:r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2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709219" y="3366350"/>
            <a:ext cx="461473" cy="461473"/>
            <a:chOff x="5202962" y="3006694"/>
            <a:chExt cx="461473" cy="461473"/>
          </a:xfrm>
        </p:grpSpPr>
        <p:sp>
          <p:nvSpPr>
            <p:cNvPr id="43" name="Oval 42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11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41" name="Straight Connector 40"/>
          <p:cNvCxnSpPr>
            <a:stCxn id="43" idx="2"/>
          </p:cNvCxnSpPr>
          <p:nvPr/>
        </p:nvCxnSpPr>
        <p:spPr>
          <a:xfrm flipH="1">
            <a:off x="1492457" y="3597087"/>
            <a:ext cx="216762" cy="412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44" idx="3"/>
          </p:cNvCxnSpPr>
          <p:nvPr/>
        </p:nvCxnSpPr>
        <p:spPr>
          <a:xfrm>
            <a:off x="2150769" y="3597086"/>
            <a:ext cx="228613" cy="4163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254438" y="4019322"/>
            <a:ext cx="461473" cy="461473"/>
            <a:chOff x="5202962" y="3006694"/>
            <a:chExt cx="461473" cy="461473"/>
          </a:xfrm>
        </p:grpSpPr>
        <p:sp>
          <p:nvSpPr>
            <p:cNvPr id="22" name="Oval 2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13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152042" y="4016234"/>
            <a:ext cx="461473" cy="461473"/>
            <a:chOff x="5202962" y="3006694"/>
            <a:chExt cx="461473" cy="461473"/>
          </a:xfrm>
        </p:grpSpPr>
        <p:sp>
          <p:nvSpPr>
            <p:cNvPr id="15" name="Oval 1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14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648748" y="2536319"/>
            <a:ext cx="490840" cy="709336"/>
            <a:chOff x="7419668" y="2222095"/>
            <a:chExt cx="490840" cy="709336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7662870" y="2562099"/>
              <a:ext cx="0" cy="36933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7419668" y="2222095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left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109303" y="2527607"/>
            <a:ext cx="639919" cy="709336"/>
            <a:chOff x="6817907" y="4228181"/>
            <a:chExt cx="639919" cy="709336"/>
          </a:xfrm>
        </p:grpSpPr>
        <p:cxnSp>
          <p:nvCxnSpPr>
            <p:cNvPr id="81" name="Straight Arrow Connector 80"/>
            <p:cNvCxnSpPr/>
            <p:nvPr/>
          </p:nvCxnSpPr>
          <p:spPr>
            <a:xfrm>
              <a:off x="7112385" y="4568185"/>
              <a:ext cx="0" cy="36933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6817907" y="4228181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right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</p:grpSp>
      <p:sp>
        <p:nvSpPr>
          <p:cNvPr id="13" name="Oval 12"/>
          <p:cNvSpPr/>
          <p:nvPr/>
        </p:nvSpPr>
        <p:spPr>
          <a:xfrm>
            <a:off x="7918601" y="3297434"/>
            <a:ext cx="332773" cy="33277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2796154" y="23443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578738" y="30286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542625" y="30315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3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157134" y="3692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4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362769" y="3692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16837" y="193011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Calisto MT" panose="02040603050505030304" pitchFamily="18" charset="0"/>
              </a:rPr>
              <a:t>Another Example</a:t>
            </a:r>
            <a:endParaRPr lang="en-US" b="1" dirty="0">
              <a:latin typeface="Calisto MT" panose="020406030505050303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031212" y="3255301"/>
            <a:ext cx="2945052" cy="812971"/>
            <a:chOff x="7031212" y="3255301"/>
            <a:chExt cx="2945052" cy="812971"/>
          </a:xfrm>
        </p:grpSpPr>
        <p:sp>
          <p:nvSpPr>
            <p:cNvPr id="46" name="Rectangle 45"/>
            <p:cNvSpPr/>
            <p:nvPr/>
          </p:nvSpPr>
          <p:spPr>
            <a:xfrm>
              <a:off x="7031212" y="325530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7449956" y="325530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7868700" y="325530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8287444" y="325530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8706188" y="325530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9124932" y="325530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7039269" y="36493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0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7508485" y="36665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</a:t>
              </a: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7927229" y="367562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2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8388388" y="36779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3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8778911" y="367867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4</a:t>
              </a: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9256184" y="36958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5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7053632" y="3296809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alisto MT" panose="02040603050505030304" pitchFamily="18" charset="0"/>
                </a:rPr>
                <a:t>X</a:t>
              </a:r>
              <a:endParaRPr lang="en-US" dirty="0">
                <a:solidFill>
                  <a:srgbClr val="FF0000"/>
                </a:solidFill>
                <a:latin typeface="Calisto MT" panose="02040603050505030304" pitchFamily="18" charset="0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7451542" y="327009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10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7877441" y="327973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11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8280639" y="327915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12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8706538" y="328880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13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9118087" y="327915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14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9543326" y="3258380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674578" y="369894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6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536481" y="328223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15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876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Connector 62"/>
          <p:cNvCxnSpPr/>
          <p:nvPr/>
        </p:nvCxnSpPr>
        <p:spPr>
          <a:xfrm flipH="1">
            <a:off x="3097840" y="3594814"/>
            <a:ext cx="216762" cy="412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2859821" y="4017049"/>
            <a:ext cx="461473" cy="461473"/>
            <a:chOff x="5202962" y="3006694"/>
            <a:chExt cx="461473" cy="461473"/>
          </a:xfrm>
        </p:grpSpPr>
        <p:sp>
          <p:nvSpPr>
            <p:cNvPr id="65" name="Oval 6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15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2838414" y="36893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6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108" y="452658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Representation of Complete Binary Tree From Array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926276" y="2723141"/>
            <a:ext cx="1611971" cy="643538"/>
            <a:chOff x="1888356" y="3675868"/>
            <a:chExt cx="1611971" cy="643538"/>
          </a:xfrm>
        </p:grpSpPr>
        <p:grpSp>
          <p:nvGrpSpPr>
            <p:cNvPr id="31" name="Group 30"/>
            <p:cNvGrpSpPr/>
            <p:nvPr/>
          </p:nvGrpSpPr>
          <p:grpSpPr>
            <a:xfrm>
              <a:off x="2650727" y="3675868"/>
              <a:ext cx="461473" cy="461473"/>
              <a:chOff x="5202962" y="3006694"/>
              <a:chExt cx="461473" cy="461473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10</a:t>
                </a:r>
                <a:endParaRPr lang="en-US" dirty="0">
                  <a:solidFill>
                    <a:schemeClr val="bg1"/>
                  </a:solidFill>
                  <a:latin typeface="Calisto MT" panose="02040603050505030304" pitchFamily="18" charset="0"/>
                </a:endParaRPr>
              </a:p>
            </p:txBody>
          </p:sp>
        </p:grpSp>
        <p:cxnSp>
          <p:nvCxnSpPr>
            <p:cNvPr id="33" name="Straight Connector 32"/>
            <p:cNvCxnSpPr>
              <a:stCxn id="35" idx="2"/>
            </p:cNvCxnSpPr>
            <p:nvPr/>
          </p:nvCxnSpPr>
          <p:spPr>
            <a:xfrm flipH="1">
              <a:off x="1888356" y="3906605"/>
              <a:ext cx="762371" cy="412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36" idx="3"/>
            </p:cNvCxnSpPr>
            <p:nvPr/>
          </p:nvCxnSpPr>
          <p:spPr>
            <a:xfrm>
              <a:off x="3092277" y="3906604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301143" y="3364077"/>
            <a:ext cx="461473" cy="461473"/>
            <a:chOff x="5202962" y="3006694"/>
            <a:chExt cx="461473" cy="461473"/>
          </a:xfrm>
        </p:grpSpPr>
        <p:sp>
          <p:nvSpPr>
            <p:cNvPr id="29" name="Oval 2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</a:t>
              </a:r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2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709219" y="3366350"/>
            <a:ext cx="461473" cy="461473"/>
            <a:chOff x="5202962" y="3006694"/>
            <a:chExt cx="461473" cy="461473"/>
          </a:xfrm>
        </p:grpSpPr>
        <p:sp>
          <p:nvSpPr>
            <p:cNvPr id="43" name="Oval 42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11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cxnSp>
        <p:nvCxnSpPr>
          <p:cNvPr id="41" name="Straight Connector 40"/>
          <p:cNvCxnSpPr>
            <a:stCxn id="43" idx="2"/>
          </p:cNvCxnSpPr>
          <p:nvPr/>
        </p:nvCxnSpPr>
        <p:spPr>
          <a:xfrm flipH="1">
            <a:off x="1492457" y="3597087"/>
            <a:ext cx="216762" cy="412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44" idx="3"/>
          </p:cNvCxnSpPr>
          <p:nvPr/>
        </p:nvCxnSpPr>
        <p:spPr>
          <a:xfrm>
            <a:off x="2150769" y="3597086"/>
            <a:ext cx="228613" cy="4163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254438" y="4019322"/>
            <a:ext cx="461473" cy="461473"/>
            <a:chOff x="5202962" y="3006694"/>
            <a:chExt cx="461473" cy="461473"/>
          </a:xfrm>
        </p:grpSpPr>
        <p:sp>
          <p:nvSpPr>
            <p:cNvPr id="22" name="Oval 2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13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152042" y="4016234"/>
            <a:ext cx="461473" cy="461473"/>
            <a:chOff x="5202962" y="3006694"/>
            <a:chExt cx="461473" cy="461473"/>
          </a:xfrm>
        </p:grpSpPr>
        <p:sp>
          <p:nvSpPr>
            <p:cNvPr id="15" name="Oval 1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listo MT" panose="02040603050505030304" pitchFamily="18" charset="0"/>
                </a:rPr>
                <a:t>14</a:t>
              </a:r>
              <a:endParaRPr lang="en-US" dirty="0">
                <a:solidFill>
                  <a:schemeClr val="bg1"/>
                </a:solidFill>
                <a:latin typeface="Calisto MT" panose="02040603050505030304" pitchFamily="18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469152" y="2536319"/>
            <a:ext cx="490840" cy="709336"/>
            <a:chOff x="7419668" y="2222095"/>
            <a:chExt cx="490840" cy="709336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7662870" y="2562099"/>
              <a:ext cx="0" cy="36933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7419668" y="2222095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left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929707" y="2527607"/>
            <a:ext cx="639919" cy="709336"/>
            <a:chOff x="6817907" y="4228181"/>
            <a:chExt cx="639919" cy="709336"/>
          </a:xfrm>
        </p:grpSpPr>
        <p:cxnSp>
          <p:nvCxnSpPr>
            <p:cNvPr id="81" name="Straight Arrow Connector 80"/>
            <p:cNvCxnSpPr/>
            <p:nvPr/>
          </p:nvCxnSpPr>
          <p:spPr>
            <a:xfrm>
              <a:off x="7112385" y="4568185"/>
              <a:ext cx="0" cy="36933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6817907" y="4228181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right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2796154" y="23443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578738" y="30286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542625" y="30315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3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157134" y="3692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4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362769" y="3692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16837" y="193011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Calisto MT" panose="02040603050505030304" pitchFamily="18" charset="0"/>
              </a:rPr>
              <a:t>Another Example</a:t>
            </a:r>
            <a:endParaRPr lang="en-US" b="1" dirty="0">
              <a:latin typeface="Calisto MT" panose="02040603050505030304" pitchFamily="18" charset="0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8334531" y="3298382"/>
            <a:ext cx="332773" cy="33277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7031212" y="3255301"/>
            <a:ext cx="2945052" cy="812971"/>
            <a:chOff x="7031212" y="3255301"/>
            <a:chExt cx="2945052" cy="812971"/>
          </a:xfrm>
        </p:grpSpPr>
        <p:sp>
          <p:nvSpPr>
            <p:cNvPr id="70" name="Rectangle 69"/>
            <p:cNvSpPr/>
            <p:nvPr/>
          </p:nvSpPr>
          <p:spPr>
            <a:xfrm>
              <a:off x="7031212" y="325530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449956" y="325530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868700" y="325530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8287444" y="325530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8706188" y="325530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9124932" y="3255301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039269" y="36493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0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508485" y="36665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927229" y="367562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2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8388388" y="36779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3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778911" y="367867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4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9256184" y="36958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5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053632" y="3296809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Calisto MT" panose="02040603050505030304" pitchFamily="18" charset="0"/>
                </a:rPr>
                <a:t>X</a:t>
              </a:r>
              <a:endParaRPr lang="en-US" dirty="0">
                <a:solidFill>
                  <a:srgbClr val="FF0000"/>
                </a:solidFill>
                <a:latin typeface="Calisto MT" panose="02040603050505030304" pitchFamily="18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451542" y="327009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10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877441" y="327973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11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280639" y="327915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12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8706538" y="328880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13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9118087" y="327915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14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9543326" y="3258380"/>
              <a:ext cx="418744" cy="4187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9674578" y="369894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6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9536481" y="328223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15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9954875" y="3270090"/>
            <a:ext cx="150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Out of Array</a:t>
            </a:r>
            <a:endParaRPr lang="en-US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11856" y="4651275"/>
            <a:ext cx="7955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alisto MT" panose="02040603050505030304" pitchFamily="18" charset="0"/>
              </a:rPr>
              <a:t>How many vertices need to be explored to generate the complete binary tree?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956598" y="4962513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Calisto MT" panose="02040603050505030304" pitchFamily="18" charset="0"/>
              </a:rPr>
              <a:t>3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66434" y="5329102"/>
            <a:ext cx="5100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alisto MT" panose="02040603050505030304" pitchFamily="18" charset="0"/>
              </a:rPr>
              <a:t>Maintains the same formula for </a:t>
            </a:r>
            <a:r>
              <a:rPr lang="en-US" b="1" dirty="0" smtClean="0">
                <a:latin typeface="Calisto MT" panose="02040603050505030304" pitchFamily="18" charset="0"/>
              </a:rPr>
              <a:t>even</a:t>
            </a:r>
            <a:r>
              <a:rPr lang="en-US" dirty="0" smtClean="0">
                <a:latin typeface="Calisto MT" panose="02040603050505030304" pitchFamily="18" charset="0"/>
              </a:rPr>
              <a:t> value of </a:t>
            </a:r>
            <a:r>
              <a:rPr lang="en-US" b="1" dirty="0" smtClean="0">
                <a:latin typeface="Calisto MT" panose="02040603050505030304" pitchFamily="18" charset="0"/>
              </a:rPr>
              <a:t>n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66434" y="5778552"/>
            <a:ext cx="7183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alisto MT" panose="02040603050505030304" pitchFamily="18" charset="0"/>
              </a:rPr>
              <a:t>First </a:t>
            </a:r>
            <a:r>
              <a:rPr lang="en-US" b="1" dirty="0" smtClean="0">
                <a:latin typeface="Calisto MT" panose="02040603050505030304" pitchFamily="18" charset="0"/>
              </a:rPr>
              <a:t>floor(n/2) </a:t>
            </a:r>
            <a:r>
              <a:rPr lang="en-US" dirty="0" smtClean="0">
                <a:latin typeface="Calisto MT" panose="02040603050505030304" pitchFamily="18" charset="0"/>
              </a:rPr>
              <a:t>vertices are </a:t>
            </a:r>
            <a:r>
              <a:rPr lang="en-US" b="1" i="1" dirty="0" smtClean="0">
                <a:latin typeface="Calisto MT" panose="02040603050505030304" pitchFamily="18" charset="0"/>
              </a:rPr>
              <a:t>internal </a:t>
            </a:r>
            <a:r>
              <a:rPr lang="en-US" dirty="0" smtClean="0">
                <a:latin typeface="Calisto MT" panose="02040603050505030304" pitchFamily="18" charset="0"/>
              </a:rPr>
              <a:t>and rest vertices are </a:t>
            </a:r>
            <a:r>
              <a:rPr lang="en-US" b="1" i="1" dirty="0" smtClean="0">
                <a:latin typeface="Calisto MT" panose="02040603050505030304" pitchFamily="18" charset="0"/>
              </a:rPr>
              <a:t>external</a:t>
            </a:r>
            <a:r>
              <a:rPr lang="en-US" i="1" dirty="0" smtClean="0">
                <a:latin typeface="Calisto MT" panose="02040603050505030304" pitchFamily="18" charset="0"/>
              </a:rPr>
              <a:t>(leaf)</a:t>
            </a:r>
            <a:endParaRPr lang="en-US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8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97" grpId="0"/>
      <p:bldP spid="98" grpId="0"/>
      <p:bldP spid="99" grpId="0"/>
      <p:bldP spid="100" grpId="0"/>
      <p:bldP spid="10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912" y="1558197"/>
            <a:ext cx="9144000" cy="2387600"/>
          </a:xfrm>
        </p:spPr>
        <p:txBody>
          <a:bodyPr/>
          <a:lstStyle/>
          <a:p>
            <a:r>
              <a:rPr lang="en-US" b="1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Heap</a:t>
            </a:r>
            <a:endParaRPr lang="en-US" b="1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950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</TotalTime>
  <Words>2072</Words>
  <Application>Microsoft Office PowerPoint</Application>
  <PresentationFormat>Widescreen</PresentationFormat>
  <Paragraphs>1519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9" baseType="lpstr">
      <vt:lpstr>Adobe Fangsong Std R</vt:lpstr>
      <vt:lpstr>Arial</vt:lpstr>
      <vt:lpstr>Calibri</vt:lpstr>
      <vt:lpstr>Calibri Light</vt:lpstr>
      <vt:lpstr>Calisto MT</vt:lpstr>
      <vt:lpstr>Wingdings</vt:lpstr>
      <vt:lpstr>Office Theme</vt:lpstr>
      <vt:lpstr>Tree Representation By Array</vt:lpstr>
      <vt:lpstr>Complete Binary Tree</vt:lpstr>
      <vt:lpstr>Representation of Complete Binary Tree</vt:lpstr>
      <vt:lpstr>Representation of Complete Binary Tree From Array</vt:lpstr>
      <vt:lpstr>Representation of Complete Binary Tree From Array</vt:lpstr>
      <vt:lpstr>Representation of Complete Binary Tree From Array</vt:lpstr>
      <vt:lpstr>Representation of Complete Binary Tree From Array</vt:lpstr>
      <vt:lpstr>Representation of Complete Binary Tree From Array</vt:lpstr>
      <vt:lpstr>Heap</vt:lpstr>
      <vt:lpstr>Max Heap</vt:lpstr>
      <vt:lpstr>Min Heap</vt:lpstr>
      <vt:lpstr>Max Heap</vt:lpstr>
      <vt:lpstr>Example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Effect of Insertion Order</vt:lpstr>
      <vt:lpstr>Deletion</vt:lpstr>
      <vt:lpstr>Deletion</vt:lpstr>
      <vt:lpstr>Deletion</vt:lpstr>
      <vt:lpstr>Deletion</vt:lpstr>
      <vt:lpstr>Deletion</vt:lpstr>
      <vt:lpstr>Deletion</vt:lpstr>
      <vt:lpstr>Any Idea About Heap Sort?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Restore The Array</vt:lpstr>
      <vt:lpstr>Build Heap</vt:lpstr>
      <vt:lpstr>Build Heap</vt:lpstr>
      <vt:lpstr>Build Heap</vt:lpstr>
      <vt:lpstr>Build Heap</vt:lpstr>
      <vt:lpstr>Build Heap</vt:lpstr>
      <vt:lpstr>Build Heap</vt:lpstr>
      <vt:lpstr>Build Heap</vt:lpstr>
      <vt:lpstr>Build Heap</vt:lpstr>
      <vt:lpstr>Build Heap</vt:lpstr>
      <vt:lpstr>Build Heap</vt:lpstr>
      <vt:lpstr>Build Heap</vt:lpstr>
      <vt:lpstr>Queue Vs Priority Queue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Representation By Array</dc:title>
  <dc:creator>ACER</dc:creator>
  <cp:lastModifiedBy>ACER</cp:lastModifiedBy>
  <cp:revision>71</cp:revision>
  <dcterms:created xsi:type="dcterms:W3CDTF">2020-07-21T14:29:42Z</dcterms:created>
  <dcterms:modified xsi:type="dcterms:W3CDTF">2020-08-12T22:22:46Z</dcterms:modified>
</cp:coreProperties>
</file>