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AD9E-CB9D-4F47-9D41-24AFBC4FADF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96E9-EBAF-4DCD-A9C9-7AC05F9A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7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AD9E-CB9D-4F47-9D41-24AFBC4FADF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96E9-EBAF-4DCD-A9C9-7AC05F9A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AD9E-CB9D-4F47-9D41-24AFBC4FADF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96E9-EBAF-4DCD-A9C9-7AC05F9A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6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AD9E-CB9D-4F47-9D41-24AFBC4FADF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96E9-EBAF-4DCD-A9C9-7AC05F9A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AD9E-CB9D-4F47-9D41-24AFBC4FADF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96E9-EBAF-4DCD-A9C9-7AC05F9A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5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AD9E-CB9D-4F47-9D41-24AFBC4FADF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96E9-EBAF-4DCD-A9C9-7AC05F9A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3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AD9E-CB9D-4F47-9D41-24AFBC4FADF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96E9-EBAF-4DCD-A9C9-7AC05F9A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0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AD9E-CB9D-4F47-9D41-24AFBC4FADF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96E9-EBAF-4DCD-A9C9-7AC05F9A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4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AD9E-CB9D-4F47-9D41-24AFBC4FADF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96E9-EBAF-4DCD-A9C9-7AC05F9A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3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AD9E-CB9D-4F47-9D41-24AFBC4FADF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96E9-EBAF-4DCD-A9C9-7AC05F9A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4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AD9E-CB9D-4F47-9D41-24AFBC4FADF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C96E9-EBAF-4DCD-A9C9-7AC05F9A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4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AD9E-CB9D-4F47-9D41-24AFBC4FADFB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C96E9-EBAF-4DCD-A9C9-7AC05F9AA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Minimum Spanning Tree 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Prim’s Algorithm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63641" y="5833130"/>
            <a:ext cx="224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err="1" smtClean="0">
                <a:latin typeface="Calisto MT" panose="02040603050505030304" pitchFamily="18" charset="0"/>
              </a:rPr>
              <a:t>Swapnil</a:t>
            </a:r>
            <a:r>
              <a:rPr lang="en-US" sz="1400" dirty="0" smtClean="0">
                <a:latin typeface="Calisto MT" panose="02040603050505030304" pitchFamily="18" charset="0"/>
              </a:rPr>
              <a:t> Biswas</a:t>
            </a:r>
          </a:p>
          <a:p>
            <a:pPr algn="just"/>
            <a:r>
              <a:rPr lang="en-US" sz="1400" dirty="0" smtClean="0">
                <a:latin typeface="Calisto MT" panose="02040603050505030304" pitchFamily="18" charset="0"/>
              </a:rPr>
              <a:t>Lecturer, CSE </a:t>
            </a:r>
            <a:r>
              <a:rPr lang="en-US" sz="1400" dirty="0" err="1" smtClean="0">
                <a:latin typeface="Calisto MT" panose="02040603050505030304" pitchFamily="18" charset="0"/>
              </a:rPr>
              <a:t>Dept</a:t>
            </a:r>
            <a:r>
              <a:rPr lang="en-US" sz="1400" dirty="0" smtClean="0">
                <a:latin typeface="Calisto MT" panose="02040603050505030304" pitchFamily="18" charset="0"/>
              </a:rPr>
              <a:t>, MIST</a:t>
            </a:r>
            <a:endParaRPr lang="en-US" sz="1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7511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Prim’s    Algorithm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3741817" y="2699469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1884483" y="365679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3151834" y="3840152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2776113" y="5127898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2867143" y="222687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4665275" y="2266499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5554596" y="369081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6812212" y="27135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6757416" y="466414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4729749" y="515378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" name="Oval 2"/>
          <p:cNvSpPr/>
          <p:nvPr/>
        </p:nvSpPr>
        <p:spPr>
          <a:xfrm>
            <a:off x="3504777" y="1690688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34176" y="2660549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138782" y="4262626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923804" y="4262626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47169" y="2660549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947169" y="4262626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3"/>
            <a:endCxn id="50" idx="7"/>
          </p:cNvCxnSpPr>
          <p:nvPr/>
        </p:nvCxnSpPr>
        <p:spPr>
          <a:xfrm flipH="1">
            <a:off x="2602172" y="2369056"/>
            <a:ext cx="1018995" cy="411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" idx="5"/>
            <a:endCxn id="46" idx="1"/>
          </p:cNvCxnSpPr>
          <p:nvPr/>
        </p:nvCxnSpPr>
        <p:spPr>
          <a:xfrm>
            <a:off x="4183145" y="2369056"/>
            <a:ext cx="1067421" cy="4078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4"/>
            <a:endCxn id="48" idx="0"/>
          </p:cNvCxnSpPr>
          <p:nvPr/>
        </p:nvCxnSpPr>
        <p:spPr>
          <a:xfrm>
            <a:off x="2321183" y="3459207"/>
            <a:ext cx="0" cy="8034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4"/>
            <a:endCxn id="47" idx="0"/>
          </p:cNvCxnSpPr>
          <p:nvPr/>
        </p:nvCxnSpPr>
        <p:spPr>
          <a:xfrm>
            <a:off x="5531555" y="3455307"/>
            <a:ext cx="4606" cy="8073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8" idx="5"/>
            <a:endCxn id="49" idx="1"/>
          </p:cNvCxnSpPr>
          <p:nvPr/>
        </p:nvCxnSpPr>
        <p:spPr>
          <a:xfrm>
            <a:off x="2602172" y="4940994"/>
            <a:ext cx="1018995" cy="5125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3"/>
            <a:endCxn id="49" idx="7"/>
          </p:cNvCxnSpPr>
          <p:nvPr/>
        </p:nvCxnSpPr>
        <p:spPr>
          <a:xfrm flipH="1">
            <a:off x="4183145" y="4940994"/>
            <a:ext cx="1072027" cy="5125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0" idx="5"/>
            <a:endCxn id="49" idx="0"/>
          </p:cNvCxnSpPr>
          <p:nvPr/>
        </p:nvCxnSpPr>
        <p:spPr>
          <a:xfrm>
            <a:off x="2602172" y="3342817"/>
            <a:ext cx="1299984" cy="19943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6" idx="6"/>
            <a:endCxn id="52" idx="2"/>
          </p:cNvCxnSpPr>
          <p:nvPr/>
        </p:nvCxnSpPr>
        <p:spPr>
          <a:xfrm>
            <a:off x="5928934" y="3057928"/>
            <a:ext cx="20182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7" idx="6"/>
            <a:endCxn id="53" idx="2"/>
          </p:cNvCxnSpPr>
          <p:nvPr/>
        </p:nvCxnSpPr>
        <p:spPr>
          <a:xfrm>
            <a:off x="5933540" y="4660005"/>
            <a:ext cx="20136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25"/>
          <p:cNvSpPr txBox="1">
            <a:spLocks noChangeArrowheads="1"/>
          </p:cNvSpPr>
          <p:nvPr/>
        </p:nvSpPr>
        <p:spPr bwMode="auto">
          <a:xfrm>
            <a:off x="1985933" y="446058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1979987" y="288019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6" name="Text Box 25"/>
          <p:cNvSpPr txBox="1">
            <a:spLocks noChangeArrowheads="1"/>
          </p:cNvSpPr>
          <p:nvPr/>
        </p:nvSpPr>
        <p:spPr bwMode="auto">
          <a:xfrm>
            <a:off x="3576572" y="5546409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8" name="Text Box 25"/>
          <p:cNvSpPr txBox="1">
            <a:spLocks noChangeArrowheads="1"/>
          </p:cNvSpPr>
          <p:nvPr/>
        </p:nvSpPr>
        <p:spPr bwMode="auto">
          <a:xfrm>
            <a:off x="3576746" y="187916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5197775" y="285787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5205671" y="447391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7993940" y="285522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7993940" y="445995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946397" y="4874028"/>
            <a:ext cx="977407" cy="753183"/>
            <a:chOff x="946397" y="4874028"/>
            <a:chExt cx="977407" cy="753183"/>
          </a:xfrm>
        </p:grpSpPr>
        <p:cxnSp>
          <p:nvCxnSpPr>
            <p:cNvPr id="72" name="Straight Arrow Connector 71"/>
            <p:cNvCxnSpPr/>
            <p:nvPr/>
          </p:nvCxnSpPr>
          <p:spPr>
            <a:xfrm flipV="1">
              <a:off x="1362808" y="4874028"/>
              <a:ext cx="560996" cy="4631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 Box 25"/>
            <p:cNvSpPr txBox="1">
              <a:spLocks noChangeArrowheads="1"/>
            </p:cNvSpPr>
            <p:nvPr/>
          </p:nvSpPr>
          <p:spPr bwMode="auto">
            <a:xfrm>
              <a:off x="946397" y="5227101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Root</a:t>
              </a:r>
              <a:endParaRPr lang="en-US" sz="20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2171217" y="4467919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2147194" y="2870624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3748283" y="1875846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9" name="Text Box 25"/>
          <p:cNvSpPr txBox="1">
            <a:spLocks noChangeArrowheads="1"/>
          </p:cNvSpPr>
          <p:nvPr/>
        </p:nvSpPr>
        <p:spPr bwMode="auto">
          <a:xfrm>
            <a:off x="3755774" y="5546409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0" name="Text Box 25"/>
          <p:cNvSpPr txBox="1">
            <a:spLocks noChangeArrowheads="1"/>
          </p:cNvSpPr>
          <p:nvPr/>
        </p:nvSpPr>
        <p:spPr bwMode="auto">
          <a:xfrm>
            <a:off x="5381551" y="4482534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1" name="Text Box 25"/>
          <p:cNvSpPr txBox="1">
            <a:spLocks noChangeArrowheads="1"/>
          </p:cNvSpPr>
          <p:nvPr/>
        </p:nvSpPr>
        <p:spPr bwMode="auto">
          <a:xfrm>
            <a:off x="5394529" y="2852033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8228017" y="2852657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8209222" y="4455020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4" name="Text Box 25"/>
          <p:cNvSpPr txBox="1">
            <a:spLocks noChangeArrowheads="1"/>
          </p:cNvSpPr>
          <p:nvPr/>
        </p:nvSpPr>
        <p:spPr bwMode="auto">
          <a:xfrm>
            <a:off x="2310734" y="4488445"/>
            <a:ext cx="3225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n-US" sz="1800" dirty="0" smtClean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01" name="Text Box 25"/>
          <p:cNvSpPr txBox="1">
            <a:spLocks noChangeArrowheads="1"/>
          </p:cNvSpPr>
          <p:nvPr/>
        </p:nvSpPr>
        <p:spPr bwMode="auto">
          <a:xfrm>
            <a:off x="2287887" y="2907280"/>
            <a:ext cx="46038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14</a:t>
            </a:r>
          </a:p>
        </p:txBody>
      </p:sp>
      <p:cxnSp>
        <p:nvCxnSpPr>
          <p:cNvPr id="100" name="Straight Arrow Connector 99"/>
          <p:cNvCxnSpPr>
            <a:stCxn id="95" idx="0"/>
            <a:endCxn id="50" idx="4"/>
          </p:cNvCxnSpPr>
          <p:nvPr/>
        </p:nvCxnSpPr>
        <p:spPr>
          <a:xfrm flipV="1">
            <a:off x="2312306" y="3459207"/>
            <a:ext cx="8877" cy="807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 Box 25"/>
          <p:cNvSpPr txBox="1">
            <a:spLocks noChangeArrowheads="1"/>
          </p:cNvSpPr>
          <p:nvPr/>
        </p:nvSpPr>
        <p:spPr bwMode="auto">
          <a:xfrm>
            <a:off x="3912094" y="5568395"/>
            <a:ext cx="3225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  <a:endParaRPr lang="en-US" sz="1800" dirty="0" smtClean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3504777" y="5337142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>
            <a:stCxn id="95" idx="5"/>
            <a:endCxn id="49" idx="1"/>
          </p:cNvCxnSpPr>
          <p:nvPr/>
        </p:nvCxnSpPr>
        <p:spPr>
          <a:xfrm>
            <a:off x="2593295" y="4945136"/>
            <a:ext cx="1027872" cy="508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1914927" y="4266768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923804" y="2664449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50" idx="6"/>
            <a:endCxn id="46" idx="2"/>
          </p:cNvCxnSpPr>
          <p:nvPr/>
        </p:nvCxnSpPr>
        <p:spPr>
          <a:xfrm flipV="1">
            <a:off x="2718562" y="3057928"/>
            <a:ext cx="2415614" cy="39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25"/>
          <p:cNvSpPr txBox="1">
            <a:spLocks noChangeArrowheads="1"/>
          </p:cNvSpPr>
          <p:nvPr/>
        </p:nvSpPr>
        <p:spPr bwMode="auto">
          <a:xfrm>
            <a:off x="588543" y="4431690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Min Node</a:t>
            </a: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10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3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74" grpId="0"/>
      <p:bldP spid="75" grpId="0"/>
      <p:bldP spid="76" grpId="0"/>
      <p:bldP spid="78" grpId="0"/>
      <p:bldP spid="79" grpId="0"/>
      <p:bldP spid="80" grpId="0"/>
      <p:bldP spid="81" grpId="0"/>
      <p:bldP spid="82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 animBg="1"/>
      <p:bldP spid="101" grpId="0" animBg="1"/>
      <p:bldP spid="104" grpId="0" animBg="1"/>
      <p:bldP spid="49" grpId="0" animBg="1"/>
      <p:bldP spid="95" grpId="0" animBg="1"/>
      <p:bldP spid="50" grpId="0" animBg="1"/>
      <p:bldP spid="1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7511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Prim’s    Algorithm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3741817" y="2699469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1884483" y="365679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3151834" y="3840152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2776113" y="5127898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2867143" y="222687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4665275" y="2266499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5554596" y="369081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6812212" y="27135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6757416" y="466414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4729749" y="515378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" name="Oval 2"/>
          <p:cNvSpPr/>
          <p:nvPr/>
        </p:nvSpPr>
        <p:spPr>
          <a:xfrm>
            <a:off x="3504777" y="1690688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34176" y="2660549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138782" y="4262626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923804" y="4262626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47169" y="2660549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947169" y="4262626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3"/>
            <a:endCxn id="50" idx="7"/>
          </p:cNvCxnSpPr>
          <p:nvPr/>
        </p:nvCxnSpPr>
        <p:spPr>
          <a:xfrm flipH="1">
            <a:off x="2602172" y="2369056"/>
            <a:ext cx="1018995" cy="411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" idx="5"/>
            <a:endCxn id="46" idx="1"/>
          </p:cNvCxnSpPr>
          <p:nvPr/>
        </p:nvCxnSpPr>
        <p:spPr>
          <a:xfrm>
            <a:off x="4183145" y="2369056"/>
            <a:ext cx="1067421" cy="4078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4"/>
            <a:endCxn id="48" idx="0"/>
          </p:cNvCxnSpPr>
          <p:nvPr/>
        </p:nvCxnSpPr>
        <p:spPr>
          <a:xfrm>
            <a:off x="2321183" y="3459207"/>
            <a:ext cx="0" cy="8034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4"/>
            <a:endCxn id="47" idx="0"/>
          </p:cNvCxnSpPr>
          <p:nvPr/>
        </p:nvCxnSpPr>
        <p:spPr>
          <a:xfrm>
            <a:off x="5531555" y="3455307"/>
            <a:ext cx="4606" cy="8073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8" idx="5"/>
            <a:endCxn id="49" idx="1"/>
          </p:cNvCxnSpPr>
          <p:nvPr/>
        </p:nvCxnSpPr>
        <p:spPr>
          <a:xfrm>
            <a:off x="2602172" y="4940994"/>
            <a:ext cx="1018995" cy="5125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3"/>
            <a:endCxn id="49" idx="7"/>
          </p:cNvCxnSpPr>
          <p:nvPr/>
        </p:nvCxnSpPr>
        <p:spPr>
          <a:xfrm flipH="1">
            <a:off x="4183145" y="4940994"/>
            <a:ext cx="1072027" cy="5125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0" idx="5"/>
            <a:endCxn id="49" idx="0"/>
          </p:cNvCxnSpPr>
          <p:nvPr/>
        </p:nvCxnSpPr>
        <p:spPr>
          <a:xfrm>
            <a:off x="2602172" y="3342817"/>
            <a:ext cx="1299984" cy="19943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6" idx="6"/>
            <a:endCxn id="52" idx="2"/>
          </p:cNvCxnSpPr>
          <p:nvPr/>
        </p:nvCxnSpPr>
        <p:spPr>
          <a:xfrm>
            <a:off x="5928934" y="3057928"/>
            <a:ext cx="20182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7" idx="6"/>
            <a:endCxn id="53" idx="2"/>
          </p:cNvCxnSpPr>
          <p:nvPr/>
        </p:nvCxnSpPr>
        <p:spPr>
          <a:xfrm>
            <a:off x="5933540" y="4660005"/>
            <a:ext cx="20136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25"/>
          <p:cNvSpPr txBox="1">
            <a:spLocks noChangeArrowheads="1"/>
          </p:cNvSpPr>
          <p:nvPr/>
        </p:nvSpPr>
        <p:spPr bwMode="auto">
          <a:xfrm>
            <a:off x="1985933" y="446058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1979987" y="288019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6" name="Text Box 25"/>
          <p:cNvSpPr txBox="1">
            <a:spLocks noChangeArrowheads="1"/>
          </p:cNvSpPr>
          <p:nvPr/>
        </p:nvSpPr>
        <p:spPr bwMode="auto">
          <a:xfrm>
            <a:off x="3576572" y="5546409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8" name="Text Box 25"/>
          <p:cNvSpPr txBox="1">
            <a:spLocks noChangeArrowheads="1"/>
          </p:cNvSpPr>
          <p:nvPr/>
        </p:nvSpPr>
        <p:spPr bwMode="auto">
          <a:xfrm>
            <a:off x="3576746" y="187916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5197775" y="285787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5205671" y="447391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7993940" y="285522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7993940" y="445995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946397" y="4874028"/>
            <a:ext cx="977407" cy="753183"/>
            <a:chOff x="946397" y="4874028"/>
            <a:chExt cx="977407" cy="753183"/>
          </a:xfrm>
        </p:grpSpPr>
        <p:cxnSp>
          <p:nvCxnSpPr>
            <p:cNvPr id="72" name="Straight Arrow Connector 71"/>
            <p:cNvCxnSpPr/>
            <p:nvPr/>
          </p:nvCxnSpPr>
          <p:spPr>
            <a:xfrm flipV="1">
              <a:off x="1362808" y="4874028"/>
              <a:ext cx="560996" cy="4631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 Box 25"/>
            <p:cNvSpPr txBox="1">
              <a:spLocks noChangeArrowheads="1"/>
            </p:cNvSpPr>
            <p:nvPr/>
          </p:nvSpPr>
          <p:spPr bwMode="auto">
            <a:xfrm>
              <a:off x="946397" y="5227101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Root</a:t>
              </a:r>
              <a:endParaRPr lang="en-US" sz="20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2171217" y="4467919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2147194" y="2870624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3748283" y="1875846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9" name="Text Box 25"/>
          <p:cNvSpPr txBox="1">
            <a:spLocks noChangeArrowheads="1"/>
          </p:cNvSpPr>
          <p:nvPr/>
        </p:nvSpPr>
        <p:spPr bwMode="auto">
          <a:xfrm>
            <a:off x="3755774" y="5546409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0" name="Text Box 25"/>
          <p:cNvSpPr txBox="1">
            <a:spLocks noChangeArrowheads="1"/>
          </p:cNvSpPr>
          <p:nvPr/>
        </p:nvSpPr>
        <p:spPr bwMode="auto">
          <a:xfrm>
            <a:off x="5381551" y="4482534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1" name="Text Box 25"/>
          <p:cNvSpPr txBox="1">
            <a:spLocks noChangeArrowheads="1"/>
          </p:cNvSpPr>
          <p:nvPr/>
        </p:nvSpPr>
        <p:spPr bwMode="auto">
          <a:xfrm>
            <a:off x="5394529" y="2852033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8228017" y="2852657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8209222" y="4455020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4" name="Text Box 25"/>
          <p:cNvSpPr txBox="1">
            <a:spLocks noChangeArrowheads="1"/>
          </p:cNvSpPr>
          <p:nvPr/>
        </p:nvSpPr>
        <p:spPr bwMode="auto">
          <a:xfrm>
            <a:off x="2310734" y="4488445"/>
            <a:ext cx="3225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n-US" sz="1800" dirty="0" smtClean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01" name="Text Box 25"/>
          <p:cNvSpPr txBox="1">
            <a:spLocks noChangeArrowheads="1"/>
          </p:cNvSpPr>
          <p:nvPr/>
        </p:nvSpPr>
        <p:spPr bwMode="auto">
          <a:xfrm>
            <a:off x="2287887" y="2907280"/>
            <a:ext cx="46038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14</a:t>
            </a:r>
          </a:p>
        </p:txBody>
      </p:sp>
      <p:cxnSp>
        <p:nvCxnSpPr>
          <p:cNvPr id="100" name="Straight Arrow Connector 99"/>
          <p:cNvCxnSpPr>
            <a:stCxn id="95" idx="0"/>
            <a:endCxn id="50" idx="4"/>
          </p:cNvCxnSpPr>
          <p:nvPr/>
        </p:nvCxnSpPr>
        <p:spPr>
          <a:xfrm flipV="1">
            <a:off x="2312306" y="3459207"/>
            <a:ext cx="8877" cy="807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 Box 25"/>
          <p:cNvSpPr txBox="1">
            <a:spLocks noChangeArrowheads="1"/>
          </p:cNvSpPr>
          <p:nvPr/>
        </p:nvSpPr>
        <p:spPr bwMode="auto">
          <a:xfrm>
            <a:off x="3912094" y="5568395"/>
            <a:ext cx="3225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  <a:endParaRPr lang="en-US" sz="1800" dirty="0" smtClean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3504777" y="5337142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>
            <a:stCxn id="95" idx="5"/>
            <a:endCxn id="49" idx="1"/>
          </p:cNvCxnSpPr>
          <p:nvPr/>
        </p:nvCxnSpPr>
        <p:spPr>
          <a:xfrm>
            <a:off x="2593295" y="4945136"/>
            <a:ext cx="1027872" cy="508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1914927" y="4266768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 Box 25"/>
          <p:cNvSpPr txBox="1">
            <a:spLocks noChangeArrowheads="1"/>
          </p:cNvSpPr>
          <p:nvPr/>
        </p:nvSpPr>
        <p:spPr bwMode="auto">
          <a:xfrm>
            <a:off x="2285948" y="2910946"/>
            <a:ext cx="46038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50" name="Oval 49"/>
          <p:cNvSpPr/>
          <p:nvPr/>
        </p:nvSpPr>
        <p:spPr>
          <a:xfrm>
            <a:off x="1923804" y="2664449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50" idx="6"/>
            <a:endCxn id="46" idx="2"/>
          </p:cNvCxnSpPr>
          <p:nvPr/>
        </p:nvCxnSpPr>
        <p:spPr>
          <a:xfrm flipV="1">
            <a:off x="2718562" y="3057928"/>
            <a:ext cx="2415614" cy="39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7" idx="0"/>
            <a:endCxn id="50" idx="5"/>
          </p:cNvCxnSpPr>
          <p:nvPr/>
        </p:nvCxnSpPr>
        <p:spPr>
          <a:xfrm flipH="1" flipV="1">
            <a:off x="2602172" y="3342817"/>
            <a:ext cx="1287306" cy="19901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3492099" y="5333000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 Box 25"/>
          <p:cNvSpPr txBox="1">
            <a:spLocks noChangeArrowheads="1"/>
          </p:cNvSpPr>
          <p:nvPr/>
        </p:nvSpPr>
        <p:spPr bwMode="auto">
          <a:xfrm>
            <a:off x="3282603" y="6214166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Min Node</a:t>
            </a: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612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7511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Prim’s    Algorithm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3741817" y="2699469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1884483" y="365679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3151834" y="3840152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2776113" y="5127898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2867143" y="222687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4665275" y="2266499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5554596" y="369081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6812212" y="27135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6757416" y="466414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4729749" y="515378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8" name="Oval 47"/>
          <p:cNvSpPr/>
          <p:nvPr/>
        </p:nvSpPr>
        <p:spPr>
          <a:xfrm>
            <a:off x="1923804" y="4262626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3"/>
            <a:endCxn id="50" idx="7"/>
          </p:cNvCxnSpPr>
          <p:nvPr/>
        </p:nvCxnSpPr>
        <p:spPr>
          <a:xfrm flipH="1">
            <a:off x="2602172" y="2369056"/>
            <a:ext cx="1018995" cy="411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" idx="5"/>
            <a:endCxn id="46" idx="1"/>
          </p:cNvCxnSpPr>
          <p:nvPr/>
        </p:nvCxnSpPr>
        <p:spPr>
          <a:xfrm>
            <a:off x="4183145" y="2369056"/>
            <a:ext cx="1067421" cy="4078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4"/>
            <a:endCxn id="48" idx="0"/>
          </p:cNvCxnSpPr>
          <p:nvPr/>
        </p:nvCxnSpPr>
        <p:spPr>
          <a:xfrm>
            <a:off x="2321183" y="3459207"/>
            <a:ext cx="0" cy="8034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4"/>
            <a:endCxn id="47" idx="0"/>
          </p:cNvCxnSpPr>
          <p:nvPr/>
        </p:nvCxnSpPr>
        <p:spPr>
          <a:xfrm>
            <a:off x="5531555" y="3455307"/>
            <a:ext cx="4606" cy="8073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8" idx="5"/>
            <a:endCxn id="49" idx="1"/>
          </p:cNvCxnSpPr>
          <p:nvPr/>
        </p:nvCxnSpPr>
        <p:spPr>
          <a:xfrm>
            <a:off x="2602172" y="4940994"/>
            <a:ext cx="1018995" cy="5125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3"/>
            <a:endCxn id="49" idx="7"/>
          </p:cNvCxnSpPr>
          <p:nvPr/>
        </p:nvCxnSpPr>
        <p:spPr>
          <a:xfrm flipH="1">
            <a:off x="4183145" y="4940994"/>
            <a:ext cx="1072027" cy="5125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0" idx="5"/>
            <a:endCxn id="49" idx="0"/>
          </p:cNvCxnSpPr>
          <p:nvPr/>
        </p:nvCxnSpPr>
        <p:spPr>
          <a:xfrm>
            <a:off x="2602172" y="3342817"/>
            <a:ext cx="1299984" cy="19943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6" idx="6"/>
            <a:endCxn id="52" idx="2"/>
          </p:cNvCxnSpPr>
          <p:nvPr/>
        </p:nvCxnSpPr>
        <p:spPr>
          <a:xfrm>
            <a:off x="5928934" y="3057928"/>
            <a:ext cx="20182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7" idx="6"/>
            <a:endCxn id="53" idx="2"/>
          </p:cNvCxnSpPr>
          <p:nvPr/>
        </p:nvCxnSpPr>
        <p:spPr>
          <a:xfrm>
            <a:off x="5933540" y="4660005"/>
            <a:ext cx="20136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25"/>
          <p:cNvSpPr txBox="1">
            <a:spLocks noChangeArrowheads="1"/>
          </p:cNvSpPr>
          <p:nvPr/>
        </p:nvSpPr>
        <p:spPr bwMode="auto">
          <a:xfrm>
            <a:off x="1985933" y="446058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1979987" y="288019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6" name="Text Box 25"/>
          <p:cNvSpPr txBox="1">
            <a:spLocks noChangeArrowheads="1"/>
          </p:cNvSpPr>
          <p:nvPr/>
        </p:nvSpPr>
        <p:spPr bwMode="auto">
          <a:xfrm>
            <a:off x="3576572" y="5546409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8" name="Text Box 25"/>
          <p:cNvSpPr txBox="1">
            <a:spLocks noChangeArrowheads="1"/>
          </p:cNvSpPr>
          <p:nvPr/>
        </p:nvSpPr>
        <p:spPr bwMode="auto">
          <a:xfrm>
            <a:off x="3576746" y="187916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5197775" y="285787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5205671" y="447391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7993940" y="285522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7993940" y="445995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946397" y="4874028"/>
            <a:ext cx="977407" cy="753183"/>
            <a:chOff x="946397" y="4874028"/>
            <a:chExt cx="977407" cy="753183"/>
          </a:xfrm>
        </p:grpSpPr>
        <p:cxnSp>
          <p:nvCxnSpPr>
            <p:cNvPr id="72" name="Straight Arrow Connector 71"/>
            <p:cNvCxnSpPr/>
            <p:nvPr/>
          </p:nvCxnSpPr>
          <p:spPr>
            <a:xfrm flipV="1">
              <a:off x="1362808" y="4874028"/>
              <a:ext cx="560996" cy="4631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 Box 25"/>
            <p:cNvSpPr txBox="1">
              <a:spLocks noChangeArrowheads="1"/>
            </p:cNvSpPr>
            <p:nvPr/>
          </p:nvSpPr>
          <p:spPr bwMode="auto">
            <a:xfrm>
              <a:off x="946397" y="5227101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Root</a:t>
              </a:r>
              <a:endParaRPr lang="en-US" sz="20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2171217" y="4467919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2147194" y="2870624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3748283" y="1875846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9" name="Text Box 25"/>
          <p:cNvSpPr txBox="1">
            <a:spLocks noChangeArrowheads="1"/>
          </p:cNvSpPr>
          <p:nvPr/>
        </p:nvSpPr>
        <p:spPr bwMode="auto">
          <a:xfrm>
            <a:off x="3755774" y="5546409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0" name="Text Box 25"/>
          <p:cNvSpPr txBox="1">
            <a:spLocks noChangeArrowheads="1"/>
          </p:cNvSpPr>
          <p:nvPr/>
        </p:nvSpPr>
        <p:spPr bwMode="auto">
          <a:xfrm>
            <a:off x="5381551" y="4482534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1" name="Text Box 25"/>
          <p:cNvSpPr txBox="1">
            <a:spLocks noChangeArrowheads="1"/>
          </p:cNvSpPr>
          <p:nvPr/>
        </p:nvSpPr>
        <p:spPr bwMode="auto">
          <a:xfrm>
            <a:off x="5394529" y="2852033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8228017" y="2852657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8209222" y="4455020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4" name="Text Box 25"/>
          <p:cNvSpPr txBox="1">
            <a:spLocks noChangeArrowheads="1"/>
          </p:cNvSpPr>
          <p:nvPr/>
        </p:nvSpPr>
        <p:spPr bwMode="auto">
          <a:xfrm>
            <a:off x="2310734" y="4488445"/>
            <a:ext cx="3225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n-US" sz="1800" dirty="0" smtClean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01" name="Text Box 25"/>
          <p:cNvSpPr txBox="1">
            <a:spLocks noChangeArrowheads="1"/>
          </p:cNvSpPr>
          <p:nvPr/>
        </p:nvSpPr>
        <p:spPr bwMode="auto">
          <a:xfrm>
            <a:off x="2287887" y="2907280"/>
            <a:ext cx="46038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14</a:t>
            </a:r>
          </a:p>
        </p:txBody>
      </p:sp>
      <p:sp>
        <p:nvSpPr>
          <p:cNvPr id="104" name="Text Box 25"/>
          <p:cNvSpPr txBox="1">
            <a:spLocks noChangeArrowheads="1"/>
          </p:cNvSpPr>
          <p:nvPr/>
        </p:nvSpPr>
        <p:spPr bwMode="auto">
          <a:xfrm>
            <a:off x="3912094" y="5568395"/>
            <a:ext cx="3225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  <a:endParaRPr lang="en-US" sz="1800" dirty="0" smtClean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3504777" y="5337142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>
            <a:stCxn id="95" idx="5"/>
            <a:endCxn id="49" idx="1"/>
          </p:cNvCxnSpPr>
          <p:nvPr/>
        </p:nvCxnSpPr>
        <p:spPr>
          <a:xfrm>
            <a:off x="2593295" y="4945136"/>
            <a:ext cx="1027872" cy="508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1914927" y="4266768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 Box 25"/>
          <p:cNvSpPr txBox="1">
            <a:spLocks noChangeArrowheads="1"/>
          </p:cNvSpPr>
          <p:nvPr/>
        </p:nvSpPr>
        <p:spPr bwMode="auto">
          <a:xfrm>
            <a:off x="2292357" y="2918617"/>
            <a:ext cx="46038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cxnSp>
        <p:nvCxnSpPr>
          <p:cNvPr id="64" name="Straight Connector 63"/>
          <p:cNvCxnSpPr>
            <a:stCxn id="50" idx="6"/>
            <a:endCxn id="46" idx="2"/>
          </p:cNvCxnSpPr>
          <p:nvPr/>
        </p:nvCxnSpPr>
        <p:spPr>
          <a:xfrm flipV="1">
            <a:off x="2718562" y="3057928"/>
            <a:ext cx="2415614" cy="39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7" idx="0"/>
            <a:endCxn id="50" idx="5"/>
          </p:cNvCxnSpPr>
          <p:nvPr/>
        </p:nvCxnSpPr>
        <p:spPr>
          <a:xfrm flipH="1" flipV="1">
            <a:off x="2602172" y="3342817"/>
            <a:ext cx="1287306" cy="19901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07" idx="7"/>
            <a:endCxn id="47" idx="3"/>
          </p:cNvCxnSpPr>
          <p:nvPr/>
        </p:nvCxnSpPr>
        <p:spPr>
          <a:xfrm flipV="1">
            <a:off x="4170467" y="4940994"/>
            <a:ext cx="1084705" cy="508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3492099" y="5333000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5543530" y="4504344"/>
            <a:ext cx="3225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  <a:endParaRPr lang="en-US" sz="1800" dirty="0" smtClean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138782" y="4262626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63" idx="0"/>
            <a:endCxn id="46" idx="4"/>
          </p:cNvCxnSpPr>
          <p:nvPr/>
        </p:nvCxnSpPr>
        <p:spPr>
          <a:xfrm flipV="1">
            <a:off x="5531555" y="3455307"/>
            <a:ext cx="0" cy="8023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5553381" y="2897138"/>
            <a:ext cx="3225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  <a:endParaRPr lang="en-US" sz="1800" dirty="0" smtClean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134176" y="2660549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63" idx="6"/>
            <a:endCxn id="53" idx="2"/>
          </p:cNvCxnSpPr>
          <p:nvPr/>
        </p:nvCxnSpPr>
        <p:spPr>
          <a:xfrm>
            <a:off x="5928934" y="4655075"/>
            <a:ext cx="2018235" cy="49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134176" y="4257696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8347746" y="4485798"/>
            <a:ext cx="46038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53" name="Oval 52"/>
          <p:cNvSpPr/>
          <p:nvPr/>
        </p:nvSpPr>
        <p:spPr>
          <a:xfrm>
            <a:off x="7947169" y="4262626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71" idx="2"/>
            <a:endCxn id="50" idx="6"/>
          </p:cNvCxnSpPr>
          <p:nvPr/>
        </p:nvCxnSpPr>
        <p:spPr>
          <a:xfrm flipH="1">
            <a:off x="2718562" y="3048960"/>
            <a:ext cx="2420220" cy="12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2338918" y="2896378"/>
            <a:ext cx="3225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  <a:endParaRPr lang="en-US" sz="1800" dirty="0" smtClean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3" name="Text Box 25"/>
          <p:cNvSpPr txBox="1">
            <a:spLocks noChangeArrowheads="1"/>
          </p:cNvSpPr>
          <p:nvPr/>
        </p:nvSpPr>
        <p:spPr bwMode="auto">
          <a:xfrm>
            <a:off x="3282603" y="6214166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Min Node</a:t>
            </a: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923804" y="2664449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Box 25"/>
          <p:cNvSpPr txBox="1">
            <a:spLocks noChangeArrowheads="1"/>
          </p:cNvSpPr>
          <p:nvPr/>
        </p:nvSpPr>
        <p:spPr bwMode="auto">
          <a:xfrm>
            <a:off x="5061026" y="5075619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Min Node</a:t>
            </a: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65593" y="6214166"/>
            <a:ext cx="140454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07231" y="6228919"/>
            <a:ext cx="1558044" cy="35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Box 25"/>
          <p:cNvSpPr txBox="1">
            <a:spLocks noChangeArrowheads="1"/>
          </p:cNvSpPr>
          <p:nvPr/>
        </p:nvSpPr>
        <p:spPr bwMode="auto">
          <a:xfrm>
            <a:off x="5393444" y="2265096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Min Node</a:t>
            </a: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05953" y="5120967"/>
            <a:ext cx="1558044" cy="35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71" idx="6"/>
            <a:endCxn id="52" idx="2"/>
          </p:cNvCxnSpPr>
          <p:nvPr/>
        </p:nvCxnSpPr>
        <p:spPr>
          <a:xfrm>
            <a:off x="5933540" y="3048960"/>
            <a:ext cx="2013629" cy="89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Box 25"/>
          <p:cNvSpPr txBox="1">
            <a:spLocks noChangeArrowheads="1"/>
          </p:cNvSpPr>
          <p:nvPr/>
        </p:nvSpPr>
        <p:spPr bwMode="auto">
          <a:xfrm>
            <a:off x="8393127" y="2867627"/>
            <a:ext cx="3225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  <a:endParaRPr lang="en-US" sz="1800" dirty="0" smtClean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947169" y="2660549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71" idx="1"/>
            <a:endCxn id="3" idx="5"/>
          </p:cNvCxnSpPr>
          <p:nvPr/>
        </p:nvCxnSpPr>
        <p:spPr>
          <a:xfrm flipH="1" flipV="1">
            <a:off x="4183145" y="2369056"/>
            <a:ext cx="1072027" cy="3989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138782" y="2651581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 Box 25"/>
          <p:cNvSpPr txBox="1">
            <a:spLocks noChangeArrowheads="1"/>
          </p:cNvSpPr>
          <p:nvPr/>
        </p:nvSpPr>
        <p:spPr bwMode="auto">
          <a:xfrm>
            <a:off x="3906312" y="1911217"/>
            <a:ext cx="3225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  <a:endParaRPr lang="en-US" sz="1800" dirty="0" smtClean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" name="Oval 2"/>
          <p:cNvSpPr/>
          <p:nvPr/>
        </p:nvSpPr>
        <p:spPr>
          <a:xfrm>
            <a:off x="3504777" y="1690688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 Box 25"/>
          <p:cNvSpPr txBox="1">
            <a:spLocks noChangeArrowheads="1"/>
          </p:cNvSpPr>
          <p:nvPr/>
        </p:nvSpPr>
        <p:spPr bwMode="auto">
          <a:xfrm>
            <a:off x="2253040" y="1629264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Min Node</a:t>
            </a: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329465" y="2205577"/>
            <a:ext cx="1558044" cy="35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3498426" y="1674182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 Box 25"/>
          <p:cNvSpPr txBox="1">
            <a:spLocks noChangeArrowheads="1"/>
          </p:cNvSpPr>
          <p:nvPr/>
        </p:nvSpPr>
        <p:spPr bwMode="auto">
          <a:xfrm>
            <a:off x="690152" y="2618824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Min Node</a:t>
            </a: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882385" y="1613691"/>
            <a:ext cx="1558044" cy="35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923803" y="2664387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 Box 25"/>
          <p:cNvSpPr txBox="1">
            <a:spLocks noChangeArrowheads="1"/>
          </p:cNvSpPr>
          <p:nvPr/>
        </p:nvSpPr>
        <p:spPr bwMode="auto">
          <a:xfrm>
            <a:off x="8783676" y="2803490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Min Node</a:t>
            </a: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25300" y="2558145"/>
            <a:ext cx="1558044" cy="35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7942563" y="2665479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 Box 25"/>
          <p:cNvSpPr txBox="1">
            <a:spLocks noChangeArrowheads="1"/>
          </p:cNvSpPr>
          <p:nvPr/>
        </p:nvSpPr>
        <p:spPr bwMode="auto">
          <a:xfrm>
            <a:off x="8783676" y="4402457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Min Node</a:t>
            </a: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8840396" y="2796452"/>
            <a:ext cx="1558044" cy="35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7951845" y="4257696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5" grpId="0" animBg="1"/>
      <p:bldP spid="63" grpId="0" animBg="1"/>
      <p:bldP spid="69" grpId="0" animBg="1"/>
      <p:bldP spid="77" grpId="0" animBg="1"/>
      <p:bldP spid="85" grpId="0"/>
      <p:bldP spid="24" grpId="0" animBg="1"/>
      <p:bldP spid="96" grpId="0"/>
      <p:bldP spid="97" grpId="0" animBg="1"/>
      <p:bldP spid="99" grpId="0" animBg="1"/>
      <p:bldP spid="71" grpId="0" animBg="1"/>
      <p:bldP spid="102" grpId="0" animBg="1"/>
      <p:bldP spid="106" grpId="0"/>
      <p:bldP spid="109" grpId="0" animBg="1"/>
      <p:bldP spid="110" grpId="0" animBg="1"/>
      <p:bldP spid="111" grpId="0"/>
      <p:bldP spid="113" grpId="0" animBg="1"/>
      <p:bldP spid="114" grpId="0" animBg="1"/>
      <p:bldP spid="115" grpId="0"/>
      <p:bldP spid="116" grpId="0" animBg="1"/>
      <p:bldP spid="117" grpId="0" animBg="1"/>
      <p:bldP spid="118" grpId="0"/>
      <p:bldP spid="119" grpId="0" animBg="1"/>
      <p:bldP spid="1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>
            <a:stCxn id="203" idx="1"/>
            <a:endCxn id="212" idx="5"/>
          </p:cNvCxnSpPr>
          <p:nvPr/>
        </p:nvCxnSpPr>
        <p:spPr>
          <a:xfrm flipH="1" flipV="1">
            <a:off x="9239683" y="2355902"/>
            <a:ext cx="465951" cy="5381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3" idx="2"/>
            <a:endCxn id="197" idx="6"/>
          </p:cNvCxnSpPr>
          <p:nvPr/>
        </p:nvCxnSpPr>
        <p:spPr>
          <a:xfrm flipH="1">
            <a:off x="8473790" y="3084130"/>
            <a:ext cx="115312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0" idx="0"/>
            <a:endCxn id="203" idx="4"/>
          </p:cNvCxnSpPr>
          <p:nvPr/>
        </p:nvCxnSpPr>
        <p:spPr>
          <a:xfrm flipV="1">
            <a:off x="9895675" y="3352888"/>
            <a:ext cx="0" cy="9323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2" idx="5"/>
            <a:endCxn id="215" idx="1"/>
          </p:cNvCxnSpPr>
          <p:nvPr/>
        </p:nvCxnSpPr>
        <p:spPr>
          <a:xfrm>
            <a:off x="8395073" y="4744040"/>
            <a:ext cx="576833" cy="442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5" idx="7"/>
            <a:endCxn id="200" idx="3"/>
          </p:cNvCxnSpPr>
          <p:nvPr/>
        </p:nvCxnSpPr>
        <p:spPr>
          <a:xfrm flipV="1">
            <a:off x="9351988" y="4744040"/>
            <a:ext cx="353646" cy="442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3" idx="6"/>
            <a:endCxn id="209" idx="2"/>
          </p:cNvCxnSpPr>
          <p:nvPr/>
        </p:nvCxnSpPr>
        <p:spPr>
          <a:xfrm>
            <a:off x="10164433" y="3084130"/>
            <a:ext cx="12471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0" idx="6"/>
            <a:endCxn id="206" idx="2"/>
          </p:cNvCxnSpPr>
          <p:nvPr/>
        </p:nvCxnSpPr>
        <p:spPr>
          <a:xfrm>
            <a:off x="10164433" y="4553999"/>
            <a:ext cx="12471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7511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Final Minimum Spanning Tree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2049745" y="2699469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192411" y="365679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1084041" y="5127898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1175071" y="222687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2973203" y="2266499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3862524" y="3690812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5120140" y="27135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5065344" y="466414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3037677" y="515378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8" name="Oval 47"/>
          <p:cNvSpPr/>
          <p:nvPr/>
        </p:nvSpPr>
        <p:spPr>
          <a:xfrm>
            <a:off x="231732" y="4262626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3"/>
            <a:endCxn id="50" idx="7"/>
          </p:cNvCxnSpPr>
          <p:nvPr/>
        </p:nvCxnSpPr>
        <p:spPr>
          <a:xfrm flipH="1">
            <a:off x="910100" y="2369056"/>
            <a:ext cx="1018995" cy="411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" idx="5"/>
            <a:endCxn id="46" idx="1"/>
          </p:cNvCxnSpPr>
          <p:nvPr/>
        </p:nvCxnSpPr>
        <p:spPr>
          <a:xfrm>
            <a:off x="2491073" y="2369056"/>
            <a:ext cx="1067421" cy="4078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4"/>
            <a:endCxn id="48" idx="0"/>
          </p:cNvCxnSpPr>
          <p:nvPr/>
        </p:nvCxnSpPr>
        <p:spPr>
          <a:xfrm>
            <a:off x="629111" y="3459207"/>
            <a:ext cx="0" cy="8034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4"/>
            <a:endCxn id="47" idx="0"/>
          </p:cNvCxnSpPr>
          <p:nvPr/>
        </p:nvCxnSpPr>
        <p:spPr>
          <a:xfrm>
            <a:off x="3839483" y="3455307"/>
            <a:ext cx="4606" cy="8073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8" idx="5"/>
            <a:endCxn id="49" idx="1"/>
          </p:cNvCxnSpPr>
          <p:nvPr/>
        </p:nvCxnSpPr>
        <p:spPr>
          <a:xfrm>
            <a:off x="910100" y="4940994"/>
            <a:ext cx="1018995" cy="5125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7" idx="3"/>
            <a:endCxn id="49" idx="7"/>
          </p:cNvCxnSpPr>
          <p:nvPr/>
        </p:nvCxnSpPr>
        <p:spPr>
          <a:xfrm flipH="1">
            <a:off x="2491073" y="4940994"/>
            <a:ext cx="1072027" cy="5125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0" idx="5"/>
            <a:endCxn id="49" idx="0"/>
          </p:cNvCxnSpPr>
          <p:nvPr/>
        </p:nvCxnSpPr>
        <p:spPr>
          <a:xfrm>
            <a:off x="910100" y="3342817"/>
            <a:ext cx="1299984" cy="19943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6" idx="6"/>
            <a:endCxn id="52" idx="2"/>
          </p:cNvCxnSpPr>
          <p:nvPr/>
        </p:nvCxnSpPr>
        <p:spPr>
          <a:xfrm>
            <a:off x="4236862" y="3057928"/>
            <a:ext cx="20182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7" idx="6"/>
            <a:endCxn id="53" idx="2"/>
          </p:cNvCxnSpPr>
          <p:nvPr/>
        </p:nvCxnSpPr>
        <p:spPr>
          <a:xfrm>
            <a:off x="4241468" y="4660005"/>
            <a:ext cx="20136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25"/>
          <p:cNvSpPr txBox="1">
            <a:spLocks noChangeArrowheads="1"/>
          </p:cNvSpPr>
          <p:nvPr/>
        </p:nvSpPr>
        <p:spPr bwMode="auto">
          <a:xfrm>
            <a:off x="293861" y="4460587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Text Box 25"/>
          <p:cNvSpPr txBox="1">
            <a:spLocks noChangeArrowheads="1"/>
          </p:cNvSpPr>
          <p:nvPr/>
        </p:nvSpPr>
        <p:spPr bwMode="auto">
          <a:xfrm>
            <a:off x="287915" y="288019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6" name="Text Box 25"/>
          <p:cNvSpPr txBox="1">
            <a:spLocks noChangeArrowheads="1"/>
          </p:cNvSpPr>
          <p:nvPr/>
        </p:nvSpPr>
        <p:spPr bwMode="auto">
          <a:xfrm>
            <a:off x="1884500" y="5546409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8" name="Text Box 25"/>
          <p:cNvSpPr txBox="1">
            <a:spLocks noChangeArrowheads="1"/>
          </p:cNvSpPr>
          <p:nvPr/>
        </p:nvSpPr>
        <p:spPr bwMode="auto">
          <a:xfrm>
            <a:off x="1884674" y="187916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3505703" y="2857873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3513599" y="4473918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1" name="Text Box 25"/>
          <p:cNvSpPr txBox="1">
            <a:spLocks noChangeArrowheads="1"/>
          </p:cNvSpPr>
          <p:nvPr/>
        </p:nvSpPr>
        <p:spPr bwMode="auto">
          <a:xfrm>
            <a:off x="6301868" y="2855225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6301868" y="445995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65219" y="5153785"/>
            <a:ext cx="712054" cy="922335"/>
            <a:chOff x="946397" y="4704876"/>
            <a:chExt cx="712054" cy="922335"/>
          </a:xfrm>
        </p:grpSpPr>
        <p:cxnSp>
          <p:nvCxnSpPr>
            <p:cNvPr id="72" name="Straight Arrow Connector 71"/>
            <p:cNvCxnSpPr/>
            <p:nvPr/>
          </p:nvCxnSpPr>
          <p:spPr>
            <a:xfrm flipV="1">
              <a:off x="1320078" y="4704876"/>
              <a:ext cx="19540" cy="632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 Box 25"/>
            <p:cNvSpPr txBox="1">
              <a:spLocks noChangeArrowheads="1"/>
            </p:cNvSpPr>
            <p:nvPr/>
          </p:nvSpPr>
          <p:spPr bwMode="auto">
            <a:xfrm>
              <a:off x="946397" y="5227101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Root</a:t>
              </a:r>
              <a:endParaRPr lang="en-US" sz="20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6" name="Text Box 25"/>
          <p:cNvSpPr txBox="1">
            <a:spLocks noChangeArrowheads="1"/>
          </p:cNvSpPr>
          <p:nvPr/>
        </p:nvSpPr>
        <p:spPr bwMode="auto">
          <a:xfrm>
            <a:off x="479145" y="4467919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455122" y="2870624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2056211" y="1875846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9" name="Text Box 25"/>
          <p:cNvSpPr txBox="1">
            <a:spLocks noChangeArrowheads="1"/>
          </p:cNvSpPr>
          <p:nvPr/>
        </p:nvSpPr>
        <p:spPr bwMode="auto">
          <a:xfrm>
            <a:off x="2063702" y="5546409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0" name="Text Box 25"/>
          <p:cNvSpPr txBox="1">
            <a:spLocks noChangeArrowheads="1"/>
          </p:cNvSpPr>
          <p:nvPr/>
        </p:nvSpPr>
        <p:spPr bwMode="auto">
          <a:xfrm>
            <a:off x="3689479" y="4482534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1" name="Text Box 25"/>
          <p:cNvSpPr txBox="1">
            <a:spLocks noChangeArrowheads="1"/>
          </p:cNvSpPr>
          <p:nvPr/>
        </p:nvSpPr>
        <p:spPr bwMode="auto">
          <a:xfrm>
            <a:off x="3702457" y="2852033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6535945" y="2852657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6517150" y="4455020"/>
            <a:ext cx="4876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|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94" name="Text Box 25"/>
          <p:cNvSpPr txBox="1">
            <a:spLocks noChangeArrowheads="1"/>
          </p:cNvSpPr>
          <p:nvPr/>
        </p:nvSpPr>
        <p:spPr bwMode="auto">
          <a:xfrm>
            <a:off x="618662" y="4488445"/>
            <a:ext cx="3225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n-US" sz="1800" dirty="0" smtClean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01" name="Text Box 25"/>
          <p:cNvSpPr txBox="1">
            <a:spLocks noChangeArrowheads="1"/>
          </p:cNvSpPr>
          <p:nvPr/>
        </p:nvSpPr>
        <p:spPr bwMode="auto">
          <a:xfrm>
            <a:off x="595815" y="2907280"/>
            <a:ext cx="46038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14</a:t>
            </a:r>
          </a:p>
        </p:txBody>
      </p:sp>
      <p:sp>
        <p:nvSpPr>
          <p:cNvPr id="104" name="Text Box 25"/>
          <p:cNvSpPr txBox="1">
            <a:spLocks noChangeArrowheads="1"/>
          </p:cNvSpPr>
          <p:nvPr/>
        </p:nvSpPr>
        <p:spPr bwMode="auto">
          <a:xfrm>
            <a:off x="2220022" y="5568395"/>
            <a:ext cx="3225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  <a:endParaRPr lang="en-US" sz="1800" dirty="0" smtClean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812705" y="5337142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>
            <a:stCxn id="95" idx="5"/>
            <a:endCxn id="49" idx="1"/>
          </p:cNvCxnSpPr>
          <p:nvPr/>
        </p:nvCxnSpPr>
        <p:spPr>
          <a:xfrm>
            <a:off x="901223" y="4945136"/>
            <a:ext cx="1027872" cy="508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22855" y="4266768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 Box 25"/>
          <p:cNvSpPr txBox="1">
            <a:spLocks noChangeArrowheads="1"/>
          </p:cNvSpPr>
          <p:nvPr/>
        </p:nvSpPr>
        <p:spPr bwMode="auto">
          <a:xfrm>
            <a:off x="600285" y="2918617"/>
            <a:ext cx="46038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cxnSp>
        <p:nvCxnSpPr>
          <p:cNvPr id="64" name="Straight Connector 63"/>
          <p:cNvCxnSpPr>
            <a:stCxn id="50" idx="6"/>
            <a:endCxn id="46" idx="2"/>
          </p:cNvCxnSpPr>
          <p:nvPr/>
        </p:nvCxnSpPr>
        <p:spPr>
          <a:xfrm flipV="1">
            <a:off x="1026490" y="3057928"/>
            <a:ext cx="2415614" cy="39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07" idx="7"/>
            <a:endCxn id="47" idx="3"/>
          </p:cNvCxnSpPr>
          <p:nvPr/>
        </p:nvCxnSpPr>
        <p:spPr>
          <a:xfrm flipV="1">
            <a:off x="2478395" y="4940994"/>
            <a:ext cx="1084705" cy="5083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1800027" y="5333000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851458" y="4504344"/>
            <a:ext cx="3225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  <a:endParaRPr lang="en-US" sz="1800" dirty="0" smtClean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3446710" y="4262626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63" idx="0"/>
            <a:endCxn id="46" idx="4"/>
          </p:cNvCxnSpPr>
          <p:nvPr/>
        </p:nvCxnSpPr>
        <p:spPr>
          <a:xfrm flipV="1">
            <a:off x="3839483" y="3455307"/>
            <a:ext cx="0" cy="8023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3861309" y="2897138"/>
            <a:ext cx="3225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  <a:endParaRPr lang="en-US" sz="1800" dirty="0" smtClean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442104" y="2660549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63" idx="6"/>
            <a:endCxn id="53" idx="2"/>
          </p:cNvCxnSpPr>
          <p:nvPr/>
        </p:nvCxnSpPr>
        <p:spPr>
          <a:xfrm>
            <a:off x="4236862" y="4655075"/>
            <a:ext cx="2018235" cy="49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3442104" y="4257696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 Box 25"/>
          <p:cNvSpPr txBox="1">
            <a:spLocks noChangeArrowheads="1"/>
          </p:cNvSpPr>
          <p:nvPr/>
        </p:nvSpPr>
        <p:spPr bwMode="auto">
          <a:xfrm>
            <a:off x="6655674" y="4485798"/>
            <a:ext cx="46038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53" name="Oval 52"/>
          <p:cNvSpPr/>
          <p:nvPr/>
        </p:nvSpPr>
        <p:spPr>
          <a:xfrm>
            <a:off x="6255097" y="4262626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71" idx="2"/>
            <a:endCxn id="50" idx="6"/>
          </p:cNvCxnSpPr>
          <p:nvPr/>
        </p:nvCxnSpPr>
        <p:spPr>
          <a:xfrm flipH="1">
            <a:off x="1026490" y="3048960"/>
            <a:ext cx="2420220" cy="12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646846" y="2896378"/>
            <a:ext cx="3225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  <a:endParaRPr lang="en-US" sz="1800" dirty="0" smtClean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231732" y="2664449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Box 25"/>
          <p:cNvSpPr txBox="1">
            <a:spLocks noChangeArrowheads="1"/>
          </p:cNvSpPr>
          <p:nvPr/>
        </p:nvSpPr>
        <p:spPr bwMode="auto">
          <a:xfrm>
            <a:off x="3368954" y="5075619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Min Node</a:t>
            </a:r>
            <a:endParaRPr lang="en-US" sz="1800" b="1" dirty="0" smtClean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413881" y="5120967"/>
            <a:ext cx="1558044" cy="354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71" idx="6"/>
            <a:endCxn id="52" idx="2"/>
          </p:cNvCxnSpPr>
          <p:nvPr/>
        </p:nvCxnSpPr>
        <p:spPr>
          <a:xfrm>
            <a:off x="4241468" y="3048960"/>
            <a:ext cx="2013629" cy="89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Box 25"/>
          <p:cNvSpPr txBox="1">
            <a:spLocks noChangeArrowheads="1"/>
          </p:cNvSpPr>
          <p:nvPr/>
        </p:nvSpPr>
        <p:spPr bwMode="auto">
          <a:xfrm>
            <a:off x="6701055" y="2867627"/>
            <a:ext cx="3225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  <a:endParaRPr lang="en-US" sz="1800" dirty="0" smtClean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255097" y="2660549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71" idx="1"/>
            <a:endCxn id="3" idx="5"/>
          </p:cNvCxnSpPr>
          <p:nvPr/>
        </p:nvCxnSpPr>
        <p:spPr>
          <a:xfrm flipH="1" flipV="1">
            <a:off x="2491073" y="2369056"/>
            <a:ext cx="1072027" cy="3989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446710" y="2651581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 Box 25"/>
          <p:cNvSpPr txBox="1">
            <a:spLocks noChangeArrowheads="1"/>
          </p:cNvSpPr>
          <p:nvPr/>
        </p:nvSpPr>
        <p:spPr bwMode="auto">
          <a:xfrm>
            <a:off x="2214240" y="1911217"/>
            <a:ext cx="32252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  <a:endParaRPr lang="en-US" sz="1800" dirty="0" smtClean="0">
              <a:solidFill>
                <a:srgbClr val="FF0000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" name="Oval 2"/>
          <p:cNvSpPr/>
          <p:nvPr/>
        </p:nvSpPr>
        <p:spPr>
          <a:xfrm>
            <a:off x="1812705" y="1690688"/>
            <a:ext cx="794758" cy="7947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806354" y="1674182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231731" y="2664387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6250491" y="2665479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6259773" y="4257696"/>
            <a:ext cx="794758" cy="79475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936274" y="4285241"/>
            <a:ext cx="537516" cy="537516"/>
            <a:chOff x="7440621" y="4277302"/>
            <a:chExt cx="537516" cy="537516"/>
          </a:xfrm>
        </p:grpSpPr>
        <p:sp>
          <p:nvSpPr>
            <p:cNvPr id="138" name="Text Box 25"/>
            <p:cNvSpPr txBox="1">
              <a:spLocks noChangeArrowheads="1"/>
            </p:cNvSpPr>
            <p:nvPr/>
          </p:nvSpPr>
          <p:spPr bwMode="auto">
            <a:xfrm>
              <a:off x="7552926" y="434600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dirty="0" smtClean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sz="2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7440621" y="4277302"/>
              <a:ext cx="537516" cy="53751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7936274" y="2815372"/>
            <a:ext cx="537516" cy="537516"/>
            <a:chOff x="7440621" y="4277302"/>
            <a:chExt cx="537516" cy="537516"/>
          </a:xfrm>
        </p:grpSpPr>
        <p:sp>
          <p:nvSpPr>
            <p:cNvPr id="196" name="Text Box 25"/>
            <p:cNvSpPr txBox="1">
              <a:spLocks noChangeArrowheads="1"/>
            </p:cNvSpPr>
            <p:nvPr/>
          </p:nvSpPr>
          <p:spPr bwMode="auto">
            <a:xfrm>
              <a:off x="7552926" y="434600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7" name="Oval 196"/>
            <p:cNvSpPr/>
            <p:nvPr/>
          </p:nvSpPr>
          <p:spPr>
            <a:xfrm>
              <a:off x="7440621" y="4277302"/>
              <a:ext cx="537516" cy="53751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9626917" y="4285241"/>
            <a:ext cx="537516" cy="537516"/>
            <a:chOff x="7440621" y="4277302"/>
            <a:chExt cx="537516" cy="537516"/>
          </a:xfrm>
        </p:grpSpPr>
        <p:sp>
          <p:nvSpPr>
            <p:cNvPr id="199" name="Text Box 25"/>
            <p:cNvSpPr txBox="1">
              <a:spLocks noChangeArrowheads="1"/>
            </p:cNvSpPr>
            <p:nvPr/>
          </p:nvSpPr>
          <p:spPr bwMode="auto">
            <a:xfrm>
              <a:off x="7552926" y="434600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00" name="Oval 199"/>
            <p:cNvSpPr/>
            <p:nvPr/>
          </p:nvSpPr>
          <p:spPr>
            <a:xfrm>
              <a:off x="7440621" y="4277302"/>
              <a:ext cx="537516" cy="53751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9626917" y="2815372"/>
            <a:ext cx="537516" cy="537516"/>
            <a:chOff x="7440621" y="4277302"/>
            <a:chExt cx="537516" cy="537516"/>
          </a:xfrm>
        </p:grpSpPr>
        <p:sp>
          <p:nvSpPr>
            <p:cNvPr id="202" name="Text Box 25"/>
            <p:cNvSpPr txBox="1">
              <a:spLocks noChangeArrowheads="1"/>
            </p:cNvSpPr>
            <p:nvPr/>
          </p:nvSpPr>
          <p:spPr bwMode="auto">
            <a:xfrm>
              <a:off x="7552926" y="434600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03" name="Oval 202"/>
            <p:cNvSpPr/>
            <p:nvPr/>
          </p:nvSpPr>
          <p:spPr>
            <a:xfrm>
              <a:off x="7440621" y="4277302"/>
              <a:ext cx="537516" cy="53751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11411564" y="4285241"/>
            <a:ext cx="537516" cy="537516"/>
            <a:chOff x="7440621" y="4277302"/>
            <a:chExt cx="537516" cy="537516"/>
          </a:xfrm>
        </p:grpSpPr>
        <p:sp>
          <p:nvSpPr>
            <p:cNvPr id="205" name="Text Box 25"/>
            <p:cNvSpPr txBox="1">
              <a:spLocks noChangeArrowheads="1"/>
            </p:cNvSpPr>
            <p:nvPr/>
          </p:nvSpPr>
          <p:spPr bwMode="auto">
            <a:xfrm>
              <a:off x="7552926" y="434600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06" name="Oval 205"/>
            <p:cNvSpPr/>
            <p:nvPr/>
          </p:nvSpPr>
          <p:spPr>
            <a:xfrm>
              <a:off x="7440621" y="4277302"/>
              <a:ext cx="537516" cy="53751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11411564" y="2815372"/>
            <a:ext cx="537516" cy="537516"/>
            <a:chOff x="7440621" y="4277302"/>
            <a:chExt cx="537516" cy="537516"/>
          </a:xfrm>
        </p:grpSpPr>
        <p:sp>
          <p:nvSpPr>
            <p:cNvPr id="208" name="Text Box 25"/>
            <p:cNvSpPr txBox="1">
              <a:spLocks noChangeArrowheads="1"/>
            </p:cNvSpPr>
            <p:nvPr/>
          </p:nvSpPr>
          <p:spPr bwMode="auto">
            <a:xfrm>
              <a:off x="7552926" y="434600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9" name="Oval 208"/>
            <p:cNvSpPr/>
            <p:nvPr/>
          </p:nvSpPr>
          <p:spPr>
            <a:xfrm>
              <a:off x="7440621" y="4277302"/>
              <a:ext cx="537516" cy="53751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8780884" y="1897103"/>
            <a:ext cx="537516" cy="537516"/>
            <a:chOff x="7440621" y="4277302"/>
            <a:chExt cx="537516" cy="537516"/>
          </a:xfrm>
        </p:grpSpPr>
        <p:sp>
          <p:nvSpPr>
            <p:cNvPr id="211" name="Text Box 25"/>
            <p:cNvSpPr txBox="1">
              <a:spLocks noChangeArrowheads="1"/>
            </p:cNvSpPr>
            <p:nvPr/>
          </p:nvSpPr>
          <p:spPr bwMode="auto">
            <a:xfrm>
              <a:off x="7552926" y="434600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12" name="Oval 211"/>
            <p:cNvSpPr/>
            <p:nvPr/>
          </p:nvSpPr>
          <p:spPr>
            <a:xfrm>
              <a:off x="7440621" y="4277302"/>
              <a:ext cx="537516" cy="53751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8893189" y="5108083"/>
            <a:ext cx="537516" cy="537516"/>
            <a:chOff x="7440621" y="4277302"/>
            <a:chExt cx="537516" cy="537516"/>
          </a:xfrm>
        </p:grpSpPr>
        <p:sp>
          <p:nvSpPr>
            <p:cNvPr id="214" name="Text Box 25"/>
            <p:cNvSpPr txBox="1">
              <a:spLocks noChangeArrowheads="1"/>
            </p:cNvSpPr>
            <p:nvPr/>
          </p:nvSpPr>
          <p:spPr bwMode="auto">
            <a:xfrm>
              <a:off x="7552926" y="4346005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5" name="Oval 214"/>
            <p:cNvSpPr/>
            <p:nvPr/>
          </p:nvSpPr>
          <p:spPr>
            <a:xfrm>
              <a:off x="7440621" y="4277302"/>
              <a:ext cx="537516" cy="53751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" name="Text Box 24"/>
          <p:cNvSpPr txBox="1">
            <a:spLocks noChangeArrowheads="1"/>
          </p:cNvSpPr>
          <p:nvPr/>
        </p:nvSpPr>
        <p:spPr bwMode="auto">
          <a:xfrm>
            <a:off x="8398495" y="490372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17" name="Text Box 31"/>
          <p:cNvSpPr txBox="1">
            <a:spLocks noChangeArrowheads="1"/>
          </p:cNvSpPr>
          <p:nvPr/>
        </p:nvSpPr>
        <p:spPr bwMode="auto">
          <a:xfrm>
            <a:off x="9514442" y="491954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18" name="Text Box 30"/>
          <p:cNvSpPr txBox="1">
            <a:spLocks noChangeArrowheads="1"/>
          </p:cNvSpPr>
          <p:nvPr/>
        </p:nvSpPr>
        <p:spPr bwMode="auto">
          <a:xfrm>
            <a:off x="10611884" y="4526539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219" name="Text Box 29"/>
          <p:cNvSpPr txBox="1">
            <a:spLocks noChangeArrowheads="1"/>
          </p:cNvSpPr>
          <p:nvPr/>
        </p:nvSpPr>
        <p:spPr bwMode="auto">
          <a:xfrm>
            <a:off x="10611884" y="2766384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20" name="Text Box 28"/>
          <p:cNvSpPr txBox="1">
            <a:spLocks noChangeArrowheads="1"/>
          </p:cNvSpPr>
          <p:nvPr/>
        </p:nvSpPr>
        <p:spPr bwMode="auto">
          <a:xfrm>
            <a:off x="9878328" y="3673145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1" name="Text Box 27"/>
          <p:cNvSpPr txBox="1">
            <a:spLocks noChangeArrowheads="1"/>
          </p:cNvSpPr>
          <p:nvPr/>
        </p:nvSpPr>
        <p:spPr bwMode="auto">
          <a:xfrm>
            <a:off x="8918082" y="2776939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22" name="Text Box 26"/>
          <p:cNvSpPr txBox="1">
            <a:spLocks noChangeArrowheads="1"/>
          </p:cNvSpPr>
          <p:nvPr/>
        </p:nvSpPr>
        <p:spPr bwMode="auto">
          <a:xfrm>
            <a:off x="9458447" y="2402281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4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7716869" y="4854948"/>
            <a:ext cx="712054" cy="922335"/>
            <a:chOff x="946397" y="4704876"/>
            <a:chExt cx="712054" cy="922335"/>
          </a:xfrm>
        </p:grpSpPr>
        <p:cxnSp>
          <p:nvCxnSpPr>
            <p:cNvPr id="225" name="Straight Arrow Connector 224"/>
            <p:cNvCxnSpPr/>
            <p:nvPr/>
          </p:nvCxnSpPr>
          <p:spPr>
            <a:xfrm flipV="1">
              <a:off x="1320078" y="4704876"/>
              <a:ext cx="19540" cy="6322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 Box 25"/>
            <p:cNvSpPr txBox="1">
              <a:spLocks noChangeArrowheads="1"/>
            </p:cNvSpPr>
            <p:nvPr/>
          </p:nvSpPr>
          <p:spPr bwMode="auto">
            <a:xfrm>
              <a:off x="946397" y="5227101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Root</a:t>
              </a:r>
              <a:endParaRPr lang="en-US" sz="20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7" name="Text Box 30"/>
          <p:cNvSpPr txBox="1">
            <a:spLocks noChangeArrowheads="1"/>
          </p:cNvSpPr>
          <p:nvPr/>
        </p:nvSpPr>
        <p:spPr bwMode="auto">
          <a:xfrm>
            <a:off x="8557745" y="6039256"/>
            <a:ext cx="16190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Total Cost: 46 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7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2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Weighted Graph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767600"/>
            <a:ext cx="481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A </a:t>
            </a:r>
            <a:r>
              <a:rPr lang="en-US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non-negative</a:t>
            </a:r>
            <a:r>
              <a:rPr lang="en-US" dirty="0" smtClean="0">
                <a:latin typeface="Calisto MT" panose="02040603050505030304" pitchFamily="18" charset="0"/>
              </a:rPr>
              <a:t> cost is assigned at each edge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586669" y="3059970"/>
            <a:ext cx="3771900" cy="2352675"/>
            <a:chOff x="1620852" y="3060062"/>
            <a:chExt cx="3771900" cy="2352675"/>
          </a:xfrm>
        </p:grpSpPr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963877" y="3364862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6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620852" y="3060062"/>
              <a:ext cx="3771900" cy="2352675"/>
              <a:chOff x="1620852" y="3060062"/>
              <a:chExt cx="3771900" cy="2352675"/>
            </a:xfrm>
          </p:grpSpPr>
          <p:sp>
            <p:nvSpPr>
              <p:cNvPr id="23" name="Text Box 22"/>
              <p:cNvSpPr txBox="1">
                <a:spLocks noChangeArrowheads="1"/>
              </p:cNvSpPr>
              <p:nvPr/>
            </p:nvSpPr>
            <p:spPr bwMode="auto">
              <a:xfrm>
                <a:off x="1620852" y="4055424"/>
                <a:ext cx="4127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b="1">
                    <a:solidFill>
                      <a:schemeClr val="accent6"/>
                    </a:solidFill>
                    <a:latin typeface="Times New Roman" panose="02020603050405020304" pitchFamily="18" charset="0"/>
                  </a:rPr>
                  <a:t>14</a:t>
                </a:r>
              </a:p>
            </p:txBody>
          </p:sp>
          <p:sp>
            <p:nvSpPr>
              <p:cNvPr id="24" name="Text Box 23"/>
              <p:cNvSpPr txBox="1">
                <a:spLocks noChangeArrowheads="1"/>
              </p:cNvSpPr>
              <p:nvPr/>
            </p:nvSpPr>
            <p:spPr bwMode="auto">
              <a:xfrm>
                <a:off x="2638440" y="4203062"/>
                <a:ext cx="4127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b="1">
                    <a:solidFill>
                      <a:schemeClr val="accent6"/>
                    </a:solidFill>
                    <a:latin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25" name="Text Box 24"/>
              <p:cNvSpPr txBox="1">
                <a:spLocks noChangeArrowheads="1"/>
              </p:cNvSpPr>
              <p:nvPr/>
            </p:nvSpPr>
            <p:spPr bwMode="auto">
              <a:xfrm>
                <a:off x="2417777" y="5026974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b="1">
                    <a:solidFill>
                      <a:schemeClr val="accent6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6" name="Text Box 25"/>
              <p:cNvSpPr txBox="1">
                <a:spLocks noChangeArrowheads="1"/>
              </p:cNvSpPr>
              <p:nvPr/>
            </p:nvSpPr>
            <p:spPr bwMode="auto">
              <a:xfrm>
                <a:off x="2417777" y="3060062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b="1">
                    <a:solidFill>
                      <a:schemeClr val="accent6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7" name="Text Box 26"/>
              <p:cNvSpPr txBox="1">
                <a:spLocks noChangeArrowheads="1"/>
              </p:cNvSpPr>
              <p:nvPr/>
            </p:nvSpPr>
            <p:spPr bwMode="auto">
              <a:xfrm>
                <a:off x="3614752" y="3060062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b="1">
                    <a:solidFill>
                      <a:schemeClr val="accent6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9" name="Text Box 28"/>
              <p:cNvSpPr txBox="1">
                <a:spLocks noChangeArrowheads="1"/>
              </p:cNvSpPr>
              <p:nvPr/>
            </p:nvSpPr>
            <p:spPr bwMode="auto">
              <a:xfrm>
                <a:off x="4214827" y="4088762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b="1">
                    <a:solidFill>
                      <a:schemeClr val="accent6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0" name="Text Box 29"/>
              <p:cNvSpPr txBox="1">
                <a:spLocks noChangeArrowheads="1"/>
              </p:cNvSpPr>
              <p:nvPr/>
            </p:nvSpPr>
            <p:spPr bwMode="auto">
              <a:xfrm>
                <a:off x="5033977" y="3288662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b="1">
                    <a:solidFill>
                      <a:schemeClr val="accent6"/>
                    </a:solidFill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31" name="Text Box 30"/>
              <p:cNvSpPr txBox="1">
                <a:spLocks noChangeArrowheads="1"/>
              </p:cNvSpPr>
              <p:nvPr/>
            </p:nvSpPr>
            <p:spPr bwMode="auto">
              <a:xfrm>
                <a:off x="4980002" y="4423724"/>
                <a:ext cx="4127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b="1">
                    <a:solidFill>
                      <a:schemeClr val="accent6"/>
                    </a:solidFill>
                    <a:latin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32" name="Text Box 31"/>
              <p:cNvSpPr txBox="1">
                <a:spLocks noChangeArrowheads="1"/>
              </p:cNvSpPr>
              <p:nvPr/>
            </p:nvSpPr>
            <p:spPr bwMode="auto">
              <a:xfrm>
                <a:off x="3554427" y="5046024"/>
                <a:ext cx="2984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b="1">
                    <a:solidFill>
                      <a:schemeClr val="accent6"/>
                    </a:solidFill>
                    <a:latin typeface="Times New Roman" panose="02020603050405020304" pitchFamily="18" charset="0"/>
                  </a:rPr>
                  <a:t>8</a:t>
                </a: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2187238" y="5792501"/>
            <a:ext cx="206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alisto MT" panose="02040603050505030304" pitchFamily="18" charset="0"/>
              </a:rPr>
              <a:t>Unweighted</a:t>
            </a:r>
            <a:r>
              <a:rPr lang="en-US" dirty="0" smtClean="0">
                <a:latin typeface="Calisto MT" panose="02040603050505030304" pitchFamily="18" charset="0"/>
              </a:rPr>
              <a:t> Graph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854215" y="2976903"/>
            <a:ext cx="4476750" cy="2518384"/>
            <a:chOff x="1854215" y="2976903"/>
            <a:chExt cx="4476750" cy="2518384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854215" y="3475987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038615" y="347598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48377" y="3475987"/>
              <a:ext cx="382588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54215" y="4622162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038615" y="4622162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948377" y="4622162"/>
              <a:ext cx="382588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946415" y="5112699"/>
              <a:ext cx="382587" cy="3825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946415" y="2983862"/>
              <a:ext cx="382587" cy="382587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cxnSp>
          <p:nvCxnSpPr>
            <p:cNvPr id="13" name="AutoShape 12"/>
            <p:cNvCxnSpPr>
              <a:cxnSpLocks noChangeShapeType="1"/>
              <a:stCxn id="12" idx="5"/>
              <a:endCxn id="6" idx="1"/>
            </p:cNvCxnSpPr>
            <p:nvPr/>
          </p:nvCxnSpPr>
          <p:spPr bwMode="auto">
            <a:xfrm>
              <a:off x="3271852" y="3323587"/>
              <a:ext cx="822325" cy="19367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3"/>
            <p:cNvCxnSpPr>
              <a:cxnSpLocks noChangeShapeType="1"/>
              <a:stCxn id="12" idx="3"/>
              <a:endCxn id="5" idx="7"/>
            </p:cNvCxnSpPr>
            <p:nvPr/>
          </p:nvCxnSpPr>
          <p:spPr bwMode="auto">
            <a:xfrm flipH="1">
              <a:off x="2181240" y="3323587"/>
              <a:ext cx="820737" cy="19367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4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2249502" y="3666487"/>
              <a:ext cx="1774825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5"/>
            <p:cNvCxnSpPr>
              <a:cxnSpLocks noChangeShapeType="1"/>
              <a:stCxn id="8" idx="0"/>
              <a:endCxn id="5" idx="4"/>
            </p:cNvCxnSpPr>
            <p:nvPr/>
          </p:nvCxnSpPr>
          <p:spPr bwMode="auto">
            <a:xfrm flipV="1">
              <a:off x="2044715" y="3871274"/>
              <a:ext cx="0" cy="73660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6"/>
            <p:cNvCxnSpPr>
              <a:cxnSpLocks noChangeShapeType="1"/>
              <a:stCxn id="8" idx="5"/>
              <a:endCxn id="11" idx="1"/>
            </p:cNvCxnSpPr>
            <p:nvPr/>
          </p:nvCxnSpPr>
          <p:spPr bwMode="auto">
            <a:xfrm>
              <a:off x="2181240" y="4961887"/>
              <a:ext cx="820737" cy="19367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7"/>
            <p:cNvCxnSpPr>
              <a:cxnSpLocks noChangeShapeType="1"/>
              <a:stCxn id="11" idx="7"/>
              <a:endCxn id="9" idx="3"/>
            </p:cNvCxnSpPr>
            <p:nvPr/>
          </p:nvCxnSpPr>
          <p:spPr bwMode="auto">
            <a:xfrm flipV="1">
              <a:off x="3271852" y="4961887"/>
              <a:ext cx="822325" cy="193675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8"/>
            <p:cNvCxnSpPr>
              <a:cxnSpLocks noChangeShapeType="1"/>
              <a:stCxn id="9" idx="0"/>
              <a:endCxn id="6" idx="4"/>
            </p:cNvCxnSpPr>
            <p:nvPr/>
          </p:nvCxnSpPr>
          <p:spPr bwMode="auto">
            <a:xfrm flipV="1">
              <a:off x="4229115" y="3871274"/>
              <a:ext cx="0" cy="73660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9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433902" y="3666487"/>
              <a:ext cx="1501775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20"/>
            <p:cNvCxnSpPr>
              <a:cxnSpLocks noChangeShapeType="1"/>
              <a:stCxn id="9" idx="6"/>
              <a:endCxn id="10" idx="2"/>
            </p:cNvCxnSpPr>
            <p:nvPr/>
          </p:nvCxnSpPr>
          <p:spPr bwMode="auto">
            <a:xfrm>
              <a:off x="4433902" y="4812662"/>
              <a:ext cx="1501775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Text Box 27"/>
            <p:cNvSpPr txBox="1">
              <a:spLocks noChangeArrowheads="1"/>
            </p:cNvSpPr>
            <p:nvPr/>
          </p:nvSpPr>
          <p:spPr bwMode="auto">
            <a:xfrm>
              <a:off x="1887156" y="46306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27"/>
            <p:cNvSpPr txBox="1">
              <a:spLocks noChangeArrowheads="1"/>
            </p:cNvSpPr>
            <p:nvPr/>
          </p:nvSpPr>
          <p:spPr bwMode="auto">
            <a:xfrm>
              <a:off x="1901417" y="347285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2986873" y="51259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3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27"/>
            <p:cNvSpPr txBox="1">
              <a:spLocks noChangeArrowheads="1"/>
            </p:cNvSpPr>
            <p:nvPr/>
          </p:nvSpPr>
          <p:spPr bwMode="auto">
            <a:xfrm>
              <a:off x="2986265" y="297690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4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4076715" y="346939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5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4071907" y="4629601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6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5989576" y="3481821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7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auto">
            <a:xfrm>
              <a:off x="6006044" y="4629601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8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49" name="Straight Connector 48"/>
            <p:cNvCxnSpPr>
              <a:stCxn id="5" idx="5"/>
              <a:endCxn id="11" idx="0"/>
            </p:cNvCxnSpPr>
            <p:nvPr/>
          </p:nvCxnSpPr>
          <p:spPr>
            <a:xfrm>
              <a:off x="2180773" y="3801191"/>
              <a:ext cx="956936" cy="13115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2062047" y="5826492"/>
            <a:ext cx="2167068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alisto MT" panose="02040603050505030304" pitchFamily="18" charset="0"/>
              </a:rPr>
              <a:t>W</a:t>
            </a:r>
            <a:r>
              <a:rPr lang="en-US" sz="2200" dirty="0" smtClean="0">
                <a:solidFill>
                  <a:srgbClr val="00B050"/>
                </a:solidFill>
                <a:latin typeface="Calisto MT" panose="02040603050505030304" pitchFamily="18" charset="0"/>
              </a:rPr>
              <a:t>eighted Graph</a:t>
            </a:r>
            <a:endParaRPr lang="en-US" sz="2200" dirty="0">
              <a:solidFill>
                <a:srgbClr val="00B050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8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Representation of Weighted Graph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767600"/>
            <a:ext cx="279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Cost Matrix [2D Array]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2271666" y="336477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928641" y="405533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946229" y="4202970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1725566" y="5026882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725566" y="305997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922541" y="305997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522616" y="408867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4341766" y="3288570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287791" y="442363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862216" y="5045932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>
                <a:solidFill>
                  <a:schemeClr val="accent6"/>
                </a:solidFill>
                <a:latin typeface="Times New Roman" panose="02020603050405020304" pitchFamily="18" charset="0"/>
              </a:rPr>
              <a:t>8</a:t>
            </a:r>
          </a:p>
        </p:txBody>
      </p:sp>
      <p:cxnSp>
        <p:nvCxnSpPr>
          <p:cNvPr id="13" name="AutoShape 12"/>
          <p:cNvCxnSpPr>
            <a:cxnSpLocks noChangeShapeType="1"/>
            <a:stCxn id="12" idx="5"/>
            <a:endCxn id="6" idx="1"/>
          </p:cNvCxnSpPr>
          <p:nvPr/>
        </p:nvCxnSpPr>
        <p:spPr bwMode="auto">
          <a:xfrm>
            <a:off x="2613824" y="3323587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3"/>
          <p:cNvCxnSpPr>
            <a:cxnSpLocks noChangeShapeType="1"/>
            <a:stCxn id="12" idx="3"/>
            <a:endCxn id="5" idx="7"/>
          </p:cNvCxnSpPr>
          <p:nvPr/>
        </p:nvCxnSpPr>
        <p:spPr bwMode="auto">
          <a:xfrm flipH="1">
            <a:off x="1523212" y="3323587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4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1591474" y="3666487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5"/>
          <p:cNvCxnSpPr>
            <a:cxnSpLocks noChangeShapeType="1"/>
            <a:stCxn id="8" idx="0"/>
            <a:endCxn id="5" idx="4"/>
          </p:cNvCxnSpPr>
          <p:nvPr/>
        </p:nvCxnSpPr>
        <p:spPr bwMode="auto">
          <a:xfrm flipV="1">
            <a:off x="1386687" y="3871274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  <a:stCxn id="8" idx="5"/>
            <a:endCxn id="11" idx="1"/>
          </p:cNvCxnSpPr>
          <p:nvPr/>
        </p:nvCxnSpPr>
        <p:spPr bwMode="auto">
          <a:xfrm>
            <a:off x="1523212" y="4961887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/>
          <p:cNvCxnSpPr>
            <a:cxnSpLocks noChangeShapeType="1"/>
            <a:stCxn id="11" idx="7"/>
            <a:endCxn id="9" idx="3"/>
          </p:cNvCxnSpPr>
          <p:nvPr/>
        </p:nvCxnSpPr>
        <p:spPr bwMode="auto">
          <a:xfrm flipV="1">
            <a:off x="2613824" y="4961887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8"/>
          <p:cNvCxnSpPr>
            <a:cxnSpLocks noChangeShapeType="1"/>
            <a:stCxn id="9" idx="0"/>
            <a:endCxn id="6" idx="4"/>
          </p:cNvCxnSpPr>
          <p:nvPr/>
        </p:nvCxnSpPr>
        <p:spPr bwMode="auto">
          <a:xfrm flipV="1">
            <a:off x="3571087" y="3871274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9"/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3775874" y="3666487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0"/>
          <p:cNvCxnSpPr>
            <a:cxnSpLocks noChangeShapeType="1"/>
            <a:stCxn id="9" idx="6"/>
            <a:endCxn id="10" idx="2"/>
          </p:cNvCxnSpPr>
          <p:nvPr/>
        </p:nvCxnSpPr>
        <p:spPr bwMode="auto">
          <a:xfrm>
            <a:off x="3775874" y="4812662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5" name="Group 144"/>
          <p:cNvGrpSpPr/>
          <p:nvPr/>
        </p:nvGrpSpPr>
        <p:grpSpPr>
          <a:xfrm>
            <a:off x="1196187" y="2976903"/>
            <a:ext cx="4476750" cy="2518384"/>
            <a:chOff x="1196187" y="2976903"/>
            <a:chExt cx="4476750" cy="2518384"/>
          </a:xfrm>
        </p:grpSpPr>
        <p:grpSp>
          <p:nvGrpSpPr>
            <p:cNvPr id="37" name="Group 36"/>
            <p:cNvGrpSpPr/>
            <p:nvPr/>
          </p:nvGrpSpPr>
          <p:grpSpPr>
            <a:xfrm>
              <a:off x="1196187" y="4622162"/>
              <a:ext cx="382587" cy="381000"/>
              <a:chOff x="1196187" y="4622162"/>
              <a:chExt cx="382587" cy="381000"/>
            </a:xfrm>
          </p:grpSpPr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1196187" y="4622162"/>
                <a:ext cx="382587" cy="38100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" name="Text Box 27"/>
              <p:cNvSpPr txBox="1">
                <a:spLocks noChangeArrowheads="1"/>
              </p:cNvSpPr>
              <p:nvPr/>
            </p:nvSpPr>
            <p:spPr bwMode="auto">
              <a:xfrm>
                <a:off x="1229128" y="4630655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b="1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196187" y="3472852"/>
              <a:ext cx="382587" cy="384135"/>
              <a:chOff x="1196187" y="3472852"/>
              <a:chExt cx="382587" cy="384135"/>
            </a:xfrm>
          </p:grpSpPr>
          <p:sp>
            <p:nvSpPr>
              <p:cNvPr id="5" name="Oval 4"/>
              <p:cNvSpPr>
                <a:spLocks noChangeArrowheads="1"/>
              </p:cNvSpPr>
              <p:nvPr/>
            </p:nvSpPr>
            <p:spPr bwMode="auto">
              <a:xfrm>
                <a:off x="1196187" y="3475987"/>
                <a:ext cx="382587" cy="38100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1243389" y="3472852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288387" y="5112699"/>
              <a:ext cx="382587" cy="382588"/>
              <a:chOff x="2288387" y="5112699"/>
              <a:chExt cx="382587" cy="382588"/>
            </a:xfrm>
          </p:grpSpPr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2288387" y="5112699"/>
                <a:ext cx="382587" cy="382588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8" name="Text Box 27"/>
              <p:cNvSpPr txBox="1">
                <a:spLocks noChangeArrowheads="1"/>
              </p:cNvSpPr>
              <p:nvPr/>
            </p:nvSpPr>
            <p:spPr bwMode="auto">
              <a:xfrm>
                <a:off x="2328845" y="5125955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2288387" y="2976903"/>
              <a:ext cx="382587" cy="389546"/>
              <a:chOff x="2288387" y="2976903"/>
              <a:chExt cx="382587" cy="389546"/>
            </a:xfrm>
          </p:grpSpPr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2288387" y="2983862"/>
                <a:ext cx="382587" cy="382587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9" name="Text Box 27"/>
              <p:cNvSpPr txBox="1">
                <a:spLocks noChangeArrowheads="1"/>
              </p:cNvSpPr>
              <p:nvPr/>
            </p:nvSpPr>
            <p:spPr bwMode="auto">
              <a:xfrm>
                <a:off x="2328237" y="2976903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b="1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3380587" y="3469398"/>
              <a:ext cx="381000" cy="387589"/>
              <a:chOff x="3380587" y="3469398"/>
              <a:chExt cx="381000" cy="387589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>
                <a:off x="3380587" y="3475987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0" name="Text Box 27"/>
              <p:cNvSpPr txBox="1">
                <a:spLocks noChangeArrowheads="1"/>
              </p:cNvSpPr>
              <p:nvPr/>
            </p:nvSpPr>
            <p:spPr bwMode="auto">
              <a:xfrm>
                <a:off x="3418687" y="3469398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b="1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3380587" y="4622162"/>
              <a:ext cx="381000" cy="381000"/>
              <a:chOff x="3380587" y="4622162"/>
              <a:chExt cx="381000" cy="381000"/>
            </a:xfrm>
          </p:grpSpPr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3380587" y="4622162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1" name="Text Box 27"/>
              <p:cNvSpPr txBox="1">
                <a:spLocks noChangeArrowheads="1"/>
              </p:cNvSpPr>
              <p:nvPr/>
            </p:nvSpPr>
            <p:spPr bwMode="auto">
              <a:xfrm>
                <a:off x="3413879" y="4629601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b="1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290349" y="3475987"/>
              <a:ext cx="382588" cy="381000"/>
              <a:chOff x="5290349" y="3475987"/>
              <a:chExt cx="382588" cy="381000"/>
            </a:xfrm>
          </p:grpSpPr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5290349" y="3475987"/>
                <a:ext cx="382588" cy="38100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2" name="Text Box 27"/>
              <p:cNvSpPr txBox="1">
                <a:spLocks noChangeArrowheads="1"/>
              </p:cNvSpPr>
              <p:nvPr/>
            </p:nvSpPr>
            <p:spPr bwMode="auto">
              <a:xfrm>
                <a:off x="5331548" y="3481821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b="1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290349" y="4622162"/>
              <a:ext cx="382588" cy="381000"/>
              <a:chOff x="5290349" y="4622162"/>
              <a:chExt cx="382588" cy="381000"/>
            </a:xfrm>
          </p:grpSpPr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5290349" y="4622162"/>
                <a:ext cx="382588" cy="38100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3" name="Text Box 27"/>
              <p:cNvSpPr txBox="1">
                <a:spLocks noChangeArrowheads="1"/>
              </p:cNvSpPr>
              <p:nvPr/>
            </p:nvSpPr>
            <p:spPr bwMode="auto">
              <a:xfrm>
                <a:off x="5348016" y="4629601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b="1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49" name="Straight Connector 48"/>
          <p:cNvCxnSpPr>
            <a:stCxn id="5" idx="5"/>
            <a:endCxn id="11" idx="0"/>
          </p:cNvCxnSpPr>
          <p:nvPr/>
        </p:nvCxnSpPr>
        <p:spPr>
          <a:xfrm>
            <a:off x="1522745" y="3801191"/>
            <a:ext cx="956936" cy="13115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912255" y="2190831"/>
            <a:ext cx="4291285" cy="4241533"/>
            <a:chOff x="6912255" y="2190831"/>
            <a:chExt cx="4291285" cy="4241533"/>
          </a:xfrm>
        </p:grpSpPr>
        <p:sp>
          <p:nvSpPr>
            <p:cNvPr id="76" name="Rectangle 75"/>
            <p:cNvSpPr/>
            <p:nvPr/>
          </p:nvSpPr>
          <p:spPr>
            <a:xfrm>
              <a:off x="7375020" y="2609766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7853585" y="2609765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332150" y="2609766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810715" y="2609765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289280" y="2609765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375020" y="3086852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853585" y="3086851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332150" y="3086852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810715" y="3086851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289280" y="3086851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375020" y="3565416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853585" y="3565415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332150" y="3565416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810715" y="3565415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289280" y="3565415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375020" y="4042502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53585" y="4042501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332150" y="4042502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810715" y="4042501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289280" y="4042501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375020" y="4521065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853585" y="4521064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332150" y="4521065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10715" y="4521064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289280" y="4521064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12255" y="26636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912255" y="31407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912255" y="36150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912255" y="40921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912255" y="4566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463459" y="21915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42024" y="21908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2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420589" y="2195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3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899154" y="21908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4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377719" y="21908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5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9767845" y="2609766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246410" y="2609765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0724975" y="2609765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767845" y="3086852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0246410" y="3086851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0724975" y="3086851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9767845" y="3565416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0246410" y="3565415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0724975" y="3565415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9767845" y="4042502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0246410" y="4042501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0724975" y="4042501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9767845" y="4521065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246410" y="4521064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0724975" y="4521064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856284" y="2195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334849" y="21908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813414" y="21908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375020" y="4998150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853585" y="4998149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8332150" y="4998150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8810715" y="4998149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289280" y="4998149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375020" y="5475236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853585" y="5475235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332150" y="5475236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810715" y="5475235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9289280" y="5475235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375020" y="5953799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853585" y="5953798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332150" y="5953799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810715" y="5953798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9289280" y="5953798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912255" y="50477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6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912255" y="55248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7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912255" y="5999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8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767845" y="4998150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0246410" y="4998149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724975" y="4998149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9767845" y="5475236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0246410" y="5475235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0724975" y="5475235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9767845" y="5953799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0246410" y="5953798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0724975" y="5953798"/>
              <a:ext cx="478565" cy="478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 Box 22"/>
          <p:cNvSpPr txBox="1">
            <a:spLocks noChangeArrowheads="1"/>
          </p:cNvSpPr>
          <p:nvPr/>
        </p:nvSpPr>
        <p:spPr bwMode="auto">
          <a:xfrm>
            <a:off x="7887769" y="266755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7" name="Text Box 22"/>
          <p:cNvSpPr txBox="1">
            <a:spLocks noChangeArrowheads="1"/>
          </p:cNvSpPr>
          <p:nvPr/>
        </p:nvSpPr>
        <p:spPr bwMode="auto">
          <a:xfrm>
            <a:off x="7407928" y="3140139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8" name="Text Box 22"/>
          <p:cNvSpPr txBox="1">
            <a:spLocks noChangeArrowheads="1"/>
          </p:cNvSpPr>
          <p:nvPr/>
        </p:nvSpPr>
        <p:spPr bwMode="auto">
          <a:xfrm>
            <a:off x="8425042" y="2663642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9" name="Text Box 22"/>
          <p:cNvSpPr txBox="1">
            <a:spLocks noChangeArrowheads="1"/>
          </p:cNvSpPr>
          <p:nvPr/>
        </p:nvSpPr>
        <p:spPr bwMode="auto">
          <a:xfrm>
            <a:off x="7460337" y="3608913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7" name="Text Box 22"/>
          <p:cNvSpPr txBox="1">
            <a:spLocks noChangeArrowheads="1"/>
          </p:cNvSpPr>
          <p:nvPr/>
        </p:nvSpPr>
        <p:spPr bwMode="auto">
          <a:xfrm>
            <a:off x="8378747" y="3173024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10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" name="Text Box 22"/>
          <p:cNvSpPr txBox="1">
            <a:spLocks noChangeArrowheads="1"/>
          </p:cNvSpPr>
          <p:nvPr/>
        </p:nvSpPr>
        <p:spPr bwMode="auto">
          <a:xfrm>
            <a:off x="7885021" y="3616525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10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0" name="Text Box 22"/>
          <p:cNvSpPr txBox="1">
            <a:spLocks noChangeArrowheads="1"/>
          </p:cNvSpPr>
          <p:nvPr/>
        </p:nvSpPr>
        <p:spPr bwMode="auto">
          <a:xfrm>
            <a:off x="8883486" y="313752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6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" name="Text Box 22"/>
          <p:cNvSpPr txBox="1">
            <a:spLocks noChangeArrowheads="1"/>
          </p:cNvSpPr>
          <p:nvPr/>
        </p:nvSpPr>
        <p:spPr bwMode="auto">
          <a:xfrm>
            <a:off x="7954413" y="4100099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6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" name="Text Box 22"/>
          <p:cNvSpPr txBox="1">
            <a:spLocks noChangeArrowheads="1"/>
          </p:cNvSpPr>
          <p:nvPr/>
        </p:nvSpPr>
        <p:spPr bwMode="auto">
          <a:xfrm>
            <a:off x="9379323" y="313752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5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7954413" y="456639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5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" name="Text Box 22"/>
          <p:cNvSpPr txBox="1">
            <a:spLocks noChangeArrowheads="1"/>
          </p:cNvSpPr>
          <p:nvPr/>
        </p:nvSpPr>
        <p:spPr bwMode="auto">
          <a:xfrm>
            <a:off x="9834741" y="3616525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8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" name="Text Box 22"/>
          <p:cNvSpPr txBox="1">
            <a:spLocks noChangeArrowheads="1"/>
          </p:cNvSpPr>
          <p:nvPr/>
        </p:nvSpPr>
        <p:spPr bwMode="auto">
          <a:xfrm>
            <a:off x="8420589" y="5043313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8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" name="Text Box 22"/>
          <p:cNvSpPr txBox="1">
            <a:spLocks noChangeArrowheads="1"/>
          </p:cNvSpPr>
          <p:nvPr/>
        </p:nvSpPr>
        <p:spPr bwMode="auto">
          <a:xfrm>
            <a:off x="9379323" y="4097117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7" name="Text Box 22"/>
          <p:cNvSpPr txBox="1">
            <a:spLocks noChangeArrowheads="1"/>
          </p:cNvSpPr>
          <p:nvPr/>
        </p:nvSpPr>
        <p:spPr bwMode="auto">
          <a:xfrm>
            <a:off x="8883486" y="4592555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8" name="Text Box 22"/>
          <p:cNvSpPr txBox="1">
            <a:spLocks noChangeArrowheads="1"/>
          </p:cNvSpPr>
          <p:nvPr/>
        </p:nvSpPr>
        <p:spPr bwMode="auto">
          <a:xfrm>
            <a:off x="9834741" y="4574203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2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" name="Text Box 22"/>
          <p:cNvSpPr txBox="1">
            <a:spLocks noChangeArrowheads="1"/>
          </p:cNvSpPr>
          <p:nvPr/>
        </p:nvSpPr>
        <p:spPr bwMode="auto">
          <a:xfrm>
            <a:off x="9379323" y="5025572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2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" name="Text Box 22"/>
          <p:cNvSpPr txBox="1">
            <a:spLocks noChangeArrowheads="1"/>
          </p:cNvSpPr>
          <p:nvPr/>
        </p:nvSpPr>
        <p:spPr bwMode="auto">
          <a:xfrm>
            <a:off x="10313306" y="4579934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9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1" name="Text Box 22"/>
          <p:cNvSpPr txBox="1">
            <a:spLocks noChangeArrowheads="1"/>
          </p:cNvSpPr>
          <p:nvPr/>
        </p:nvSpPr>
        <p:spPr bwMode="auto">
          <a:xfrm>
            <a:off x="9360273" y="5584469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9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" name="Text Box 22"/>
          <p:cNvSpPr txBox="1">
            <a:spLocks noChangeArrowheads="1"/>
          </p:cNvSpPr>
          <p:nvPr/>
        </p:nvSpPr>
        <p:spPr bwMode="auto">
          <a:xfrm>
            <a:off x="10737314" y="5058724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15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" name="Text Box 22"/>
          <p:cNvSpPr txBox="1">
            <a:spLocks noChangeArrowheads="1"/>
          </p:cNvSpPr>
          <p:nvPr/>
        </p:nvSpPr>
        <p:spPr bwMode="auto">
          <a:xfrm>
            <a:off x="9797278" y="5977560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15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35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136" grpId="0"/>
      <p:bldP spid="137" grpId="0"/>
      <p:bldP spid="138" grpId="0"/>
      <p:bldP spid="139" grpId="0"/>
      <p:bldP spid="147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Sub Graph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cxnSp>
        <p:nvCxnSpPr>
          <p:cNvPr id="15" name="AutoShape 14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1020760" y="3835979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5"/>
          <p:cNvCxnSpPr>
            <a:cxnSpLocks noChangeShapeType="1"/>
            <a:stCxn id="8" idx="0"/>
            <a:endCxn id="5" idx="4"/>
          </p:cNvCxnSpPr>
          <p:nvPr/>
        </p:nvCxnSpPr>
        <p:spPr bwMode="auto">
          <a:xfrm flipV="1">
            <a:off x="815973" y="4040766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  <a:stCxn id="8" idx="5"/>
            <a:endCxn id="11" idx="1"/>
          </p:cNvCxnSpPr>
          <p:nvPr/>
        </p:nvCxnSpPr>
        <p:spPr bwMode="auto">
          <a:xfrm>
            <a:off x="952498" y="5131379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" name="Group 36"/>
          <p:cNvGrpSpPr/>
          <p:nvPr/>
        </p:nvGrpSpPr>
        <p:grpSpPr>
          <a:xfrm>
            <a:off x="625473" y="4791654"/>
            <a:ext cx="382587" cy="381000"/>
            <a:chOff x="1196187" y="4622162"/>
            <a:chExt cx="382587" cy="381000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196187" y="4622162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5" name="Text Box 27"/>
            <p:cNvSpPr txBox="1">
              <a:spLocks noChangeArrowheads="1"/>
            </p:cNvSpPr>
            <p:nvPr/>
          </p:nvSpPr>
          <p:spPr bwMode="auto">
            <a:xfrm>
              <a:off x="1229128" y="46306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25473" y="3642344"/>
            <a:ext cx="382587" cy="384135"/>
            <a:chOff x="1196187" y="3472852"/>
            <a:chExt cx="382587" cy="38413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196187" y="3475987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6" name="Text Box 27"/>
            <p:cNvSpPr txBox="1">
              <a:spLocks noChangeArrowheads="1"/>
            </p:cNvSpPr>
            <p:nvPr/>
          </p:nvSpPr>
          <p:spPr bwMode="auto">
            <a:xfrm>
              <a:off x="1243389" y="347285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17673" y="5282191"/>
            <a:ext cx="382587" cy="382588"/>
            <a:chOff x="2288387" y="5112699"/>
            <a:chExt cx="382587" cy="382588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288387" y="5112699"/>
              <a:ext cx="382587" cy="3825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2328845" y="51259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3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809873" y="3638890"/>
            <a:ext cx="381000" cy="387589"/>
            <a:chOff x="3380587" y="3469398"/>
            <a:chExt cx="381000" cy="387589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80587" y="347598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3418687" y="346939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4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49" name="Straight Connector 48"/>
          <p:cNvCxnSpPr>
            <a:stCxn id="5" idx="5"/>
            <a:endCxn id="11" idx="0"/>
          </p:cNvCxnSpPr>
          <p:nvPr/>
        </p:nvCxnSpPr>
        <p:spPr>
          <a:xfrm>
            <a:off x="952031" y="3970683"/>
            <a:ext cx="956936" cy="13115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196187" y="2108211"/>
            <a:ext cx="1328087" cy="372361"/>
            <a:chOff x="838200" y="1764571"/>
            <a:chExt cx="1328087" cy="372361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1767600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 smtClean="0">
                  <a:latin typeface="Calisto MT" panose="02040603050505030304" pitchFamily="18" charset="0"/>
                </a:rPr>
                <a:t>V’ 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1543471" y="1873712"/>
              <a:ext cx="182095" cy="203397"/>
              <a:chOff x="1543471" y="1877376"/>
              <a:chExt cx="202821" cy="216826"/>
            </a:xfrm>
          </p:grpSpPr>
          <p:sp>
            <p:nvSpPr>
              <p:cNvPr id="50" name="Left Bracket 49"/>
              <p:cNvSpPr/>
              <p:nvPr/>
            </p:nvSpPr>
            <p:spPr>
              <a:xfrm>
                <a:off x="1543471" y="1877376"/>
                <a:ext cx="202821" cy="158772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1543471" y="2094202"/>
                <a:ext cx="1820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TextBox 164"/>
            <p:cNvSpPr txBox="1"/>
            <p:nvPr/>
          </p:nvSpPr>
          <p:spPr>
            <a:xfrm>
              <a:off x="1760407" y="1764571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sto MT" panose="02040603050505030304" pitchFamily="18" charset="0"/>
                </a:rPr>
                <a:t>V 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96187" y="2485887"/>
            <a:ext cx="1320073" cy="372361"/>
            <a:chOff x="819534" y="2191189"/>
            <a:chExt cx="1320073" cy="372361"/>
          </a:xfrm>
        </p:grpSpPr>
        <p:sp>
          <p:nvSpPr>
            <p:cNvPr id="166" name="TextBox 165"/>
            <p:cNvSpPr txBox="1"/>
            <p:nvPr/>
          </p:nvSpPr>
          <p:spPr>
            <a:xfrm>
              <a:off x="819534" y="2194218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Calisto MT" panose="02040603050505030304" pitchFamily="18" charset="0"/>
                </a:rPr>
                <a:t>E</a:t>
              </a:r>
              <a:r>
                <a:rPr lang="en-US" dirty="0" smtClean="0">
                  <a:latin typeface="Calisto MT" panose="02040603050505030304" pitchFamily="18" charset="0"/>
                </a:rPr>
                <a:t>’ 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1524805" y="2300330"/>
              <a:ext cx="182095" cy="203397"/>
              <a:chOff x="1543471" y="1877376"/>
              <a:chExt cx="202821" cy="216826"/>
            </a:xfrm>
          </p:grpSpPr>
          <p:sp>
            <p:nvSpPr>
              <p:cNvPr id="168" name="Left Bracket 167"/>
              <p:cNvSpPr/>
              <p:nvPr/>
            </p:nvSpPr>
            <p:spPr>
              <a:xfrm>
                <a:off x="1543471" y="1877376"/>
                <a:ext cx="202821" cy="158772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9" name="Straight Connector 168"/>
              <p:cNvCxnSpPr/>
              <p:nvPr/>
            </p:nvCxnSpPr>
            <p:spPr>
              <a:xfrm>
                <a:off x="1543471" y="2094202"/>
                <a:ext cx="1820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TextBox 169"/>
            <p:cNvSpPr txBox="1"/>
            <p:nvPr/>
          </p:nvSpPr>
          <p:spPr>
            <a:xfrm>
              <a:off x="1741741" y="2191189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E</a:t>
              </a:r>
              <a:r>
                <a:rPr lang="en-US" dirty="0" smtClean="0">
                  <a:latin typeface="Calisto MT" panose="02040603050505030304" pitchFamily="18" charset="0"/>
                </a:rPr>
                <a:t> 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814824" y="1723395"/>
            <a:ext cx="291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sto MT" panose="02040603050505030304" pitchFamily="18" charset="0"/>
              </a:rPr>
              <a:t>G’ </a:t>
            </a:r>
            <a:r>
              <a:rPr lang="en-US" dirty="0" smtClean="0">
                <a:latin typeface="Calisto MT" panose="02040603050505030304" pitchFamily="18" charset="0"/>
              </a:rPr>
              <a:t>is a sub graph of </a:t>
            </a:r>
            <a:r>
              <a:rPr lang="en-US" b="1" dirty="0" smtClean="0">
                <a:latin typeface="Calisto MT" panose="02040603050505030304" pitchFamily="18" charset="0"/>
              </a:rPr>
              <a:t>G</a:t>
            </a:r>
            <a:r>
              <a:rPr lang="en-US" dirty="0" smtClean="0">
                <a:latin typeface="Calisto MT" panose="02040603050505030304" pitchFamily="18" charset="0"/>
              </a:rPr>
              <a:t> if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9" name="Text Box 24"/>
          <p:cNvSpPr txBox="1">
            <a:spLocks noChangeArrowheads="1"/>
          </p:cNvSpPr>
          <p:nvPr/>
        </p:nvSpPr>
        <p:spPr bwMode="auto">
          <a:xfrm>
            <a:off x="1431322" y="5881076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G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" name="AutoShape 15"/>
          <p:cNvCxnSpPr>
            <a:cxnSpLocks noChangeShapeType="1"/>
            <a:stCxn id="187" idx="0"/>
            <a:endCxn id="190" idx="4"/>
          </p:cNvCxnSpPr>
          <p:nvPr/>
        </p:nvCxnSpPr>
        <p:spPr bwMode="auto">
          <a:xfrm flipV="1">
            <a:off x="4278863" y="410913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AutoShape 16"/>
          <p:cNvCxnSpPr>
            <a:cxnSpLocks noChangeShapeType="1"/>
            <a:stCxn id="187" idx="5"/>
            <a:endCxn id="193" idx="1"/>
          </p:cNvCxnSpPr>
          <p:nvPr/>
        </p:nvCxnSpPr>
        <p:spPr bwMode="auto">
          <a:xfrm>
            <a:off x="4415388" y="5199746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6" name="Group 185"/>
          <p:cNvGrpSpPr/>
          <p:nvPr/>
        </p:nvGrpSpPr>
        <p:grpSpPr>
          <a:xfrm>
            <a:off x="4088363" y="4860021"/>
            <a:ext cx="382587" cy="381000"/>
            <a:chOff x="1196187" y="4622162"/>
            <a:chExt cx="382587" cy="381000"/>
          </a:xfrm>
        </p:grpSpPr>
        <p:sp>
          <p:nvSpPr>
            <p:cNvPr id="187" name="Oval 186"/>
            <p:cNvSpPr>
              <a:spLocks noChangeArrowheads="1"/>
            </p:cNvSpPr>
            <p:nvPr/>
          </p:nvSpPr>
          <p:spPr bwMode="auto">
            <a:xfrm>
              <a:off x="1196187" y="4622162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8" name="Text Box 27"/>
            <p:cNvSpPr txBox="1">
              <a:spLocks noChangeArrowheads="1"/>
            </p:cNvSpPr>
            <p:nvPr/>
          </p:nvSpPr>
          <p:spPr bwMode="auto">
            <a:xfrm>
              <a:off x="1229128" y="46306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4088363" y="3710711"/>
            <a:ext cx="382587" cy="384135"/>
            <a:chOff x="1196187" y="3472852"/>
            <a:chExt cx="382587" cy="384135"/>
          </a:xfrm>
        </p:grpSpPr>
        <p:sp>
          <p:nvSpPr>
            <p:cNvPr id="190" name="Oval 189"/>
            <p:cNvSpPr>
              <a:spLocks noChangeArrowheads="1"/>
            </p:cNvSpPr>
            <p:nvPr/>
          </p:nvSpPr>
          <p:spPr bwMode="auto">
            <a:xfrm>
              <a:off x="1196187" y="3475987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1" name="Text Box 27"/>
            <p:cNvSpPr txBox="1">
              <a:spLocks noChangeArrowheads="1"/>
            </p:cNvSpPr>
            <p:nvPr/>
          </p:nvSpPr>
          <p:spPr bwMode="auto">
            <a:xfrm>
              <a:off x="1243389" y="347285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5180563" y="5350558"/>
            <a:ext cx="382587" cy="382588"/>
            <a:chOff x="2288387" y="5112699"/>
            <a:chExt cx="382587" cy="382588"/>
          </a:xfrm>
        </p:grpSpPr>
        <p:sp>
          <p:nvSpPr>
            <p:cNvPr id="193" name="Oval 192"/>
            <p:cNvSpPr>
              <a:spLocks noChangeArrowheads="1"/>
            </p:cNvSpPr>
            <p:nvPr/>
          </p:nvSpPr>
          <p:spPr bwMode="auto">
            <a:xfrm>
              <a:off x="2288387" y="5112699"/>
              <a:ext cx="382587" cy="3825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" name="Text Box 27"/>
            <p:cNvSpPr txBox="1">
              <a:spLocks noChangeArrowheads="1"/>
            </p:cNvSpPr>
            <p:nvPr/>
          </p:nvSpPr>
          <p:spPr bwMode="auto">
            <a:xfrm>
              <a:off x="2328845" y="51259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3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0" name="Text Box 24"/>
          <p:cNvSpPr txBox="1">
            <a:spLocks noChangeArrowheads="1"/>
          </p:cNvSpPr>
          <p:nvPr/>
        </p:nvSpPr>
        <p:spPr bwMode="auto">
          <a:xfrm>
            <a:off x="4121304" y="5915400"/>
            <a:ext cx="16017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Sub graph of G</a:t>
            </a:r>
            <a:endParaRPr lang="en-US" sz="1800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6529432" y="4791654"/>
            <a:ext cx="382587" cy="381000"/>
            <a:chOff x="1196187" y="4622162"/>
            <a:chExt cx="382587" cy="381000"/>
          </a:xfrm>
        </p:grpSpPr>
        <p:sp>
          <p:nvSpPr>
            <p:cNvPr id="208" name="Oval 207"/>
            <p:cNvSpPr>
              <a:spLocks noChangeArrowheads="1"/>
            </p:cNvSpPr>
            <p:nvPr/>
          </p:nvSpPr>
          <p:spPr bwMode="auto">
            <a:xfrm>
              <a:off x="1196187" y="4622162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9" name="Text Box 27"/>
            <p:cNvSpPr txBox="1">
              <a:spLocks noChangeArrowheads="1"/>
            </p:cNvSpPr>
            <p:nvPr/>
          </p:nvSpPr>
          <p:spPr bwMode="auto">
            <a:xfrm>
              <a:off x="1229128" y="46306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529432" y="3642344"/>
            <a:ext cx="382587" cy="384135"/>
            <a:chOff x="1196187" y="3472852"/>
            <a:chExt cx="382587" cy="384135"/>
          </a:xfrm>
        </p:grpSpPr>
        <p:sp>
          <p:nvSpPr>
            <p:cNvPr id="211" name="Oval 210"/>
            <p:cNvSpPr>
              <a:spLocks noChangeArrowheads="1"/>
            </p:cNvSpPr>
            <p:nvPr/>
          </p:nvSpPr>
          <p:spPr bwMode="auto">
            <a:xfrm>
              <a:off x="1196187" y="3475987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2" name="Text Box 27"/>
            <p:cNvSpPr txBox="1">
              <a:spLocks noChangeArrowheads="1"/>
            </p:cNvSpPr>
            <p:nvPr/>
          </p:nvSpPr>
          <p:spPr bwMode="auto">
            <a:xfrm>
              <a:off x="1243389" y="347285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7621632" y="5282191"/>
            <a:ext cx="382587" cy="382588"/>
            <a:chOff x="2288387" y="5112699"/>
            <a:chExt cx="382587" cy="382588"/>
          </a:xfrm>
        </p:grpSpPr>
        <p:sp>
          <p:nvSpPr>
            <p:cNvPr id="214" name="Oval 213"/>
            <p:cNvSpPr>
              <a:spLocks noChangeArrowheads="1"/>
            </p:cNvSpPr>
            <p:nvPr/>
          </p:nvSpPr>
          <p:spPr bwMode="auto">
            <a:xfrm>
              <a:off x="2288387" y="5112699"/>
              <a:ext cx="382587" cy="3825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" name="Text Box 27"/>
            <p:cNvSpPr txBox="1">
              <a:spLocks noChangeArrowheads="1"/>
            </p:cNvSpPr>
            <p:nvPr/>
          </p:nvSpPr>
          <p:spPr bwMode="auto">
            <a:xfrm>
              <a:off x="2328845" y="51259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3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8286542" y="3647680"/>
            <a:ext cx="381000" cy="387589"/>
            <a:chOff x="3380587" y="3469398"/>
            <a:chExt cx="381000" cy="387589"/>
          </a:xfrm>
        </p:grpSpPr>
        <p:sp>
          <p:nvSpPr>
            <p:cNvPr id="217" name="Oval 216"/>
            <p:cNvSpPr>
              <a:spLocks noChangeArrowheads="1"/>
            </p:cNvSpPr>
            <p:nvPr/>
          </p:nvSpPr>
          <p:spPr bwMode="auto">
            <a:xfrm>
              <a:off x="3380587" y="347598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8" name="Text Box 27"/>
            <p:cNvSpPr txBox="1">
              <a:spLocks noChangeArrowheads="1"/>
            </p:cNvSpPr>
            <p:nvPr/>
          </p:nvSpPr>
          <p:spPr bwMode="auto">
            <a:xfrm>
              <a:off x="3418687" y="346939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4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1" name="Text Box 24"/>
          <p:cNvSpPr txBox="1">
            <a:spLocks noChangeArrowheads="1"/>
          </p:cNvSpPr>
          <p:nvPr/>
        </p:nvSpPr>
        <p:spPr bwMode="auto">
          <a:xfrm>
            <a:off x="6876716" y="5878896"/>
            <a:ext cx="16017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Sub graph of G</a:t>
            </a:r>
            <a:endParaRPr lang="en-US" sz="1800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25" name="AutoShape 14"/>
          <p:cNvCxnSpPr>
            <a:cxnSpLocks noChangeShapeType="1"/>
            <a:stCxn id="232" idx="6"/>
            <a:endCxn id="238" idx="2"/>
          </p:cNvCxnSpPr>
          <p:nvPr/>
        </p:nvCxnSpPr>
        <p:spPr bwMode="auto">
          <a:xfrm>
            <a:off x="9925242" y="3835979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" name="AutoShape 15"/>
          <p:cNvCxnSpPr>
            <a:cxnSpLocks noChangeShapeType="1"/>
            <a:stCxn id="229" idx="0"/>
            <a:endCxn id="232" idx="4"/>
          </p:cNvCxnSpPr>
          <p:nvPr/>
        </p:nvCxnSpPr>
        <p:spPr bwMode="auto">
          <a:xfrm flipV="1">
            <a:off x="9720455" y="4040766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" name="AutoShape 16"/>
          <p:cNvCxnSpPr>
            <a:cxnSpLocks noChangeShapeType="1"/>
            <a:stCxn id="229" idx="5"/>
            <a:endCxn id="235" idx="1"/>
          </p:cNvCxnSpPr>
          <p:nvPr/>
        </p:nvCxnSpPr>
        <p:spPr bwMode="auto">
          <a:xfrm>
            <a:off x="9856980" y="5131379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8" name="Group 227"/>
          <p:cNvGrpSpPr/>
          <p:nvPr/>
        </p:nvGrpSpPr>
        <p:grpSpPr>
          <a:xfrm>
            <a:off x="9529955" y="4791654"/>
            <a:ext cx="382587" cy="381000"/>
            <a:chOff x="1196187" y="4622162"/>
            <a:chExt cx="382587" cy="381000"/>
          </a:xfrm>
        </p:grpSpPr>
        <p:sp>
          <p:nvSpPr>
            <p:cNvPr id="229" name="Oval 228"/>
            <p:cNvSpPr>
              <a:spLocks noChangeArrowheads="1"/>
            </p:cNvSpPr>
            <p:nvPr/>
          </p:nvSpPr>
          <p:spPr bwMode="auto">
            <a:xfrm>
              <a:off x="1196187" y="4622162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0" name="Text Box 27"/>
            <p:cNvSpPr txBox="1">
              <a:spLocks noChangeArrowheads="1"/>
            </p:cNvSpPr>
            <p:nvPr/>
          </p:nvSpPr>
          <p:spPr bwMode="auto">
            <a:xfrm>
              <a:off x="1229128" y="46306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9529955" y="3642344"/>
            <a:ext cx="382587" cy="384135"/>
            <a:chOff x="1196187" y="3472852"/>
            <a:chExt cx="382587" cy="384135"/>
          </a:xfrm>
        </p:grpSpPr>
        <p:sp>
          <p:nvSpPr>
            <p:cNvPr id="232" name="Oval 231"/>
            <p:cNvSpPr>
              <a:spLocks noChangeArrowheads="1"/>
            </p:cNvSpPr>
            <p:nvPr/>
          </p:nvSpPr>
          <p:spPr bwMode="auto">
            <a:xfrm>
              <a:off x="1196187" y="3475987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3" name="Text Box 27"/>
            <p:cNvSpPr txBox="1">
              <a:spLocks noChangeArrowheads="1"/>
            </p:cNvSpPr>
            <p:nvPr/>
          </p:nvSpPr>
          <p:spPr bwMode="auto">
            <a:xfrm>
              <a:off x="1243389" y="347285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10622155" y="5282191"/>
            <a:ext cx="382587" cy="382588"/>
            <a:chOff x="2288387" y="5112699"/>
            <a:chExt cx="382587" cy="382588"/>
          </a:xfrm>
        </p:grpSpPr>
        <p:sp>
          <p:nvSpPr>
            <p:cNvPr id="235" name="Oval 234"/>
            <p:cNvSpPr>
              <a:spLocks noChangeArrowheads="1"/>
            </p:cNvSpPr>
            <p:nvPr/>
          </p:nvSpPr>
          <p:spPr bwMode="auto">
            <a:xfrm>
              <a:off x="2288387" y="5112699"/>
              <a:ext cx="382587" cy="3825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6" name="Text Box 27"/>
            <p:cNvSpPr txBox="1">
              <a:spLocks noChangeArrowheads="1"/>
            </p:cNvSpPr>
            <p:nvPr/>
          </p:nvSpPr>
          <p:spPr bwMode="auto">
            <a:xfrm>
              <a:off x="2328845" y="51259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3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11714355" y="3638890"/>
            <a:ext cx="381000" cy="387589"/>
            <a:chOff x="3380587" y="3469398"/>
            <a:chExt cx="381000" cy="387589"/>
          </a:xfrm>
        </p:grpSpPr>
        <p:sp>
          <p:nvSpPr>
            <p:cNvPr id="238" name="Oval 237"/>
            <p:cNvSpPr>
              <a:spLocks noChangeArrowheads="1"/>
            </p:cNvSpPr>
            <p:nvPr/>
          </p:nvSpPr>
          <p:spPr bwMode="auto">
            <a:xfrm>
              <a:off x="3380587" y="347598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9" name="Text Box 27"/>
            <p:cNvSpPr txBox="1">
              <a:spLocks noChangeArrowheads="1"/>
            </p:cNvSpPr>
            <p:nvPr/>
          </p:nvSpPr>
          <p:spPr bwMode="auto">
            <a:xfrm>
              <a:off x="3418687" y="346939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4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2" name="Text Box 24"/>
          <p:cNvSpPr txBox="1">
            <a:spLocks noChangeArrowheads="1"/>
          </p:cNvSpPr>
          <p:nvPr/>
        </p:nvSpPr>
        <p:spPr bwMode="auto">
          <a:xfrm>
            <a:off x="9646750" y="5880148"/>
            <a:ext cx="2127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Not a sub graph of G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48" name="Straight Connector 147"/>
          <p:cNvCxnSpPr>
            <a:stCxn id="229" idx="6"/>
            <a:endCxn id="238" idx="3"/>
          </p:cNvCxnSpPr>
          <p:nvPr/>
        </p:nvCxnSpPr>
        <p:spPr>
          <a:xfrm flipV="1">
            <a:off x="9912542" y="3970683"/>
            <a:ext cx="1857609" cy="1011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 Box 24"/>
          <p:cNvSpPr txBox="1">
            <a:spLocks noChangeArrowheads="1"/>
          </p:cNvSpPr>
          <p:nvPr/>
        </p:nvSpPr>
        <p:spPr bwMode="auto">
          <a:xfrm>
            <a:off x="9802801" y="6245338"/>
            <a:ext cx="1915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(1,4) is extra edge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47" name="Straight Connector 246"/>
          <p:cNvCxnSpPr>
            <a:endCxn id="229" idx="6"/>
          </p:cNvCxnSpPr>
          <p:nvPr/>
        </p:nvCxnSpPr>
        <p:spPr>
          <a:xfrm flipH="1">
            <a:off x="9912542" y="3970683"/>
            <a:ext cx="1839913" cy="1011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94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9" grpId="0"/>
      <p:bldP spid="200" grpId="0"/>
      <p:bldP spid="221" grpId="0"/>
      <p:bldP spid="242" grpId="0"/>
      <p:bldP spid="2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Spanning Sub Graph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cxnSp>
        <p:nvCxnSpPr>
          <p:cNvPr id="15" name="AutoShape 14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636197" y="3622333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5"/>
          <p:cNvCxnSpPr>
            <a:cxnSpLocks noChangeShapeType="1"/>
            <a:stCxn id="8" idx="0"/>
            <a:endCxn id="5" idx="4"/>
          </p:cNvCxnSpPr>
          <p:nvPr/>
        </p:nvCxnSpPr>
        <p:spPr bwMode="auto">
          <a:xfrm flipV="1">
            <a:off x="431410" y="3827120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  <a:stCxn id="8" idx="5"/>
            <a:endCxn id="11" idx="1"/>
          </p:cNvCxnSpPr>
          <p:nvPr/>
        </p:nvCxnSpPr>
        <p:spPr bwMode="auto">
          <a:xfrm>
            <a:off x="567935" y="4917733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" name="Group 36"/>
          <p:cNvGrpSpPr/>
          <p:nvPr/>
        </p:nvGrpSpPr>
        <p:grpSpPr>
          <a:xfrm>
            <a:off x="240910" y="4578008"/>
            <a:ext cx="382587" cy="381000"/>
            <a:chOff x="1196187" y="4622162"/>
            <a:chExt cx="382587" cy="381000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196187" y="4622162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5" name="Text Box 27"/>
            <p:cNvSpPr txBox="1">
              <a:spLocks noChangeArrowheads="1"/>
            </p:cNvSpPr>
            <p:nvPr/>
          </p:nvSpPr>
          <p:spPr bwMode="auto">
            <a:xfrm>
              <a:off x="1229128" y="46306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40910" y="3428698"/>
            <a:ext cx="382587" cy="384135"/>
            <a:chOff x="1196187" y="3472852"/>
            <a:chExt cx="382587" cy="38413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196187" y="3475987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6" name="Text Box 27"/>
            <p:cNvSpPr txBox="1">
              <a:spLocks noChangeArrowheads="1"/>
            </p:cNvSpPr>
            <p:nvPr/>
          </p:nvSpPr>
          <p:spPr bwMode="auto">
            <a:xfrm>
              <a:off x="1243389" y="347285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33110" y="5068545"/>
            <a:ext cx="382587" cy="382588"/>
            <a:chOff x="2288387" y="5112699"/>
            <a:chExt cx="382587" cy="382588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288387" y="5112699"/>
              <a:ext cx="382587" cy="3825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2328845" y="51259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3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425310" y="3425244"/>
            <a:ext cx="381000" cy="387589"/>
            <a:chOff x="3380587" y="3469398"/>
            <a:chExt cx="381000" cy="387589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80587" y="347598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3418687" y="346939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4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49" name="Straight Connector 48"/>
          <p:cNvCxnSpPr>
            <a:stCxn id="5" idx="5"/>
            <a:endCxn id="11" idx="0"/>
          </p:cNvCxnSpPr>
          <p:nvPr/>
        </p:nvCxnSpPr>
        <p:spPr>
          <a:xfrm>
            <a:off x="567468" y="3757037"/>
            <a:ext cx="956936" cy="13115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96187" y="211124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V’ = V </a:t>
            </a:r>
            <a:endParaRPr lang="en-US" dirty="0">
              <a:latin typeface="Calisto MT" panose="02040603050505030304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196187" y="2485887"/>
            <a:ext cx="1320073" cy="372361"/>
            <a:chOff x="819534" y="2191189"/>
            <a:chExt cx="1320073" cy="372361"/>
          </a:xfrm>
        </p:grpSpPr>
        <p:sp>
          <p:nvSpPr>
            <p:cNvPr id="166" name="TextBox 165"/>
            <p:cNvSpPr txBox="1"/>
            <p:nvPr/>
          </p:nvSpPr>
          <p:spPr>
            <a:xfrm>
              <a:off x="819534" y="2194218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Calisto MT" panose="02040603050505030304" pitchFamily="18" charset="0"/>
                </a:rPr>
                <a:t>E</a:t>
              </a:r>
              <a:r>
                <a:rPr lang="en-US" dirty="0" smtClean="0">
                  <a:latin typeface="Calisto MT" panose="02040603050505030304" pitchFamily="18" charset="0"/>
                </a:rPr>
                <a:t>’ 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1524805" y="2300330"/>
              <a:ext cx="182095" cy="203397"/>
              <a:chOff x="1543471" y="1877376"/>
              <a:chExt cx="202821" cy="216826"/>
            </a:xfrm>
          </p:grpSpPr>
          <p:sp>
            <p:nvSpPr>
              <p:cNvPr id="168" name="Left Bracket 167"/>
              <p:cNvSpPr/>
              <p:nvPr/>
            </p:nvSpPr>
            <p:spPr>
              <a:xfrm>
                <a:off x="1543471" y="1877376"/>
                <a:ext cx="202821" cy="158772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9" name="Straight Connector 168"/>
              <p:cNvCxnSpPr/>
              <p:nvPr/>
            </p:nvCxnSpPr>
            <p:spPr>
              <a:xfrm>
                <a:off x="1543471" y="2094202"/>
                <a:ext cx="1820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TextBox 169"/>
            <p:cNvSpPr txBox="1"/>
            <p:nvPr/>
          </p:nvSpPr>
          <p:spPr>
            <a:xfrm>
              <a:off x="1741741" y="2191189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E</a:t>
              </a:r>
              <a:r>
                <a:rPr lang="en-US" dirty="0" smtClean="0">
                  <a:latin typeface="Calisto MT" panose="02040603050505030304" pitchFamily="18" charset="0"/>
                </a:rPr>
                <a:t> </a:t>
              </a:r>
              <a:endParaRPr lang="en-US" dirty="0">
                <a:latin typeface="Calisto MT" panose="02040603050505030304" pitchFamily="18" charset="0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814824" y="1723395"/>
            <a:ext cx="3814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sto MT" panose="02040603050505030304" pitchFamily="18" charset="0"/>
              </a:rPr>
              <a:t>G’ </a:t>
            </a:r>
            <a:r>
              <a:rPr lang="en-US" dirty="0" smtClean="0">
                <a:latin typeface="Calisto MT" panose="02040603050505030304" pitchFamily="18" charset="0"/>
              </a:rPr>
              <a:t>is a spanning sub graph of </a:t>
            </a:r>
            <a:r>
              <a:rPr lang="en-US" b="1" dirty="0" smtClean="0">
                <a:latin typeface="Calisto MT" panose="02040603050505030304" pitchFamily="18" charset="0"/>
              </a:rPr>
              <a:t>G</a:t>
            </a:r>
            <a:r>
              <a:rPr lang="en-US" dirty="0" smtClean="0">
                <a:latin typeface="Calisto MT" panose="02040603050505030304" pitchFamily="18" charset="0"/>
              </a:rPr>
              <a:t> if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9" name="Text Box 24"/>
          <p:cNvSpPr txBox="1">
            <a:spLocks noChangeArrowheads="1"/>
          </p:cNvSpPr>
          <p:nvPr/>
        </p:nvSpPr>
        <p:spPr bwMode="auto">
          <a:xfrm>
            <a:off x="1046759" y="566743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G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" name="AutoShape 15"/>
          <p:cNvCxnSpPr>
            <a:cxnSpLocks noChangeShapeType="1"/>
            <a:stCxn id="187" idx="0"/>
            <a:endCxn id="190" idx="4"/>
          </p:cNvCxnSpPr>
          <p:nvPr/>
        </p:nvCxnSpPr>
        <p:spPr bwMode="auto">
          <a:xfrm flipV="1">
            <a:off x="3390940" y="3839817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AutoShape 16"/>
          <p:cNvCxnSpPr>
            <a:cxnSpLocks noChangeShapeType="1"/>
            <a:stCxn id="187" idx="5"/>
            <a:endCxn id="193" idx="1"/>
          </p:cNvCxnSpPr>
          <p:nvPr/>
        </p:nvCxnSpPr>
        <p:spPr bwMode="auto">
          <a:xfrm>
            <a:off x="3527465" y="4930430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6" name="Group 185"/>
          <p:cNvGrpSpPr/>
          <p:nvPr/>
        </p:nvGrpSpPr>
        <p:grpSpPr>
          <a:xfrm>
            <a:off x="3200440" y="4590705"/>
            <a:ext cx="382587" cy="381000"/>
            <a:chOff x="1196187" y="4622162"/>
            <a:chExt cx="382587" cy="381000"/>
          </a:xfrm>
        </p:grpSpPr>
        <p:sp>
          <p:nvSpPr>
            <p:cNvPr id="187" name="Oval 186"/>
            <p:cNvSpPr>
              <a:spLocks noChangeArrowheads="1"/>
            </p:cNvSpPr>
            <p:nvPr/>
          </p:nvSpPr>
          <p:spPr bwMode="auto">
            <a:xfrm>
              <a:off x="1196187" y="4622162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8" name="Text Box 27"/>
            <p:cNvSpPr txBox="1">
              <a:spLocks noChangeArrowheads="1"/>
            </p:cNvSpPr>
            <p:nvPr/>
          </p:nvSpPr>
          <p:spPr bwMode="auto">
            <a:xfrm>
              <a:off x="1229128" y="46306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200440" y="3441395"/>
            <a:ext cx="382587" cy="384135"/>
            <a:chOff x="1196187" y="3472852"/>
            <a:chExt cx="382587" cy="384135"/>
          </a:xfrm>
        </p:grpSpPr>
        <p:sp>
          <p:nvSpPr>
            <p:cNvPr id="190" name="Oval 189"/>
            <p:cNvSpPr>
              <a:spLocks noChangeArrowheads="1"/>
            </p:cNvSpPr>
            <p:nvPr/>
          </p:nvSpPr>
          <p:spPr bwMode="auto">
            <a:xfrm>
              <a:off x="1196187" y="3475987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1" name="Text Box 27"/>
            <p:cNvSpPr txBox="1">
              <a:spLocks noChangeArrowheads="1"/>
            </p:cNvSpPr>
            <p:nvPr/>
          </p:nvSpPr>
          <p:spPr bwMode="auto">
            <a:xfrm>
              <a:off x="1243389" y="347285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4292640" y="5081242"/>
            <a:ext cx="382587" cy="382588"/>
            <a:chOff x="2288387" y="5112699"/>
            <a:chExt cx="382587" cy="382588"/>
          </a:xfrm>
        </p:grpSpPr>
        <p:sp>
          <p:nvSpPr>
            <p:cNvPr id="193" name="Oval 192"/>
            <p:cNvSpPr>
              <a:spLocks noChangeArrowheads="1"/>
            </p:cNvSpPr>
            <p:nvPr/>
          </p:nvSpPr>
          <p:spPr bwMode="auto">
            <a:xfrm>
              <a:off x="2288387" y="5112699"/>
              <a:ext cx="382587" cy="3825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" name="Text Box 27"/>
            <p:cNvSpPr txBox="1">
              <a:spLocks noChangeArrowheads="1"/>
            </p:cNvSpPr>
            <p:nvPr/>
          </p:nvSpPr>
          <p:spPr bwMode="auto">
            <a:xfrm>
              <a:off x="2328845" y="51259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3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0" name="Text Box 24"/>
          <p:cNvSpPr txBox="1">
            <a:spLocks noChangeArrowheads="1"/>
          </p:cNvSpPr>
          <p:nvPr/>
        </p:nvSpPr>
        <p:spPr bwMode="auto">
          <a:xfrm>
            <a:off x="2959916" y="5500802"/>
            <a:ext cx="16017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Sub graph of G</a:t>
            </a:r>
            <a:endParaRPr lang="en-US" sz="1800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5937484" y="4580226"/>
            <a:ext cx="382587" cy="381000"/>
            <a:chOff x="1196187" y="4622162"/>
            <a:chExt cx="382587" cy="381000"/>
          </a:xfrm>
        </p:grpSpPr>
        <p:sp>
          <p:nvSpPr>
            <p:cNvPr id="208" name="Oval 207"/>
            <p:cNvSpPr>
              <a:spLocks noChangeArrowheads="1"/>
            </p:cNvSpPr>
            <p:nvPr/>
          </p:nvSpPr>
          <p:spPr bwMode="auto">
            <a:xfrm>
              <a:off x="1196187" y="4622162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9" name="Text Box 27"/>
            <p:cNvSpPr txBox="1">
              <a:spLocks noChangeArrowheads="1"/>
            </p:cNvSpPr>
            <p:nvPr/>
          </p:nvSpPr>
          <p:spPr bwMode="auto">
            <a:xfrm>
              <a:off x="1229128" y="46306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5937484" y="3430916"/>
            <a:ext cx="382587" cy="384135"/>
            <a:chOff x="1196187" y="3472852"/>
            <a:chExt cx="382587" cy="384135"/>
          </a:xfrm>
        </p:grpSpPr>
        <p:sp>
          <p:nvSpPr>
            <p:cNvPr id="211" name="Oval 210"/>
            <p:cNvSpPr>
              <a:spLocks noChangeArrowheads="1"/>
            </p:cNvSpPr>
            <p:nvPr/>
          </p:nvSpPr>
          <p:spPr bwMode="auto">
            <a:xfrm>
              <a:off x="1196187" y="3475987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2" name="Text Box 27"/>
            <p:cNvSpPr txBox="1">
              <a:spLocks noChangeArrowheads="1"/>
            </p:cNvSpPr>
            <p:nvPr/>
          </p:nvSpPr>
          <p:spPr bwMode="auto">
            <a:xfrm>
              <a:off x="1243389" y="347285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7029684" y="5070763"/>
            <a:ext cx="382587" cy="382588"/>
            <a:chOff x="2288387" y="5112699"/>
            <a:chExt cx="382587" cy="382588"/>
          </a:xfrm>
        </p:grpSpPr>
        <p:sp>
          <p:nvSpPr>
            <p:cNvPr id="214" name="Oval 213"/>
            <p:cNvSpPr>
              <a:spLocks noChangeArrowheads="1"/>
            </p:cNvSpPr>
            <p:nvPr/>
          </p:nvSpPr>
          <p:spPr bwMode="auto">
            <a:xfrm>
              <a:off x="2288387" y="5112699"/>
              <a:ext cx="382587" cy="3825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" name="Text Box 27"/>
            <p:cNvSpPr txBox="1">
              <a:spLocks noChangeArrowheads="1"/>
            </p:cNvSpPr>
            <p:nvPr/>
          </p:nvSpPr>
          <p:spPr bwMode="auto">
            <a:xfrm>
              <a:off x="2328845" y="51259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3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7694594" y="3436252"/>
            <a:ext cx="381000" cy="387589"/>
            <a:chOff x="3380587" y="3469398"/>
            <a:chExt cx="381000" cy="387589"/>
          </a:xfrm>
        </p:grpSpPr>
        <p:sp>
          <p:nvSpPr>
            <p:cNvPr id="217" name="Oval 216"/>
            <p:cNvSpPr>
              <a:spLocks noChangeArrowheads="1"/>
            </p:cNvSpPr>
            <p:nvPr/>
          </p:nvSpPr>
          <p:spPr bwMode="auto">
            <a:xfrm>
              <a:off x="3380587" y="347598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8" name="Text Box 27"/>
            <p:cNvSpPr txBox="1">
              <a:spLocks noChangeArrowheads="1"/>
            </p:cNvSpPr>
            <p:nvPr/>
          </p:nvSpPr>
          <p:spPr bwMode="auto">
            <a:xfrm>
              <a:off x="3418687" y="346939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4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1" name="Text Box 24"/>
          <p:cNvSpPr txBox="1">
            <a:spLocks noChangeArrowheads="1"/>
          </p:cNvSpPr>
          <p:nvPr/>
        </p:nvSpPr>
        <p:spPr bwMode="auto">
          <a:xfrm>
            <a:off x="6261007" y="5500802"/>
            <a:ext cx="16017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Sub graph of G</a:t>
            </a:r>
            <a:endParaRPr lang="en-US" sz="1800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25" name="AutoShape 14"/>
          <p:cNvCxnSpPr>
            <a:cxnSpLocks noChangeShapeType="1"/>
            <a:stCxn id="232" idx="6"/>
            <a:endCxn id="238" idx="2"/>
          </p:cNvCxnSpPr>
          <p:nvPr/>
        </p:nvCxnSpPr>
        <p:spPr bwMode="auto">
          <a:xfrm>
            <a:off x="9805598" y="3622333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" name="AutoShape 15"/>
          <p:cNvCxnSpPr>
            <a:cxnSpLocks noChangeShapeType="1"/>
            <a:stCxn id="229" idx="0"/>
            <a:endCxn id="232" idx="4"/>
          </p:cNvCxnSpPr>
          <p:nvPr/>
        </p:nvCxnSpPr>
        <p:spPr bwMode="auto">
          <a:xfrm flipV="1">
            <a:off x="9600811" y="3827120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" name="AutoShape 16"/>
          <p:cNvCxnSpPr>
            <a:cxnSpLocks noChangeShapeType="1"/>
            <a:stCxn id="229" idx="5"/>
            <a:endCxn id="235" idx="1"/>
          </p:cNvCxnSpPr>
          <p:nvPr/>
        </p:nvCxnSpPr>
        <p:spPr bwMode="auto">
          <a:xfrm>
            <a:off x="9737336" y="4917733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8" name="Group 227"/>
          <p:cNvGrpSpPr/>
          <p:nvPr/>
        </p:nvGrpSpPr>
        <p:grpSpPr>
          <a:xfrm>
            <a:off x="9410311" y="4578008"/>
            <a:ext cx="382587" cy="381000"/>
            <a:chOff x="1196187" y="4622162"/>
            <a:chExt cx="382587" cy="381000"/>
          </a:xfrm>
        </p:grpSpPr>
        <p:sp>
          <p:nvSpPr>
            <p:cNvPr id="229" name="Oval 228"/>
            <p:cNvSpPr>
              <a:spLocks noChangeArrowheads="1"/>
            </p:cNvSpPr>
            <p:nvPr/>
          </p:nvSpPr>
          <p:spPr bwMode="auto">
            <a:xfrm>
              <a:off x="1196187" y="4622162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0" name="Text Box 27"/>
            <p:cNvSpPr txBox="1">
              <a:spLocks noChangeArrowheads="1"/>
            </p:cNvSpPr>
            <p:nvPr/>
          </p:nvSpPr>
          <p:spPr bwMode="auto">
            <a:xfrm>
              <a:off x="1229128" y="46306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9410311" y="3428698"/>
            <a:ext cx="382587" cy="384135"/>
            <a:chOff x="1196187" y="3472852"/>
            <a:chExt cx="382587" cy="384135"/>
          </a:xfrm>
        </p:grpSpPr>
        <p:sp>
          <p:nvSpPr>
            <p:cNvPr id="232" name="Oval 231"/>
            <p:cNvSpPr>
              <a:spLocks noChangeArrowheads="1"/>
            </p:cNvSpPr>
            <p:nvPr/>
          </p:nvSpPr>
          <p:spPr bwMode="auto">
            <a:xfrm>
              <a:off x="1196187" y="3475987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3" name="Text Box 27"/>
            <p:cNvSpPr txBox="1">
              <a:spLocks noChangeArrowheads="1"/>
            </p:cNvSpPr>
            <p:nvPr/>
          </p:nvSpPr>
          <p:spPr bwMode="auto">
            <a:xfrm>
              <a:off x="1243389" y="347285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10502511" y="5068545"/>
            <a:ext cx="382587" cy="382588"/>
            <a:chOff x="2288387" y="5112699"/>
            <a:chExt cx="382587" cy="382588"/>
          </a:xfrm>
        </p:grpSpPr>
        <p:sp>
          <p:nvSpPr>
            <p:cNvPr id="235" name="Oval 234"/>
            <p:cNvSpPr>
              <a:spLocks noChangeArrowheads="1"/>
            </p:cNvSpPr>
            <p:nvPr/>
          </p:nvSpPr>
          <p:spPr bwMode="auto">
            <a:xfrm>
              <a:off x="2288387" y="5112699"/>
              <a:ext cx="382587" cy="3825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6" name="Text Box 27"/>
            <p:cNvSpPr txBox="1">
              <a:spLocks noChangeArrowheads="1"/>
            </p:cNvSpPr>
            <p:nvPr/>
          </p:nvSpPr>
          <p:spPr bwMode="auto">
            <a:xfrm>
              <a:off x="2328845" y="51259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3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11594711" y="3425244"/>
            <a:ext cx="381000" cy="387589"/>
            <a:chOff x="3380587" y="3469398"/>
            <a:chExt cx="381000" cy="387589"/>
          </a:xfrm>
        </p:grpSpPr>
        <p:sp>
          <p:nvSpPr>
            <p:cNvPr id="238" name="Oval 237"/>
            <p:cNvSpPr>
              <a:spLocks noChangeArrowheads="1"/>
            </p:cNvSpPr>
            <p:nvPr/>
          </p:nvSpPr>
          <p:spPr bwMode="auto">
            <a:xfrm>
              <a:off x="3380587" y="347598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9" name="Text Box 27"/>
            <p:cNvSpPr txBox="1">
              <a:spLocks noChangeArrowheads="1"/>
            </p:cNvSpPr>
            <p:nvPr/>
          </p:nvSpPr>
          <p:spPr bwMode="auto">
            <a:xfrm>
              <a:off x="3418687" y="346939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4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2" name="Text Box 24"/>
          <p:cNvSpPr txBox="1">
            <a:spLocks noChangeArrowheads="1"/>
          </p:cNvSpPr>
          <p:nvPr/>
        </p:nvSpPr>
        <p:spPr bwMode="auto">
          <a:xfrm>
            <a:off x="9527106" y="5555850"/>
            <a:ext cx="2127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Not a sub graph of G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48" name="Straight Connector 147"/>
          <p:cNvCxnSpPr>
            <a:stCxn id="229" idx="6"/>
            <a:endCxn id="238" idx="3"/>
          </p:cNvCxnSpPr>
          <p:nvPr/>
        </p:nvCxnSpPr>
        <p:spPr>
          <a:xfrm flipV="1">
            <a:off x="9792898" y="3757037"/>
            <a:ext cx="1857609" cy="1011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 Box 24"/>
          <p:cNvSpPr txBox="1">
            <a:spLocks noChangeArrowheads="1"/>
          </p:cNvSpPr>
          <p:nvPr/>
        </p:nvSpPr>
        <p:spPr bwMode="auto">
          <a:xfrm>
            <a:off x="9132767" y="5895575"/>
            <a:ext cx="28222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Can’t be spanning sub graph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>
            <a:stCxn id="211" idx="5"/>
            <a:endCxn id="215" idx="0"/>
          </p:cNvCxnSpPr>
          <p:nvPr/>
        </p:nvCxnSpPr>
        <p:spPr>
          <a:xfrm>
            <a:off x="6264042" y="3759255"/>
            <a:ext cx="956141" cy="13247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08" idx="5"/>
            <a:endCxn id="214" idx="1"/>
          </p:cNvCxnSpPr>
          <p:nvPr/>
        </p:nvCxnSpPr>
        <p:spPr>
          <a:xfrm>
            <a:off x="6264042" y="4905430"/>
            <a:ext cx="821671" cy="2213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24"/>
          <p:cNvSpPr txBox="1">
            <a:spLocks noChangeArrowheads="1"/>
          </p:cNvSpPr>
          <p:nvPr/>
        </p:nvSpPr>
        <p:spPr bwMode="auto">
          <a:xfrm>
            <a:off x="2271257" y="5859634"/>
            <a:ext cx="30957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Not a Spanning Sub graph of G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" name="Text Box 24"/>
          <p:cNvSpPr txBox="1">
            <a:spLocks noChangeArrowheads="1"/>
          </p:cNvSpPr>
          <p:nvPr/>
        </p:nvSpPr>
        <p:spPr bwMode="auto">
          <a:xfrm>
            <a:off x="2897390" y="6214565"/>
            <a:ext cx="2035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Vertex-4 is missing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" name="Text Box 24"/>
          <p:cNvSpPr txBox="1">
            <a:spLocks noChangeArrowheads="1"/>
          </p:cNvSpPr>
          <p:nvPr/>
        </p:nvSpPr>
        <p:spPr bwMode="auto">
          <a:xfrm>
            <a:off x="5707035" y="5849549"/>
            <a:ext cx="30251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Also Spanning Sub graph of G</a:t>
            </a:r>
            <a:endParaRPr lang="en-US" sz="1800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>
            <a:endCxn id="229" idx="6"/>
          </p:cNvCxnSpPr>
          <p:nvPr/>
        </p:nvCxnSpPr>
        <p:spPr>
          <a:xfrm flipH="1">
            <a:off x="9792898" y="3757037"/>
            <a:ext cx="1857609" cy="10114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90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7" grpId="0"/>
      <p:bldP spid="179" grpId="0"/>
      <p:bldP spid="200" grpId="0"/>
      <p:bldP spid="221" grpId="0"/>
      <p:bldP spid="242" grpId="0"/>
      <p:bldP spid="243" grpId="0"/>
      <p:bldP spid="81" grpId="0"/>
      <p:bldP spid="82" grpId="0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Spanning Tree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cxnSp>
        <p:nvCxnSpPr>
          <p:cNvPr id="15" name="AutoShape 14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636197" y="3622333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5"/>
          <p:cNvCxnSpPr>
            <a:cxnSpLocks noChangeShapeType="1"/>
            <a:stCxn id="8" idx="0"/>
            <a:endCxn id="5" idx="4"/>
          </p:cNvCxnSpPr>
          <p:nvPr/>
        </p:nvCxnSpPr>
        <p:spPr bwMode="auto">
          <a:xfrm flipV="1">
            <a:off x="431410" y="3827120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  <a:stCxn id="8" idx="5"/>
            <a:endCxn id="11" idx="1"/>
          </p:cNvCxnSpPr>
          <p:nvPr/>
        </p:nvCxnSpPr>
        <p:spPr bwMode="auto">
          <a:xfrm>
            <a:off x="567935" y="4917733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" name="Group 36"/>
          <p:cNvGrpSpPr/>
          <p:nvPr/>
        </p:nvGrpSpPr>
        <p:grpSpPr>
          <a:xfrm>
            <a:off x="240910" y="4578008"/>
            <a:ext cx="382587" cy="381000"/>
            <a:chOff x="1196187" y="4622162"/>
            <a:chExt cx="382587" cy="381000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196187" y="4622162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5" name="Text Box 27"/>
            <p:cNvSpPr txBox="1">
              <a:spLocks noChangeArrowheads="1"/>
            </p:cNvSpPr>
            <p:nvPr/>
          </p:nvSpPr>
          <p:spPr bwMode="auto">
            <a:xfrm>
              <a:off x="1229128" y="46306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40910" y="3428698"/>
            <a:ext cx="382587" cy="384135"/>
            <a:chOff x="1196187" y="3472852"/>
            <a:chExt cx="382587" cy="38413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196187" y="3475987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6" name="Text Box 27"/>
            <p:cNvSpPr txBox="1">
              <a:spLocks noChangeArrowheads="1"/>
            </p:cNvSpPr>
            <p:nvPr/>
          </p:nvSpPr>
          <p:spPr bwMode="auto">
            <a:xfrm>
              <a:off x="1243389" y="347285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33110" y="5068545"/>
            <a:ext cx="382587" cy="382588"/>
            <a:chOff x="2288387" y="5112699"/>
            <a:chExt cx="382587" cy="382588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288387" y="5112699"/>
              <a:ext cx="382587" cy="3825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2328845" y="51259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3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425310" y="3425244"/>
            <a:ext cx="381000" cy="387589"/>
            <a:chOff x="3380587" y="3469398"/>
            <a:chExt cx="381000" cy="387589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80587" y="347598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3418687" y="346939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4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49" name="Straight Connector 48"/>
          <p:cNvCxnSpPr>
            <a:stCxn id="5" idx="5"/>
            <a:endCxn id="11" idx="0"/>
          </p:cNvCxnSpPr>
          <p:nvPr/>
        </p:nvCxnSpPr>
        <p:spPr>
          <a:xfrm>
            <a:off x="567468" y="3757037"/>
            <a:ext cx="956936" cy="13115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96187" y="2111240"/>
            <a:ext cx="365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G’ is a spanning sub graph of G 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14824" y="1723395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sto MT" panose="02040603050505030304" pitchFamily="18" charset="0"/>
              </a:rPr>
              <a:t>G’ </a:t>
            </a:r>
            <a:r>
              <a:rPr lang="en-US" dirty="0" smtClean="0">
                <a:latin typeface="Calisto MT" panose="02040603050505030304" pitchFamily="18" charset="0"/>
              </a:rPr>
              <a:t>is a spanning tree of </a:t>
            </a:r>
            <a:r>
              <a:rPr lang="en-US" b="1" dirty="0" smtClean="0">
                <a:latin typeface="Calisto MT" panose="02040603050505030304" pitchFamily="18" charset="0"/>
              </a:rPr>
              <a:t>G</a:t>
            </a:r>
            <a:r>
              <a:rPr lang="en-US" dirty="0" smtClean="0">
                <a:latin typeface="Calisto MT" panose="02040603050505030304" pitchFamily="18" charset="0"/>
              </a:rPr>
              <a:t> if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9" name="Text Box 24"/>
          <p:cNvSpPr txBox="1">
            <a:spLocks noChangeArrowheads="1"/>
          </p:cNvSpPr>
          <p:nvPr/>
        </p:nvSpPr>
        <p:spPr bwMode="auto">
          <a:xfrm>
            <a:off x="1046759" y="566743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G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" name="AutoShape 15"/>
          <p:cNvCxnSpPr>
            <a:cxnSpLocks noChangeShapeType="1"/>
            <a:stCxn id="187" idx="0"/>
            <a:endCxn id="190" idx="4"/>
          </p:cNvCxnSpPr>
          <p:nvPr/>
        </p:nvCxnSpPr>
        <p:spPr bwMode="auto">
          <a:xfrm flipV="1">
            <a:off x="3390940" y="3839817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AutoShape 16"/>
          <p:cNvCxnSpPr>
            <a:cxnSpLocks noChangeShapeType="1"/>
            <a:stCxn id="187" idx="5"/>
            <a:endCxn id="193" idx="1"/>
          </p:cNvCxnSpPr>
          <p:nvPr/>
        </p:nvCxnSpPr>
        <p:spPr bwMode="auto">
          <a:xfrm>
            <a:off x="3527465" y="4930430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6" name="Group 185"/>
          <p:cNvGrpSpPr/>
          <p:nvPr/>
        </p:nvGrpSpPr>
        <p:grpSpPr>
          <a:xfrm>
            <a:off x="3200440" y="4590705"/>
            <a:ext cx="382587" cy="381000"/>
            <a:chOff x="1196187" y="4622162"/>
            <a:chExt cx="382587" cy="381000"/>
          </a:xfrm>
        </p:grpSpPr>
        <p:sp>
          <p:nvSpPr>
            <p:cNvPr id="187" name="Oval 186"/>
            <p:cNvSpPr>
              <a:spLocks noChangeArrowheads="1"/>
            </p:cNvSpPr>
            <p:nvPr/>
          </p:nvSpPr>
          <p:spPr bwMode="auto">
            <a:xfrm>
              <a:off x="1196187" y="4622162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8" name="Text Box 27"/>
            <p:cNvSpPr txBox="1">
              <a:spLocks noChangeArrowheads="1"/>
            </p:cNvSpPr>
            <p:nvPr/>
          </p:nvSpPr>
          <p:spPr bwMode="auto">
            <a:xfrm>
              <a:off x="1229128" y="46306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200440" y="3441395"/>
            <a:ext cx="382587" cy="384135"/>
            <a:chOff x="1196187" y="3472852"/>
            <a:chExt cx="382587" cy="384135"/>
          </a:xfrm>
        </p:grpSpPr>
        <p:sp>
          <p:nvSpPr>
            <p:cNvPr id="190" name="Oval 189"/>
            <p:cNvSpPr>
              <a:spLocks noChangeArrowheads="1"/>
            </p:cNvSpPr>
            <p:nvPr/>
          </p:nvSpPr>
          <p:spPr bwMode="auto">
            <a:xfrm>
              <a:off x="1196187" y="3475987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1" name="Text Box 27"/>
            <p:cNvSpPr txBox="1">
              <a:spLocks noChangeArrowheads="1"/>
            </p:cNvSpPr>
            <p:nvPr/>
          </p:nvSpPr>
          <p:spPr bwMode="auto">
            <a:xfrm>
              <a:off x="1243389" y="347285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4292640" y="5081242"/>
            <a:ext cx="382587" cy="382588"/>
            <a:chOff x="2288387" y="5112699"/>
            <a:chExt cx="382587" cy="382588"/>
          </a:xfrm>
        </p:grpSpPr>
        <p:sp>
          <p:nvSpPr>
            <p:cNvPr id="193" name="Oval 192"/>
            <p:cNvSpPr>
              <a:spLocks noChangeArrowheads="1"/>
            </p:cNvSpPr>
            <p:nvPr/>
          </p:nvSpPr>
          <p:spPr bwMode="auto">
            <a:xfrm>
              <a:off x="2288387" y="5112699"/>
              <a:ext cx="382587" cy="3825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94" name="Text Box 27"/>
            <p:cNvSpPr txBox="1">
              <a:spLocks noChangeArrowheads="1"/>
            </p:cNvSpPr>
            <p:nvPr/>
          </p:nvSpPr>
          <p:spPr bwMode="auto">
            <a:xfrm>
              <a:off x="2328845" y="51259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3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0" name="Text Box 24"/>
          <p:cNvSpPr txBox="1">
            <a:spLocks noChangeArrowheads="1"/>
          </p:cNvSpPr>
          <p:nvPr/>
        </p:nvSpPr>
        <p:spPr bwMode="auto">
          <a:xfrm>
            <a:off x="2348202" y="5500802"/>
            <a:ext cx="3018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Not a spanning sub graph of G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5937484" y="4580226"/>
            <a:ext cx="382587" cy="381000"/>
            <a:chOff x="1196187" y="4622162"/>
            <a:chExt cx="382587" cy="381000"/>
          </a:xfrm>
        </p:grpSpPr>
        <p:sp>
          <p:nvSpPr>
            <p:cNvPr id="208" name="Oval 207"/>
            <p:cNvSpPr>
              <a:spLocks noChangeArrowheads="1"/>
            </p:cNvSpPr>
            <p:nvPr/>
          </p:nvSpPr>
          <p:spPr bwMode="auto">
            <a:xfrm>
              <a:off x="1196187" y="4622162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9" name="Text Box 27"/>
            <p:cNvSpPr txBox="1">
              <a:spLocks noChangeArrowheads="1"/>
            </p:cNvSpPr>
            <p:nvPr/>
          </p:nvSpPr>
          <p:spPr bwMode="auto">
            <a:xfrm>
              <a:off x="1229128" y="46306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5937484" y="3430916"/>
            <a:ext cx="382587" cy="384135"/>
            <a:chOff x="1196187" y="3472852"/>
            <a:chExt cx="382587" cy="384135"/>
          </a:xfrm>
        </p:grpSpPr>
        <p:sp>
          <p:nvSpPr>
            <p:cNvPr id="211" name="Oval 210"/>
            <p:cNvSpPr>
              <a:spLocks noChangeArrowheads="1"/>
            </p:cNvSpPr>
            <p:nvPr/>
          </p:nvSpPr>
          <p:spPr bwMode="auto">
            <a:xfrm>
              <a:off x="1196187" y="3475987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2" name="Text Box 27"/>
            <p:cNvSpPr txBox="1">
              <a:spLocks noChangeArrowheads="1"/>
            </p:cNvSpPr>
            <p:nvPr/>
          </p:nvSpPr>
          <p:spPr bwMode="auto">
            <a:xfrm>
              <a:off x="1243389" y="347285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7029684" y="5070763"/>
            <a:ext cx="382587" cy="382588"/>
            <a:chOff x="2288387" y="5112699"/>
            <a:chExt cx="382587" cy="382588"/>
          </a:xfrm>
        </p:grpSpPr>
        <p:sp>
          <p:nvSpPr>
            <p:cNvPr id="214" name="Oval 213"/>
            <p:cNvSpPr>
              <a:spLocks noChangeArrowheads="1"/>
            </p:cNvSpPr>
            <p:nvPr/>
          </p:nvSpPr>
          <p:spPr bwMode="auto">
            <a:xfrm>
              <a:off x="2288387" y="5112699"/>
              <a:ext cx="382587" cy="3825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" name="Text Box 27"/>
            <p:cNvSpPr txBox="1">
              <a:spLocks noChangeArrowheads="1"/>
            </p:cNvSpPr>
            <p:nvPr/>
          </p:nvSpPr>
          <p:spPr bwMode="auto">
            <a:xfrm>
              <a:off x="2328845" y="51259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3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7694594" y="3436252"/>
            <a:ext cx="381000" cy="387589"/>
            <a:chOff x="3380587" y="3469398"/>
            <a:chExt cx="381000" cy="387589"/>
          </a:xfrm>
        </p:grpSpPr>
        <p:sp>
          <p:nvSpPr>
            <p:cNvPr id="217" name="Oval 216"/>
            <p:cNvSpPr>
              <a:spLocks noChangeArrowheads="1"/>
            </p:cNvSpPr>
            <p:nvPr/>
          </p:nvSpPr>
          <p:spPr bwMode="auto">
            <a:xfrm>
              <a:off x="3380587" y="347598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8" name="Text Box 27"/>
            <p:cNvSpPr txBox="1">
              <a:spLocks noChangeArrowheads="1"/>
            </p:cNvSpPr>
            <p:nvPr/>
          </p:nvSpPr>
          <p:spPr bwMode="auto">
            <a:xfrm>
              <a:off x="3418687" y="346939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4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1" name="Text Box 24"/>
          <p:cNvSpPr txBox="1">
            <a:spLocks noChangeArrowheads="1"/>
          </p:cNvSpPr>
          <p:nvPr/>
        </p:nvSpPr>
        <p:spPr bwMode="auto">
          <a:xfrm>
            <a:off x="5902083" y="5500802"/>
            <a:ext cx="2531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Spanning Sub graph of G</a:t>
            </a:r>
            <a:endParaRPr lang="en-US" sz="1800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25" name="AutoShape 14"/>
          <p:cNvCxnSpPr>
            <a:cxnSpLocks noChangeShapeType="1"/>
            <a:stCxn id="232" idx="6"/>
            <a:endCxn id="238" idx="2"/>
          </p:cNvCxnSpPr>
          <p:nvPr/>
        </p:nvCxnSpPr>
        <p:spPr bwMode="auto">
          <a:xfrm>
            <a:off x="9805598" y="3622333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" name="AutoShape 15"/>
          <p:cNvCxnSpPr>
            <a:cxnSpLocks noChangeShapeType="1"/>
            <a:stCxn id="229" idx="0"/>
            <a:endCxn id="232" idx="4"/>
          </p:cNvCxnSpPr>
          <p:nvPr/>
        </p:nvCxnSpPr>
        <p:spPr bwMode="auto">
          <a:xfrm flipV="1">
            <a:off x="9600811" y="3827120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" name="AutoShape 16"/>
          <p:cNvCxnSpPr>
            <a:cxnSpLocks noChangeShapeType="1"/>
            <a:stCxn id="229" idx="5"/>
            <a:endCxn id="235" idx="1"/>
          </p:cNvCxnSpPr>
          <p:nvPr/>
        </p:nvCxnSpPr>
        <p:spPr bwMode="auto">
          <a:xfrm>
            <a:off x="9737336" y="4917733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8" name="Group 227"/>
          <p:cNvGrpSpPr/>
          <p:nvPr/>
        </p:nvGrpSpPr>
        <p:grpSpPr>
          <a:xfrm>
            <a:off x="9410311" y="4578008"/>
            <a:ext cx="382587" cy="381000"/>
            <a:chOff x="1196187" y="4622162"/>
            <a:chExt cx="382587" cy="381000"/>
          </a:xfrm>
        </p:grpSpPr>
        <p:sp>
          <p:nvSpPr>
            <p:cNvPr id="229" name="Oval 228"/>
            <p:cNvSpPr>
              <a:spLocks noChangeArrowheads="1"/>
            </p:cNvSpPr>
            <p:nvPr/>
          </p:nvSpPr>
          <p:spPr bwMode="auto">
            <a:xfrm>
              <a:off x="1196187" y="4622162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0" name="Text Box 27"/>
            <p:cNvSpPr txBox="1">
              <a:spLocks noChangeArrowheads="1"/>
            </p:cNvSpPr>
            <p:nvPr/>
          </p:nvSpPr>
          <p:spPr bwMode="auto">
            <a:xfrm>
              <a:off x="1229128" y="46306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9410311" y="3428698"/>
            <a:ext cx="382587" cy="384135"/>
            <a:chOff x="1196187" y="3472852"/>
            <a:chExt cx="382587" cy="384135"/>
          </a:xfrm>
        </p:grpSpPr>
        <p:sp>
          <p:nvSpPr>
            <p:cNvPr id="232" name="Oval 231"/>
            <p:cNvSpPr>
              <a:spLocks noChangeArrowheads="1"/>
            </p:cNvSpPr>
            <p:nvPr/>
          </p:nvSpPr>
          <p:spPr bwMode="auto">
            <a:xfrm>
              <a:off x="1196187" y="3475987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3" name="Text Box 27"/>
            <p:cNvSpPr txBox="1">
              <a:spLocks noChangeArrowheads="1"/>
            </p:cNvSpPr>
            <p:nvPr/>
          </p:nvSpPr>
          <p:spPr bwMode="auto">
            <a:xfrm>
              <a:off x="1243389" y="347285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10502511" y="5068545"/>
            <a:ext cx="382587" cy="382588"/>
            <a:chOff x="2288387" y="5112699"/>
            <a:chExt cx="382587" cy="382588"/>
          </a:xfrm>
        </p:grpSpPr>
        <p:sp>
          <p:nvSpPr>
            <p:cNvPr id="235" name="Oval 234"/>
            <p:cNvSpPr>
              <a:spLocks noChangeArrowheads="1"/>
            </p:cNvSpPr>
            <p:nvPr/>
          </p:nvSpPr>
          <p:spPr bwMode="auto">
            <a:xfrm>
              <a:off x="2288387" y="5112699"/>
              <a:ext cx="382587" cy="3825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6" name="Text Box 27"/>
            <p:cNvSpPr txBox="1">
              <a:spLocks noChangeArrowheads="1"/>
            </p:cNvSpPr>
            <p:nvPr/>
          </p:nvSpPr>
          <p:spPr bwMode="auto">
            <a:xfrm>
              <a:off x="2328845" y="51259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3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11594711" y="3425244"/>
            <a:ext cx="381000" cy="387589"/>
            <a:chOff x="3380587" y="3469398"/>
            <a:chExt cx="381000" cy="387589"/>
          </a:xfrm>
        </p:grpSpPr>
        <p:sp>
          <p:nvSpPr>
            <p:cNvPr id="238" name="Oval 237"/>
            <p:cNvSpPr>
              <a:spLocks noChangeArrowheads="1"/>
            </p:cNvSpPr>
            <p:nvPr/>
          </p:nvSpPr>
          <p:spPr bwMode="auto">
            <a:xfrm>
              <a:off x="3380587" y="347598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9" name="Text Box 27"/>
            <p:cNvSpPr txBox="1">
              <a:spLocks noChangeArrowheads="1"/>
            </p:cNvSpPr>
            <p:nvPr/>
          </p:nvSpPr>
          <p:spPr bwMode="auto">
            <a:xfrm>
              <a:off x="3418687" y="346939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4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2" name="Text Box 24"/>
          <p:cNvSpPr txBox="1">
            <a:spLocks noChangeArrowheads="1"/>
          </p:cNvSpPr>
          <p:nvPr/>
        </p:nvSpPr>
        <p:spPr bwMode="auto">
          <a:xfrm>
            <a:off x="9381824" y="5555850"/>
            <a:ext cx="2492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Spanning sub graph of G</a:t>
            </a:r>
            <a:endParaRPr lang="en-US" sz="1800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3" name="Text Box 24"/>
          <p:cNvSpPr txBox="1">
            <a:spLocks noChangeArrowheads="1"/>
          </p:cNvSpPr>
          <p:nvPr/>
        </p:nvSpPr>
        <p:spPr bwMode="auto">
          <a:xfrm>
            <a:off x="9671154" y="5895575"/>
            <a:ext cx="20762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Also a spanning tree</a:t>
            </a:r>
            <a:endParaRPr lang="en-US" sz="1800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>
            <a:stCxn id="211" idx="5"/>
            <a:endCxn id="215" idx="0"/>
          </p:cNvCxnSpPr>
          <p:nvPr/>
        </p:nvCxnSpPr>
        <p:spPr>
          <a:xfrm>
            <a:off x="6264042" y="3759255"/>
            <a:ext cx="956141" cy="13247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08" idx="5"/>
            <a:endCxn id="214" idx="1"/>
          </p:cNvCxnSpPr>
          <p:nvPr/>
        </p:nvCxnSpPr>
        <p:spPr>
          <a:xfrm>
            <a:off x="6264042" y="4905430"/>
            <a:ext cx="821671" cy="2213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24"/>
          <p:cNvSpPr txBox="1">
            <a:spLocks noChangeArrowheads="1"/>
          </p:cNvSpPr>
          <p:nvPr/>
        </p:nvSpPr>
        <p:spPr bwMode="auto">
          <a:xfrm>
            <a:off x="2681457" y="5859634"/>
            <a:ext cx="2264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Can’t be spanning tree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" name="Text Box 24"/>
          <p:cNvSpPr txBox="1">
            <a:spLocks noChangeArrowheads="1"/>
          </p:cNvSpPr>
          <p:nvPr/>
        </p:nvSpPr>
        <p:spPr bwMode="auto">
          <a:xfrm>
            <a:off x="6040323" y="5849549"/>
            <a:ext cx="23262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But not a spanning tree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98408" y="2450965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G’ is a tree 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5416479" y="6174398"/>
            <a:ext cx="34355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Because the graph is not connected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3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7" grpId="0"/>
      <p:bldP spid="179" grpId="0"/>
      <p:bldP spid="200" grpId="0"/>
      <p:bldP spid="221" grpId="0"/>
      <p:bldP spid="242" grpId="0"/>
      <p:bldP spid="243" grpId="0"/>
      <p:bldP spid="81" grpId="0"/>
      <p:bldP spid="83" grpId="0"/>
      <p:bldP spid="77" grpId="0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Multiple Spanning Tree of a Graph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cxnSp>
        <p:nvCxnSpPr>
          <p:cNvPr id="15" name="AutoShape 14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636197" y="3622333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5"/>
          <p:cNvCxnSpPr>
            <a:cxnSpLocks noChangeShapeType="1"/>
            <a:stCxn id="8" idx="0"/>
            <a:endCxn id="5" idx="4"/>
          </p:cNvCxnSpPr>
          <p:nvPr/>
        </p:nvCxnSpPr>
        <p:spPr bwMode="auto">
          <a:xfrm flipV="1">
            <a:off x="431410" y="3827120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  <a:stCxn id="8" idx="5"/>
            <a:endCxn id="11" idx="1"/>
          </p:cNvCxnSpPr>
          <p:nvPr/>
        </p:nvCxnSpPr>
        <p:spPr bwMode="auto">
          <a:xfrm>
            <a:off x="567935" y="4917733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" name="Group 36"/>
          <p:cNvGrpSpPr/>
          <p:nvPr/>
        </p:nvGrpSpPr>
        <p:grpSpPr>
          <a:xfrm>
            <a:off x="240910" y="4578008"/>
            <a:ext cx="382587" cy="381000"/>
            <a:chOff x="1196187" y="4622162"/>
            <a:chExt cx="382587" cy="381000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196187" y="4622162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5" name="Text Box 27"/>
            <p:cNvSpPr txBox="1">
              <a:spLocks noChangeArrowheads="1"/>
            </p:cNvSpPr>
            <p:nvPr/>
          </p:nvSpPr>
          <p:spPr bwMode="auto">
            <a:xfrm>
              <a:off x="1229128" y="46306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40910" y="3428698"/>
            <a:ext cx="382587" cy="384135"/>
            <a:chOff x="1196187" y="3472852"/>
            <a:chExt cx="382587" cy="38413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196187" y="3475987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6" name="Text Box 27"/>
            <p:cNvSpPr txBox="1">
              <a:spLocks noChangeArrowheads="1"/>
            </p:cNvSpPr>
            <p:nvPr/>
          </p:nvSpPr>
          <p:spPr bwMode="auto">
            <a:xfrm>
              <a:off x="1243389" y="347285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33110" y="5068545"/>
            <a:ext cx="382587" cy="382588"/>
            <a:chOff x="2288387" y="5112699"/>
            <a:chExt cx="382587" cy="382588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288387" y="5112699"/>
              <a:ext cx="382587" cy="3825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2328845" y="51259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3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425310" y="3425244"/>
            <a:ext cx="381000" cy="387589"/>
            <a:chOff x="3380587" y="3469398"/>
            <a:chExt cx="381000" cy="387589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80587" y="347598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3418687" y="346939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4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49" name="Straight Connector 48"/>
          <p:cNvCxnSpPr>
            <a:stCxn id="5" idx="5"/>
            <a:endCxn id="11" idx="0"/>
          </p:cNvCxnSpPr>
          <p:nvPr/>
        </p:nvCxnSpPr>
        <p:spPr>
          <a:xfrm>
            <a:off x="567468" y="3757037"/>
            <a:ext cx="956936" cy="13115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14824" y="1723395"/>
            <a:ext cx="470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A Graph can have multiple spanning trees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9" name="Text Box 24"/>
          <p:cNvSpPr txBox="1">
            <a:spLocks noChangeArrowheads="1"/>
          </p:cNvSpPr>
          <p:nvPr/>
        </p:nvSpPr>
        <p:spPr bwMode="auto">
          <a:xfrm>
            <a:off x="1046759" y="566743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G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6462180" y="4581143"/>
            <a:ext cx="382587" cy="381000"/>
            <a:chOff x="1196187" y="4622162"/>
            <a:chExt cx="382587" cy="381000"/>
          </a:xfrm>
        </p:grpSpPr>
        <p:sp>
          <p:nvSpPr>
            <p:cNvPr id="208" name="Oval 207"/>
            <p:cNvSpPr>
              <a:spLocks noChangeArrowheads="1"/>
            </p:cNvSpPr>
            <p:nvPr/>
          </p:nvSpPr>
          <p:spPr bwMode="auto">
            <a:xfrm>
              <a:off x="1196187" y="4622162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9" name="Text Box 27"/>
            <p:cNvSpPr txBox="1">
              <a:spLocks noChangeArrowheads="1"/>
            </p:cNvSpPr>
            <p:nvPr/>
          </p:nvSpPr>
          <p:spPr bwMode="auto">
            <a:xfrm>
              <a:off x="1229128" y="46306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462180" y="3431833"/>
            <a:ext cx="382587" cy="384135"/>
            <a:chOff x="1196187" y="3472852"/>
            <a:chExt cx="382587" cy="384135"/>
          </a:xfrm>
        </p:grpSpPr>
        <p:sp>
          <p:nvSpPr>
            <p:cNvPr id="211" name="Oval 210"/>
            <p:cNvSpPr>
              <a:spLocks noChangeArrowheads="1"/>
            </p:cNvSpPr>
            <p:nvPr/>
          </p:nvSpPr>
          <p:spPr bwMode="auto">
            <a:xfrm>
              <a:off x="1196187" y="3475987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2" name="Text Box 27"/>
            <p:cNvSpPr txBox="1">
              <a:spLocks noChangeArrowheads="1"/>
            </p:cNvSpPr>
            <p:nvPr/>
          </p:nvSpPr>
          <p:spPr bwMode="auto">
            <a:xfrm>
              <a:off x="1243389" y="347285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7554380" y="5071680"/>
            <a:ext cx="382587" cy="382588"/>
            <a:chOff x="2288387" y="5112699"/>
            <a:chExt cx="382587" cy="382588"/>
          </a:xfrm>
        </p:grpSpPr>
        <p:sp>
          <p:nvSpPr>
            <p:cNvPr id="214" name="Oval 213"/>
            <p:cNvSpPr>
              <a:spLocks noChangeArrowheads="1"/>
            </p:cNvSpPr>
            <p:nvPr/>
          </p:nvSpPr>
          <p:spPr bwMode="auto">
            <a:xfrm>
              <a:off x="2288387" y="5112699"/>
              <a:ext cx="382587" cy="3825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" name="Text Box 27"/>
            <p:cNvSpPr txBox="1">
              <a:spLocks noChangeArrowheads="1"/>
            </p:cNvSpPr>
            <p:nvPr/>
          </p:nvSpPr>
          <p:spPr bwMode="auto">
            <a:xfrm>
              <a:off x="2328845" y="51259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3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8219290" y="3437169"/>
            <a:ext cx="381000" cy="387589"/>
            <a:chOff x="3380587" y="3469398"/>
            <a:chExt cx="381000" cy="387589"/>
          </a:xfrm>
        </p:grpSpPr>
        <p:sp>
          <p:nvSpPr>
            <p:cNvPr id="217" name="Oval 216"/>
            <p:cNvSpPr>
              <a:spLocks noChangeArrowheads="1"/>
            </p:cNvSpPr>
            <p:nvPr/>
          </p:nvSpPr>
          <p:spPr bwMode="auto">
            <a:xfrm>
              <a:off x="3380587" y="347598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8" name="Text Box 27"/>
            <p:cNvSpPr txBox="1">
              <a:spLocks noChangeArrowheads="1"/>
            </p:cNvSpPr>
            <p:nvPr/>
          </p:nvSpPr>
          <p:spPr bwMode="auto">
            <a:xfrm>
              <a:off x="3418687" y="346939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4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225" name="AutoShape 14"/>
          <p:cNvCxnSpPr>
            <a:cxnSpLocks noChangeShapeType="1"/>
            <a:stCxn id="232" idx="6"/>
            <a:endCxn id="238" idx="2"/>
          </p:cNvCxnSpPr>
          <p:nvPr/>
        </p:nvCxnSpPr>
        <p:spPr bwMode="auto">
          <a:xfrm>
            <a:off x="9805598" y="3622333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" name="AutoShape 15"/>
          <p:cNvCxnSpPr>
            <a:cxnSpLocks noChangeShapeType="1"/>
            <a:stCxn id="229" idx="0"/>
            <a:endCxn id="232" idx="4"/>
          </p:cNvCxnSpPr>
          <p:nvPr/>
        </p:nvCxnSpPr>
        <p:spPr bwMode="auto">
          <a:xfrm flipV="1">
            <a:off x="9600811" y="3827120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" name="AutoShape 16"/>
          <p:cNvCxnSpPr>
            <a:cxnSpLocks noChangeShapeType="1"/>
            <a:stCxn id="229" idx="5"/>
            <a:endCxn id="235" idx="1"/>
          </p:cNvCxnSpPr>
          <p:nvPr/>
        </p:nvCxnSpPr>
        <p:spPr bwMode="auto">
          <a:xfrm>
            <a:off x="9737336" y="4917733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8" name="Group 227"/>
          <p:cNvGrpSpPr/>
          <p:nvPr/>
        </p:nvGrpSpPr>
        <p:grpSpPr>
          <a:xfrm>
            <a:off x="9410311" y="4578008"/>
            <a:ext cx="382587" cy="381000"/>
            <a:chOff x="1196187" y="4622162"/>
            <a:chExt cx="382587" cy="381000"/>
          </a:xfrm>
        </p:grpSpPr>
        <p:sp>
          <p:nvSpPr>
            <p:cNvPr id="229" name="Oval 228"/>
            <p:cNvSpPr>
              <a:spLocks noChangeArrowheads="1"/>
            </p:cNvSpPr>
            <p:nvPr/>
          </p:nvSpPr>
          <p:spPr bwMode="auto">
            <a:xfrm>
              <a:off x="1196187" y="4622162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0" name="Text Box 27"/>
            <p:cNvSpPr txBox="1">
              <a:spLocks noChangeArrowheads="1"/>
            </p:cNvSpPr>
            <p:nvPr/>
          </p:nvSpPr>
          <p:spPr bwMode="auto">
            <a:xfrm>
              <a:off x="1229128" y="46306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9410311" y="3428698"/>
            <a:ext cx="382587" cy="384135"/>
            <a:chOff x="1196187" y="3472852"/>
            <a:chExt cx="382587" cy="384135"/>
          </a:xfrm>
        </p:grpSpPr>
        <p:sp>
          <p:nvSpPr>
            <p:cNvPr id="232" name="Oval 231"/>
            <p:cNvSpPr>
              <a:spLocks noChangeArrowheads="1"/>
            </p:cNvSpPr>
            <p:nvPr/>
          </p:nvSpPr>
          <p:spPr bwMode="auto">
            <a:xfrm>
              <a:off x="1196187" y="3475987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3" name="Text Box 27"/>
            <p:cNvSpPr txBox="1">
              <a:spLocks noChangeArrowheads="1"/>
            </p:cNvSpPr>
            <p:nvPr/>
          </p:nvSpPr>
          <p:spPr bwMode="auto">
            <a:xfrm>
              <a:off x="1243389" y="347285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10502511" y="5068545"/>
            <a:ext cx="382587" cy="382588"/>
            <a:chOff x="2288387" y="5112699"/>
            <a:chExt cx="382587" cy="382588"/>
          </a:xfrm>
        </p:grpSpPr>
        <p:sp>
          <p:nvSpPr>
            <p:cNvPr id="235" name="Oval 234"/>
            <p:cNvSpPr>
              <a:spLocks noChangeArrowheads="1"/>
            </p:cNvSpPr>
            <p:nvPr/>
          </p:nvSpPr>
          <p:spPr bwMode="auto">
            <a:xfrm>
              <a:off x="2288387" y="5112699"/>
              <a:ext cx="382587" cy="3825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6" name="Text Box 27"/>
            <p:cNvSpPr txBox="1">
              <a:spLocks noChangeArrowheads="1"/>
            </p:cNvSpPr>
            <p:nvPr/>
          </p:nvSpPr>
          <p:spPr bwMode="auto">
            <a:xfrm>
              <a:off x="2328845" y="51259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3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11594711" y="3425244"/>
            <a:ext cx="381000" cy="387589"/>
            <a:chOff x="3380587" y="3469398"/>
            <a:chExt cx="381000" cy="387589"/>
          </a:xfrm>
        </p:grpSpPr>
        <p:sp>
          <p:nvSpPr>
            <p:cNvPr id="238" name="Oval 237"/>
            <p:cNvSpPr>
              <a:spLocks noChangeArrowheads="1"/>
            </p:cNvSpPr>
            <p:nvPr/>
          </p:nvSpPr>
          <p:spPr bwMode="auto">
            <a:xfrm>
              <a:off x="3380587" y="347598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9" name="Text Box 27"/>
            <p:cNvSpPr txBox="1">
              <a:spLocks noChangeArrowheads="1"/>
            </p:cNvSpPr>
            <p:nvPr/>
          </p:nvSpPr>
          <p:spPr bwMode="auto">
            <a:xfrm>
              <a:off x="3418687" y="346939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4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7" name="Straight Connector 6"/>
          <p:cNvCxnSpPr>
            <a:stCxn id="211" idx="5"/>
            <a:endCxn id="215" idx="0"/>
          </p:cNvCxnSpPr>
          <p:nvPr/>
        </p:nvCxnSpPr>
        <p:spPr>
          <a:xfrm>
            <a:off x="6788738" y="3760172"/>
            <a:ext cx="956141" cy="13247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08" idx="5"/>
            <a:endCxn id="214" idx="1"/>
          </p:cNvCxnSpPr>
          <p:nvPr/>
        </p:nvCxnSpPr>
        <p:spPr>
          <a:xfrm>
            <a:off x="6788738" y="4906347"/>
            <a:ext cx="821671" cy="2213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11" idx="6"/>
            <a:endCxn id="217" idx="2"/>
          </p:cNvCxnSpPr>
          <p:nvPr/>
        </p:nvCxnSpPr>
        <p:spPr>
          <a:xfrm>
            <a:off x="6844767" y="3625468"/>
            <a:ext cx="1374523" cy="8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AutoShape 14"/>
          <p:cNvCxnSpPr>
            <a:cxnSpLocks noChangeShapeType="1"/>
            <a:stCxn id="82" idx="6"/>
            <a:endCxn id="89" idx="2"/>
          </p:cNvCxnSpPr>
          <p:nvPr/>
        </p:nvCxnSpPr>
        <p:spPr bwMode="auto">
          <a:xfrm>
            <a:off x="3685077" y="3639930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15"/>
          <p:cNvCxnSpPr>
            <a:cxnSpLocks noChangeShapeType="1"/>
            <a:stCxn id="76" idx="0"/>
            <a:endCxn id="82" idx="4"/>
          </p:cNvCxnSpPr>
          <p:nvPr/>
        </p:nvCxnSpPr>
        <p:spPr bwMode="auto">
          <a:xfrm flipV="1">
            <a:off x="3480290" y="3844717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5" name="Group 74"/>
          <p:cNvGrpSpPr/>
          <p:nvPr/>
        </p:nvGrpSpPr>
        <p:grpSpPr>
          <a:xfrm>
            <a:off x="3289790" y="4595605"/>
            <a:ext cx="382587" cy="381000"/>
            <a:chOff x="1196187" y="4622162"/>
            <a:chExt cx="382587" cy="381000"/>
          </a:xfrm>
        </p:grpSpPr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1196187" y="4622162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9" name="Text Box 27"/>
            <p:cNvSpPr txBox="1">
              <a:spLocks noChangeArrowheads="1"/>
            </p:cNvSpPr>
            <p:nvPr/>
          </p:nvSpPr>
          <p:spPr bwMode="auto">
            <a:xfrm>
              <a:off x="1229128" y="46306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289790" y="3446295"/>
            <a:ext cx="382587" cy="384135"/>
            <a:chOff x="1196187" y="3472852"/>
            <a:chExt cx="382587" cy="384135"/>
          </a:xfrm>
        </p:grpSpPr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1196187" y="3475987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4" name="Text Box 27"/>
            <p:cNvSpPr txBox="1">
              <a:spLocks noChangeArrowheads="1"/>
            </p:cNvSpPr>
            <p:nvPr/>
          </p:nvSpPr>
          <p:spPr bwMode="auto">
            <a:xfrm>
              <a:off x="1243389" y="347285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381990" y="5086142"/>
            <a:ext cx="382587" cy="382588"/>
            <a:chOff x="2288387" y="5112699"/>
            <a:chExt cx="382587" cy="382588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288387" y="5112699"/>
              <a:ext cx="382587" cy="3825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7" name="Text Box 27"/>
            <p:cNvSpPr txBox="1">
              <a:spLocks noChangeArrowheads="1"/>
            </p:cNvSpPr>
            <p:nvPr/>
          </p:nvSpPr>
          <p:spPr bwMode="auto">
            <a:xfrm>
              <a:off x="2328845" y="51259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3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474190" y="3442841"/>
            <a:ext cx="381000" cy="387589"/>
            <a:chOff x="3380587" y="3469398"/>
            <a:chExt cx="381000" cy="387589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3380587" y="347598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0" name="Text Box 27"/>
            <p:cNvSpPr txBox="1">
              <a:spLocks noChangeArrowheads="1"/>
            </p:cNvSpPr>
            <p:nvPr/>
          </p:nvSpPr>
          <p:spPr bwMode="auto">
            <a:xfrm>
              <a:off x="3418687" y="346939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4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91" name="Straight Connector 90"/>
          <p:cNvCxnSpPr>
            <a:stCxn id="82" idx="5"/>
            <a:endCxn id="86" idx="0"/>
          </p:cNvCxnSpPr>
          <p:nvPr/>
        </p:nvCxnSpPr>
        <p:spPr>
          <a:xfrm>
            <a:off x="3616348" y="3774634"/>
            <a:ext cx="956936" cy="13115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24"/>
          <p:cNvSpPr txBox="1">
            <a:spLocks noChangeArrowheads="1"/>
          </p:cNvSpPr>
          <p:nvPr/>
        </p:nvSpPr>
        <p:spPr bwMode="auto">
          <a:xfrm>
            <a:off x="3685077" y="5667430"/>
            <a:ext cx="1787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Spanning Tree 1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" name="Text Box 24"/>
          <p:cNvSpPr txBox="1">
            <a:spLocks noChangeArrowheads="1"/>
          </p:cNvSpPr>
          <p:nvPr/>
        </p:nvSpPr>
        <p:spPr bwMode="auto">
          <a:xfrm>
            <a:off x="6844767" y="5667430"/>
            <a:ext cx="1787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Spanning Tree 2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" name="Text Box 24"/>
          <p:cNvSpPr txBox="1">
            <a:spLocks noChangeArrowheads="1"/>
          </p:cNvSpPr>
          <p:nvPr/>
        </p:nvSpPr>
        <p:spPr bwMode="auto">
          <a:xfrm>
            <a:off x="9824980" y="5667430"/>
            <a:ext cx="1787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Spanning Tree 3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0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9" grpId="0"/>
      <p:bldP spid="92" grpId="0"/>
      <p:bldP spid="93" grpId="0"/>
      <p:bldP spid="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9538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Minimum Spanning Tree of a Graph (MST)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cxnSp>
        <p:nvCxnSpPr>
          <p:cNvPr id="15" name="AutoShape 14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636197" y="3622333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5"/>
          <p:cNvCxnSpPr>
            <a:cxnSpLocks noChangeShapeType="1"/>
            <a:stCxn id="8" idx="0"/>
            <a:endCxn id="5" idx="4"/>
          </p:cNvCxnSpPr>
          <p:nvPr/>
        </p:nvCxnSpPr>
        <p:spPr bwMode="auto">
          <a:xfrm flipV="1">
            <a:off x="431410" y="3827120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  <a:stCxn id="8" idx="5"/>
            <a:endCxn id="11" idx="1"/>
          </p:cNvCxnSpPr>
          <p:nvPr/>
        </p:nvCxnSpPr>
        <p:spPr bwMode="auto">
          <a:xfrm>
            <a:off x="567935" y="4917733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7" name="Group 36"/>
          <p:cNvGrpSpPr/>
          <p:nvPr/>
        </p:nvGrpSpPr>
        <p:grpSpPr>
          <a:xfrm>
            <a:off x="240910" y="4578008"/>
            <a:ext cx="382587" cy="381000"/>
            <a:chOff x="1196187" y="4622162"/>
            <a:chExt cx="382587" cy="381000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196187" y="4622162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5" name="Text Box 27"/>
            <p:cNvSpPr txBox="1">
              <a:spLocks noChangeArrowheads="1"/>
            </p:cNvSpPr>
            <p:nvPr/>
          </p:nvSpPr>
          <p:spPr bwMode="auto">
            <a:xfrm>
              <a:off x="1229128" y="46306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40910" y="3428698"/>
            <a:ext cx="382587" cy="384135"/>
            <a:chOff x="1196187" y="3472852"/>
            <a:chExt cx="382587" cy="38413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196187" y="3475987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6" name="Text Box 27"/>
            <p:cNvSpPr txBox="1">
              <a:spLocks noChangeArrowheads="1"/>
            </p:cNvSpPr>
            <p:nvPr/>
          </p:nvSpPr>
          <p:spPr bwMode="auto">
            <a:xfrm>
              <a:off x="1243389" y="347285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33110" y="5068545"/>
            <a:ext cx="382587" cy="382588"/>
            <a:chOff x="2288387" y="5112699"/>
            <a:chExt cx="382587" cy="382588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288387" y="5112699"/>
              <a:ext cx="382587" cy="3825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2328845" y="51259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3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2425310" y="3425244"/>
            <a:ext cx="381000" cy="387589"/>
            <a:chOff x="3380587" y="3469398"/>
            <a:chExt cx="381000" cy="387589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380587" y="347598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3418687" y="346939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4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49" name="Straight Connector 48"/>
          <p:cNvCxnSpPr>
            <a:stCxn id="5" idx="5"/>
            <a:endCxn id="11" idx="0"/>
          </p:cNvCxnSpPr>
          <p:nvPr/>
        </p:nvCxnSpPr>
        <p:spPr>
          <a:xfrm>
            <a:off x="567468" y="3757037"/>
            <a:ext cx="956936" cy="13115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14824" y="1723395"/>
            <a:ext cx="349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Applicable for weighted Graph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79" name="Text Box 24"/>
          <p:cNvSpPr txBox="1">
            <a:spLocks noChangeArrowheads="1"/>
          </p:cNvSpPr>
          <p:nvPr/>
        </p:nvSpPr>
        <p:spPr bwMode="auto">
          <a:xfrm>
            <a:off x="1046759" y="566743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G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6462180" y="4581143"/>
            <a:ext cx="382587" cy="381000"/>
            <a:chOff x="1196187" y="4622162"/>
            <a:chExt cx="382587" cy="381000"/>
          </a:xfrm>
        </p:grpSpPr>
        <p:sp>
          <p:nvSpPr>
            <p:cNvPr id="208" name="Oval 207"/>
            <p:cNvSpPr>
              <a:spLocks noChangeArrowheads="1"/>
            </p:cNvSpPr>
            <p:nvPr/>
          </p:nvSpPr>
          <p:spPr bwMode="auto">
            <a:xfrm>
              <a:off x="1196187" y="4622162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9" name="Text Box 27"/>
            <p:cNvSpPr txBox="1">
              <a:spLocks noChangeArrowheads="1"/>
            </p:cNvSpPr>
            <p:nvPr/>
          </p:nvSpPr>
          <p:spPr bwMode="auto">
            <a:xfrm>
              <a:off x="1229128" y="46306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462180" y="3431833"/>
            <a:ext cx="382587" cy="384135"/>
            <a:chOff x="1196187" y="3472852"/>
            <a:chExt cx="382587" cy="384135"/>
          </a:xfrm>
        </p:grpSpPr>
        <p:sp>
          <p:nvSpPr>
            <p:cNvPr id="211" name="Oval 210"/>
            <p:cNvSpPr>
              <a:spLocks noChangeArrowheads="1"/>
            </p:cNvSpPr>
            <p:nvPr/>
          </p:nvSpPr>
          <p:spPr bwMode="auto">
            <a:xfrm>
              <a:off x="1196187" y="3475987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2" name="Text Box 27"/>
            <p:cNvSpPr txBox="1">
              <a:spLocks noChangeArrowheads="1"/>
            </p:cNvSpPr>
            <p:nvPr/>
          </p:nvSpPr>
          <p:spPr bwMode="auto">
            <a:xfrm>
              <a:off x="1243389" y="347285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7554380" y="5071680"/>
            <a:ext cx="382587" cy="382588"/>
            <a:chOff x="2288387" y="5112699"/>
            <a:chExt cx="382587" cy="382588"/>
          </a:xfrm>
        </p:grpSpPr>
        <p:sp>
          <p:nvSpPr>
            <p:cNvPr id="214" name="Oval 213"/>
            <p:cNvSpPr>
              <a:spLocks noChangeArrowheads="1"/>
            </p:cNvSpPr>
            <p:nvPr/>
          </p:nvSpPr>
          <p:spPr bwMode="auto">
            <a:xfrm>
              <a:off x="2288387" y="5112699"/>
              <a:ext cx="382587" cy="3825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" name="Text Box 27"/>
            <p:cNvSpPr txBox="1">
              <a:spLocks noChangeArrowheads="1"/>
            </p:cNvSpPr>
            <p:nvPr/>
          </p:nvSpPr>
          <p:spPr bwMode="auto">
            <a:xfrm>
              <a:off x="2328845" y="51259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3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8219290" y="3437169"/>
            <a:ext cx="381000" cy="387589"/>
            <a:chOff x="3380587" y="3469398"/>
            <a:chExt cx="381000" cy="387589"/>
          </a:xfrm>
        </p:grpSpPr>
        <p:sp>
          <p:nvSpPr>
            <p:cNvPr id="217" name="Oval 216"/>
            <p:cNvSpPr>
              <a:spLocks noChangeArrowheads="1"/>
            </p:cNvSpPr>
            <p:nvPr/>
          </p:nvSpPr>
          <p:spPr bwMode="auto">
            <a:xfrm>
              <a:off x="3380587" y="347598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8" name="Text Box 27"/>
            <p:cNvSpPr txBox="1">
              <a:spLocks noChangeArrowheads="1"/>
            </p:cNvSpPr>
            <p:nvPr/>
          </p:nvSpPr>
          <p:spPr bwMode="auto">
            <a:xfrm>
              <a:off x="3418687" y="346939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4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225" name="AutoShape 14"/>
          <p:cNvCxnSpPr>
            <a:cxnSpLocks noChangeShapeType="1"/>
            <a:stCxn id="232" idx="6"/>
            <a:endCxn id="238" idx="2"/>
          </p:cNvCxnSpPr>
          <p:nvPr/>
        </p:nvCxnSpPr>
        <p:spPr bwMode="auto">
          <a:xfrm>
            <a:off x="9805598" y="3622333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" name="AutoShape 15"/>
          <p:cNvCxnSpPr>
            <a:cxnSpLocks noChangeShapeType="1"/>
            <a:stCxn id="229" idx="0"/>
            <a:endCxn id="232" idx="4"/>
          </p:cNvCxnSpPr>
          <p:nvPr/>
        </p:nvCxnSpPr>
        <p:spPr bwMode="auto">
          <a:xfrm flipV="1">
            <a:off x="9600811" y="3827120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7" name="AutoShape 16"/>
          <p:cNvCxnSpPr>
            <a:cxnSpLocks noChangeShapeType="1"/>
            <a:stCxn id="229" idx="5"/>
            <a:endCxn id="235" idx="1"/>
          </p:cNvCxnSpPr>
          <p:nvPr/>
        </p:nvCxnSpPr>
        <p:spPr bwMode="auto">
          <a:xfrm>
            <a:off x="9737336" y="4917733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8" name="Group 227"/>
          <p:cNvGrpSpPr/>
          <p:nvPr/>
        </p:nvGrpSpPr>
        <p:grpSpPr>
          <a:xfrm>
            <a:off x="9410311" y="4578008"/>
            <a:ext cx="382587" cy="381000"/>
            <a:chOff x="1196187" y="4622162"/>
            <a:chExt cx="382587" cy="381000"/>
          </a:xfrm>
        </p:grpSpPr>
        <p:sp>
          <p:nvSpPr>
            <p:cNvPr id="229" name="Oval 228"/>
            <p:cNvSpPr>
              <a:spLocks noChangeArrowheads="1"/>
            </p:cNvSpPr>
            <p:nvPr/>
          </p:nvSpPr>
          <p:spPr bwMode="auto">
            <a:xfrm>
              <a:off x="1196187" y="4622162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0" name="Text Box 27"/>
            <p:cNvSpPr txBox="1">
              <a:spLocks noChangeArrowheads="1"/>
            </p:cNvSpPr>
            <p:nvPr/>
          </p:nvSpPr>
          <p:spPr bwMode="auto">
            <a:xfrm>
              <a:off x="1229128" y="46306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9410311" y="3428698"/>
            <a:ext cx="382587" cy="384135"/>
            <a:chOff x="1196187" y="3472852"/>
            <a:chExt cx="382587" cy="384135"/>
          </a:xfrm>
        </p:grpSpPr>
        <p:sp>
          <p:nvSpPr>
            <p:cNvPr id="232" name="Oval 231"/>
            <p:cNvSpPr>
              <a:spLocks noChangeArrowheads="1"/>
            </p:cNvSpPr>
            <p:nvPr/>
          </p:nvSpPr>
          <p:spPr bwMode="auto">
            <a:xfrm>
              <a:off x="1196187" y="3475987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3" name="Text Box 27"/>
            <p:cNvSpPr txBox="1">
              <a:spLocks noChangeArrowheads="1"/>
            </p:cNvSpPr>
            <p:nvPr/>
          </p:nvSpPr>
          <p:spPr bwMode="auto">
            <a:xfrm>
              <a:off x="1243389" y="347285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10502511" y="5068545"/>
            <a:ext cx="382587" cy="382588"/>
            <a:chOff x="2288387" y="5112699"/>
            <a:chExt cx="382587" cy="382588"/>
          </a:xfrm>
        </p:grpSpPr>
        <p:sp>
          <p:nvSpPr>
            <p:cNvPr id="235" name="Oval 234"/>
            <p:cNvSpPr>
              <a:spLocks noChangeArrowheads="1"/>
            </p:cNvSpPr>
            <p:nvPr/>
          </p:nvSpPr>
          <p:spPr bwMode="auto">
            <a:xfrm>
              <a:off x="2288387" y="5112699"/>
              <a:ext cx="382587" cy="3825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6" name="Text Box 27"/>
            <p:cNvSpPr txBox="1">
              <a:spLocks noChangeArrowheads="1"/>
            </p:cNvSpPr>
            <p:nvPr/>
          </p:nvSpPr>
          <p:spPr bwMode="auto">
            <a:xfrm>
              <a:off x="2328845" y="51259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3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11594711" y="3425244"/>
            <a:ext cx="381000" cy="387589"/>
            <a:chOff x="3380587" y="3469398"/>
            <a:chExt cx="381000" cy="387589"/>
          </a:xfrm>
        </p:grpSpPr>
        <p:sp>
          <p:nvSpPr>
            <p:cNvPr id="238" name="Oval 237"/>
            <p:cNvSpPr>
              <a:spLocks noChangeArrowheads="1"/>
            </p:cNvSpPr>
            <p:nvPr/>
          </p:nvSpPr>
          <p:spPr bwMode="auto">
            <a:xfrm>
              <a:off x="3380587" y="347598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39" name="Text Box 27"/>
            <p:cNvSpPr txBox="1">
              <a:spLocks noChangeArrowheads="1"/>
            </p:cNvSpPr>
            <p:nvPr/>
          </p:nvSpPr>
          <p:spPr bwMode="auto">
            <a:xfrm>
              <a:off x="3418687" y="346939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4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7" name="Straight Connector 6"/>
          <p:cNvCxnSpPr>
            <a:stCxn id="211" idx="5"/>
            <a:endCxn id="215" idx="0"/>
          </p:cNvCxnSpPr>
          <p:nvPr/>
        </p:nvCxnSpPr>
        <p:spPr>
          <a:xfrm>
            <a:off x="6788738" y="3760172"/>
            <a:ext cx="956141" cy="13247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08" idx="5"/>
            <a:endCxn id="214" idx="1"/>
          </p:cNvCxnSpPr>
          <p:nvPr/>
        </p:nvCxnSpPr>
        <p:spPr>
          <a:xfrm>
            <a:off x="6788738" y="4906347"/>
            <a:ext cx="821671" cy="2213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11" idx="6"/>
            <a:endCxn id="217" idx="2"/>
          </p:cNvCxnSpPr>
          <p:nvPr/>
        </p:nvCxnSpPr>
        <p:spPr>
          <a:xfrm>
            <a:off x="6844767" y="3625468"/>
            <a:ext cx="1374523" cy="87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AutoShape 14"/>
          <p:cNvCxnSpPr>
            <a:cxnSpLocks noChangeShapeType="1"/>
            <a:stCxn id="82" idx="6"/>
            <a:endCxn id="89" idx="2"/>
          </p:cNvCxnSpPr>
          <p:nvPr/>
        </p:nvCxnSpPr>
        <p:spPr bwMode="auto">
          <a:xfrm>
            <a:off x="3685077" y="3639930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15"/>
          <p:cNvCxnSpPr>
            <a:cxnSpLocks noChangeShapeType="1"/>
            <a:stCxn id="76" idx="0"/>
            <a:endCxn id="82" idx="4"/>
          </p:cNvCxnSpPr>
          <p:nvPr/>
        </p:nvCxnSpPr>
        <p:spPr bwMode="auto">
          <a:xfrm flipV="1">
            <a:off x="3480290" y="3844717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5" name="Group 74"/>
          <p:cNvGrpSpPr/>
          <p:nvPr/>
        </p:nvGrpSpPr>
        <p:grpSpPr>
          <a:xfrm>
            <a:off x="3289790" y="4595605"/>
            <a:ext cx="382587" cy="381000"/>
            <a:chOff x="1196187" y="4622162"/>
            <a:chExt cx="382587" cy="381000"/>
          </a:xfrm>
        </p:grpSpPr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1196187" y="4622162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9" name="Text Box 27"/>
            <p:cNvSpPr txBox="1">
              <a:spLocks noChangeArrowheads="1"/>
            </p:cNvSpPr>
            <p:nvPr/>
          </p:nvSpPr>
          <p:spPr bwMode="auto">
            <a:xfrm>
              <a:off x="1229128" y="46306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 smtClean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1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289790" y="3446295"/>
            <a:ext cx="382587" cy="384135"/>
            <a:chOff x="1196187" y="3472852"/>
            <a:chExt cx="382587" cy="384135"/>
          </a:xfrm>
        </p:grpSpPr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1196187" y="3475987"/>
              <a:ext cx="382587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4" name="Text Box 27"/>
            <p:cNvSpPr txBox="1">
              <a:spLocks noChangeArrowheads="1"/>
            </p:cNvSpPr>
            <p:nvPr/>
          </p:nvSpPr>
          <p:spPr bwMode="auto">
            <a:xfrm>
              <a:off x="1243389" y="347285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381990" y="5086142"/>
            <a:ext cx="382587" cy="382588"/>
            <a:chOff x="2288387" y="5112699"/>
            <a:chExt cx="382587" cy="382588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288387" y="5112699"/>
              <a:ext cx="382587" cy="38258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7" name="Text Box 27"/>
            <p:cNvSpPr txBox="1">
              <a:spLocks noChangeArrowheads="1"/>
            </p:cNvSpPr>
            <p:nvPr/>
          </p:nvSpPr>
          <p:spPr bwMode="auto">
            <a:xfrm>
              <a:off x="2328845" y="512595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3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474190" y="3442841"/>
            <a:ext cx="381000" cy="387589"/>
            <a:chOff x="3380587" y="3469398"/>
            <a:chExt cx="381000" cy="387589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3380587" y="347598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90" name="Text Box 27"/>
            <p:cNvSpPr txBox="1">
              <a:spLocks noChangeArrowheads="1"/>
            </p:cNvSpPr>
            <p:nvPr/>
          </p:nvSpPr>
          <p:spPr bwMode="auto">
            <a:xfrm>
              <a:off x="3418687" y="346939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4</a:t>
              </a:r>
              <a:endParaRPr lang="en-US" sz="18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91" name="Straight Connector 90"/>
          <p:cNvCxnSpPr>
            <a:stCxn id="82" idx="5"/>
            <a:endCxn id="86" idx="0"/>
          </p:cNvCxnSpPr>
          <p:nvPr/>
        </p:nvCxnSpPr>
        <p:spPr>
          <a:xfrm>
            <a:off x="3616348" y="3774634"/>
            <a:ext cx="956936" cy="13115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24"/>
          <p:cNvSpPr txBox="1">
            <a:spLocks noChangeArrowheads="1"/>
          </p:cNvSpPr>
          <p:nvPr/>
        </p:nvSpPr>
        <p:spPr bwMode="auto">
          <a:xfrm>
            <a:off x="3685077" y="5667430"/>
            <a:ext cx="1787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Spanning Tree 1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" name="Text Box 24"/>
          <p:cNvSpPr txBox="1">
            <a:spLocks noChangeArrowheads="1"/>
          </p:cNvSpPr>
          <p:nvPr/>
        </p:nvSpPr>
        <p:spPr bwMode="auto">
          <a:xfrm>
            <a:off x="6844767" y="5667430"/>
            <a:ext cx="1787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Spanning Tree 2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" name="Text Box 24"/>
          <p:cNvSpPr txBox="1">
            <a:spLocks noChangeArrowheads="1"/>
          </p:cNvSpPr>
          <p:nvPr/>
        </p:nvSpPr>
        <p:spPr bwMode="auto">
          <a:xfrm>
            <a:off x="9824980" y="5667430"/>
            <a:ext cx="1787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Spanning Tree 3</a:t>
            </a:r>
            <a:endParaRPr lang="en-US" sz="1800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" name="Text Box 24"/>
          <p:cNvSpPr txBox="1">
            <a:spLocks noChangeArrowheads="1"/>
          </p:cNvSpPr>
          <p:nvPr/>
        </p:nvSpPr>
        <p:spPr bwMode="auto">
          <a:xfrm>
            <a:off x="688159" y="50389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  <a:endParaRPr lang="en-US" sz="1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" name="Text Box 24"/>
          <p:cNvSpPr txBox="1">
            <a:spLocks noChangeArrowheads="1"/>
          </p:cNvSpPr>
          <p:nvPr/>
        </p:nvSpPr>
        <p:spPr bwMode="auto">
          <a:xfrm>
            <a:off x="1045936" y="4152141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8</a:t>
            </a:r>
            <a:endParaRPr lang="en-US" sz="1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" name="Text Box 24"/>
          <p:cNvSpPr txBox="1">
            <a:spLocks noChangeArrowheads="1"/>
          </p:cNvSpPr>
          <p:nvPr/>
        </p:nvSpPr>
        <p:spPr bwMode="auto">
          <a:xfrm>
            <a:off x="120578" y="401432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endParaRPr lang="en-US" sz="1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Text Box 24"/>
          <p:cNvSpPr txBox="1">
            <a:spLocks noChangeArrowheads="1"/>
          </p:cNvSpPr>
          <p:nvPr/>
        </p:nvSpPr>
        <p:spPr bwMode="auto">
          <a:xfrm>
            <a:off x="1310078" y="3253423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10</a:t>
            </a:r>
            <a:endParaRPr lang="en-US" sz="1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14824" y="2144001"/>
            <a:ext cx="437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MST of a graph having lowest total cost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4087281" y="4202512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8</a:t>
            </a:r>
            <a:endParaRPr lang="en-US" sz="1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" name="Text Box 24"/>
          <p:cNvSpPr txBox="1">
            <a:spLocks noChangeArrowheads="1"/>
          </p:cNvSpPr>
          <p:nvPr/>
        </p:nvSpPr>
        <p:spPr bwMode="auto">
          <a:xfrm>
            <a:off x="3161923" y="4064699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endParaRPr lang="en-US" sz="1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" name="Text Box 24"/>
          <p:cNvSpPr txBox="1">
            <a:spLocks noChangeArrowheads="1"/>
          </p:cNvSpPr>
          <p:nvPr/>
        </p:nvSpPr>
        <p:spPr bwMode="auto">
          <a:xfrm>
            <a:off x="4351423" y="3303794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10</a:t>
            </a:r>
            <a:endParaRPr lang="en-US" sz="1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" name="Text Box 24"/>
          <p:cNvSpPr txBox="1">
            <a:spLocks noChangeArrowheads="1"/>
          </p:cNvSpPr>
          <p:nvPr/>
        </p:nvSpPr>
        <p:spPr bwMode="auto">
          <a:xfrm>
            <a:off x="6944037" y="4949543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  <a:endParaRPr lang="en-US" sz="1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" name="Text Box 24"/>
          <p:cNvSpPr txBox="1">
            <a:spLocks noChangeArrowheads="1"/>
          </p:cNvSpPr>
          <p:nvPr/>
        </p:nvSpPr>
        <p:spPr bwMode="auto">
          <a:xfrm>
            <a:off x="7282316" y="4180614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8</a:t>
            </a:r>
            <a:endParaRPr lang="en-US" sz="1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" name="Text Box 24"/>
          <p:cNvSpPr txBox="1">
            <a:spLocks noChangeArrowheads="1"/>
          </p:cNvSpPr>
          <p:nvPr/>
        </p:nvSpPr>
        <p:spPr bwMode="auto">
          <a:xfrm>
            <a:off x="7353772" y="3284259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10</a:t>
            </a:r>
            <a:endParaRPr lang="en-US" sz="1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" name="Text Box 24"/>
          <p:cNvSpPr txBox="1">
            <a:spLocks noChangeArrowheads="1"/>
          </p:cNvSpPr>
          <p:nvPr/>
        </p:nvSpPr>
        <p:spPr bwMode="auto">
          <a:xfrm>
            <a:off x="9945804" y="497945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  <a:endParaRPr lang="en-US" sz="1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" name="Text Box 24"/>
          <p:cNvSpPr txBox="1">
            <a:spLocks noChangeArrowheads="1"/>
          </p:cNvSpPr>
          <p:nvPr/>
        </p:nvSpPr>
        <p:spPr bwMode="auto">
          <a:xfrm>
            <a:off x="9314710" y="3959032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endParaRPr lang="en-US" sz="1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" name="Text Box 24"/>
          <p:cNvSpPr txBox="1">
            <a:spLocks noChangeArrowheads="1"/>
          </p:cNvSpPr>
          <p:nvPr/>
        </p:nvSpPr>
        <p:spPr bwMode="auto">
          <a:xfrm>
            <a:off x="10504210" y="3198127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10</a:t>
            </a:r>
            <a:endParaRPr lang="en-US" sz="1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" name="Text Box 24"/>
          <p:cNvSpPr txBox="1">
            <a:spLocks noChangeArrowheads="1"/>
          </p:cNvSpPr>
          <p:nvPr/>
        </p:nvSpPr>
        <p:spPr bwMode="auto">
          <a:xfrm>
            <a:off x="3798345" y="5983028"/>
            <a:ext cx="156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Total Cost: 21</a:t>
            </a:r>
            <a:endParaRPr lang="en-US" sz="1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" name="Text Box 24"/>
          <p:cNvSpPr txBox="1">
            <a:spLocks noChangeArrowheads="1"/>
          </p:cNvSpPr>
          <p:nvPr/>
        </p:nvSpPr>
        <p:spPr bwMode="auto">
          <a:xfrm>
            <a:off x="6934097" y="5983594"/>
            <a:ext cx="156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Total Cost: 23</a:t>
            </a:r>
            <a:endParaRPr lang="en-US" sz="1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" name="Text Box 24"/>
          <p:cNvSpPr txBox="1">
            <a:spLocks noChangeArrowheads="1"/>
          </p:cNvSpPr>
          <p:nvPr/>
        </p:nvSpPr>
        <p:spPr bwMode="auto">
          <a:xfrm>
            <a:off x="9938248" y="5983028"/>
            <a:ext cx="156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Total Cost: 18</a:t>
            </a:r>
            <a:endParaRPr lang="en-US" sz="1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" name="Text Box 24"/>
          <p:cNvSpPr txBox="1">
            <a:spLocks noChangeArrowheads="1"/>
          </p:cNvSpPr>
          <p:nvPr/>
        </p:nvSpPr>
        <p:spPr bwMode="auto">
          <a:xfrm>
            <a:off x="9228125" y="2251028"/>
            <a:ext cx="26598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Minimum Spanning Tree</a:t>
            </a: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9108287" y="2657742"/>
            <a:ext cx="3056259" cy="30272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9" grpId="0"/>
      <p:bldP spid="92" grpId="0"/>
      <p:bldP spid="93" grpId="0"/>
      <p:bldP spid="94" grpId="0"/>
      <p:bldP spid="69" grpId="0"/>
      <p:bldP spid="70" grpId="0"/>
      <p:bldP spid="71" grpId="0"/>
      <p:bldP spid="74" grpId="0"/>
      <p:bldP spid="77" grpId="0"/>
      <p:bldP spid="78" grpId="0"/>
      <p:bldP spid="81" grpId="0"/>
      <p:bldP spid="83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7511" cy="1325563"/>
          </a:xfrm>
        </p:spPr>
        <p:txBody>
          <a:bodyPr/>
          <a:lstStyle/>
          <a:p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Finding Minimum Spanning Tree of a Graph</a:t>
            </a:r>
            <a:endParaRPr lang="en-US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14824" y="1723395"/>
            <a:ext cx="222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sto MT" panose="02040603050505030304" pitchFamily="18" charset="0"/>
              </a:rPr>
              <a:t>Greedy Approach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24570" y="2169659"/>
            <a:ext cx="217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Calisto MT" panose="02040603050505030304" pitchFamily="18" charset="0"/>
              </a:rPr>
              <a:t>Prim’s Algorithm</a:t>
            </a:r>
            <a:endParaRPr lang="en-US" dirty="0">
              <a:latin typeface="Calisto MT" panose="0204060305050503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14515" y="2533809"/>
            <a:ext cx="246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Calisto MT" panose="02040603050505030304" pitchFamily="18" charset="0"/>
              </a:rPr>
              <a:t>Kruskal’s</a:t>
            </a:r>
            <a:r>
              <a:rPr lang="en-US" dirty="0" smtClean="0">
                <a:latin typeface="Calisto MT" panose="02040603050505030304" pitchFamily="18" charset="0"/>
              </a:rPr>
              <a:t> Algorithm</a:t>
            </a:r>
            <a:endParaRPr lang="en-US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31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77" grpId="0"/>
      <p:bldP spid="10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653</Words>
  <Application>Microsoft Office PowerPoint</Application>
  <PresentationFormat>Widescreen</PresentationFormat>
  <Paragraphs>394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Adobe Fangsong Std R</vt:lpstr>
      <vt:lpstr>Arial</vt:lpstr>
      <vt:lpstr>Calibri</vt:lpstr>
      <vt:lpstr>Calibri Light</vt:lpstr>
      <vt:lpstr>Calisto MT</vt:lpstr>
      <vt:lpstr>Courier New</vt:lpstr>
      <vt:lpstr>Symbol</vt:lpstr>
      <vt:lpstr>Tahoma</vt:lpstr>
      <vt:lpstr>Times New Roman</vt:lpstr>
      <vt:lpstr>Wingdings</vt:lpstr>
      <vt:lpstr>Office Theme</vt:lpstr>
      <vt:lpstr>Minimum Spanning Tree </vt:lpstr>
      <vt:lpstr>Weighted Graph</vt:lpstr>
      <vt:lpstr>Representation of Weighted Graph</vt:lpstr>
      <vt:lpstr>Sub Graph</vt:lpstr>
      <vt:lpstr>Spanning Sub Graph</vt:lpstr>
      <vt:lpstr>Spanning Tree</vt:lpstr>
      <vt:lpstr>Multiple Spanning Tree of a Graph</vt:lpstr>
      <vt:lpstr>Minimum Spanning Tree of a Graph (MST)</vt:lpstr>
      <vt:lpstr>Finding Minimum Spanning Tree of a Graph</vt:lpstr>
      <vt:lpstr>Prim’s    Algorithm</vt:lpstr>
      <vt:lpstr>Prim’s    Algorithm</vt:lpstr>
      <vt:lpstr>Prim’s    Algorithm</vt:lpstr>
      <vt:lpstr>Final Minimum Spanning Tree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ACER</cp:lastModifiedBy>
  <cp:revision>41</cp:revision>
  <dcterms:created xsi:type="dcterms:W3CDTF">2020-08-09T18:48:15Z</dcterms:created>
  <dcterms:modified xsi:type="dcterms:W3CDTF">2020-08-10T12:04:48Z</dcterms:modified>
</cp:coreProperties>
</file>